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80" r:id="rId4"/>
    <p:sldId id="282" r:id="rId5"/>
    <p:sldId id="283" r:id="rId6"/>
    <p:sldId id="267" r:id="rId7"/>
    <p:sldId id="265"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6A6"/>
    <a:srgbClr val="FDF0E7"/>
    <a:srgbClr val="61BEC3"/>
    <a:srgbClr val="77C7CB"/>
    <a:srgbClr val="8DD0D3"/>
    <a:srgbClr val="E7EFEB"/>
    <a:srgbClr val="D5DBD1"/>
    <a:srgbClr val="2212F6"/>
    <a:srgbClr val="08AAAA"/>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snapToGrid="0">
      <p:cViewPr>
        <p:scale>
          <a:sx n="100" d="100"/>
          <a:sy n="100" d="100"/>
        </p:scale>
        <p:origin x="9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D2636-1253-4FAA-BCE9-F2119D8792EC}" type="datetimeFigureOut">
              <a:rPr lang="de-DE" smtClean="0"/>
              <a:t>28.12.2021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4F7DA-233E-4DEE-8259-F1D779E6A471}" type="slidenum">
              <a:rPr lang="de-DE" smtClean="0"/>
              <a:t>‹Nr.›</a:t>
            </a:fld>
            <a:endParaRPr lang="de-DE"/>
          </a:p>
        </p:txBody>
      </p:sp>
    </p:spTree>
    <p:extLst>
      <p:ext uri="{BB962C8B-B14F-4D97-AF65-F5344CB8AC3E}">
        <p14:creationId xmlns:p14="http://schemas.microsoft.com/office/powerpoint/2010/main" val="225395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FOTOGRAF IHTIYACI HEM ARKA PLAN HEM DE MEHRSPRACHIG I YANSITABILECEK (</a:t>
            </a:r>
            <a:r>
              <a:rPr lang="de-DE" dirty="0" err="1"/>
              <a:t>özellikle</a:t>
            </a:r>
            <a:r>
              <a:rPr lang="de-DE" dirty="0"/>
              <a:t> </a:t>
            </a:r>
            <a:r>
              <a:rPr lang="de-DE" dirty="0" err="1"/>
              <a:t>türkce</a:t>
            </a:r>
            <a:r>
              <a:rPr lang="de-DE" dirty="0"/>
              <a:t> </a:t>
            </a:r>
            <a:r>
              <a:rPr lang="de-DE" dirty="0" err="1"/>
              <a:t>arapca</a:t>
            </a:r>
            <a:r>
              <a:rPr lang="de-DE" dirty="0"/>
              <a:t> </a:t>
            </a:r>
            <a:r>
              <a:rPr lang="de-DE" dirty="0" err="1"/>
              <a:t>ingilizce</a:t>
            </a:r>
            <a:r>
              <a:rPr lang="de-DE" dirty="0"/>
              <a:t> </a:t>
            </a:r>
            <a:r>
              <a:rPr lang="de-DE" dirty="0" err="1"/>
              <a:t>ve</a:t>
            </a:r>
            <a:r>
              <a:rPr lang="de-DE" dirty="0"/>
              <a:t> </a:t>
            </a:r>
            <a:r>
              <a:rPr lang="de-DE" dirty="0" err="1"/>
              <a:t>almanca</a:t>
            </a:r>
            <a:r>
              <a:rPr lang="de-DE" dirty="0"/>
              <a:t> </a:t>
            </a:r>
            <a:r>
              <a:rPr lang="de-DE" dirty="0" err="1"/>
              <a:t>dillerinin</a:t>
            </a:r>
            <a:r>
              <a:rPr lang="de-DE" dirty="0"/>
              <a:t> </a:t>
            </a:r>
            <a:r>
              <a:rPr lang="de-DE" dirty="0" err="1"/>
              <a:t>temada</a:t>
            </a:r>
            <a:r>
              <a:rPr lang="de-DE" dirty="0"/>
              <a:t> </a:t>
            </a:r>
            <a:r>
              <a:rPr lang="de-DE" dirty="0" err="1"/>
              <a:t>olmasi</a:t>
            </a:r>
            <a:r>
              <a:rPr lang="de-DE" dirty="0"/>
              <a:t> </a:t>
            </a:r>
            <a:r>
              <a:rPr lang="de-DE" dirty="0" err="1"/>
              <a:t>önemli</a:t>
            </a:r>
            <a:r>
              <a:rPr lang="de-DE" dirty="0"/>
              <a:t>)</a:t>
            </a:r>
          </a:p>
          <a:p>
            <a:endParaRPr lang="de-DE" dirty="0"/>
          </a:p>
        </p:txBody>
      </p:sp>
      <p:sp>
        <p:nvSpPr>
          <p:cNvPr id="4" name="Foliennummernplatzhalter 3"/>
          <p:cNvSpPr>
            <a:spLocks noGrp="1"/>
          </p:cNvSpPr>
          <p:nvPr>
            <p:ph type="sldNum" sz="quarter" idx="5"/>
          </p:nvPr>
        </p:nvSpPr>
        <p:spPr/>
        <p:txBody>
          <a:bodyPr/>
          <a:lstStyle/>
          <a:p>
            <a:fld id="{6694F7DA-233E-4DEE-8259-F1D779E6A471}" type="slidenum">
              <a:rPr lang="de-DE" smtClean="0"/>
              <a:t>3</a:t>
            </a:fld>
            <a:endParaRPr lang="de-DE"/>
          </a:p>
        </p:txBody>
      </p:sp>
    </p:spTree>
    <p:extLst>
      <p:ext uri="{BB962C8B-B14F-4D97-AF65-F5344CB8AC3E}">
        <p14:creationId xmlns:p14="http://schemas.microsoft.com/office/powerpoint/2010/main" val="14392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694F7DA-233E-4DEE-8259-F1D779E6A471}" type="slidenum">
              <a:rPr lang="de-DE" smtClean="0"/>
              <a:t>4</a:t>
            </a:fld>
            <a:endParaRPr lang="de-DE"/>
          </a:p>
        </p:txBody>
      </p:sp>
    </p:spTree>
    <p:extLst>
      <p:ext uri="{BB962C8B-B14F-4D97-AF65-F5344CB8AC3E}">
        <p14:creationId xmlns:p14="http://schemas.microsoft.com/office/powerpoint/2010/main" val="192198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FOTOGRAF IHTIYACI</a:t>
            </a:r>
          </a:p>
        </p:txBody>
      </p:sp>
      <p:sp>
        <p:nvSpPr>
          <p:cNvPr id="4" name="Foliennummernplatzhalter 3"/>
          <p:cNvSpPr>
            <a:spLocks noGrp="1"/>
          </p:cNvSpPr>
          <p:nvPr>
            <p:ph type="sldNum" sz="quarter" idx="5"/>
          </p:nvPr>
        </p:nvSpPr>
        <p:spPr/>
        <p:txBody>
          <a:bodyPr/>
          <a:lstStyle/>
          <a:p>
            <a:fld id="{6694F7DA-233E-4DEE-8259-F1D779E6A471}" type="slidenum">
              <a:rPr lang="de-DE" smtClean="0"/>
              <a:t>5</a:t>
            </a:fld>
            <a:endParaRPr lang="de-DE"/>
          </a:p>
        </p:txBody>
      </p:sp>
    </p:spTree>
    <p:extLst>
      <p:ext uri="{BB962C8B-B14F-4D97-AF65-F5344CB8AC3E}">
        <p14:creationId xmlns:p14="http://schemas.microsoft.com/office/powerpoint/2010/main" val="412315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FOTOGRAF IHTIYACI</a:t>
            </a:r>
          </a:p>
        </p:txBody>
      </p:sp>
      <p:sp>
        <p:nvSpPr>
          <p:cNvPr id="4" name="Foliennummernplatzhalter 3"/>
          <p:cNvSpPr>
            <a:spLocks noGrp="1"/>
          </p:cNvSpPr>
          <p:nvPr>
            <p:ph type="sldNum" sz="quarter" idx="5"/>
          </p:nvPr>
        </p:nvSpPr>
        <p:spPr/>
        <p:txBody>
          <a:bodyPr/>
          <a:lstStyle/>
          <a:p>
            <a:fld id="{6694F7DA-233E-4DEE-8259-F1D779E6A471}" type="slidenum">
              <a:rPr lang="de-DE" smtClean="0"/>
              <a:t>6</a:t>
            </a:fld>
            <a:endParaRPr lang="de-DE"/>
          </a:p>
        </p:txBody>
      </p:sp>
    </p:spTree>
    <p:extLst>
      <p:ext uri="{BB962C8B-B14F-4D97-AF65-F5344CB8AC3E}">
        <p14:creationId xmlns:p14="http://schemas.microsoft.com/office/powerpoint/2010/main" val="349632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3A86C-2C6C-4241-95D2-F07A66188F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6C56A24-183A-4690-97B6-1CF3D5E27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4C7CF08-C632-4680-96EA-F0440A272FB0}"/>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1F199C9B-6CDE-4ACA-82EC-9E3D6EB280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24ADEBA-C181-4129-9D9A-A34A130D5C3F}"/>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285156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35A32-6C11-4056-9B09-92E33461F49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FF57AE4-B65A-4E66-8CF9-DD4F0F25AA2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882ACA-B4CA-46E0-BA0D-D3BEAECB6111}"/>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B6529EE9-3E45-4091-8D18-BDC4AA997A2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2DCC77-7E59-4075-B999-65AD545605F0}"/>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304243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8D3AE25-E605-4FE5-9522-E5278F74E3E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47FCB46-347A-49E7-81D0-C376B37DBEE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27B5A33-9725-4E8B-AED4-BEFC2E695FC1}"/>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BE3897C4-8EA4-40BC-859F-1E44E36285A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C6D164-97D4-4AA0-98C5-ECA752746604}"/>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340101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E379D-9CA8-4B92-B770-8BEAF551F76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0307963-82F7-41F0-A7FF-511065E7539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42CAD5-009E-4A51-87D1-0DD9E85D7508}"/>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B59376CC-C5A0-44EE-BFC5-6F4CD59A68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0F02AD-E199-423B-B759-CE5D2DD5888B}"/>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354174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5427E-F4EA-4090-BC08-4B00E758999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3E3941-60B4-422C-9927-0C47AE9A7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3D70793-C12D-40B8-B359-D9777AFD721B}"/>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91834CBB-2799-47AB-819A-C631C379AE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F4AB60-65A7-4291-AEA9-4E8559425EA4}"/>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394890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4536A-CAE8-44B1-9332-6F36493F257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767B48-C01E-4D21-9AED-3523078C52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6662147-5B76-4955-9DC7-C5CE3A5D9E9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A6A472A-6382-4DF8-A8FC-B7B8A32197CA}"/>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6" name="Fußzeilenplatzhalter 5">
            <a:extLst>
              <a:ext uri="{FF2B5EF4-FFF2-40B4-BE49-F238E27FC236}">
                <a16:creationId xmlns:a16="http://schemas.microsoft.com/office/drawing/2014/main" id="{0C5FEC72-892D-4D21-93D9-84302B6A2C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59B7B1E-6EE0-4684-B16F-531D2EB67004}"/>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404713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A9964F-0F7A-4D86-A9CE-EB62F0299B5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01A9947-0A34-4D51-93CF-F7913FFA5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6D760D5-6E99-47D6-B301-61C8EC47A82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C296E7-5CEC-4975-9E06-3D1E97277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015D09B-6ECA-4036-9C99-00603CC7483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4702FAA-65B4-4DD3-B881-D36083BAC26F}"/>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8" name="Fußzeilenplatzhalter 7">
            <a:extLst>
              <a:ext uri="{FF2B5EF4-FFF2-40B4-BE49-F238E27FC236}">
                <a16:creationId xmlns:a16="http://schemas.microsoft.com/office/drawing/2014/main" id="{27029307-C1D7-45A5-825E-2ED2EF77C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E04C4BE-B576-4443-A1CD-FF23224BBF7A}"/>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16793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AB1BD9-CEA5-4691-9F59-96EAA59F9FE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D7BA0B9-B576-45E7-BB9E-69DB425F5A9C}"/>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4" name="Fußzeilenplatzhalter 3">
            <a:extLst>
              <a:ext uri="{FF2B5EF4-FFF2-40B4-BE49-F238E27FC236}">
                <a16:creationId xmlns:a16="http://schemas.microsoft.com/office/drawing/2014/main" id="{80EB5CC0-31C1-4C5B-98FA-BD963411ED7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1002EB2-EEDD-4111-A37A-8B57FE71E70C}"/>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376984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5DBE32C-B92E-4FAE-8EE5-27CDB1016791}"/>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3" name="Fußzeilenplatzhalter 2">
            <a:extLst>
              <a:ext uri="{FF2B5EF4-FFF2-40B4-BE49-F238E27FC236}">
                <a16:creationId xmlns:a16="http://schemas.microsoft.com/office/drawing/2014/main" id="{C2059E17-72CC-4B02-8DC6-2DC7CB39A69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94AF365-A9CC-42EA-AAD0-5D8325D81F4A}"/>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28764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F8F1B-893C-424C-A576-4A324AF270A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6CD6FAF-9386-4A1C-B1C3-C85437D4E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5D60322-50A2-4366-8AA8-7771223F0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8762F0B-F05E-4DBD-9784-543A70230233}"/>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6" name="Fußzeilenplatzhalter 5">
            <a:extLst>
              <a:ext uri="{FF2B5EF4-FFF2-40B4-BE49-F238E27FC236}">
                <a16:creationId xmlns:a16="http://schemas.microsoft.com/office/drawing/2014/main" id="{947BC893-4D3E-48D1-9286-C4325951141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C8DC6A6-D0CA-438D-A6E8-4639E24B4779}"/>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46938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A11D0C-BEAA-4666-89AD-5E11D1EA0C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9A45128-D78D-4BD2-BDED-FC1EE6158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7959E19-C0D7-4428-9DB3-82680AFC4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B30207F-CFCD-492B-BBBF-1A82D2499718}"/>
              </a:ext>
            </a:extLst>
          </p:cNvPr>
          <p:cNvSpPr>
            <a:spLocks noGrp="1"/>
          </p:cNvSpPr>
          <p:nvPr>
            <p:ph type="dt" sz="half" idx="10"/>
          </p:nvPr>
        </p:nvSpPr>
        <p:spPr/>
        <p:txBody>
          <a:bodyPr/>
          <a:lstStyle/>
          <a:p>
            <a:fld id="{01F7F2FF-A4A6-4039-9B69-DEEE6AC39053}" type="datetimeFigureOut">
              <a:rPr lang="de-DE" smtClean="0"/>
              <a:t>28.12.2021</a:t>
            </a:fld>
            <a:endParaRPr lang="de-DE"/>
          </a:p>
        </p:txBody>
      </p:sp>
      <p:sp>
        <p:nvSpPr>
          <p:cNvPr id="6" name="Fußzeilenplatzhalter 5">
            <a:extLst>
              <a:ext uri="{FF2B5EF4-FFF2-40B4-BE49-F238E27FC236}">
                <a16:creationId xmlns:a16="http://schemas.microsoft.com/office/drawing/2014/main" id="{BABAA901-7FBD-4FA1-ADAA-123E6CB159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BC3F6CF-15EF-49C2-8031-B2D2B1F8A0E8}"/>
              </a:ext>
            </a:extLst>
          </p:cNvPr>
          <p:cNvSpPr>
            <a:spLocks noGrp="1"/>
          </p:cNvSpPr>
          <p:nvPr>
            <p:ph type="sldNum" sz="quarter" idx="12"/>
          </p:nvPr>
        </p:nvSpPr>
        <p:spPr/>
        <p:txBody>
          <a:bodyPr/>
          <a:lstStyle/>
          <a:p>
            <a:fld id="{843638A1-8AB3-44AE-B0E4-6402D81398B8}" type="slidenum">
              <a:rPr lang="de-DE" smtClean="0"/>
              <a:t>‹Nr.›</a:t>
            </a:fld>
            <a:endParaRPr lang="de-DE"/>
          </a:p>
        </p:txBody>
      </p:sp>
    </p:spTree>
    <p:extLst>
      <p:ext uri="{BB962C8B-B14F-4D97-AF65-F5344CB8AC3E}">
        <p14:creationId xmlns:p14="http://schemas.microsoft.com/office/powerpoint/2010/main" val="17179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546BE06-ACC1-4D61-B3CD-BE65A3A29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F92086C-8768-4845-A04F-4ED8B901F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344180-74F2-4E2D-BD30-C80D0252E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7F2FF-A4A6-4039-9B69-DEEE6AC39053}" type="datetimeFigureOut">
              <a:rPr lang="de-DE" smtClean="0"/>
              <a:t>28.12.2021</a:t>
            </a:fld>
            <a:endParaRPr lang="de-DE"/>
          </a:p>
        </p:txBody>
      </p:sp>
      <p:sp>
        <p:nvSpPr>
          <p:cNvPr id="5" name="Fußzeilenplatzhalter 4">
            <a:extLst>
              <a:ext uri="{FF2B5EF4-FFF2-40B4-BE49-F238E27FC236}">
                <a16:creationId xmlns:a16="http://schemas.microsoft.com/office/drawing/2014/main" id="{43699812-7BEB-4DF5-A316-4430492BF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39BC0FF7-8DB8-466B-81ED-548FA8556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638A1-8AB3-44AE-B0E4-6402D81398B8}" type="slidenum">
              <a:rPr lang="de-DE" smtClean="0"/>
              <a:t>‹Nr.›</a:t>
            </a:fld>
            <a:endParaRPr lang="de-DE"/>
          </a:p>
        </p:txBody>
      </p:sp>
    </p:spTree>
    <p:extLst>
      <p:ext uri="{BB962C8B-B14F-4D97-AF65-F5344CB8AC3E}">
        <p14:creationId xmlns:p14="http://schemas.microsoft.com/office/powerpoint/2010/main" val="295151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EBC749D8-5A03-42E2-B593-B01C15090BE4}"/>
              </a:ext>
            </a:extLst>
          </p:cNvPr>
          <p:cNvSpPr/>
          <p:nvPr/>
        </p:nvSpPr>
        <p:spPr>
          <a:xfrm>
            <a:off x="224313" y="36710"/>
            <a:ext cx="1553593" cy="141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LOGO</a:t>
            </a:r>
          </a:p>
          <a:p>
            <a:pPr algn="ctr"/>
            <a:r>
              <a:rPr lang="tr-TR" dirty="0"/>
              <a:t>İsim </a:t>
            </a:r>
          </a:p>
        </p:txBody>
      </p:sp>
      <p:sp>
        <p:nvSpPr>
          <p:cNvPr id="6" name="Textfeld 5">
            <a:extLst>
              <a:ext uri="{FF2B5EF4-FFF2-40B4-BE49-F238E27FC236}">
                <a16:creationId xmlns:a16="http://schemas.microsoft.com/office/drawing/2014/main" id="{C9F0587C-4BB0-42B8-8FA2-8E5B7BA59929}"/>
              </a:ext>
            </a:extLst>
          </p:cNvPr>
          <p:cNvSpPr txBox="1"/>
          <p:nvPr/>
        </p:nvSpPr>
        <p:spPr>
          <a:xfrm flipH="1">
            <a:off x="1891015" y="210293"/>
            <a:ext cx="8866727" cy="369332"/>
          </a:xfrm>
          <a:prstGeom prst="rect">
            <a:avLst/>
          </a:prstGeom>
          <a:noFill/>
        </p:spPr>
        <p:txBody>
          <a:bodyPr wrap="square" rtlCol="0">
            <a:spAutoFit/>
          </a:bodyPr>
          <a:lstStyle/>
          <a:p>
            <a:r>
              <a:rPr lang="tr-TR" u="sng" dirty="0"/>
              <a:t>Home </a:t>
            </a:r>
            <a:r>
              <a:rPr lang="tr-TR" dirty="0"/>
              <a:t>    </a:t>
            </a:r>
            <a:r>
              <a:rPr lang="tr-TR" u="sng" dirty="0" err="1"/>
              <a:t>Mentoring</a:t>
            </a:r>
            <a:r>
              <a:rPr lang="tr-TR" u="sng" dirty="0"/>
              <a:t> </a:t>
            </a:r>
            <a:r>
              <a:rPr lang="tr-TR" u="sng" dirty="0" err="1"/>
              <a:t>the</a:t>
            </a:r>
            <a:r>
              <a:rPr lang="tr-TR" u="sng" dirty="0"/>
              <a:t> </a:t>
            </a:r>
            <a:r>
              <a:rPr lang="tr-TR" u="sng" dirty="0" err="1"/>
              <a:t>Youth</a:t>
            </a:r>
            <a:r>
              <a:rPr lang="tr-TR" dirty="0"/>
              <a:t>   </a:t>
            </a:r>
            <a:r>
              <a:rPr lang="tr-TR" u="sng" dirty="0"/>
              <a:t> </a:t>
            </a:r>
            <a:r>
              <a:rPr lang="tr-TR" u="sng" dirty="0" err="1"/>
              <a:t>Mitmachen</a:t>
            </a:r>
            <a:r>
              <a:rPr lang="tr-TR" dirty="0"/>
              <a:t> </a:t>
            </a:r>
            <a:r>
              <a:rPr lang="de-DE" dirty="0"/>
              <a:t>   </a:t>
            </a:r>
            <a:r>
              <a:rPr lang="de-DE" u="sng" dirty="0"/>
              <a:t>Events</a:t>
            </a:r>
            <a:r>
              <a:rPr lang="tr-TR" dirty="0"/>
              <a:t>   </a:t>
            </a:r>
            <a:r>
              <a:rPr lang="tr-TR" u="sng" dirty="0" err="1"/>
              <a:t>Blog</a:t>
            </a:r>
            <a:r>
              <a:rPr lang="tr-TR" dirty="0"/>
              <a:t>   </a:t>
            </a:r>
            <a:r>
              <a:rPr lang="tr-TR" u="sng" dirty="0" err="1"/>
              <a:t>Contact</a:t>
            </a:r>
            <a:r>
              <a:rPr lang="de-DE" u="sng" dirty="0"/>
              <a:t> </a:t>
            </a:r>
          </a:p>
        </p:txBody>
      </p:sp>
      <p:sp>
        <p:nvSpPr>
          <p:cNvPr id="7" name="Textfeld 6">
            <a:extLst>
              <a:ext uri="{FF2B5EF4-FFF2-40B4-BE49-F238E27FC236}">
                <a16:creationId xmlns:a16="http://schemas.microsoft.com/office/drawing/2014/main" id="{8D330C02-DF4C-4862-85F2-C6131D64E989}"/>
              </a:ext>
            </a:extLst>
          </p:cNvPr>
          <p:cNvSpPr txBox="1"/>
          <p:nvPr/>
        </p:nvSpPr>
        <p:spPr>
          <a:xfrm flipH="1">
            <a:off x="8883723" y="211036"/>
            <a:ext cx="3936926" cy="646331"/>
          </a:xfrm>
          <a:prstGeom prst="rect">
            <a:avLst/>
          </a:prstGeom>
          <a:noFill/>
        </p:spPr>
        <p:txBody>
          <a:bodyPr wrap="square" rtlCol="0">
            <a:spAutoFit/>
          </a:bodyPr>
          <a:lstStyle/>
          <a:p>
            <a:r>
              <a:rPr lang="de-DE" u="sng" dirty="0"/>
              <a:t>App</a:t>
            </a:r>
            <a:r>
              <a:rPr lang="de-DE" dirty="0"/>
              <a:t>    </a:t>
            </a:r>
            <a:r>
              <a:rPr lang="tr-TR" u="sng" dirty="0" err="1"/>
              <a:t>Login</a:t>
            </a:r>
            <a:r>
              <a:rPr lang="tr-TR" dirty="0"/>
              <a:t>     </a:t>
            </a:r>
            <a:r>
              <a:rPr lang="de-DE" u="sng" dirty="0" err="1"/>
              <a:t>Apply</a:t>
            </a:r>
            <a:r>
              <a:rPr lang="de-DE" dirty="0"/>
              <a:t>     </a:t>
            </a:r>
            <a:r>
              <a:rPr lang="de-DE" u="sng" dirty="0"/>
              <a:t>Talk </a:t>
            </a:r>
            <a:r>
              <a:rPr lang="de-DE" u="sng" dirty="0" err="1"/>
              <a:t>to</a:t>
            </a:r>
            <a:r>
              <a:rPr lang="de-DE" u="sng" dirty="0"/>
              <a:t> </a:t>
            </a:r>
            <a:endParaRPr lang="de-DE" dirty="0"/>
          </a:p>
          <a:p>
            <a:r>
              <a:rPr lang="de-DE" dirty="0"/>
              <a:t>                                         </a:t>
            </a:r>
            <a:r>
              <a:rPr lang="de-DE" u="sng" dirty="0"/>
              <a:t>an </a:t>
            </a:r>
            <a:r>
              <a:rPr lang="de-DE" u="sng" dirty="0" err="1"/>
              <a:t>Advisor</a:t>
            </a:r>
            <a:endParaRPr lang="de-DE" u="sng" dirty="0"/>
          </a:p>
        </p:txBody>
      </p:sp>
      <p:sp>
        <p:nvSpPr>
          <p:cNvPr id="13" name="Textfeld 12">
            <a:extLst>
              <a:ext uri="{FF2B5EF4-FFF2-40B4-BE49-F238E27FC236}">
                <a16:creationId xmlns:a16="http://schemas.microsoft.com/office/drawing/2014/main" id="{E5D7882D-D638-4989-BCD8-C9C475E92EF4}"/>
              </a:ext>
            </a:extLst>
          </p:cNvPr>
          <p:cNvSpPr txBox="1"/>
          <p:nvPr/>
        </p:nvSpPr>
        <p:spPr>
          <a:xfrm flipH="1">
            <a:off x="2287784" y="1222797"/>
            <a:ext cx="1150740" cy="1169551"/>
          </a:xfrm>
          <a:prstGeom prst="rect">
            <a:avLst/>
          </a:prstGeom>
          <a:noFill/>
        </p:spPr>
        <p:txBody>
          <a:bodyPr wrap="square" rtlCol="0">
            <a:spAutoFit/>
          </a:bodyPr>
          <a:lstStyle/>
          <a:p>
            <a:r>
              <a:rPr lang="tr-TR" sz="1400" dirty="0" err="1"/>
              <a:t>Vision</a:t>
            </a:r>
            <a:endParaRPr lang="tr-TR" sz="1400" dirty="0"/>
          </a:p>
          <a:p>
            <a:r>
              <a:rPr lang="de-DE" sz="1400" dirty="0" err="1"/>
              <a:t>We</a:t>
            </a:r>
            <a:r>
              <a:rPr lang="de-DE" sz="1400" dirty="0"/>
              <a:t> </a:t>
            </a:r>
            <a:r>
              <a:rPr lang="de-DE" sz="1400" dirty="0" err="1"/>
              <a:t>are</a:t>
            </a:r>
            <a:endParaRPr lang="de-DE" sz="1400" dirty="0"/>
          </a:p>
          <a:p>
            <a:r>
              <a:rPr lang="tr-TR" sz="1400" dirty="0"/>
              <a:t>Team</a:t>
            </a:r>
          </a:p>
          <a:p>
            <a:r>
              <a:rPr lang="tr-TR" sz="1400" dirty="0" err="1"/>
              <a:t>Partners</a:t>
            </a:r>
            <a:endParaRPr lang="tr-TR" sz="1400" dirty="0"/>
          </a:p>
          <a:p>
            <a:r>
              <a:rPr lang="tr-TR" sz="1400" dirty="0"/>
              <a:t>News</a:t>
            </a:r>
          </a:p>
        </p:txBody>
      </p:sp>
      <p:sp>
        <p:nvSpPr>
          <p:cNvPr id="14" name="Textfeld 13">
            <a:extLst>
              <a:ext uri="{FF2B5EF4-FFF2-40B4-BE49-F238E27FC236}">
                <a16:creationId xmlns:a16="http://schemas.microsoft.com/office/drawing/2014/main" id="{8103C841-6733-47B6-8DE6-A359B94A9CD5}"/>
              </a:ext>
            </a:extLst>
          </p:cNvPr>
          <p:cNvSpPr txBox="1"/>
          <p:nvPr/>
        </p:nvSpPr>
        <p:spPr>
          <a:xfrm flipH="1">
            <a:off x="3200858" y="1209661"/>
            <a:ext cx="2361742" cy="738664"/>
          </a:xfrm>
          <a:prstGeom prst="rect">
            <a:avLst/>
          </a:prstGeom>
          <a:noFill/>
        </p:spPr>
        <p:txBody>
          <a:bodyPr wrap="square" rtlCol="0">
            <a:spAutoFit/>
          </a:bodyPr>
          <a:lstStyle/>
          <a:p>
            <a:r>
              <a:rPr lang="de-DE" sz="1400" dirty="0"/>
              <a:t>Mentoring </a:t>
            </a:r>
            <a:r>
              <a:rPr lang="de-DE" sz="1400" dirty="0" err="1"/>
              <a:t>Program</a:t>
            </a:r>
            <a:endParaRPr lang="tr-TR" sz="1400" dirty="0"/>
          </a:p>
          <a:p>
            <a:r>
              <a:rPr lang="de-DE" sz="1400" dirty="0"/>
              <a:t>Summer Projects</a:t>
            </a:r>
          </a:p>
          <a:p>
            <a:endParaRPr lang="tr-TR" sz="1400" dirty="0"/>
          </a:p>
        </p:txBody>
      </p:sp>
      <p:sp>
        <p:nvSpPr>
          <p:cNvPr id="15" name="Textfeld 14">
            <a:extLst>
              <a:ext uri="{FF2B5EF4-FFF2-40B4-BE49-F238E27FC236}">
                <a16:creationId xmlns:a16="http://schemas.microsoft.com/office/drawing/2014/main" id="{CC98E5F1-A02B-4A99-80FE-D19C60DA0451}"/>
              </a:ext>
            </a:extLst>
          </p:cNvPr>
          <p:cNvSpPr txBox="1"/>
          <p:nvPr/>
        </p:nvSpPr>
        <p:spPr>
          <a:xfrm flipH="1">
            <a:off x="6475674" y="1166489"/>
            <a:ext cx="1192076" cy="307777"/>
          </a:xfrm>
          <a:prstGeom prst="rect">
            <a:avLst/>
          </a:prstGeom>
          <a:noFill/>
        </p:spPr>
        <p:txBody>
          <a:bodyPr wrap="square" rtlCol="0">
            <a:spAutoFit/>
          </a:bodyPr>
          <a:lstStyle/>
          <a:p>
            <a:r>
              <a:rPr lang="de-DE" sz="1400" dirty="0"/>
              <a:t>Workshops </a:t>
            </a:r>
            <a:r>
              <a:rPr lang="tr-TR" sz="1400" dirty="0"/>
              <a:t> </a:t>
            </a:r>
            <a:endParaRPr lang="de-DE" sz="1400" dirty="0"/>
          </a:p>
        </p:txBody>
      </p:sp>
      <p:sp>
        <p:nvSpPr>
          <p:cNvPr id="10" name="Textfeld 9">
            <a:extLst>
              <a:ext uri="{FF2B5EF4-FFF2-40B4-BE49-F238E27FC236}">
                <a16:creationId xmlns:a16="http://schemas.microsoft.com/office/drawing/2014/main" id="{2D187E41-08A8-4DBD-9E12-174E3EFEDE97}"/>
              </a:ext>
            </a:extLst>
          </p:cNvPr>
          <p:cNvSpPr txBox="1"/>
          <p:nvPr/>
        </p:nvSpPr>
        <p:spPr>
          <a:xfrm rot="16200000" flipH="1">
            <a:off x="11550825" y="3457959"/>
            <a:ext cx="974574" cy="338554"/>
          </a:xfrm>
          <a:prstGeom prst="rect">
            <a:avLst/>
          </a:prstGeom>
          <a:solidFill>
            <a:srgbClr val="3366FF"/>
          </a:solidFill>
        </p:spPr>
        <p:txBody>
          <a:bodyPr wrap="square" rtlCol="0">
            <a:spAutoFit/>
          </a:bodyPr>
          <a:lstStyle/>
          <a:p>
            <a:r>
              <a:rPr lang="tr-TR" sz="1600" b="1" dirty="0" err="1">
                <a:solidFill>
                  <a:schemeClr val="bg1"/>
                </a:solidFill>
              </a:rPr>
              <a:t>Spenden</a:t>
            </a:r>
            <a:endParaRPr lang="tr-TR" sz="1600" b="1" dirty="0">
              <a:solidFill>
                <a:schemeClr val="bg1"/>
              </a:solidFill>
            </a:endParaRPr>
          </a:p>
        </p:txBody>
      </p:sp>
      <p:sp>
        <p:nvSpPr>
          <p:cNvPr id="11" name="Textfeld 10">
            <a:extLst>
              <a:ext uri="{FF2B5EF4-FFF2-40B4-BE49-F238E27FC236}">
                <a16:creationId xmlns:a16="http://schemas.microsoft.com/office/drawing/2014/main" id="{55E82541-CBE0-48C4-A45A-8BB8246F30A9}"/>
              </a:ext>
            </a:extLst>
          </p:cNvPr>
          <p:cNvSpPr txBox="1"/>
          <p:nvPr/>
        </p:nvSpPr>
        <p:spPr>
          <a:xfrm rot="16200000" flipH="1">
            <a:off x="11465506" y="4637983"/>
            <a:ext cx="1145217" cy="338554"/>
          </a:xfrm>
          <a:prstGeom prst="rect">
            <a:avLst/>
          </a:prstGeom>
          <a:solidFill>
            <a:srgbClr val="3366FF"/>
          </a:solidFill>
        </p:spPr>
        <p:txBody>
          <a:bodyPr wrap="square" rtlCol="0">
            <a:spAutoFit/>
          </a:bodyPr>
          <a:lstStyle/>
          <a:p>
            <a:r>
              <a:rPr lang="tr-TR" sz="1600" b="1" dirty="0" err="1">
                <a:solidFill>
                  <a:schemeClr val="bg1"/>
                </a:solidFill>
              </a:rPr>
              <a:t>Newsletter</a:t>
            </a:r>
            <a:endParaRPr lang="tr-TR" sz="1600" b="1" dirty="0">
              <a:solidFill>
                <a:schemeClr val="bg1"/>
              </a:solidFill>
            </a:endParaRPr>
          </a:p>
        </p:txBody>
      </p:sp>
      <p:sp>
        <p:nvSpPr>
          <p:cNvPr id="2" name="Rechteck 1">
            <a:extLst>
              <a:ext uri="{FF2B5EF4-FFF2-40B4-BE49-F238E27FC236}">
                <a16:creationId xmlns:a16="http://schemas.microsoft.com/office/drawing/2014/main" id="{861293C3-AAB8-45EF-BAEC-0EDA78FE5BE4}"/>
              </a:ext>
            </a:extLst>
          </p:cNvPr>
          <p:cNvSpPr/>
          <p:nvPr/>
        </p:nvSpPr>
        <p:spPr>
          <a:xfrm>
            <a:off x="462967" y="3582142"/>
            <a:ext cx="2556768" cy="1305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Bilgisayar </a:t>
            </a:r>
          </a:p>
          <a:p>
            <a:pPr algn="ctr"/>
            <a:r>
              <a:rPr lang="tr-TR" dirty="0"/>
              <a:t>Telefon</a:t>
            </a:r>
          </a:p>
          <a:p>
            <a:pPr algn="ctr"/>
            <a:r>
              <a:rPr lang="tr-TR" dirty="0"/>
              <a:t>Tablet uyumluluğu</a:t>
            </a:r>
            <a:endParaRPr lang="de-DE" dirty="0"/>
          </a:p>
        </p:txBody>
      </p:sp>
      <p:sp>
        <p:nvSpPr>
          <p:cNvPr id="20" name="Textfeld 19">
            <a:extLst>
              <a:ext uri="{FF2B5EF4-FFF2-40B4-BE49-F238E27FC236}">
                <a16:creationId xmlns:a16="http://schemas.microsoft.com/office/drawing/2014/main" id="{7E5E1B67-5FA6-41B1-AEA2-2E00AE8CC770}"/>
              </a:ext>
            </a:extLst>
          </p:cNvPr>
          <p:cNvSpPr txBox="1"/>
          <p:nvPr/>
        </p:nvSpPr>
        <p:spPr>
          <a:xfrm flipH="1">
            <a:off x="7445648" y="1204541"/>
            <a:ext cx="1192076" cy="1384995"/>
          </a:xfrm>
          <a:prstGeom prst="rect">
            <a:avLst/>
          </a:prstGeom>
          <a:noFill/>
        </p:spPr>
        <p:txBody>
          <a:bodyPr wrap="square" rtlCol="0">
            <a:spAutoFit/>
          </a:bodyPr>
          <a:lstStyle/>
          <a:p>
            <a:r>
              <a:rPr lang="de-DE" sz="1400" dirty="0"/>
              <a:t>Berlin</a:t>
            </a:r>
          </a:p>
          <a:p>
            <a:r>
              <a:rPr lang="de-DE" sz="1400" dirty="0"/>
              <a:t>Dresden</a:t>
            </a:r>
          </a:p>
          <a:p>
            <a:r>
              <a:rPr lang="de-DE" sz="1400" dirty="0"/>
              <a:t>Köln</a:t>
            </a:r>
          </a:p>
          <a:p>
            <a:r>
              <a:rPr lang="de-DE" sz="1400" dirty="0"/>
              <a:t>Frankfurt</a:t>
            </a:r>
          </a:p>
          <a:p>
            <a:r>
              <a:rPr lang="de-DE" sz="1400" dirty="0"/>
              <a:t>München</a:t>
            </a:r>
          </a:p>
          <a:p>
            <a:endParaRPr lang="de-DE" sz="1400" dirty="0"/>
          </a:p>
        </p:txBody>
      </p:sp>
      <p:sp>
        <p:nvSpPr>
          <p:cNvPr id="21" name="Textfeld 20">
            <a:extLst>
              <a:ext uri="{FF2B5EF4-FFF2-40B4-BE49-F238E27FC236}">
                <a16:creationId xmlns:a16="http://schemas.microsoft.com/office/drawing/2014/main" id="{181E0FA0-7B11-4A9A-AFBD-F6B68367EC77}"/>
              </a:ext>
            </a:extLst>
          </p:cNvPr>
          <p:cNvSpPr txBox="1"/>
          <p:nvPr/>
        </p:nvSpPr>
        <p:spPr>
          <a:xfrm flipH="1">
            <a:off x="5032554" y="1168211"/>
            <a:ext cx="2503500" cy="1815882"/>
          </a:xfrm>
          <a:prstGeom prst="rect">
            <a:avLst/>
          </a:prstGeom>
          <a:noFill/>
        </p:spPr>
        <p:txBody>
          <a:bodyPr wrap="square" rtlCol="0">
            <a:spAutoFit/>
          </a:bodyPr>
          <a:lstStyle/>
          <a:p>
            <a:r>
              <a:rPr lang="tr-TR" sz="1400" dirty="0" err="1"/>
              <a:t>Become</a:t>
            </a:r>
            <a:r>
              <a:rPr lang="tr-TR" sz="1400" dirty="0"/>
              <a:t> a </a:t>
            </a:r>
            <a:r>
              <a:rPr lang="tr-TR" sz="1400" dirty="0" err="1"/>
              <a:t>Mentee</a:t>
            </a:r>
            <a:endParaRPr lang="tr-TR" sz="1400" dirty="0"/>
          </a:p>
          <a:p>
            <a:r>
              <a:rPr lang="tr-TR" sz="1400" dirty="0" err="1"/>
              <a:t>Become</a:t>
            </a:r>
            <a:r>
              <a:rPr lang="tr-TR" sz="1400" dirty="0"/>
              <a:t> a </a:t>
            </a:r>
            <a:r>
              <a:rPr lang="tr-TR" sz="1400" dirty="0" err="1"/>
              <a:t>Mentor</a:t>
            </a:r>
            <a:r>
              <a:rPr lang="tr-TR" sz="1400" dirty="0"/>
              <a:t> </a:t>
            </a:r>
          </a:p>
          <a:p>
            <a:r>
              <a:rPr lang="tr-TR" sz="1400" dirty="0" err="1"/>
              <a:t>Become</a:t>
            </a:r>
            <a:r>
              <a:rPr lang="tr-TR" sz="1400" dirty="0"/>
              <a:t> a </a:t>
            </a:r>
            <a:r>
              <a:rPr lang="tr-TR" sz="1400" dirty="0" err="1"/>
              <a:t>Guest</a:t>
            </a:r>
            <a:r>
              <a:rPr lang="tr-TR" sz="1400" dirty="0"/>
              <a:t> </a:t>
            </a:r>
            <a:r>
              <a:rPr lang="tr-TR" sz="1400" dirty="0" err="1"/>
              <a:t>Mentor</a:t>
            </a:r>
            <a:endParaRPr lang="de-DE" sz="1400" dirty="0"/>
          </a:p>
          <a:p>
            <a:endParaRPr lang="de-DE" sz="1400" dirty="0"/>
          </a:p>
          <a:p>
            <a:r>
              <a:rPr lang="de-DE" sz="1400" dirty="0"/>
              <a:t>Schenken Stipendium </a:t>
            </a:r>
          </a:p>
          <a:p>
            <a:r>
              <a:rPr lang="de-DE" sz="1400" dirty="0"/>
              <a:t>Sponsor Endgeräte/Bücher</a:t>
            </a:r>
            <a:endParaRPr lang="tr-TR" sz="1400" dirty="0"/>
          </a:p>
          <a:p>
            <a:r>
              <a:rPr lang="de-DE" sz="1400" dirty="0"/>
              <a:t>Sponsor </a:t>
            </a:r>
            <a:r>
              <a:rPr lang="tr-TR" sz="1400" dirty="0"/>
              <a:t>a Project/</a:t>
            </a:r>
            <a:r>
              <a:rPr lang="tr-TR" sz="1400" dirty="0" err="1"/>
              <a:t>Internship</a:t>
            </a:r>
            <a:endParaRPr lang="de-DE" sz="1400" dirty="0"/>
          </a:p>
          <a:p>
            <a:endParaRPr lang="de-DE" sz="1400" dirty="0"/>
          </a:p>
        </p:txBody>
      </p:sp>
      <p:sp>
        <p:nvSpPr>
          <p:cNvPr id="22" name="Textfeld 21">
            <a:extLst>
              <a:ext uri="{FF2B5EF4-FFF2-40B4-BE49-F238E27FC236}">
                <a16:creationId xmlns:a16="http://schemas.microsoft.com/office/drawing/2014/main" id="{9944E536-AF42-41FE-991C-EDA9110EC104}"/>
              </a:ext>
            </a:extLst>
          </p:cNvPr>
          <p:cNvSpPr txBox="1"/>
          <p:nvPr/>
        </p:nvSpPr>
        <p:spPr>
          <a:xfrm flipH="1">
            <a:off x="296079" y="1465435"/>
            <a:ext cx="1481827" cy="369332"/>
          </a:xfrm>
          <a:prstGeom prst="rect">
            <a:avLst/>
          </a:prstGeom>
          <a:noFill/>
        </p:spPr>
        <p:txBody>
          <a:bodyPr wrap="square" rtlCol="0">
            <a:spAutoFit/>
          </a:bodyPr>
          <a:lstStyle/>
          <a:p>
            <a:pPr algn="ctr"/>
            <a:r>
              <a:rPr lang="de-DE" dirty="0"/>
              <a:t>MOTTO</a:t>
            </a:r>
            <a:endParaRPr lang="tr-TR" dirty="0"/>
          </a:p>
        </p:txBody>
      </p:sp>
      <p:cxnSp>
        <p:nvCxnSpPr>
          <p:cNvPr id="23" name="Gerade Verbindung mit Pfeil 22">
            <a:extLst>
              <a:ext uri="{FF2B5EF4-FFF2-40B4-BE49-F238E27FC236}">
                <a16:creationId xmlns:a16="http://schemas.microsoft.com/office/drawing/2014/main" id="{CCB3FB6D-7676-4952-8E7D-990429508782}"/>
              </a:ext>
            </a:extLst>
          </p:cNvPr>
          <p:cNvCxnSpPr>
            <a:cxnSpLocks/>
          </p:cNvCxnSpPr>
          <p:nvPr/>
        </p:nvCxnSpPr>
        <p:spPr>
          <a:xfrm flipH="1">
            <a:off x="432879" y="5006451"/>
            <a:ext cx="1" cy="15535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D50766EC-54B7-43DE-BAEE-7F727317AF27}"/>
              </a:ext>
            </a:extLst>
          </p:cNvPr>
          <p:cNvSpPr txBox="1"/>
          <p:nvPr/>
        </p:nvSpPr>
        <p:spPr>
          <a:xfrm rot="5400000">
            <a:off x="135477" y="5542640"/>
            <a:ext cx="1020933" cy="369332"/>
          </a:xfrm>
          <a:prstGeom prst="rect">
            <a:avLst/>
          </a:prstGeom>
          <a:noFill/>
        </p:spPr>
        <p:txBody>
          <a:bodyPr wrap="square" rtlCol="0">
            <a:spAutoFit/>
          </a:bodyPr>
          <a:lstStyle/>
          <a:p>
            <a:r>
              <a:rPr lang="tr-TR" dirty="0" err="1"/>
              <a:t>Scrolling</a:t>
            </a:r>
            <a:endParaRPr lang="de-DE" dirty="0"/>
          </a:p>
        </p:txBody>
      </p:sp>
      <p:sp>
        <p:nvSpPr>
          <p:cNvPr id="25" name="Ellipse 24">
            <a:extLst>
              <a:ext uri="{FF2B5EF4-FFF2-40B4-BE49-F238E27FC236}">
                <a16:creationId xmlns:a16="http://schemas.microsoft.com/office/drawing/2014/main" id="{4E4AE3D8-010C-46B1-BB69-9AE7D687B716}"/>
              </a:ext>
            </a:extLst>
          </p:cNvPr>
          <p:cNvSpPr/>
          <p:nvPr/>
        </p:nvSpPr>
        <p:spPr>
          <a:xfrm>
            <a:off x="9307591" y="5070949"/>
            <a:ext cx="1998584" cy="1553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%100 Digital</a:t>
            </a:r>
          </a:p>
          <a:p>
            <a:pPr algn="ctr"/>
            <a:r>
              <a:rPr lang="de-DE" dirty="0" err="1"/>
              <a:t>No</a:t>
            </a:r>
            <a:r>
              <a:rPr lang="de-DE" dirty="0"/>
              <a:t> </a:t>
            </a:r>
            <a:r>
              <a:rPr lang="de-DE" dirty="0" err="1"/>
              <a:t>Printing</a:t>
            </a:r>
            <a:endParaRPr lang="de-DE" dirty="0"/>
          </a:p>
        </p:txBody>
      </p:sp>
    </p:spTree>
    <p:extLst>
      <p:ext uri="{BB962C8B-B14F-4D97-AF65-F5344CB8AC3E}">
        <p14:creationId xmlns:p14="http://schemas.microsoft.com/office/powerpoint/2010/main" val="209791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C08CB9E5-CDA7-4192-96AC-00A80F581690}"/>
              </a:ext>
            </a:extLst>
          </p:cNvPr>
          <p:cNvSpPr txBox="1"/>
          <p:nvPr/>
        </p:nvSpPr>
        <p:spPr>
          <a:xfrm rot="16200000" flipH="1">
            <a:off x="11550825" y="3457959"/>
            <a:ext cx="974574" cy="338554"/>
          </a:xfrm>
          <a:prstGeom prst="rect">
            <a:avLst/>
          </a:prstGeom>
          <a:solidFill>
            <a:srgbClr val="3366FF"/>
          </a:solidFill>
        </p:spPr>
        <p:txBody>
          <a:bodyPr wrap="square" rtlCol="0">
            <a:spAutoFit/>
          </a:bodyPr>
          <a:lstStyle/>
          <a:p>
            <a:r>
              <a:rPr lang="tr-TR" sz="1600" b="1" dirty="0" err="1">
                <a:solidFill>
                  <a:schemeClr val="bg1"/>
                </a:solidFill>
              </a:rPr>
              <a:t>Spenden</a:t>
            </a:r>
            <a:endParaRPr lang="tr-TR" sz="1600" b="1" dirty="0">
              <a:solidFill>
                <a:schemeClr val="bg1"/>
              </a:solidFill>
            </a:endParaRPr>
          </a:p>
        </p:txBody>
      </p:sp>
      <p:sp>
        <p:nvSpPr>
          <p:cNvPr id="10" name="Textfeld 9">
            <a:extLst>
              <a:ext uri="{FF2B5EF4-FFF2-40B4-BE49-F238E27FC236}">
                <a16:creationId xmlns:a16="http://schemas.microsoft.com/office/drawing/2014/main" id="{1DF8F8F7-EDBF-4D89-A927-85530E9887BC}"/>
              </a:ext>
            </a:extLst>
          </p:cNvPr>
          <p:cNvSpPr txBox="1"/>
          <p:nvPr/>
        </p:nvSpPr>
        <p:spPr>
          <a:xfrm rot="16200000" flipH="1">
            <a:off x="11465506" y="4637983"/>
            <a:ext cx="1145217" cy="338554"/>
          </a:xfrm>
          <a:prstGeom prst="rect">
            <a:avLst/>
          </a:prstGeom>
          <a:solidFill>
            <a:srgbClr val="3366FF"/>
          </a:solidFill>
        </p:spPr>
        <p:txBody>
          <a:bodyPr wrap="square" rtlCol="0">
            <a:spAutoFit/>
          </a:bodyPr>
          <a:lstStyle/>
          <a:p>
            <a:r>
              <a:rPr lang="tr-TR" sz="1600" b="1" dirty="0" err="1">
                <a:solidFill>
                  <a:schemeClr val="bg1"/>
                </a:solidFill>
              </a:rPr>
              <a:t>Newsletter</a:t>
            </a:r>
            <a:endParaRPr lang="tr-TR" sz="1600" b="1" dirty="0">
              <a:solidFill>
                <a:schemeClr val="bg1"/>
              </a:solidFill>
            </a:endParaRPr>
          </a:p>
        </p:txBody>
      </p:sp>
      <p:sp>
        <p:nvSpPr>
          <p:cNvPr id="26" name="Flussdiagramm: Verbinder 25">
            <a:extLst>
              <a:ext uri="{FF2B5EF4-FFF2-40B4-BE49-F238E27FC236}">
                <a16:creationId xmlns:a16="http://schemas.microsoft.com/office/drawing/2014/main" id="{B19A0695-D8CC-4E67-B209-854EB3B53A91}"/>
              </a:ext>
            </a:extLst>
          </p:cNvPr>
          <p:cNvSpPr/>
          <p:nvPr/>
        </p:nvSpPr>
        <p:spPr>
          <a:xfrm>
            <a:off x="11288791" y="1053651"/>
            <a:ext cx="903209" cy="66582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050" dirty="0"/>
              <a:t>Sprache</a:t>
            </a:r>
          </a:p>
        </p:txBody>
      </p:sp>
      <p:sp>
        <p:nvSpPr>
          <p:cNvPr id="27" name="Textfeld 26">
            <a:extLst>
              <a:ext uri="{FF2B5EF4-FFF2-40B4-BE49-F238E27FC236}">
                <a16:creationId xmlns:a16="http://schemas.microsoft.com/office/drawing/2014/main" id="{F0DDC75B-5EC8-4771-A919-BFBFBC5A70E3}"/>
              </a:ext>
            </a:extLst>
          </p:cNvPr>
          <p:cNvSpPr txBox="1"/>
          <p:nvPr/>
        </p:nvSpPr>
        <p:spPr>
          <a:xfrm flipH="1">
            <a:off x="11439546" y="1719476"/>
            <a:ext cx="1695408" cy="954107"/>
          </a:xfrm>
          <a:prstGeom prst="rect">
            <a:avLst/>
          </a:prstGeom>
          <a:noFill/>
        </p:spPr>
        <p:txBody>
          <a:bodyPr wrap="square" rtlCol="0">
            <a:spAutoFit/>
          </a:bodyPr>
          <a:lstStyle/>
          <a:p>
            <a:r>
              <a:rPr lang="de-DE" sz="1400" b="1" dirty="0">
                <a:solidFill>
                  <a:srgbClr val="7030A0"/>
                </a:solidFill>
              </a:rPr>
              <a:t>Deutsch</a:t>
            </a:r>
          </a:p>
          <a:p>
            <a:r>
              <a:rPr lang="de-DE" sz="1400" b="1" dirty="0">
                <a:solidFill>
                  <a:srgbClr val="7030A0"/>
                </a:solidFill>
              </a:rPr>
              <a:t>Englisch</a:t>
            </a:r>
          </a:p>
          <a:p>
            <a:r>
              <a:rPr lang="de-DE" sz="1400" dirty="0"/>
              <a:t>Türkisch</a:t>
            </a:r>
          </a:p>
          <a:p>
            <a:r>
              <a:rPr lang="de-DE" sz="1400" dirty="0"/>
              <a:t>Arabisch</a:t>
            </a:r>
            <a:endParaRPr lang="tr-TR" sz="1400" dirty="0"/>
          </a:p>
        </p:txBody>
      </p:sp>
      <p:sp>
        <p:nvSpPr>
          <p:cNvPr id="29" name="Ellipse 28">
            <a:extLst>
              <a:ext uri="{FF2B5EF4-FFF2-40B4-BE49-F238E27FC236}">
                <a16:creationId xmlns:a16="http://schemas.microsoft.com/office/drawing/2014/main" id="{898BE7E3-9F55-4095-9E5A-07415382E48C}"/>
              </a:ext>
            </a:extLst>
          </p:cNvPr>
          <p:cNvSpPr/>
          <p:nvPr/>
        </p:nvSpPr>
        <p:spPr>
          <a:xfrm>
            <a:off x="224313" y="36710"/>
            <a:ext cx="1553593" cy="141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LOGO</a:t>
            </a:r>
          </a:p>
          <a:p>
            <a:pPr algn="ctr"/>
            <a:r>
              <a:rPr lang="tr-TR" dirty="0"/>
              <a:t>İsim </a:t>
            </a:r>
          </a:p>
        </p:txBody>
      </p:sp>
      <p:sp>
        <p:nvSpPr>
          <p:cNvPr id="30" name="Textfeld 29">
            <a:extLst>
              <a:ext uri="{FF2B5EF4-FFF2-40B4-BE49-F238E27FC236}">
                <a16:creationId xmlns:a16="http://schemas.microsoft.com/office/drawing/2014/main" id="{B12E2E00-B07C-4032-B889-90D5A4BBB56B}"/>
              </a:ext>
            </a:extLst>
          </p:cNvPr>
          <p:cNvSpPr txBox="1"/>
          <p:nvPr/>
        </p:nvSpPr>
        <p:spPr>
          <a:xfrm flipH="1">
            <a:off x="1891015" y="210293"/>
            <a:ext cx="8866727" cy="369332"/>
          </a:xfrm>
          <a:prstGeom prst="rect">
            <a:avLst/>
          </a:prstGeom>
          <a:noFill/>
        </p:spPr>
        <p:txBody>
          <a:bodyPr wrap="square" rtlCol="0">
            <a:spAutoFit/>
          </a:bodyPr>
          <a:lstStyle/>
          <a:p>
            <a:r>
              <a:rPr lang="tr-TR" u="sng" dirty="0"/>
              <a:t>Home </a:t>
            </a:r>
            <a:r>
              <a:rPr lang="tr-TR" dirty="0"/>
              <a:t>    </a:t>
            </a:r>
            <a:r>
              <a:rPr lang="tr-TR" u="sng" dirty="0" err="1"/>
              <a:t>Mentoring</a:t>
            </a:r>
            <a:r>
              <a:rPr lang="tr-TR" u="sng" dirty="0"/>
              <a:t> </a:t>
            </a:r>
            <a:r>
              <a:rPr lang="tr-TR" u="sng" dirty="0" err="1"/>
              <a:t>the</a:t>
            </a:r>
            <a:r>
              <a:rPr lang="tr-TR" u="sng" dirty="0"/>
              <a:t> </a:t>
            </a:r>
            <a:r>
              <a:rPr lang="tr-TR" u="sng" dirty="0" err="1"/>
              <a:t>Youth</a:t>
            </a:r>
            <a:r>
              <a:rPr lang="tr-TR" dirty="0"/>
              <a:t>   </a:t>
            </a:r>
            <a:r>
              <a:rPr lang="tr-TR" u="sng" dirty="0"/>
              <a:t> </a:t>
            </a:r>
            <a:r>
              <a:rPr lang="tr-TR" u="sng" dirty="0" err="1"/>
              <a:t>Mitmachen</a:t>
            </a:r>
            <a:r>
              <a:rPr lang="tr-TR" dirty="0"/>
              <a:t> </a:t>
            </a:r>
            <a:r>
              <a:rPr lang="de-DE" dirty="0"/>
              <a:t>   </a:t>
            </a:r>
            <a:r>
              <a:rPr lang="de-DE" u="sng" dirty="0"/>
              <a:t>Events</a:t>
            </a:r>
            <a:r>
              <a:rPr lang="tr-TR" dirty="0"/>
              <a:t>   </a:t>
            </a:r>
            <a:r>
              <a:rPr lang="tr-TR" u="sng" dirty="0" err="1"/>
              <a:t>Blog</a:t>
            </a:r>
            <a:r>
              <a:rPr lang="tr-TR" dirty="0"/>
              <a:t>   </a:t>
            </a:r>
            <a:r>
              <a:rPr lang="tr-TR" u="sng" dirty="0" err="1"/>
              <a:t>Contact</a:t>
            </a:r>
            <a:r>
              <a:rPr lang="de-DE" u="sng" dirty="0"/>
              <a:t> </a:t>
            </a:r>
          </a:p>
        </p:txBody>
      </p:sp>
      <p:sp>
        <p:nvSpPr>
          <p:cNvPr id="31" name="Textfeld 30">
            <a:extLst>
              <a:ext uri="{FF2B5EF4-FFF2-40B4-BE49-F238E27FC236}">
                <a16:creationId xmlns:a16="http://schemas.microsoft.com/office/drawing/2014/main" id="{E5F22427-9E36-40C4-BD23-50E7CFE224B4}"/>
              </a:ext>
            </a:extLst>
          </p:cNvPr>
          <p:cNvSpPr txBox="1"/>
          <p:nvPr/>
        </p:nvSpPr>
        <p:spPr>
          <a:xfrm flipH="1">
            <a:off x="8883723" y="211036"/>
            <a:ext cx="3936926" cy="646331"/>
          </a:xfrm>
          <a:prstGeom prst="rect">
            <a:avLst/>
          </a:prstGeom>
          <a:noFill/>
        </p:spPr>
        <p:txBody>
          <a:bodyPr wrap="square" rtlCol="0">
            <a:spAutoFit/>
          </a:bodyPr>
          <a:lstStyle/>
          <a:p>
            <a:r>
              <a:rPr lang="de-DE" u="sng" dirty="0"/>
              <a:t>App</a:t>
            </a:r>
            <a:r>
              <a:rPr lang="de-DE" dirty="0"/>
              <a:t>    </a:t>
            </a:r>
            <a:r>
              <a:rPr lang="tr-TR" u="sng" dirty="0" err="1"/>
              <a:t>Login</a:t>
            </a:r>
            <a:r>
              <a:rPr lang="tr-TR" dirty="0"/>
              <a:t>     </a:t>
            </a:r>
            <a:r>
              <a:rPr lang="de-DE" u="sng" dirty="0" err="1"/>
              <a:t>Apply</a:t>
            </a:r>
            <a:r>
              <a:rPr lang="de-DE" dirty="0"/>
              <a:t>     </a:t>
            </a:r>
            <a:r>
              <a:rPr lang="de-DE" u="sng" dirty="0"/>
              <a:t>Talk </a:t>
            </a:r>
            <a:r>
              <a:rPr lang="de-DE" u="sng" dirty="0" err="1"/>
              <a:t>to</a:t>
            </a:r>
            <a:r>
              <a:rPr lang="de-DE" u="sng" dirty="0"/>
              <a:t> </a:t>
            </a:r>
            <a:endParaRPr lang="de-DE" dirty="0"/>
          </a:p>
          <a:p>
            <a:r>
              <a:rPr lang="de-DE" dirty="0"/>
              <a:t>                                         </a:t>
            </a:r>
            <a:r>
              <a:rPr lang="de-DE" u="sng" dirty="0"/>
              <a:t>an </a:t>
            </a:r>
            <a:r>
              <a:rPr lang="de-DE" u="sng" dirty="0" err="1"/>
              <a:t>Advisor</a:t>
            </a:r>
            <a:endParaRPr lang="de-DE" u="sng" dirty="0"/>
          </a:p>
        </p:txBody>
      </p:sp>
      <p:sp>
        <p:nvSpPr>
          <p:cNvPr id="32" name="Textfeld 31">
            <a:extLst>
              <a:ext uri="{FF2B5EF4-FFF2-40B4-BE49-F238E27FC236}">
                <a16:creationId xmlns:a16="http://schemas.microsoft.com/office/drawing/2014/main" id="{81049124-562C-4FEC-A7E4-FF4706013066}"/>
              </a:ext>
            </a:extLst>
          </p:cNvPr>
          <p:cNvSpPr txBox="1"/>
          <p:nvPr/>
        </p:nvSpPr>
        <p:spPr>
          <a:xfrm flipH="1">
            <a:off x="296079" y="1465435"/>
            <a:ext cx="1481827" cy="369332"/>
          </a:xfrm>
          <a:prstGeom prst="rect">
            <a:avLst/>
          </a:prstGeom>
          <a:noFill/>
        </p:spPr>
        <p:txBody>
          <a:bodyPr wrap="square" rtlCol="0">
            <a:spAutoFit/>
          </a:bodyPr>
          <a:lstStyle/>
          <a:p>
            <a:pPr algn="ctr"/>
            <a:r>
              <a:rPr lang="de-DE" dirty="0"/>
              <a:t>MOTTO</a:t>
            </a:r>
            <a:endParaRPr lang="tr-TR" dirty="0"/>
          </a:p>
        </p:txBody>
      </p:sp>
    </p:spTree>
    <p:extLst>
      <p:ext uri="{BB962C8B-B14F-4D97-AF65-F5344CB8AC3E}">
        <p14:creationId xmlns:p14="http://schemas.microsoft.com/office/powerpoint/2010/main" val="346632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C08CB9E5-CDA7-4192-96AC-00A80F581690}"/>
              </a:ext>
            </a:extLst>
          </p:cNvPr>
          <p:cNvSpPr txBox="1"/>
          <p:nvPr/>
        </p:nvSpPr>
        <p:spPr>
          <a:xfrm rot="16200000" flipH="1">
            <a:off x="11550825" y="3457959"/>
            <a:ext cx="974574" cy="338554"/>
          </a:xfrm>
          <a:prstGeom prst="rect">
            <a:avLst/>
          </a:prstGeom>
          <a:solidFill>
            <a:srgbClr val="3366FF"/>
          </a:solidFill>
        </p:spPr>
        <p:txBody>
          <a:bodyPr wrap="square" rtlCol="0">
            <a:spAutoFit/>
          </a:bodyPr>
          <a:lstStyle/>
          <a:p>
            <a:r>
              <a:rPr lang="tr-TR" sz="1600" b="1" dirty="0" err="1">
                <a:solidFill>
                  <a:schemeClr val="bg1"/>
                </a:solidFill>
              </a:rPr>
              <a:t>Spenden</a:t>
            </a:r>
            <a:endParaRPr lang="tr-TR" sz="1600" b="1" dirty="0">
              <a:solidFill>
                <a:schemeClr val="bg1"/>
              </a:solidFill>
            </a:endParaRPr>
          </a:p>
        </p:txBody>
      </p:sp>
      <p:sp>
        <p:nvSpPr>
          <p:cNvPr id="10" name="Textfeld 9">
            <a:extLst>
              <a:ext uri="{FF2B5EF4-FFF2-40B4-BE49-F238E27FC236}">
                <a16:creationId xmlns:a16="http://schemas.microsoft.com/office/drawing/2014/main" id="{1DF8F8F7-EDBF-4D89-A927-85530E9887BC}"/>
              </a:ext>
            </a:extLst>
          </p:cNvPr>
          <p:cNvSpPr txBox="1"/>
          <p:nvPr/>
        </p:nvSpPr>
        <p:spPr>
          <a:xfrm rot="16200000" flipH="1">
            <a:off x="11465506" y="4637983"/>
            <a:ext cx="1145217" cy="338554"/>
          </a:xfrm>
          <a:prstGeom prst="rect">
            <a:avLst/>
          </a:prstGeom>
          <a:solidFill>
            <a:srgbClr val="3366FF"/>
          </a:solidFill>
        </p:spPr>
        <p:txBody>
          <a:bodyPr wrap="square" rtlCol="0">
            <a:spAutoFit/>
          </a:bodyPr>
          <a:lstStyle/>
          <a:p>
            <a:r>
              <a:rPr lang="tr-TR" sz="1600" b="1" dirty="0" err="1">
                <a:solidFill>
                  <a:schemeClr val="bg1"/>
                </a:solidFill>
              </a:rPr>
              <a:t>Newsletter</a:t>
            </a:r>
            <a:endParaRPr lang="tr-TR" sz="1600" b="1" dirty="0">
              <a:solidFill>
                <a:schemeClr val="bg1"/>
              </a:solidFill>
            </a:endParaRPr>
          </a:p>
        </p:txBody>
      </p:sp>
      <p:sp>
        <p:nvSpPr>
          <p:cNvPr id="3" name="Textfeld 2">
            <a:extLst>
              <a:ext uri="{FF2B5EF4-FFF2-40B4-BE49-F238E27FC236}">
                <a16:creationId xmlns:a16="http://schemas.microsoft.com/office/drawing/2014/main" id="{206C48B4-7AC6-4031-BAA4-7CB6B7746753}"/>
              </a:ext>
            </a:extLst>
          </p:cNvPr>
          <p:cNvSpPr txBox="1"/>
          <p:nvPr/>
        </p:nvSpPr>
        <p:spPr>
          <a:xfrm flipH="1">
            <a:off x="1835558" y="1053133"/>
            <a:ext cx="8413341" cy="2031325"/>
          </a:xfrm>
          <a:prstGeom prst="rect">
            <a:avLst/>
          </a:prstGeom>
          <a:noFill/>
        </p:spPr>
        <p:txBody>
          <a:bodyPr wrap="square" rtlCol="0">
            <a:spAutoFit/>
          </a:bodyPr>
          <a:lstStyle/>
          <a:p>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t>
            </a:r>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mehrsprachiges</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de-DE"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kompetenzsorientiertes</a:t>
            </a:r>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Mentoring Programm</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ür</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neu</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Zugewanderte</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und</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Migranten</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Jugendlichen</a:t>
            </a:r>
            <a:r>
              <a:rPr lang="de-DE"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tr-TR"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de-DE" b="1" dirty="0">
              <a:solidFill>
                <a:srgbClr val="000000"/>
              </a:solidFill>
              <a:latin typeface="Calibri" panose="020F0502020204030204" pitchFamily="34" charset="0"/>
              <a:cs typeface="Times New Roman" panose="02020603050405020304" pitchFamily="18" charset="0"/>
            </a:endParaRPr>
          </a:p>
          <a:p>
            <a:r>
              <a:rPr lang="de-DE"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Jugendlichen werden S</a:t>
            </a:r>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elbstbewusst in der Gesellschaft Fuß fassen. </a:t>
            </a:r>
          </a:p>
          <a:p>
            <a:endPar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Dieses Programm wird den Bedarf an qualifizierten Arbeitskräften nachhaltig decken. </a:t>
            </a:r>
          </a:p>
          <a:p>
            <a:r>
              <a:rPr lang="tr-T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tr-TR"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Im</a:t>
            </a:r>
            <a:r>
              <a:rPr lang="tr-T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tr-TR"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Hintergrund</a:t>
            </a:r>
            <a:r>
              <a:rPr lang="tr-T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tr-TR"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ein</a:t>
            </a:r>
            <a:r>
              <a:rPr lang="tr-T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tr-TR"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Bild</a:t>
            </a:r>
            <a:r>
              <a:rPr lang="tr-T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endParaRPr lang="de-DE"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feld 14">
            <a:extLst>
              <a:ext uri="{FF2B5EF4-FFF2-40B4-BE49-F238E27FC236}">
                <a16:creationId xmlns:a16="http://schemas.microsoft.com/office/drawing/2014/main" id="{FB41043C-8542-4428-8068-7D1E541D222D}"/>
              </a:ext>
            </a:extLst>
          </p:cNvPr>
          <p:cNvSpPr txBox="1"/>
          <p:nvPr/>
        </p:nvSpPr>
        <p:spPr>
          <a:xfrm flipH="1">
            <a:off x="1989445" y="4476473"/>
            <a:ext cx="8551158" cy="1754326"/>
          </a:xfrm>
          <a:prstGeom prst="rect">
            <a:avLst/>
          </a:prstGeom>
          <a:noFill/>
        </p:spPr>
        <p:txBody>
          <a:bodyPr wrap="square" rtlCol="0">
            <a:spAutoFit/>
          </a:bodyPr>
          <a:lstStyle/>
          <a:p>
            <a:pPr algn="ctr"/>
            <a:endParaRPr lang="tr-TR" dirty="0"/>
          </a:p>
          <a:p>
            <a:pPr algn="ctr"/>
            <a:endParaRPr lang="tr-TR" dirty="0"/>
          </a:p>
          <a:p>
            <a:pPr algn="ctr"/>
            <a:r>
              <a:rPr lang="tr-TR" dirty="0"/>
              <a:t>INTERACTIVE MAP</a:t>
            </a:r>
            <a:r>
              <a:rPr lang="de-DE" dirty="0"/>
              <a:t> (Europe </a:t>
            </a:r>
            <a:r>
              <a:rPr lang="de-DE" dirty="0" err="1"/>
              <a:t>to</a:t>
            </a:r>
            <a:r>
              <a:rPr lang="de-DE" dirty="0"/>
              <a:t> Germany </a:t>
            </a:r>
            <a:r>
              <a:rPr lang="de-DE" dirty="0" err="1"/>
              <a:t>sonrasinda</a:t>
            </a:r>
            <a:r>
              <a:rPr lang="de-DE" dirty="0"/>
              <a:t> </a:t>
            </a:r>
            <a:r>
              <a:rPr lang="de-DE" dirty="0" err="1"/>
              <a:t>eyaletler</a:t>
            </a:r>
            <a:r>
              <a:rPr lang="de-DE" dirty="0"/>
              <a:t>, NRW, Hessen, Baden- Württemberg, Nieder Sachen, </a:t>
            </a:r>
            <a:r>
              <a:rPr lang="de-DE" dirty="0" err="1"/>
              <a:t>Eyaletler</a:t>
            </a:r>
            <a:r>
              <a:rPr lang="de-DE" dirty="0"/>
              <a:t> (</a:t>
            </a:r>
            <a:r>
              <a:rPr lang="de-DE" dirty="0" err="1"/>
              <a:t>damlalar</a:t>
            </a:r>
            <a:r>
              <a:rPr lang="de-DE" dirty="0"/>
              <a:t> </a:t>
            </a:r>
            <a:r>
              <a:rPr lang="de-DE" dirty="0" err="1"/>
              <a:t>seklinde</a:t>
            </a:r>
            <a:r>
              <a:rPr lang="de-DE" dirty="0"/>
              <a:t>)</a:t>
            </a:r>
            <a:endParaRPr lang="tr-TR" dirty="0"/>
          </a:p>
          <a:p>
            <a:pPr algn="ctr"/>
            <a:r>
              <a:rPr lang="de-DE" dirty="0"/>
              <a:t> </a:t>
            </a:r>
            <a:r>
              <a:rPr lang="de-DE" dirty="0" err="1"/>
              <a:t>ile</a:t>
            </a:r>
            <a:r>
              <a:rPr lang="de-DE" dirty="0"/>
              <a:t> Berlin, Dresden, Köln, Frankfurt </a:t>
            </a:r>
            <a:r>
              <a:rPr lang="de-DE" dirty="0" err="1"/>
              <a:t>ve</a:t>
            </a:r>
            <a:r>
              <a:rPr lang="de-DE" dirty="0"/>
              <a:t> München </a:t>
            </a:r>
            <a:r>
              <a:rPr lang="de-DE" dirty="0" err="1"/>
              <a:t>haritada</a:t>
            </a:r>
            <a:r>
              <a:rPr lang="de-DE" dirty="0"/>
              <a:t> </a:t>
            </a:r>
            <a:r>
              <a:rPr lang="de-DE" dirty="0" err="1"/>
              <a:t>özel</a:t>
            </a:r>
            <a:r>
              <a:rPr lang="de-DE" dirty="0"/>
              <a:t> </a:t>
            </a:r>
            <a:r>
              <a:rPr lang="de-DE" dirty="0" err="1"/>
              <a:t>olarak</a:t>
            </a:r>
            <a:r>
              <a:rPr lang="de-DE" dirty="0"/>
              <a:t> </a:t>
            </a:r>
            <a:r>
              <a:rPr lang="de-DE" dirty="0" err="1"/>
              <a:t>belirtilecek</a:t>
            </a:r>
            <a:r>
              <a:rPr lang="de-DE" dirty="0"/>
              <a:t>)</a:t>
            </a:r>
            <a:endParaRPr lang="tr-TR" dirty="0"/>
          </a:p>
          <a:p>
            <a:pPr algn="ctr"/>
            <a:r>
              <a:rPr lang="de-DE" b="1" dirty="0"/>
              <a:t>(SONRASI ICIN; SIMDILIK IHTIYAC YOK)</a:t>
            </a:r>
            <a:endParaRPr lang="tr-TR" b="1" dirty="0"/>
          </a:p>
        </p:txBody>
      </p:sp>
      <p:sp>
        <p:nvSpPr>
          <p:cNvPr id="4" name="Textfeld 3">
            <a:extLst>
              <a:ext uri="{FF2B5EF4-FFF2-40B4-BE49-F238E27FC236}">
                <a16:creationId xmlns:a16="http://schemas.microsoft.com/office/drawing/2014/main" id="{AEE986F8-A551-489F-86B5-4F47429EA472}"/>
              </a:ext>
            </a:extLst>
          </p:cNvPr>
          <p:cNvSpPr txBox="1"/>
          <p:nvPr/>
        </p:nvSpPr>
        <p:spPr>
          <a:xfrm>
            <a:off x="8705850" y="4333875"/>
            <a:ext cx="2247900" cy="369332"/>
          </a:xfrm>
          <a:prstGeom prst="rect">
            <a:avLst/>
          </a:prstGeom>
          <a:noFill/>
        </p:spPr>
        <p:txBody>
          <a:bodyPr wrap="square" rtlCol="0">
            <a:spAutoFit/>
          </a:bodyPr>
          <a:lstStyle/>
          <a:p>
            <a:r>
              <a:rPr lang="de-DE" dirty="0"/>
              <a:t>(Damla </a:t>
            </a:r>
            <a:r>
              <a:rPr lang="de-DE" dirty="0" err="1"/>
              <a:t>Halkalari</a:t>
            </a:r>
            <a:r>
              <a:rPr lang="de-DE" dirty="0"/>
              <a:t>)</a:t>
            </a:r>
          </a:p>
        </p:txBody>
      </p:sp>
      <p:sp>
        <p:nvSpPr>
          <p:cNvPr id="17" name="Textfeld 16">
            <a:extLst>
              <a:ext uri="{FF2B5EF4-FFF2-40B4-BE49-F238E27FC236}">
                <a16:creationId xmlns:a16="http://schemas.microsoft.com/office/drawing/2014/main" id="{225B9A96-0E84-4D83-B569-05BCFEA8ABD5}"/>
              </a:ext>
            </a:extLst>
          </p:cNvPr>
          <p:cNvSpPr txBox="1"/>
          <p:nvPr/>
        </p:nvSpPr>
        <p:spPr>
          <a:xfrm flipH="1">
            <a:off x="1891015" y="210293"/>
            <a:ext cx="8866727" cy="369332"/>
          </a:xfrm>
          <a:prstGeom prst="rect">
            <a:avLst/>
          </a:prstGeom>
          <a:noFill/>
        </p:spPr>
        <p:txBody>
          <a:bodyPr wrap="square" rtlCol="0">
            <a:spAutoFit/>
          </a:bodyPr>
          <a:lstStyle/>
          <a:p>
            <a:r>
              <a:rPr lang="tr-TR" u="sng" dirty="0"/>
              <a:t>Home </a:t>
            </a:r>
            <a:r>
              <a:rPr lang="tr-TR" dirty="0"/>
              <a:t>    </a:t>
            </a:r>
            <a:r>
              <a:rPr lang="tr-TR" u="sng" dirty="0" err="1"/>
              <a:t>Mentoring</a:t>
            </a:r>
            <a:r>
              <a:rPr lang="tr-TR" u="sng" dirty="0"/>
              <a:t> </a:t>
            </a:r>
            <a:r>
              <a:rPr lang="tr-TR" u="sng" dirty="0" err="1"/>
              <a:t>the</a:t>
            </a:r>
            <a:r>
              <a:rPr lang="tr-TR" u="sng" dirty="0"/>
              <a:t> </a:t>
            </a:r>
            <a:r>
              <a:rPr lang="tr-TR" u="sng" dirty="0" err="1"/>
              <a:t>Youth</a:t>
            </a:r>
            <a:r>
              <a:rPr lang="tr-TR" dirty="0"/>
              <a:t>   </a:t>
            </a:r>
            <a:r>
              <a:rPr lang="tr-TR" u="sng" dirty="0"/>
              <a:t> </a:t>
            </a:r>
            <a:r>
              <a:rPr lang="tr-TR" u="sng" dirty="0" err="1"/>
              <a:t>Mitmachen</a:t>
            </a:r>
            <a:r>
              <a:rPr lang="tr-TR" dirty="0"/>
              <a:t> </a:t>
            </a:r>
            <a:r>
              <a:rPr lang="de-DE" dirty="0"/>
              <a:t>   </a:t>
            </a:r>
            <a:r>
              <a:rPr lang="de-DE" u="sng" dirty="0"/>
              <a:t>Events</a:t>
            </a:r>
            <a:r>
              <a:rPr lang="tr-TR" dirty="0"/>
              <a:t>   </a:t>
            </a:r>
            <a:r>
              <a:rPr lang="tr-TR" u="sng" dirty="0" err="1"/>
              <a:t>Blog</a:t>
            </a:r>
            <a:r>
              <a:rPr lang="tr-TR" dirty="0"/>
              <a:t>   </a:t>
            </a:r>
            <a:r>
              <a:rPr lang="tr-TR" u="sng" dirty="0" err="1"/>
              <a:t>Contact</a:t>
            </a:r>
            <a:r>
              <a:rPr lang="de-DE" u="sng" dirty="0"/>
              <a:t> </a:t>
            </a:r>
          </a:p>
        </p:txBody>
      </p:sp>
      <p:sp>
        <p:nvSpPr>
          <p:cNvPr id="18" name="Textfeld 17">
            <a:extLst>
              <a:ext uri="{FF2B5EF4-FFF2-40B4-BE49-F238E27FC236}">
                <a16:creationId xmlns:a16="http://schemas.microsoft.com/office/drawing/2014/main" id="{C5BE12FA-5B28-4BCE-B703-711A358B5B0A}"/>
              </a:ext>
            </a:extLst>
          </p:cNvPr>
          <p:cNvSpPr txBox="1"/>
          <p:nvPr/>
        </p:nvSpPr>
        <p:spPr>
          <a:xfrm flipH="1">
            <a:off x="8883723" y="211036"/>
            <a:ext cx="3936926" cy="646331"/>
          </a:xfrm>
          <a:prstGeom prst="rect">
            <a:avLst/>
          </a:prstGeom>
          <a:noFill/>
        </p:spPr>
        <p:txBody>
          <a:bodyPr wrap="square" rtlCol="0">
            <a:spAutoFit/>
          </a:bodyPr>
          <a:lstStyle/>
          <a:p>
            <a:r>
              <a:rPr lang="de-DE" u="sng" dirty="0"/>
              <a:t>App</a:t>
            </a:r>
            <a:r>
              <a:rPr lang="de-DE" dirty="0"/>
              <a:t>    </a:t>
            </a:r>
            <a:r>
              <a:rPr lang="tr-TR" u="sng" dirty="0" err="1"/>
              <a:t>Login</a:t>
            </a:r>
            <a:r>
              <a:rPr lang="tr-TR" dirty="0"/>
              <a:t>     </a:t>
            </a:r>
            <a:r>
              <a:rPr lang="de-DE" u="sng" dirty="0" err="1"/>
              <a:t>Apply</a:t>
            </a:r>
            <a:r>
              <a:rPr lang="de-DE" dirty="0"/>
              <a:t>     </a:t>
            </a:r>
            <a:r>
              <a:rPr lang="de-DE" u="sng" dirty="0"/>
              <a:t>Talk </a:t>
            </a:r>
            <a:r>
              <a:rPr lang="de-DE" u="sng" dirty="0" err="1"/>
              <a:t>to</a:t>
            </a:r>
            <a:r>
              <a:rPr lang="de-DE" u="sng" dirty="0"/>
              <a:t> </a:t>
            </a:r>
            <a:endParaRPr lang="de-DE" dirty="0"/>
          </a:p>
          <a:p>
            <a:r>
              <a:rPr lang="de-DE" dirty="0"/>
              <a:t>                                         </a:t>
            </a:r>
            <a:r>
              <a:rPr lang="de-DE" u="sng" dirty="0"/>
              <a:t>an </a:t>
            </a:r>
            <a:r>
              <a:rPr lang="de-DE" u="sng" dirty="0" err="1"/>
              <a:t>Advisor</a:t>
            </a:r>
            <a:endParaRPr lang="de-DE" u="sng" dirty="0"/>
          </a:p>
        </p:txBody>
      </p:sp>
      <p:sp>
        <p:nvSpPr>
          <p:cNvPr id="20" name="Ellipse 19">
            <a:extLst>
              <a:ext uri="{FF2B5EF4-FFF2-40B4-BE49-F238E27FC236}">
                <a16:creationId xmlns:a16="http://schemas.microsoft.com/office/drawing/2014/main" id="{355943F6-9B6F-491B-B3F5-D510A2C3200B}"/>
              </a:ext>
            </a:extLst>
          </p:cNvPr>
          <p:cNvSpPr/>
          <p:nvPr/>
        </p:nvSpPr>
        <p:spPr>
          <a:xfrm>
            <a:off x="224313" y="36710"/>
            <a:ext cx="1553593" cy="141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LOGO</a:t>
            </a:r>
          </a:p>
          <a:p>
            <a:pPr algn="ctr"/>
            <a:r>
              <a:rPr lang="tr-TR" dirty="0"/>
              <a:t>İsim </a:t>
            </a:r>
          </a:p>
        </p:txBody>
      </p:sp>
      <p:sp>
        <p:nvSpPr>
          <p:cNvPr id="21" name="Textfeld 20">
            <a:extLst>
              <a:ext uri="{FF2B5EF4-FFF2-40B4-BE49-F238E27FC236}">
                <a16:creationId xmlns:a16="http://schemas.microsoft.com/office/drawing/2014/main" id="{7D7058A8-419D-414F-A8DD-58427945753E}"/>
              </a:ext>
            </a:extLst>
          </p:cNvPr>
          <p:cNvSpPr txBox="1"/>
          <p:nvPr/>
        </p:nvSpPr>
        <p:spPr>
          <a:xfrm flipH="1">
            <a:off x="296079" y="1541635"/>
            <a:ext cx="1481827" cy="369332"/>
          </a:xfrm>
          <a:prstGeom prst="rect">
            <a:avLst/>
          </a:prstGeom>
          <a:noFill/>
        </p:spPr>
        <p:txBody>
          <a:bodyPr wrap="square" rtlCol="0">
            <a:spAutoFit/>
          </a:bodyPr>
          <a:lstStyle/>
          <a:p>
            <a:pPr algn="ctr"/>
            <a:r>
              <a:rPr lang="de-DE" dirty="0"/>
              <a:t>MOTTO</a:t>
            </a:r>
            <a:endParaRPr lang="tr-TR" dirty="0"/>
          </a:p>
        </p:txBody>
      </p:sp>
      <p:sp>
        <p:nvSpPr>
          <p:cNvPr id="28" name="Flussdiagramm: Verbinder 27">
            <a:extLst>
              <a:ext uri="{FF2B5EF4-FFF2-40B4-BE49-F238E27FC236}">
                <a16:creationId xmlns:a16="http://schemas.microsoft.com/office/drawing/2014/main" id="{C5CCBE55-90E7-4636-B166-7DD7DAFB212D}"/>
              </a:ext>
            </a:extLst>
          </p:cNvPr>
          <p:cNvSpPr/>
          <p:nvPr/>
        </p:nvSpPr>
        <p:spPr>
          <a:xfrm>
            <a:off x="11288791" y="1053651"/>
            <a:ext cx="903209" cy="66582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050" dirty="0"/>
              <a:t>Sprache</a:t>
            </a:r>
          </a:p>
        </p:txBody>
      </p:sp>
      <p:sp>
        <p:nvSpPr>
          <p:cNvPr id="29" name="Textfeld 28">
            <a:extLst>
              <a:ext uri="{FF2B5EF4-FFF2-40B4-BE49-F238E27FC236}">
                <a16:creationId xmlns:a16="http://schemas.microsoft.com/office/drawing/2014/main" id="{2A3AAFC9-4646-4C00-8056-6D4795C1C007}"/>
              </a:ext>
            </a:extLst>
          </p:cNvPr>
          <p:cNvSpPr txBox="1"/>
          <p:nvPr/>
        </p:nvSpPr>
        <p:spPr>
          <a:xfrm flipH="1">
            <a:off x="11439546" y="1719476"/>
            <a:ext cx="1695408" cy="954107"/>
          </a:xfrm>
          <a:prstGeom prst="rect">
            <a:avLst/>
          </a:prstGeom>
          <a:noFill/>
        </p:spPr>
        <p:txBody>
          <a:bodyPr wrap="square" rtlCol="0">
            <a:spAutoFit/>
          </a:bodyPr>
          <a:lstStyle/>
          <a:p>
            <a:r>
              <a:rPr lang="de-DE" sz="1400" b="1" dirty="0">
                <a:solidFill>
                  <a:srgbClr val="7030A0"/>
                </a:solidFill>
              </a:rPr>
              <a:t>Deutsch</a:t>
            </a:r>
          </a:p>
          <a:p>
            <a:r>
              <a:rPr lang="de-DE" sz="1400" b="1" dirty="0">
                <a:solidFill>
                  <a:srgbClr val="7030A0"/>
                </a:solidFill>
              </a:rPr>
              <a:t>Englisch</a:t>
            </a:r>
          </a:p>
          <a:p>
            <a:r>
              <a:rPr lang="de-DE" sz="1400" dirty="0"/>
              <a:t>Türkisch</a:t>
            </a:r>
          </a:p>
          <a:p>
            <a:r>
              <a:rPr lang="de-DE" sz="1400" dirty="0"/>
              <a:t>Arabisch</a:t>
            </a:r>
            <a:endParaRPr lang="tr-TR" sz="1400" dirty="0"/>
          </a:p>
        </p:txBody>
      </p:sp>
    </p:spTree>
    <p:extLst>
      <p:ext uri="{BB962C8B-B14F-4D97-AF65-F5344CB8AC3E}">
        <p14:creationId xmlns:p14="http://schemas.microsoft.com/office/powerpoint/2010/main" val="261602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C08CB9E5-CDA7-4192-96AC-00A80F581690}"/>
              </a:ext>
            </a:extLst>
          </p:cNvPr>
          <p:cNvSpPr txBox="1"/>
          <p:nvPr/>
        </p:nvSpPr>
        <p:spPr>
          <a:xfrm rot="16200000" flipH="1">
            <a:off x="11550825" y="3457959"/>
            <a:ext cx="974574" cy="338554"/>
          </a:xfrm>
          <a:prstGeom prst="rect">
            <a:avLst/>
          </a:prstGeom>
          <a:solidFill>
            <a:srgbClr val="3366FF"/>
          </a:solidFill>
        </p:spPr>
        <p:txBody>
          <a:bodyPr wrap="square" rtlCol="0">
            <a:spAutoFit/>
          </a:bodyPr>
          <a:lstStyle/>
          <a:p>
            <a:r>
              <a:rPr lang="tr-TR" sz="1600" b="1" dirty="0" err="1">
                <a:solidFill>
                  <a:schemeClr val="bg1"/>
                </a:solidFill>
              </a:rPr>
              <a:t>Spenden</a:t>
            </a:r>
            <a:endParaRPr lang="tr-TR" sz="1600" b="1" dirty="0">
              <a:solidFill>
                <a:schemeClr val="bg1"/>
              </a:solidFill>
            </a:endParaRPr>
          </a:p>
        </p:txBody>
      </p:sp>
      <p:sp>
        <p:nvSpPr>
          <p:cNvPr id="10" name="Textfeld 9">
            <a:extLst>
              <a:ext uri="{FF2B5EF4-FFF2-40B4-BE49-F238E27FC236}">
                <a16:creationId xmlns:a16="http://schemas.microsoft.com/office/drawing/2014/main" id="{1DF8F8F7-EDBF-4D89-A927-85530E9887BC}"/>
              </a:ext>
            </a:extLst>
          </p:cNvPr>
          <p:cNvSpPr txBox="1"/>
          <p:nvPr/>
        </p:nvSpPr>
        <p:spPr>
          <a:xfrm rot="16200000" flipH="1">
            <a:off x="11465506" y="4637983"/>
            <a:ext cx="1145217" cy="338554"/>
          </a:xfrm>
          <a:prstGeom prst="rect">
            <a:avLst/>
          </a:prstGeom>
          <a:solidFill>
            <a:srgbClr val="3366FF"/>
          </a:solidFill>
        </p:spPr>
        <p:txBody>
          <a:bodyPr wrap="square" rtlCol="0">
            <a:spAutoFit/>
          </a:bodyPr>
          <a:lstStyle/>
          <a:p>
            <a:r>
              <a:rPr lang="tr-TR" sz="1600" b="1" dirty="0" err="1">
                <a:solidFill>
                  <a:schemeClr val="bg1"/>
                </a:solidFill>
              </a:rPr>
              <a:t>Newsletter</a:t>
            </a:r>
            <a:endParaRPr lang="tr-TR" sz="1600" b="1" dirty="0">
              <a:solidFill>
                <a:schemeClr val="bg1"/>
              </a:solidFill>
            </a:endParaRPr>
          </a:p>
        </p:txBody>
      </p:sp>
      <p:sp>
        <p:nvSpPr>
          <p:cNvPr id="15" name="Textfeld 14">
            <a:extLst>
              <a:ext uri="{FF2B5EF4-FFF2-40B4-BE49-F238E27FC236}">
                <a16:creationId xmlns:a16="http://schemas.microsoft.com/office/drawing/2014/main" id="{FB41043C-8542-4428-8068-7D1E541D222D}"/>
              </a:ext>
            </a:extLst>
          </p:cNvPr>
          <p:cNvSpPr txBox="1"/>
          <p:nvPr/>
        </p:nvSpPr>
        <p:spPr>
          <a:xfrm flipH="1">
            <a:off x="1989445" y="4809848"/>
            <a:ext cx="8551158" cy="1754326"/>
          </a:xfrm>
          <a:prstGeom prst="rect">
            <a:avLst/>
          </a:prstGeom>
          <a:noFill/>
        </p:spPr>
        <p:txBody>
          <a:bodyPr wrap="square" rtlCol="0">
            <a:spAutoFit/>
          </a:bodyPr>
          <a:lstStyle/>
          <a:p>
            <a:pPr algn="ctr"/>
            <a:endParaRPr lang="tr-TR" dirty="0"/>
          </a:p>
          <a:p>
            <a:pPr algn="ctr"/>
            <a:endParaRPr lang="tr-TR" dirty="0"/>
          </a:p>
          <a:p>
            <a:pPr algn="ctr"/>
            <a:r>
              <a:rPr lang="tr-TR" dirty="0"/>
              <a:t>INTERACTIVE MAP</a:t>
            </a:r>
            <a:r>
              <a:rPr lang="de-DE" dirty="0"/>
              <a:t> (Europe </a:t>
            </a:r>
            <a:r>
              <a:rPr lang="de-DE" dirty="0" err="1"/>
              <a:t>to</a:t>
            </a:r>
            <a:r>
              <a:rPr lang="de-DE" dirty="0"/>
              <a:t> Germany </a:t>
            </a:r>
            <a:r>
              <a:rPr lang="de-DE" dirty="0" err="1"/>
              <a:t>sonrasinda</a:t>
            </a:r>
            <a:r>
              <a:rPr lang="de-DE" dirty="0"/>
              <a:t> </a:t>
            </a:r>
            <a:r>
              <a:rPr lang="de-DE" dirty="0" err="1"/>
              <a:t>eyaletler</a:t>
            </a:r>
            <a:r>
              <a:rPr lang="de-DE" dirty="0"/>
              <a:t>, NRW, Hessen, Baden- Württemberg, Nieder Sachen, </a:t>
            </a:r>
            <a:r>
              <a:rPr lang="de-DE" dirty="0" err="1"/>
              <a:t>Eyaletler</a:t>
            </a:r>
            <a:r>
              <a:rPr lang="de-DE" dirty="0"/>
              <a:t> (</a:t>
            </a:r>
            <a:r>
              <a:rPr lang="de-DE" dirty="0" err="1"/>
              <a:t>damlalar</a:t>
            </a:r>
            <a:r>
              <a:rPr lang="de-DE" dirty="0"/>
              <a:t> </a:t>
            </a:r>
            <a:r>
              <a:rPr lang="de-DE" dirty="0" err="1"/>
              <a:t>seklinde</a:t>
            </a:r>
            <a:r>
              <a:rPr lang="de-DE" dirty="0"/>
              <a:t>)</a:t>
            </a:r>
            <a:endParaRPr lang="tr-TR" dirty="0"/>
          </a:p>
          <a:p>
            <a:pPr algn="ctr"/>
            <a:r>
              <a:rPr lang="de-DE" dirty="0"/>
              <a:t> </a:t>
            </a:r>
            <a:r>
              <a:rPr lang="de-DE" dirty="0" err="1"/>
              <a:t>ile</a:t>
            </a:r>
            <a:r>
              <a:rPr lang="de-DE" dirty="0"/>
              <a:t> Berlin, Dresden, Köln, Frankfurt </a:t>
            </a:r>
            <a:r>
              <a:rPr lang="de-DE" dirty="0" err="1"/>
              <a:t>ve</a:t>
            </a:r>
            <a:r>
              <a:rPr lang="de-DE" dirty="0"/>
              <a:t> München </a:t>
            </a:r>
            <a:r>
              <a:rPr lang="de-DE" dirty="0" err="1"/>
              <a:t>haritada</a:t>
            </a:r>
            <a:r>
              <a:rPr lang="de-DE" dirty="0"/>
              <a:t> </a:t>
            </a:r>
            <a:r>
              <a:rPr lang="de-DE" dirty="0" err="1"/>
              <a:t>özel</a:t>
            </a:r>
            <a:r>
              <a:rPr lang="de-DE" dirty="0"/>
              <a:t> </a:t>
            </a:r>
            <a:r>
              <a:rPr lang="de-DE" dirty="0" err="1"/>
              <a:t>olarak</a:t>
            </a:r>
            <a:r>
              <a:rPr lang="de-DE" dirty="0"/>
              <a:t> </a:t>
            </a:r>
            <a:r>
              <a:rPr lang="de-DE" dirty="0" err="1"/>
              <a:t>belirtilecek</a:t>
            </a:r>
            <a:r>
              <a:rPr lang="de-DE" dirty="0"/>
              <a:t>)</a:t>
            </a:r>
            <a:endParaRPr lang="de-DE" b="1" dirty="0"/>
          </a:p>
          <a:p>
            <a:pPr algn="ctr"/>
            <a:r>
              <a:rPr lang="de-DE" b="1" dirty="0"/>
              <a:t>(SONRASI ICIN; SIMDILIK IHTIYAC YOK)</a:t>
            </a:r>
            <a:endParaRPr lang="tr-TR" b="1" dirty="0"/>
          </a:p>
        </p:txBody>
      </p:sp>
      <p:pic>
        <p:nvPicPr>
          <p:cNvPr id="2" name="Grafik 1">
            <a:extLst>
              <a:ext uri="{FF2B5EF4-FFF2-40B4-BE49-F238E27FC236}">
                <a16:creationId xmlns:a16="http://schemas.microsoft.com/office/drawing/2014/main" id="{AA28011B-81F0-4A8E-AB1A-1E9E4870F7DB}"/>
              </a:ext>
            </a:extLst>
          </p:cNvPr>
          <p:cNvPicPr>
            <a:picLocks noChangeAspect="1"/>
          </p:cNvPicPr>
          <p:nvPr/>
        </p:nvPicPr>
        <p:blipFill>
          <a:blip r:embed="rId3"/>
          <a:stretch>
            <a:fillRect/>
          </a:stretch>
        </p:blipFill>
        <p:spPr>
          <a:xfrm>
            <a:off x="8336514" y="971744"/>
            <a:ext cx="3207787" cy="3615845"/>
          </a:xfrm>
          <a:prstGeom prst="rect">
            <a:avLst/>
          </a:prstGeom>
        </p:spPr>
      </p:pic>
      <p:sp>
        <p:nvSpPr>
          <p:cNvPr id="4" name="Textfeld 3">
            <a:extLst>
              <a:ext uri="{FF2B5EF4-FFF2-40B4-BE49-F238E27FC236}">
                <a16:creationId xmlns:a16="http://schemas.microsoft.com/office/drawing/2014/main" id="{AEE986F8-A551-489F-86B5-4F47429EA472}"/>
              </a:ext>
            </a:extLst>
          </p:cNvPr>
          <p:cNvSpPr txBox="1"/>
          <p:nvPr/>
        </p:nvSpPr>
        <p:spPr>
          <a:xfrm>
            <a:off x="8705850" y="4667250"/>
            <a:ext cx="2247900" cy="369332"/>
          </a:xfrm>
          <a:prstGeom prst="rect">
            <a:avLst/>
          </a:prstGeom>
          <a:noFill/>
        </p:spPr>
        <p:txBody>
          <a:bodyPr wrap="square" rtlCol="0">
            <a:spAutoFit/>
          </a:bodyPr>
          <a:lstStyle/>
          <a:p>
            <a:r>
              <a:rPr lang="de-DE" dirty="0"/>
              <a:t>(Damla </a:t>
            </a:r>
            <a:r>
              <a:rPr lang="de-DE" dirty="0" err="1"/>
              <a:t>Halkalari</a:t>
            </a:r>
            <a:r>
              <a:rPr lang="de-DE" dirty="0"/>
              <a:t>)</a:t>
            </a:r>
          </a:p>
        </p:txBody>
      </p:sp>
      <p:sp>
        <p:nvSpPr>
          <p:cNvPr id="16" name="Textfeld 15">
            <a:extLst>
              <a:ext uri="{FF2B5EF4-FFF2-40B4-BE49-F238E27FC236}">
                <a16:creationId xmlns:a16="http://schemas.microsoft.com/office/drawing/2014/main" id="{8883B1EA-2F47-4014-9E1D-9F1C9B206688}"/>
              </a:ext>
            </a:extLst>
          </p:cNvPr>
          <p:cNvSpPr txBox="1"/>
          <p:nvPr/>
        </p:nvSpPr>
        <p:spPr>
          <a:xfrm flipH="1">
            <a:off x="1891015" y="210293"/>
            <a:ext cx="8866727" cy="369332"/>
          </a:xfrm>
          <a:prstGeom prst="rect">
            <a:avLst/>
          </a:prstGeom>
          <a:noFill/>
        </p:spPr>
        <p:txBody>
          <a:bodyPr wrap="square" rtlCol="0">
            <a:spAutoFit/>
          </a:bodyPr>
          <a:lstStyle/>
          <a:p>
            <a:r>
              <a:rPr lang="tr-TR" u="sng" dirty="0"/>
              <a:t>Home </a:t>
            </a:r>
            <a:r>
              <a:rPr lang="tr-TR" dirty="0"/>
              <a:t>    </a:t>
            </a:r>
            <a:r>
              <a:rPr lang="tr-TR" u="sng" dirty="0" err="1"/>
              <a:t>Mentoring</a:t>
            </a:r>
            <a:r>
              <a:rPr lang="tr-TR" u="sng" dirty="0"/>
              <a:t> </a:t>
            </a:r>
            <a:r>
              <a:rPr lang="tr-TR" u="sng" dirty="0" err="1"/>
              <a:t>the</a:t>
            </a:r>
            <a:r>
              <a:rPr lang="tr-TR" u="sng" dirty="0"/>
              <a:t> </a:t>
            </a:r>
            <a:r>
              <a:rPr lang="tr-TR" u="sng" dirty="0" err="1"/>
              <a:t>Youth</a:t>
            </a:r>
            <a:r>
              <a:rPr lang="tr-TR" dirty="0"/>
              <a:t>   </a:t>
            </a:r>
            <a:r>
              <a:rPr lang="tr-TR" u="sng" dirty="0"/>
              <a:t> </a:t>
            </a:r>
            <a:r>
              <a:rPr lang="tr-TR" u="sng" dirty="0" err="1"/>
              <a:t>Mitmachen</a:t>
            </a:r>
            <a:r>
              <a:rPr lang="tr-TR" dirty="0"/>
              <a:t> </a:t>
            </a:r>
            <a:r>
              <a:rPr lang="de-DE" dirty="0"/>
              <a:t>   </a:t>
            </a:r>
            <a:r>
              <a:rPr lang="de-DE" u="sng" dirty="0"/>
              <a:t>Events</a:t>
            </a:r>
            <a:r>
              <a:rPr lang="tr-TR" dirty="0"/>
              <a:t>   </a:t>
            </a:r>
            <a:r>
              <a:rPr lang="tr-TR" u="sng" dirty="0" err="1"/>
              <a:t>Blog</a:t>
            </a:r>
            <a:r>
              <a:rPr lang="tr-TR" dirty="0"/>
              <a:t>   </a:t>
            </a:r>
            <a:r>
              <a:rPr lang="tr-TR" u="sng" dirty="0" err="1"/>
              <a:t>Contact</a:t>
            </a:r>
            <a:r>
              <a:rPr lang="de-DE" u="sng" dirty="0"/>
              <a:t> </a:t>
            </a:r>
          </a:p>
        </p:txBody>
      </p:sp>
      <p:sp>
        <p:nvSpPr>
          <p:cNvPr id="17" name="Textfeld 16">
            <a:extLst>
              <a:ext uri="{FF2B5EF4-FFF2-40B4-BE49-F238E27FC236}">
                <a16:creationId xmlns:a16="http://schemas.microsoft.com/office/drawing/2014/main" id="{E05B14C6-79C9-4A21-97A9-FCC14B3E2BAE}"/>
              </a:ext>
            </a:extLst>
          </p:cNvPr>
          <p:cNvSpPr txBox="1"/>
          <p:nvPr/>
        </p:nvSpPr>
        <p:spPr>
          <a:xfrm flipH="1">
            <a:off x="8883723" y="211036"/>
            <a:ext cx="3936926" cy="646331"/>
          </a:xfrm>
          <a:prstGeom prst="rect">
            <a:avLst/>
          </a:prstGeom>
          <a:noFill/>
        </p:spPr>
        <p:txBody>
          <a:bodyPr wrap="square" rtlCol="0">
            <a:spAutoFit/>
          </a:bodyPr>
          <a:lstStyle/>
          <a:p>
            <a:r>
              <a:rPr lang="de-DE" u="sng" dirty="0"/>
              <a:t>App</a:t>
            </a:r>
            <a:r>
              <a:rPr lang="de-DE" dirty="0"/>
              <a:t>    </a:t>
            </a:r>
            <a:r>
              <a:rPr lang="tr-TR" u="sng" dirty="0" err="1"/>
              <a:t>Login</a:t>
            </a:r>
            <a:r>
              <a:rPr lang="tr-TR" dirty="0"/>
              <a:t>     </a:t>
            </a:r>
            <a:r>
              <a:rPr lang="de-DE" u="sng" dirty="0" err="1"/>
              <a:t>Apply</a:t>
            </a:r>
            <a:r>
              <a:rPr lang="de-DE" dirty="0"/>
              <a:t>     </a:t>
            </a:r>
            <a:r>
              <a:rPr lang="de-DE" u="sng" dirty="0"/>
              <a:t>Talk </a:t>
            </a:r>
            <a:r>
              <a:rPr lang="de-DE" u="sng" dirty="0" err="1"/>
              <a:t>to</a:t>
            </a:r>
            <a:r>
              <a:rPr lang="de-DE" u="sng" dirty="0"/>
              <a:t> </a:t>
            </a:r>
            <a:endParaRPr lang="de-DE" dirty="0"/>
          </a:p>
          <a:p>
            <a:r>
              <a:rPr lang="de-DE" dirty="0"/>
              <a:t>                                         </a:t>
            </a:r>
            <a:r>
              <a:rPr lang="de-DE" u="sng" dirty="0"/>
              <a:t>an </a:t>
            </a:r>
            <a:r>
              <a:rPr lang="de-DE" u="sng" dirty="0" err="1"/>
              <a:t>Advisor</a:t>
            </a:r>
            <a:endParaRPr lang="de-DE" u="sng" dirty="0"/>
          </a:p>
        </p:txBody>
      </p:sp>
      <p:sp>
        <p:nvSpPr>
          <p:cNvPr id="18" name="Ellipse 17">
            <a:extLst>
              <a:ext uri="{FF2B5EF4-FFF2-40B4-BE49-F238E27FC236}">
                <a16:creationId xmlns:a16="http://schemas.microsoft.com/office/drawing/2014/main" id="{A4B46F9D-BF04-4485-BBC8-89A854FD1CC4}"/>
              </a:ext>
            </a:extLst>
          </p:cNvPr>
          <p:cNvSpPr/>
          <p:nvPr/>
        </p:nvSpPr>
        <p:spPr>
          <a:xfrm>
            <a:off x="224313" y="36710"/>
            <a:ext cx="1553593" cy="141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LOGO</a:t>
            </a:r>
          </a:p>
          <a:p>
            <a:pPr algn="ctr"/>
            <a:r>
              <a:rPr lang="tr-TR" dirty="0"/>
              <a:t>İsim </a:t>
            </a:r>
          </a:p>
        </p:txBody>
      </p:sp>
      <p:sp>
        <p:nvSpPr>
          <p:cNvPr id="20" name="Textfeld 19">
            <a:extLst>
              <a:ext uri="{FF2B5EF4-FFF2-40B4-BE49-F238E27FC236}">
                <a16:creationId xmlns:a16="http://schemas.microsoft.com/office/drawing/2014/main" id="{59CD1861-926E-4E20-9A37-6A0215FDEDE0}"/>
              </a:ext>
            </a:extLst>
          </p:cNvPr>
          <p:cNvSpPr txBox="1"/>
          <p:nvPr/>
        </p:nvSpPr>
        <p:spPr>
          <a:xfrm flipH="1">
            <a:off x="296079" y="1541635"/>
            <a:ext cx="1481827" cy="369332"/>
          </a:xfrm>
          <a:prstGeom prst="rect">
            <a:avLst/>
          </a:prstGeom>
          <a:noFill/>
        </p:spPr>
        <p:txBody>
          <a:bodyPr wrap="square" rtlCol="0">
            <a:spAutoFit/>
          </a:bodyPr>
          <a:lstStyle/>
          <a:p>
            <a:pPr algn="ctr"/>
            <a:r>
              <a:rPr lang="de-DE" dirty="0"/>
              <a:t>MOTTO</a:t>
            </a:r>
            <a:endParaRPr lang="tr-TR" dirty="0"/>
          </a:p>
        </p:txBody>
      </p:sp>
      <p:sp>
        <p:nvSpPr>
          <p:cNvPr id="21" name="Flussdiagramm: Verbinder 20">
            <a:extLst>
              <a:ext uri="{FF2B5EF4-FFF2-40B4-BE49-F238E27FC236}">
                <a16:creationId xmlns:a16="http://schemas.microsoft.com/office/drawing/2014/main" id="{79929E7F-F9DB-41EB-BE3A-29DBB7858A99}"/>
              </a:ext>
            </a:extLst>
          </p:cNvPr>
          <p:cNvSpPr/>
          <p:nvPr/>
        </p:nvSpPr>
        <p:spPr>
          <a:xfrm>
            <a:off x="11288791" y="1053651"/>
            <a:ext cx="903209" cy="66582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050" dirty="0"/>
              <a:t>Sprache</a:t>
            </a:r>
          </a:p>
        </p:txBody>
      </p:sp>
      <p:sp>
        <p:nvSpPr>
          <p:cNvPr id="25" name="Textfeld 24">
            <a:extLst>
              <a:ext uri="{FF2B5EF4-FFF2-40B4-BE49-F238E27FC236}">
                <a16:creationId xmlns:a16="http://schemas.microsoft.com/office/drawing/2014/main" id="{5501F3F6-EE2B-4DAB-A27A-610E015B31D4}"/>
              </a:ext>
            </a:extLst>
          </p:cNvPr>
          <p:cNvSpPr txBox="1"/>
          <p:nvPr/>
        </p:nvSpPr>
        <p:spPr>
          <a:xfrm flipH="1">
            <a:off x="11439546" y="1719476"/>
            <a:ext cx="1695408" cy="954107"/>
          </a:xfrm>
          <a:prstGeom prst="rect">
            <a:avLst/>
          </a:prstGeom>
          <a:noFill/>
        </p:spPr>
        <p:txBody>
          <a:bodyPr wrap="square" rtlCol="0">
            <a:spAutoFit/>
          </a:bodyPr>
          <a:lstStyle/>
          <a:p>
            <a:r>
              <a:rPr lang="de-DE" sz="1400" b="1" dirty="0">
                <a:solidFill>
                  <a:srgbClr val="7030A0"/>
                </a:solidFill>
              </a:rPr>
              <a:t>Deutsch</a:t>
            </a:r>
          </a:p>
          <a:p>
            <a:r>
              <a:rPr lang="de-DE" sz="1400" b="1" dirty="0">
                <a:solidFill>
                  <a:srgbClr val="7030A0"/>
                </a:solidFill>
              </a:rPr>
              <a:t>Englisch</a:t>
            </a:r>
          </a:p>
          <a:p>
            <a:r>
              <a:rPr lang="de-DE" sz="1400" dirty="0"/>
              <a:t>Türkisch</a:t>
            </a:r>
          </a:p>
          <a:p>
            <a:r>
              <a:rPr lang="de-DE" sz="1400" dirty="0"/>
              <a:t>Arabisch</a:t>
            </a:r>
            <a:endParaRPr lang="tr-TR" sz="1400" dirty="0"/>
          </a:p>
        </p:txBody>
      </p:sp>
    </p:spTree>
    <p:extLst>
      <p:ext uri="{BB962C8B-B14F-4D97-AF65-F5344CB8AC3E}">
        <p14:creationId xmlns:p14="http://schemas.microsoft.com/office/powerpoint/2010/main" val="406464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feld 23">
            <a:extLst>
              <a:ext uri="{FF2B5EF4-FFF2-40B4-BE49-F238E27FC236}">
                <a16:creationId xmlns:a16="http://schemas.microsoft.com/office/drawing/2014/main" id="{A60F48D8-2A15-4280-B395-8010B2081203}"/>
              </a:ext>
            </a:extLst>
          </p:cNvPr>
          <p:cNvSpPr txBox="1"/>
          <p:nvPr/>
        </p:nvSpPr>
        <p:spPr>
          <a:xfrm flipH="1">
            <a:off x="57149" y="66675"/>
            <a:ext cx="11991223" cy="6740307"/>
          </a:xfrm>
          <a:prstGeom prst="rect">
            <a:avLst/>
          </a:prstGeom>
          <a:solidFill>
            <a:schemeClr val="accent1">
              <a:lumMod val="20000"/>
              <a:lumOff val="80000"/>
            </a:schemeClr>
          </a:solidFill>
        </p:spPr>
        <p:txBody>
          <a:bodyPr wrap="square" rtlCol="0">
            <a:spAutoFit/>
          </a:bodyPr>
          <a:lstStyle/>
          <a:p>
            <a:r>
              <a:rPr lang="de-DE" b="1" dirty="0"/>
              <a:t>					</a:t>
            </a:r>
          </a:p>
          <a:p>
            <a:r>
              <a:rPr lang="de-DE" b="1"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dirty="0"/>
          </a:p>
          <a:p>
            <a:r>
              <a:rPr lang="de-DE" dirty="0"/>
              <a:t>					</a:t>
            </a:r>
          </a:p>
          <a:p>
            <a:r>
              <a:rPr lang="de-DE" dirty="0"/>
              <a:t>					</a:t>
            </a:r>
          </a:p>
          <a:p>
            <a:endParaRPr lang="de-DE" dirty="0"/>
          </a:p>
          <a:p>
            <a:endParaRPr lang="de-DE" dirty="0"/>
          </a:p>
          <a:p>
            <a:r>
              <a:rPr lang="de-DE" dirty="0"/>
              <a:t>					 </a:t>
            </a:r>
          </a:p>
          <a:p>
            <a:r>
              <a:rPr lang="de-DE" dirty="0"/>
              <a:t>				</a:t>
            </a:r>
          </a:p>
          <a:p>
            <a:endParaRPr lang="de-DE" dirty="0"/>
          </a:p>
          <a:p>
            <a:endParaRPr lang="de-DE" dirty="0"/>
          </a:p>
          <a:p>
            <a:endParaRPr lang="de-DE" dirty="0"/>
          </a:p>
          <a:p>
            <a:endParaRPr lang="de-DE" dirty="0"/>
          </a:p>
        </p:txBody>
      </p:sp>
      <p:sp>
        <p:nvSpPr>
          <p:cNvPr id="3" name="Textfeld 2">
            <a:extLst>
              <a:ext uri="{FF2B5EF4-FFF2-40B4-BE49-F238E27FC236}">
                <a16:creationId xmlns:a16="http://schemas.microsoft.com/office/drawing/2014/main" id="{EC8082E5-B6F0-46E2-A1C0-5F1C5E549B3F}"/>
              </a:ext>
            </a:extLst>
          </p:cNvPr>
          <p:cNvSpPr txBox="1"/>
          <p:nvPr/>
        </p:nvSpPr>
        <p:spPr>
          <a:xfrm>
            <a:off x="409575" y="105966"/>
            <a:ext cx="4352923" cy="4247317"/>
          </a:xfrm>
          <a:prstGeom prst="rect">
            <a:avLst/>
          </a:prstGeom>
          <a:noFill/>
        </p:spPr>
        <p:txBody>
          <a:bodyPr wrap="square">
            <a:spAutoFit/>
          </a:bodyPr>
          <a:lstStyle/>
          <a:p>
            <a:pPr algn="just"/>
            <a:r>
              <a:rPr lang="de-DE" b="1" u="sng" dirty="0">
                <a:solidFill>
                  <a:srgbClr val="1106A6"/>
                </a:solidFill>
              </a:rPr>
              <a:t>Virtuelles Mentoring Programm:</a:t>
            </a:r>
          </a:p>
          <a:p>
            <a:pPr algn="just"/>
            <a:r>
              <a:rPr lang="de-DE" sz="1800" b="1" dirty="0">
                <a:effectLst/>
                <a:latin typeface="Calibri" panose="020F0502020204030204" pitchFamily="34" charset="0"/>
                <a:ea typeface="Calibri" panose="020F0502020204030204" pitchFamily="34" charset="0"/>
                <a:cs typeface="Times New Roman" panose="02020603050405020304" pitchFamily="18" charset="0"/>
              </a:rPr>
              <a:t>Jedes Mentoring Programm Modul wird 5 Monate lang dauern.</a:t>
            </a:r>
            <a:endParaRPr lang="de-DE" sz="1800" b="1" u="sng" dirty="0">
              <a:solidFill>
                <a:srgbClr val="1106A6"/>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de-DE" sz="1800" b="1" dirty="0">
                <a:solidFill>
                  <a:srgbClr val="1106A6"/>
                </a:solidFill>
                <a:effectLst/>
                <a:latin typeface="Calibri" panose="020F0502020204030204" pitchFamily="34" charset="0"/>
                <a:ea typeface="Calibri" panose="020F0502020204030204" pitchFamily="34" charset="0"/>
                <a:cs typeface="Times New Roman" panose="02020603050405020304" pitchFamily="18" charset="0"/>
              </a:rPr>
              <a:t>Gruppen Mentoring: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Mentor/Mentorinnen und Mentees werden sich jede zweite Woche virtuell in Gruppen 2 </a:t>
            </a:r>
            <a:r>
              <a:rPr lang="de-DE" b="1" dirty="0">
                <a:latin typeface="Calibri" panose="020F0502020204030204" pitchFamily="34" charset="0"/>
                <a:ea typeface="Calibri" panose="020F0502020204030204" pitchFamily="34" charset="0"/>
                <a:cs typeface="Times New Roman" panose="02020603050405020304" pitchFamily="18" charset="0"/>
              </a:rPr>
              <a:t>Stunde lang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auf festgelegte Mentoring Bereichen treffen. </a:t>
            </a:r>
            <a:endParaRPr lang="de-DE" sz="1800" b="1" dirty="0">
              <a:solidFill>
                <a:srgbClr val="1106A6"/>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de-DE" sz="1800" b="1" dirty="0">
                <a:solidFill>
                  <a:srgbClr val="1106A6"/>
                </a:solidFill>
                <a:effectLst/>
                <a:latin typeface="Calibri" panose="020F0502020204030204" pitchFamily="34" charset="0"/>
                <a:ea typeface="Calibri" panose="020F0502020204030204" pitchFamily="34" charset="0"/>
                <a:cs typeface="Times New Roman" panose="02020603050405020304" pitchFamily="18" charset="0"/>
              </a:rPr>
              <a:t>Eins zu Eins Mentoring: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Um die Mentees persönlich zu fördern, individuelle Bedürfnisse und Interesse zu decken und eine gesunde Verknüpfung zu erstellen werden sie sich auch Eins zu Eins jede zweite Woche </a:t>
            </a:r>
            <a:r>
              <a:rPr lang="de-DE" b="1" dirty="0">
                <a:latin typeface="Calibri" panose="020F0502020204030204" pitchFamily="34" charset="0"/>
                <a:ea typeface="Calibri" panose="020F0502020204030204" pitchFamily="34" charset="0"/>
                <a:cs typeface="Times New Roman" panose="02020603050405020304" pitchFamily="18" charset="0"/>
              </a:rPr>
              <a:t>30 Minuten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lang virtuell/persönlich treffen. </a:t>
            </a:r>
          </a:p>
        </p:txBody>
      </p:sp>
      <p:sp>
        <p:nvSpPr>
          <p:cNvPr id="4" name="Rechteck 3">
            <a:extLst>
              <a:ext uri="{FF2B5EF4-FFF2-40B4-BE49-F238E27FC236}">
                <a16:creationId xmlns:a16="http://schemas.microsoft.com/office/drawing/2014/main" id="{929D82B7-F7E3-46D2-A632-5E63CEA844EC}"/>
              </a:ext>
            </a:extLst>
          </p:cNvPr>
          <p:cNvSpPr/>
          <p:nvPr/>
        </p:nvSpPr>
        <p:spPr>
          <a:xfrm>
            <a:off x="143627" y="4752974"/>
            <a:ext cx="631209" cy="523220"/>
          </a:xfrm>
          <a:prstGeom prst="rect">
            <a:avLst/>
          </a:prstGeom>
          <a:noFill/>
        </p:spPr>
        <p:txBody>
          <a:bodyPr wrap="square" lIns="91440" tIns="45720" rIns="91440" bIns="45720">
            <a:spAutoFit/>
          </a:bodyPr>
          <a:lstStyle/>
          <a:p>
            <a:pPr algn="ctr"/>
            <a:r>
              <a:rPr lang="de-DE" sz="2800" dirty="0">
                <a:ln w="0"/>
                <a:solidFill>
                  <a:schemeClr val="accent1"/>
                </a:solidFill>
                <a:effectLst>
                  <a:outerShdw blurRad="38100" dist="25400" dir="5400000" algn="ctr" rotWithShape="0">
                    <a:srgbClr val="6E747A">
                      <a:alpha val="43000"/>
                    </a:srgbClr>
                  </a:outerShdw>
                </a:effectLst>
              </a:rPr>
              <a:t>5 x</a:t>
            </a:r>
          </a:p>
        </p:txBody>
      </p:sp>
      <p:pic>
        <p:nvPicPr>
          <p:cNvPr id="5" name="Grafik 4">
            <a:extLst>
              <a:ext uri="{FF2B5EF4-FFF2-40B4-BE49-F238E27FC236}">
                <a16:creationId xmlns:a16="http://schemas.microsoft.com/office/drawing/2014/main" id="{E5A13FFA-72E3-43D0-9923-6ECB126B1D59}"/>
              </a:ext>
            </a:extLst>
          </p:cNvPr>
          <p:cNvPicPr>
            <a:picLocks noChangeAspect="1"/>
          </p:cNvPicPr>
          <p:nvPr/>
        </p:nvPicPr>
        <p:blipFill>
          <a:blip r:embed="rId3"/>
          <a:stretch>
            <a:fillRect/>
          </a:stretch>
        </p:blipFill>
        <p:spPr>
          <a:xfrm>
            <a:off x="766710" y="4652668"/>
            <a:ext cx="4024667" cy="1795758"/>
          </a:xfrm>
          <a:prstGeom prst="rect">
            <a:avLst/>
          </a:prstGeom>
        </p:spPr>
      </p:pic>
      <p:cxnSp>
        <p:nvCxnSpPr>
          <p:cNvPr id="7" name="Gerader Verbinder 6">
            <a:extLst>
              <a:ext uri="{FF2B5EF4-FFF2-40B4-BE49-F238E27FC236}">
                <a16:creationId xmlns:a16="http://schemas.microsoft.com/office/drawing/2014/main" id="{8861E2A3-65FD-4B61-8234-3A3A5D63FF8B}"/>
              </a:ext>
            </a:extLst>
          </p:cNvPr>
          <p:cNvCxnSpPr/>
          <p:nvPr/>
        </p:nvCxnSpPr>
        <p:spPr>
          <a:xfrm>
            <a:off x="4860015" y="105966"/>
            <a:ext cx="0" cy="675322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8DE584C-939E-472B-A835-D43F580651BF}"/>
              </a:ext>
            </a:extLst>
          </p:cNvPr>
          <p:cNvSpPr txBox="1"/>
          <p:nvPr/>
        </p:nvSpPr>
        <p:spPr>
          <a:xfrm>
            <a:off x="4860015" y="105966"/>
            <a:ext cx="3560084" cy="1754326"/>
          </a:xfrm>
          <a:prstGeom prst="rect">
            <a:avLst/>
          </a:prstGeom>
          <a:noFill/>
        </p:spPr>
        <p:txBody>
          <a:bodyPr wrap="square">
            <a:spAutoFit/>
          </a:bodyPr>
          <a:lstStyle/>
          <a:p>
            <a:pPr algn="just"/>
            <a:r>
              <a:rPr lang="de-DE" b="1" u="sng" dirty="0">
                <a:solidFill>
                  <a:srgbClr val="1106A6"/>
                </a:solidFill>
                <a:latin typeface="Calibri" panose="020F0502020204030204" pitchFamily="34" charset="0"/>
                <a:cs typeface="Times New Roman" panose="02020603050405020304" pitchFamily="18" charset="0"/>
              </a:rPr>
              <a:t>Workshops:</a:t>
            </a:r>
            <a:r>
              <a:rPr lang="de-DE" b="1" dirty="0">
                <a:solidFill>
                  <a:srgbClr val="1106A6"/>
                </a:solidFill>
                <a:latin typeface="Calibri" panose="020F0502020204030204" pitchFamily="34" charset="0"/>
                <a:cs typeface="Times New Roman" panose="02020603050405020304" pitchFamily="18" charset="0"/>
              </a:rPr>
              <a:t> </a:t>
            </a:r>
            <a:r>
              <a:rPr lang="de-DE" b="1" dirty="0">
                <a:latin typeface="Calibri" panose="020F0502020204030204" pitchFamily="34" charset="0"/>
                <a:ea typeface="Calibri" panose="020F0502020204030204" pitchFamily="34" charset="0"/>
                <a:cs typeface="Times New Roman" panose="02020603050405020304" pitchFamily="18" charset="0"/>
              </a:rPr>
              <a:t>Z</a:t>
            </a:r>
            <a:r>
              <a:rPr lang="de-DE" sz="1800" b="1" dirty="0">
                <a:effectLst/>
                <a:latin typeface="Calibri" panose="020F0502020204030204" pitchFamily="34" charset="0"/>
                <a:ea typeface="Calibri" panose="020F0502020204030204" pitchFamily="34" charset="0"/>
                <a:cs typeface="Times New Roman" panose="02020603050405020304" pitchFamily="18" charset="0"/>
              </a:rPr>
              <a:t>weimal im Jahr werden Workshops in unterschiedlichen Bereichen an einigen Großstädten (Köln, Berlin, Frankfurt, München, Dresden) organisiert.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Gerader Verbinder 9">
            <a:extLst>
              <a:ext uri="{FF2B5EF4-FFF2-40B4-BE49-F238E27FC236}">
                <a16:creationId xmlns:a16="http://schemas.microsoft.com/office/drawing/2014/main" id="{BD1F6380-EB5C-4D22-85C9-8CC8CB37241B}"/>
              </a:ext>
            </a:extLst>
          </p:cNvPr>
          <p:cNvCxnSpPr/>
          <p:nvPr/>
        </p:nvCxnSpPr>
        <p:spPr>
          <a:xfrm>
            <a:off x="8450939" y="104775"/>
            <a:ext cx="0" cy="67532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6C13EC92-8B91-4769-8D58-78EE465D6466}"/>
              </a:ext>
            </a:extLst>
          </p:cNvPr>
          <p:cNvSpPr/>
          <p:nvPr/>
        </p:nvSpPr>
        <p:spPr>
          <a:xfrm>
            <a:off x="5143338" y="4633976"/>
            <a:ext cx="2926762" cy="1446550"/>
          </a:xfrm>
          <a:prstGeom prst="rect">
            <a:avLst/>
          </a:prstGeom>
          <a:noFill/>
        </p:spPr>
        <p:txBody>
          <a:bodyPr wrap="none" lIns="91440" tIns="45720" rIns="91440" bIns="45720">
            <a:spAutoFit/>
          </a:bodyPr>
          <a:lstStyle/>
          <a:p>
            <a:pPr algn="ctr"/>
            <a:r>
              <a:rPr lang="de-DE" sz="4400" b="1" dirty="0">
                <a:ln w="0"/>
                <a:solidFill>
                  <a:schemeClr val="accent1"/>
                </a:solidFill>
                <a:effectLst>
                  <a:outerShdw blurRad="38100" dist="25400" dir="5400000" algn="ctr" rotWithShape="0">
                    <a:srgbClr val="6E747A">
                      <a:alpha val="43000"/>
                    </a:srgbClr>
                  </a:outerShdw>
                </a:effectLst>
              </a:rPr>
              <a:t>Workshops </a:t>
            </a:r>
          </a:p>
          <a:p>
            <a:pPr algn="ctr"/>
            <a:r>
              <a:rPr lang="de-DE" sz="4400" b="1" dirty="0">
                <a:ln w="0"/>
                <a:solidFill>
                  <a:schemeClr val="accent1"/>
                </a:solidFill>
                <a:effectLst>
                  <a:outerShdw blurRad="38100" dist="25400" dir="5400000" algn="ctr" rotWithShape="0">
                    <a:srgbClr val="6E747A">
                      <a:alpha val="43000"/>
                    </a:srgbClr>
                  </a:outerShdw>
                </a:effectLst>
              </a:rPr>
              <a:t>(Foto)</a:t>
            </a:r>
          </a:p>
        </p:txBody>
      </p:sp>
      <p:sp>
        <p:nvSpPr>
          <p:cNvPr id="13" name="Textfeld 12">
            <a:extLst>
              <a:ext uri="{FF2B5EF4-FFF2-40B4-BE49-F238E27FC236}">
                <a16:creationId xmlns:a16="http://schemas.microsoft.com/office/drawing/2014/main" id="{7905CA29-AEAC-4AC9-95AA-A30C88E6CFFD}"/>
              </a:ext>
            </a:extLst>
          </p:cNvPr>
          <p:cNvSpPr txBox="1"/>
          <p:nvPr/>
        </p:nvSpPr>
        <p:spPr>
          <a:xfrm flipH="1">
            <a:off x="8484246" y="138452"/>
            <a:ext cx="3586191" cy="4247317"/>
          </a:xfrm>
          <a:prstGeom prst="rect">
            <a:avLst/>
          </a:prstGeom>
          <a:noFill/>
        </p:spPr>
        <p:txBody>
          <a:bodyPr wrap="square" rtlCol="0">
            <a:spAutoFit/>
          </a:bodyPr>
          <a:lstStyle/>
          <a:p>
            <a:r>
              <a:rPr lang="de-DE" b="1" u="sng" dirty="0">
                <a:solidFill>
                  <a:srgbClr val="1106A6"/>
                </a:solidFill>
              </a:rPr>
              <a:t>Summer Programm:</a:t>
            </a:r>
          </a:p>
          <a:p>
            <a:r>
              <a:rPr lang="de-DE" b="1" dirty="0">
                <a:latin typeface="Calibri" panose="020F0502020204030204" pitchFamily="34" charset="0"/>
                <a:ea typeface="Calibri" panose="020F0502020204030204" pitchFamily="34" charset="0"/>
                <a:cs typeface="Times New Roman" panose="02020603050405020304" pitchFamily="18" charset="0"/>
              </a:rPr>
              <a:t>I</a:t>
            </a:r>
            <a:r>
              <a:rPr lang="de-DE" sz="1800" b="1" dirty="0">
                <a:effectLst/>
                <a:latin typeface="Calibri" panose="020F0502020204030204" pitchFamily="34" charset="0"/>
                <a:ea typeface="Calibri" panose="020F0502020204030204" pitchFamily="34" charset="0"/>
                <a:cs typeface="Times New Roman" panose="02020603050405020304" pitchFamily="18" charset="0"/>
              </a:rPr>
              <a:t>n den Sommerferien, ein bis drei Wochen werden die Jugendlichen an den gesponserten Projektprogrammen, Bildungsprogrammen, Atelier und an Praktiken beteiligen.</a:t>
            </a:r>
          </a:p>
          <a:p>
            <a:pPr algn="just"/>
            <a:endParaRPr lang="de-DE" b="1" dirty="0">
              <a:latin typeface="Calibri" panose="020F0502020204030204" pitchFamily="34" charset="0"/>
              <a:ea typeface="Calibri" panose="020F0502020204030204" pitchFamily="34" charset="0"/>
              <a:cs typeface="Times New Roman" panose="02020603050405020304" pitchFamily="18" charset="0"/>
            </a:endParaRPr>
          </a:p>
          <a:p>
            <a:r>
              <a:rPr lang="de-DE" b="1" dirty="0">
                <a:latin typeface="Calibri" panose="020F0502020204030204" pitchFamily="34" charset="0"/>
                <a:ea typeface="Calibri" panose="020F0502020204030204" pitchFamily="34" charset="0"/>
                <a:cs typeface="Times New Roman" panose="02020603050405020304" pitchFamily="18" charset="0"/>
              </a:rPr>
              <a:t>S</a:t>
            </a:r>
            <a:r>
              <a:rPr lang="de-DE" sz="1800" b="1" dirty="0">
                <a:effectLst/>
                <a:latin typeface="Calibri" panose="020F0502020204030204" pitchFamily="34" charset="0"/>
                <a:ea typeface="Calibri" panose="020F0502020204030204" pitchFamily="34" charset="0"/>
                <a:cs typeface="Times New Roman" panose="02020603050405020304" pitchFamily="18" charset="0"/>
              </a:rPr>
              <a:t>ie werden umsetzen und neue Erfahrungen sammeln, insbesondere bei den Stiftungen, Institutionen und Unternehmen in Deutschland und Europa. </a:t>
            </a:r>
            <a:r>
              <a:rPr lang="de-DE" sz="1800" b="1" u="sng" dirty="0">
                <a:solidFill>
                  <a:srgbClr val="1106A6"/>
                </a:solidFill>
                <a:effectLst/>
                <a:latin typeface="Calibri" panose="020F0502020204030204" pitchFamily="34" charset="0"/>
                <a:ea typeface="Calibri" panose="020F0502020204030204" pitchFamily="34" charset="0"/>
                <a:cs typeface="Times New Roman" panose="02020603050405020304" pitchFamily="18" charset="0"/>
              </a:rPr>
              <a:t>Sponsor hier Summer Programm mit einem Projekt.</a:t>
            </a:r>
            <a:endParaRPr lang="de-DE" u="sng" dirty="0">
              <a:solidFill>
                <a:srgbClr val="1106A6"/>
              </a:solidFill>
            </a:endParaRPr>
          </a:p>
        </p:txBody>
      </p:sp>
      <p:sp>
        <p:nvSpPr>
          <p:cNvPr id="14" name="Rechteck 13">
            <a:extLst>
              <a:ext uri="{FF2B5EF4-FFF2-40B4-BE49-F238E27FC236}">
                <a16:creationId xmlns:a16="http://schemas.microsoft.com/office/drawing/2014/main" id="{DC547E35-E2A9-4577-975E-91136FB4E02F}"/>
              </a:ext>
            </a:extLst>
          </p:cNvPr>
          <p:cNvSpPr/>
          <p:nvPr/>
        </p:nvSpPr>
        <p:spPr>
          <a:xfrm>
            <a:off x="8914084" y="4385769"/>
            <a:ext cx="2760691" cy="2123658"/>
          </a:xfrm>
          <a:prstGeom prst="rect">
            <a:avLst/>
          </a:prstGeom>
          <a:noFill/>
        </p:spPr>
        <p:txBody>
          <a:bodyPr wrap="none" lIns="91440" tIns="45720" rIns="91440" bIns="45720">
            <a:spAutoFit/>
          </a:bodyPr>
          <a:lstStyle/>
          <a:p>
            <a:pPr algn="ctr"/>
            <a:r>
              <a:rPr lang="de-DE" sz="4400" b="1" dirty="0">
                <a:ln w="0"/>
                <a:solidFill>
                  <a:schemeClr val="accent1"/>
                </a:solidFill>
                <a:effectLst>
                  <a:outerShdw blurRad="38100" dist="25400" dir="5400000" algn="ctr" rotWithShape="0">
                    <a:srgbClr val="6E747A">
                      <a:alpha val="43000"/>
                    </a:srgbClr>
                  </a:outerShdw>
                </a:effectLst>
              </a:rPr>
              <a:t>Summer </a:t>
            </a:r>
          </a:p>
          <a:p>
            <a:pPr algn="ctr"/>
            <a:r>
              <a:rPr lang="de-DE" sz="4400" b="1" dirty="0">
                <a:ln w="0"/>
                <a:solidFill>
                  <a:schemeClr val="accent1"/>
                </a:solidFill>
                <a:effectLst>
                  <a:outerShdw blurRad="38100" dist="25400" dir="5400000" algn="ctr" rotWithShape="0">
                    <a:srgbClr val="6E747A">
                      <a:alpha val="43000"/>
                    </a:srgbClr>
                  </a:outerShdw>
                </a:effectLst>
              </a:rPr>
              <a:t>Programm </a:t>
            </a:r>
          </a:p>
          <a:p>
            <a:pPr algn="ctr"/>
            <a:r>
              <a:rPr lang="de-DE" sz="4400" b="1" dirty="0">
                <a:ln w="0"/>
                <a:solidFill>
                  <a:schemeClr val="accent1"/>
                </a:solidFill>
                <a:effectLst>
                  <a:outerShdw blurRad="38100" dist="25400" dir="5400000" algn="ctr" rotWithShape="0">
                    <a:srgbClr val="6E747A">
                      <a:alpha val="43000"/>
                    </a:srgbClr>
                  </a:outerShdw>
                </a:effectLst>
              </a:rPr>
              <a:t>(Foto)</a:t>
            </a:r>
          </a:p>
        </p:txBody>
      </p:sp>
      <p:sp>
        <p:nvSpPr>
          <p:cNvPr id="17" name="Flussdiagramm: Verbinder 16">
            <a:extLst>
              <a:ext uri="{FF2B5EF4-FFF2-40B4-BE49-F238E27FC236}">
                <a16:creationId xmlns:a16="http://schemas.microsoft.com/office/drawing/2014/main" id="{ADE3C86C-242A-4BD5-A55C-A77AD76FD860}"/>
              </a:ext>
            </a:extLst>
          </p:cNvPr>
          <p:cNvSpPr/>
          <p:nvPr/>
        </p:nvSpPr>
        <p:spPr>
          <a:xfrm>
            <a:off x="8136616" y="5200708"/>
            <a:ext cx="628646" cy="704850"/>
          </a:xfrm>
          <a:prstGeom prst="flowChartConnec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EF04944D-2978-45E3-B8F2-9A1EF697EE09}"/>
              </a:ext>
            </a:extLst>
          </p:cNvPr>
          <p:cNvSpPr/>
          <p:nvPr/>
        </p:nvSpPr>
        <p:spPr>
          <a:xfrm>
            <a:off x="8090137" y="5124087"/>
            <a:ext cx="749536" cy="769441"/>
          </a:xfrm>
          <a:prstGeom prst="rect">
            <a:avLst/>
          </a:prstGeom>
          <a:noFill/>
        </p:spPr>
        <p:txBody>
          <a:bodyPr wrap="square" lIns="91440" tIns="45720" rIns="91440" bIns="45720">
            <a:spAutoFit/>
          </a:bodyPr>
          <a:lstStyle/>
          <a:p>
            <a:pPr algn="ctr"/>
            <a:r>
              <a:rPr lang="de-DE" sz="4400" dirty="0">
                <a:ln w="0"/>
                <a:solidFill>
                  <a:schemeClr val="bg1"/>
                </a:solidFill>
                <a:effectLst>
                  <a:outerShdw blurRad="38100" dist="25400" dir="5400000" algn="ctr" rotWithShape="0">
                    <a:srgbClr val="6E747A">
                      <a:alpha val="43000"/>
                    </a:srgbClr>
                  </a:outerShdw>
                </a:effectLst>
              </a:rPr>
              <a:t>+</a:t>
            </a:r>
          </a:p>
        </p:txBody>
      </p:sp>
      <p:sp>
        <p:nvSpPr>
          <p:cNvPr id="19" name="Rechteck 18">
            <a:extLst>
              <a:ext uri="{FF2B5EF4-FFF2-40B4-BE49-F238E27FC236}">
                <a16:creationId xmlns:a16="http://schemas.microsoft.com/office/drawing/2014/main" id="{DD6DC816-8EC6-4889-B4F2-93465B3D8D14}"/>
              </a:ext>
            </a:extLst>
          </p:cNvPr>
          <p:cNvSpPr/>
          <p:nvPr/>
        </p:nvSpPr>
        <p:spPr>
          <a:xfrm>
            <a:off x="4301071" y="6080526"/>
            <a:ext cx="4575807" cy="76944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p>
            <a:pPr algn="ctr"/>
            <a:r>
              <a:rPr lang="de-DE" sz="4400" b="1" dirty="0">
                <a:ln w="0"/>
                <a:solidFill>
                  <a:schemeClr val="accent1">
                    <a:lumMod val="50000"/>
                  </a:schemeClr>
                </a:solidFill>
                <a:effectLst>
                  <a:outerShdw blurRad="38100" dist="25400" dir="5400000" algn="ctr" rotWithShape="0">
                    <a:srgbClr val="6E747A">
                      <a:alpha val="43000"/>
                    </a:srgbClr>
                  </a:outerShdw>
                </a:effectLst>
              </a:rPr>
              <a:t>Circa 120 Stunde</a:t>
            </a:r>
          </a:p>
        </p:txBody>
      </p:sp>
      <p:sp>
        <p:nvSpPr>
          <p:cNvPr id="22" name="Flussdiagramm: Verbinder 21">
            <a:extLst>
              <a:ext uri="{FF2B5EF4-FFF2-40B4-BE49-F238E27FC236}">
                <a16:creationId xmlns:a16="http://schemas.microsoft.com/office/drawing/2014/main" id="{79CAD96F-9958-4FFE-895C-CA6FC039B876}"/>
              </a:ext>
            </a:extLst>
          </p:cNvPr>
          <p:cNvSpPr/>
          <p:nvPr/>
        </p:nvSpPr>
        <p:spPr>
          <a:xfrm>
            <a:off x="4536993" y="5124087"/>
            <a:ext cx="628646" cy="704850"/>
          </a:xfrm>
          <a:prstGeom prst="flowChartConnec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4EEF7951-B5E3-4749-BF10-F3ADAFFFA194}"/>
              </a:ext>
            </a:extLst>
          </p:cNvPr>
          <p:cNvSpPr/>
          <p:nvPr/>
        </p:nvSpPr>
        <p:spPr>
          <a:xfrm>
            <a:off x="4471679" y="5059496"/>
            <a:ext cx="749536" cy="769441"/>
          </a:xfrm>
          <a:prstGeom prst="rect">
            <a:avLst/>
          </a:prstGeom>
          <a:noFill/>
        </p:spPr>
        <p:txBody>
          <a:bodyPr wrap="square" lIns="91440" tIns="45720" rIns="91440" bIns="45720">
            <a:spAutoFit/>
          </a:bodyPr>
          <a:lstStyle/>
          <a:p>
            <a:pPr algn="ctr"/>
            <a:r>
              <a:rPr lang="de-DE" sz="4400" dirty="0">
                <a:ln w="0"/>
                <a:solidFill>
                  <a:schemeClr val="bg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17250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feld 31">
            <a:extLst>
              <a:ext uri="{FF2B5EF4-FFF2-40B4-BE49-F238E27FC236}">
                <a16:creationId xmlns:a16="http://schemas.microsoft.com/office/drawing/2014/main" id="{791E30F1-838F-4539-AFC2-F6DC459618BE}"/>
              </a:ext>
            </a:extLst>
          </p:cNvPr>
          <p:cNvSpPr txBox="1"/>
          <p:nvPr/>
        </p:nvSpPr>
        <p:spPr>
          <a:xfrm flipH="1">
            <a:off x="233362" y="123036"/>
            <a:ext cx="11725275" cy="2862322"/>
          </a:xfrm>
          <a:prstGeom prst="rect">
            <a:avLst/>
          </a:prstGeom>
          <a:solidFill>
            <a:schemeClr val="accent1">
              <a:lumMod val="20000"/>
              <a:lumOff val="80000"/>
            </a:schemeClr>
          </a:solidFill>
        </p:spPr>
        <p:txBody>
          <a:bodyPr wrap="square" rtlCol="0">
            <a:spAutoFit/>
          </a:bodyPr>
          <a:lstStyle/>
          <a:p>
            <a:r>
              <a:rPr lang="de-DE" b="1" dirty="0"/>
              <a:t>					</a:t>
            </a:r>
          </a:p>
          <a:p>
            <a:r>
              <a:rPr lang="de-DE" b="1" dirty="0"/>
              <a:t>					</a:t>
            </a:r>
            <a:endParaRPr lang="de-DE" dirty="0"/>
          </a:p>
          <a:p>
            <a:r>
              <a:rPr lang="de-DE" dirty="0"/>
              <a:t>					</a:t>
            </a:r>
          </a:p>
          <a:p>
            <a:r>
              <a:rPr lang="de-DE" dirty="0"/>
              <a:t>					</a:t>
            </a:r>
          </a:p>
          <a:p>
            <a:r>
              <a:rPr lang="de-DE" dirty="0"/>
              <a:t>					 </a:t>
            </a:r>
          </a:p>
          <a:p>
            <a:r>
              <a:rPr lang="de-DE" dirty="0"/>
              <a:t>				</a:t>
            </a:r>
          </a:p>
          <a:p>
            <a:endParaRPr lang="de-DE" dirty="0"/>
          </a:p>
          <a:p>
            <a:endParaRPr lang="de-DE" dirty="0"/>
          </a:p>
          <a:p>
            <a:endParaRPr lang="de-DE" dirty="0"/>
          </a:p>
          <a:p>
            <a:endParaRPr lang="de-DE" dirty="0"/>
          </a:p>
        </p:txBody>
      </p:sp>
      <p:sp>
        <p:nvSpPr>
          <p:cNvPr id="31" name="Textfeld 30">
            <a:extLst>
              <a:ext uri="{FF2B5EF4-FFF2-40B4-BE49-F238E27FC236}">
                <a16:creationId xmlns:a16="http://schemas.microsoft.com/office/drawing/2014/main" id="{38328A46-921D-4106-92D8-800F5C6E425A}"/>
              </a:ext>
            </a:extLst>
          </p:cNvPr>
          <p:cNvSpPr txBox="1"/>
          <p:nvPr/>
        </p:nvSpPr>
        <p:spPr>
          <a:xfrm flipH="1">
            <a:off x="5143501" y="267310"/>
            <a:ext cx="6815136" cy="1754326"/>
          </a:xfrm>
          <a:prstGeom prst="rect">
            <a:avLst/>
          </a:prstGeom>
          <a:noFill/>
        </p:spPr>
        <p:txBody>
          <a:bodyPr wrap="square" rtlCol="0">
            <a:spAutoFit/>
          </a:bodyPr>
          <a:lstStyle/>
          <a:p>
            <a:r>
              <a:rPr lang="de-DE" b="1" u="sng" dirty="0">
                <a:solidFill>
                  <a:srgbClr val="1106A6"/>
                </a:solidFill>
              </a:rPr>
              <a:t>Ausrüstung durch Stipendium und Sponsoring:</a:t>
            </a:r>
          </a:p>
          <a:p>
            <a:endParaRPr lang="de-DE" b="1" dirty="0"/>
          </a:p>
          <a:p>
            <a:r>
              <a:rPr lang="de-DE" dirty="0"/>
              <a:t>Die Migranten Jugendlichen werden mit Geräten und Büchern versorgt, die sie brauchen, um das Mentoring Programm vernünftig zu verfolgen und um Ihre Fähigkeiten und Talente umzusetzen. </a:t>
            </a:r>
            <a:r>
              <a:rPr lang="de-DE" b="1" u="sng" dirty="0">
                <a:solidFill>
                  <a:srgbClr val="1106A6"/>
                </a:solidFill>
              </a:rPr>
              <a:t>Sie können hier ein </a:t>
            </a:r>
          </a:p>
          <a:p>
            <a:r>
              <a:rPr lang="de-DE" b="1" u="sng" dirty="0">
                <a:solidFill>
                  <a:srgbClr val="1106A6"/>
                </a:solidFill>
              </a:rPr>
              <a:t>Stipendium schenken oder die Geräte sponsoren.</a:t>
            </a:r>
          </a:p>
        </p:txBody>
      </p:sp>
      <p:pic>
        <p:nvPicPr>
          <p:cNvPr id="3" name="Grafik 2">
            <a:extLst>
              <a:ext uri="{FF2B5EF4-FFF2-40B4-BE49-F238E27FC236}">
                <a16:creationId xmlns:a16="http://schemas.microsoft.com/office/drawing/2014/main" id="{2F063313-B863-4D45-AD72-90FB27960FB1}"/>
              </a:ext>
            </a:extLst>
          </p:cNvPr>
          <p:cNvPicPr>
            <a:picLocks noChangeAspect="1"/>
          </p:cNvPicPr>
          <p:nvPr/>
        </p:nvPicPr>
        <p:blipFill>
          <a:blip r:embed="rId3"/>
          <a:stretch>
            <a:fillRect/>
          </a:stretch>
        </p:blipFill>
        <p:spPr>
          <a:xfrm>
            <a:off x="233362" y="123036"/>
            <a:ext cx="2915906" cy="1943463"/>
          </a:xfrm>
          <a:prstGeom prst="rect">
            <a:avLst/>
          </a:prstGeom>
        </p:spPr>
      </p:pic>
      <p:pic>
        <p:nvPicPr>
          <p:cNvPr id="4" name="Grafik 3">
            <a:extLst>
              <a:ext uri="{FF2B5EF4-FFF2-40B4-BE49-F238E27FC236}">
                <a16:creationId xmlns:a16="http://schemas.microsoft.com/office/drawing/2014/main" id="{E610A047-9458-45A9-BA8C-6EFD17664223}"/>
              </a:ext>
            </a:extLst>
          </p:cNvPr>
          <p:cNvPicPr>
            <a:picLocks noChangeAspect="1"/>
          </p:cNvPicPr>
          <p:nvPr/>
        </p:nvPicPr>
        <p:blipFill>
          <a:blip r:embed="rId4"/>
          <a:stretch>
            <a:fillRect/>
          </a:stretch>
        </p:blipFill>
        <p:spPr>
          <a:xfrm>
            <a:off x="383219" y="2018448"/>
            <a:ext cx="1026480" cy="918859"/>
          </a:xfrm>
          <a:prstGeom prst="rect">
            <a:avLst/>
          </a:prstGeom>
        </p:spPr>
      </p:pic>
      <p:pic>
        <p:nvPicPr>
          <p:cNvPr id="5" name="Grafik 4">
            <a:extLst>
              <a:ext uri="{FF2B5EF4-FFF2-40B4-BE49-F238E27FC236}">
                <a16:creationId xmlns:a16="http://schemas.microsoft.com/office/drawing/2014/main" id="{1D6B9C73-3AD8-4532-84FA-6CC45DE82EF9}"/>
              </a:ext>
            </a:extLst>
          </p:cNvPr>
          <p:cNvPicPr>
            <a:picLocks noChangeAspect="1"/>
          </p:cNvPicPr>
          <p:nvPr/>
        </p:nvPicPr>
        <p:blipFill>
          <a:blip r:embed="rId5"/>
          <a:stretch>
            <a:fillRect/>
          </a:stretch>
        </p:blipFill>
        <p:spPr>
          <a:xfrm>
            <a:off x="3149268" y="246195"/>
            <a:ext cx="1736138" cy="1697143"/>
          </a:xfrm>
          <a:prstGeom prst="rect">
            <a:avLst/>
          </a:prstGeom>
        </p:spPr>
      </p:pic>
      <p:pic>
        <p:nvPicPr>
          <p:cNvPr id="1026" name="Picture 2" descr="10,000+ FREE eBooks Online Today | wfmynews2.com">
            <a:extLst>
              <a:ext uri="{FF2B5EF4-FFF2-40B4-BE49-F238E27FC236}">
                <a16:creationId xmlns:a16="http://schemas.microsoft.com/office/drawing/2014/main" id="{6FA4B504-E43E-4D20-B947-E43C5FE0C3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927" y="1943338"/>
            <a:ext cx="1295681" cy="9717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C4E1A195-5803-4E51-AA3A-CBF386F736F7}"/>
              </a:ext>
            </a:extLst>
          </p:cNvPr>
          <p:cNvSpPr txBox="1"/>
          <p:nvPr/>
        </p:nvSpPr>
        <p:spPr>
          <a:xfrm flipH="1">
            <a:off x="214312" y="3428211"/>
            <a:ext cx="11725275" cy="2862322"/>
          </a:xfrm>
          <a:prstGeom prst="rect">
            <a:avLst/>
          </a:prstGeom>
          <a:solidFill>
            <a:schemeClr val="accent1">
              <a:lumMod val="20000"/>
              <a:lumOff val="80000"/>
            </a:schemeClr>
          </a:solidFill>
        </p:spPr>
        <p:txBody>
          <a:bodyPr wrap="square" rtlCol="0">
            <a:spAutoFit/>
          </a:bodyPr>
          <a:lstStyle/>
          <a:p>
            <a:r>
              <a:rPr lang="de-DE" b="1" dirty="0"/>
              <a:t>					</a:t>
            </a:r>
          </a:p>
          <a:p>
            <a:r>
              <a:rPr lang="de-DE" b="1" dirty="0"/>
              <a:t>					</a:t>
            </a:r>
            <a:endParaRPr lang="de-DE" dirty="0"/>
          </a:p>
          <a:p>
            <a:r>
              <a:rPr lang="de-DE" dirty="0"/>
              <a:t>					</a:t>
            </a:r>
          </a:p>
          <a:p>
            <a:r>
              <a:rPr lang="de-DE" dirty="0"/>
              <a:t>					</a:t>
            </a:r>
          </a:p>
          <a:p>
            <a:r>
              <a:rPr lang="de-DE" dirty="0"/>
              <a:t>					 </a:t>
            </a:r>
          </a:p>
          <a:p>
            <a:r>
              <a:rPr lang="de-DE" dirty="0"/>
              <a:t>				</a:t>
            </a:r>
          </a:p>
          <a:p>
            <a:endParaRPr lang="de-DE" dirty="0"/>
          </a:p>
          <a:p>
            <a:endParaRPr lang="de-DE" dirty="0"/>
          </a:p>
          <a:p>
            <a:endParaRPr lang="de-DE" dirty="0"/>
          </a:p>
          <a:p>
            <a:endParaRPr lang="de-DE" dirty="0"/>
          </a:p>
        </p:txBody>
      </p:sp>
      <p:sp>
        <p:nvSpPr>
          <p:cNvPr id="13" name="Textfeld 12">
            <a:extLst>
              <a:ext uri="{FF2B5EF4-FFF2-40B4-BE49-F238E27FC236}">
                <a16:creationId xmlns:a16="http://schemas.microsoft.com/office/drawing/2014/main" id="{D9536AEF-9AF7-45B1-90EF-1F8EDA8D52F4}"/>
              </a:ext>
            </a:extLst>
          </p:cNvPr>
          <p:cNvSpPr txBox="1"/>
          <p:nvPr/>
        </p:nvSpPr>
        <p:spPr>
          <a:xfrm flipH="1">
            <a:off x="5229226" y="3953485"/>
            <a:ext cx="6415086" cy="2031325"/>
          </a:xfrm>
          <a:prstGeom prst="rect">
            <a:avLst/>
          </a:prstGeom>
          <a:noFill/>
        </p:spPr>
        <p:txBody>
          <a:bodyPr wrap="square" rtlCol="0">
            <a:spAutoFit/>
          </a:bodyPr>
          <a:lstStyle/>
          <a:p>
            <a:r>
              <a:rPr lang="de-DE" b="1" u="sng" dirty="0">
                <a:solidFill>
                  <a:srgbClr val="1106A6"/>
                </a:solidFill>
              </a:rPr>
              <a:t>Sponsor ein Project</a:t>
            </a:r>
          </a:p>
          <a:p>
            <a:endParaRPr lang="de-DE" b="1" dirty="0"/>
          </a:p>
          <a:p>
            <a:r>
              <a:rPr lang="de-DE" b="1" dirty="0"/>
              <a:t>Nach ein jährigem Mentoring Programm sind die Mentees bereit, um ihre Fähigkeiten und Talente umzusetzen und einen Mehrwert bei Ihrem Institution, Unternehmen, Atelier und Ihrer Stiftung mit einem Projekt auf ihren Bereich mitzubringen. </a:t>
            </a:r>
            <a:r>
              <a:rPr lang="de-DE" b="1" u="sng" dirty="0">
                <a:solidFill>
                  <a:srgbClr val="1106A6"/>
                </a:solidFill>
              </a:rPr>
              <a:t>Stellen Sie Ihres Projekt und Ihre Räumlichkeit zur Verfügung. Sponsor ein Projekt.</a:t>
            </a:r>
          </a:p>
        </p:txBody>
      </p:sp>
      <p:sp>
        <p:nvSpPr>
          <p:cNvPr id="14" name="Textfeld 13">
            <a:extLst>
              <a:ext uri="{FF2B5EF4-FFF2-40B4-BE49-F238E27FC236}">
                <a16:creationId xmlns:a16="http://schemas.microsoft.com/office/drawing/2014/main" id="{84D07007-07A6-4BFA-AD0A-2EB4003AB7C1}"/>
              </a:ext>
            </a:extLst>
          </p:cNvPr>
          <p:cNvSpPr txBox="1"/>
          <p:nvPr/>
        </p:nvSpPr>
        <p:spPr>
          <a:xfrm flipH="1">
            <a:off x="366712" y="3580611"/>
            <a:ext cx="11725275" cy="2862322"/>
          </a:xfrm>
          <a:prstGeom prst="rect">
            <a:avLst/>
          </a:prstGeom>
          <a:solidFill>
            <a:schemeClr val="accent1">
              <a:lumMod val="20000"/>
              <a:lumOff val="80000"/>
            </a:schemeClr>
          </a:solidFill>
        </p:spPr>
        <p:txBody>
          <a:bodyPr wrap="square" rtlCol="0">
            <a:spAutoFit/>
          </a:bodyPr>
          <a:lstStyle/>
          <a:p>
            <a:r>
              <a:rPr lang="de-DE" b="1" dirty="0"/>
              <a:t>					</a:t>
            </a:r>
          </a:p>
          <a:p>
            <a:r>
              <a:rPr lang="de-DE" b="1" dirty="0"/>
              <a:t>					</a:t>
            </a:r>
            <a:endParaRPr lang="de-DE" dirty="0"/>
          </a:p>
          <a:p>
            <a:r>
              <a:rPr lang="de-DE" dirty="0"/>
              <a:t>					</a:t>
            </a:r>
          </a:p>
          <a:p>
            <a:r>
              <a:rPr lang="de-DE" dirty="0"/>
              <a:t>					</a:t>
            </a:r>
          </a:p>
          <a:p>
            <a:r>
              <a:rPr lang="de-DE" dirty="0"/>
              <a:t>					 </a:t>
            </a:r>
          </a:p>
          <a:p>
            <a:r>
              <a:rPr lang="de-DE" dirty="0"/>
              <a:t>				</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372414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BE04694-3A8C-4448-B29A-79AB1B89DEBA}"/>
              </a:ext>
            </a:extLst>
          </p:cNvPr>
          <p:cNvSpPr txBox="1"/>
          <p:nvPr/>
        </p:nvSpPr>
        <p:spPr>
          <a:xfrm flipH="1">
            <a:off x="1638004" y="2788682"/>
            <a:ext cx="3067346" cy="369332"/>
          </a:xfrm>
          <a:prstGeom prst="rect">
            <a:avLst/>
          </a:prstGeom>
          <a:noFill/>
        </p:spPr>
        <p:txBody>
          <a:bodyPr wrap="square" rtlCol="0">
            <a:spAutoFit/>
          </a:bodyPr>
          <a:lstStyle/>
          <a:p>
            <a:r>
              <a:rPr lang="de-DE" dirty="0"/>
              <a:t>Interviews mit Jugendlichen</a:t>
            </a:r>
            <a:endParaRPr lang="tr-TR" dirty="0"/>
          </a:p>
        </p:txBody>
      </p:sp>
      <p:sp>
        <p:nvSpPr>
          <p:cNvPr id="5" name="Textfeld 4">
            <a:extLst>
              <a:ext uri="{FF2B5EF4-FFF2-40B4-BE49-F238E27FC236}">
                <a16:creationId xmlns:a16="http://schemas.microsoft.com/office/drawing/2014/main" id="{9837B397-6B0C-43BB-8B4D-0BF620F140F8}"/>
              </a:ext>
            </a:extLst>
          </p:cNvPr>
          <p:cNvSpPr txBox="1"/>
          <p:nvPr/>
        </p:nvSpPr>
        <p:spPr>
          <a:xfrm flipH="1">
            <a:off x="1638004" y="4743450"/>
            <a:ext cx="2057696" cy="369332"/>
          </a:xfrm>
          <a:prstGeom prst="rect">
            <a:avLst/>
          </a:prstGeom>
          <a:noFill/>
        </p:spPr>
        <p:txBody>
          <a:bodyPr wrap="square" rtlCol="0">
            <a:spAutoFit/>
          </a:bodyPr>
          <a:lstStyle/>
          <a:p>
            <a:r>
              <a:rPr lang="de-DE" dirty="0"/>
              <a:t>Soziale Medien</a:t>
            </a:r>
            <a:endParaRPr lang="tr-TR" dirty="0"/>
          </a:p>
        </p:txBody>
      </p:sp>
      <p:sp>
        <p:nvSpPr>
          <p:cNvPr id="6" name="Textfeld 5">
            <a:extLst>
              <a:ext uri="{FF2B5EF4-FFF2-40B4-BE49-F238E27FC236}">
                <a16:creationId xmlns:a16="http://schemas.microsoft.com/office/drawing/2014/main" id="{5386CAAD-2422-4130-ACA9-6C24EF288373}"/>
              </a:ext>
            </a:extLst>
          </p:cNvPr>
          <p:cNvSpPr txBox="1"/>
          <p:nvPr/>
        </p:nvSpPr>
        <p:spPr>
          <a:xfrm flipH="1">
            <a:off x="1638004" y="4040743"/>
            <a:ext cx="2057696" cy="369332"/>
          </a:xfrm>
          <a:prstGeom prst="rect">
            <a:avLst/>
          </a:prstGeom>
          <a:noFill/>
        </p:spPr>
        <p:txBody>
          <a:bodyPr wrap="square" rtlCol="0">
            <a:spAutoFit/>
          </a:bodyPr>
          <a:lstStyle/>
          <a:p>
            <a:r>
              <a:rPr lang="de-DE" dirty="0"/>
              <a:t>Blog </a:t>
            </a:r>
            <a:r>
              <a:rPr lang="de-DE" dirty="0" err="1"/>
              <a:t>son</a:t>
            </a:r>
            <a:r>
              <a:rPr lang="de-DE" dirty="0"/>
              <a:t> 3 </a:t>
            </a:r>
            <a:r>
              <a:rPr lang="de-DE" dirty="0" err="1"/>
              <a:t>yazi</a:t>
            </a:r>
            <a:endParaRPr lang="tr-TR" dirty="0"/>
          </a:p>
        </p:txBody>
      </p:sp>
      <p:pic>
        <p:nvPicPr>
          <p:cNvPr id="7" name="Grafik 6" descr="Ein Bild, das Text, Person, Screenshot enthält.&#10;&#10;Automatisch generierte Beschreibung">
            <a:extLst>
              <a:ext uri="{FF2B5EF4-FFF2-40B4-BE49-F238E27FC236}">
                <a16:creationId xmlns:a16="http://schemas.microsoft.com/office/drawing/2014/main" id="{1C118BC7-3252-4896-AE77-5A0D2E923327}"/>
              </a:ext>
            </a:extLst>
          </p:cNvPr>
          <p:cNvPicPr>
            <a:picLocks noChangeAspect="1"/>
          </p:cNvPicPr>
          <p:nvPr/>
        </p:nvPicPr>
        <p:blipFill rotWithShape="1">
          <a:blip r:embed="rId2"/>
          <a:srcRect l="4366" r="4368" b="1"/>
          <a:stretch/>
        </p:blipFill>
        <p:spPr>
          <a:xfrm>
            <a:off x="9680177" y="1963705"/>
            <a:ext cx="2511823" cy="4892740"/>
          </a:xfrm>
          <a:prstGeom prst="rect">
            <a:avLst/>
          </a:prstGeom>
        </p:spPr>
      </p:pic>
      <p:sp>
        <p:nvSpPr>
          <p:cNvPr id="11" name="Textfeld 10">
            <a:extLst>
              <a:ext uri="{FF2B5EF4-FFF2-40B4-BE49-F238E27FC236}">
                <a16:creationId xmlns:a16="http://schemas.microsoft.com/office/drawing/2014/main" id="{E6D517AD-B5D9-4306-90A2-AF13EB35F097}"/>
              </a:ext>
            </a:extLst>
          </p:cNvPr>
          <p:cNvSpPr txBox="1"/>
          <p:nvPr/>
        </p:nvSpPr>
        <p:spPr>
          <a:xfrm flipH="1">
            <a:off x="1638004" y="3396734"/>
            <a:ext cx="3067346" cy="369332"/>
          </a:xfrm>
          <a:prstGeom prst="rect">
            <a:avLst/>
          </a:prstGeom>
          <a:noFill/>
        </p:spPr>
        <p:txBody>
          <a:bodyPr wrap="square" rtlCol="0">
            <a:spAutoFit/>
          </a:bodyPr>
          <a:lstStyle/>
          <a:p>
            <a:r>
              <a:rPr lang="de-DE" dirty="0"/>
              <a:t>Testimonials</a:t>
            </a:r>
            <a:endParaRPr lang="tr-TR" dirty="0"/>
          </a:p>
        </p:txBody>
      </p:sp>
    </p:spTree>
    <p:extLst>
      <p:ext uri="{BB962C8B-B14F-4D97-AF65-F5344CB8AC3E}">
        <p14:creationId xmlns:p14="http://schemas.microsoft.com/office/powerpoint/2010/main" val="10746110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Words>
  <Application>Microsoft Office PowerPoint</Application>
  <PresentationFormat>Breitbild</PresentationFormat>
  <Paragraphs>174</Paragraphs>
  <Slides>7</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Serkan Tezgel</dc:creator>
  <cp:lastModifiedBy>Serkan Tezgel</cp:lastModifiedBy>
  <cp:revision>8</cp:revision>
  <dcterms:created xsi:type="dcterms:W3CDTF">2021-12-28T15:00:49Z</dcterms:created>
  <dcterms:modified xsi:type="dcterms:W3CDTF">2022-01-02T11:09:49Z</dcterms:modified>
</cp:coreProperties>
</file>