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7" r:id="rId19"/>
    <p:sldId id="283" r:id="rId20"/>
    <p:sldId id="284" r:id="rId21"/>
    <p:sldId id="285" r:id="rId22"/>
    <p:sldId id="286" r:id="rId23"/>
    <p:sldId id="282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9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3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0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1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EC52-8D9E-4237-865F-BE356F57FB9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Geli</a:t>
            </a:r>
            <a:r>
              <a:rPr lang="tr-TR" dirty="0" smtClean="0"/>
              <a:t>ş</a:t>
            </a:r>
            <a:r>
              <a:rPr lang="en-US" dirty="0" err="1" smtClean="0"/>
              <a:t>tirme</a:t>
            </a:r>
            <a:r>
              <a:rPr lang="en-US" dirty="0" smtClean="0"/>
              <a:t> </a:t>
            </a:r>
            <a:r>
              <a:rPr lang="en-US" dirty="0" err="1" smtClean="0"/>
              <a:t>Ortam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Araclar</a:t>
            </a:r>
            <a:r>
              <a:rPr lang="tr-TR" dirty="0" smtClean="0"/>
              <a:t>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2</a:t>
            </a:r>
            <a:r>
              <a:rPr lang="tr-TR" dirty="0" smtClean="0"/>
              <a:t>. Hafta</a:t>
            </a:r>
          </a:p>
          <a:p>
            <a:r>
              <a:rPr lang="tr-TR" dirty="0" smtClean="0"/>
              <a:t>YAZILIM SÜREÇ ADIMLARI ve MODELLERİ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515" y="5257800"/>
            <a:ext cx="114102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Kaynaklar:</a:t>
            </a:r>
          </a:p>
          <a:p>
            <a:pPr algn="r"/>
            <a:r>
              <a:rPr lang="tr-TR" sz="1200" dirty="0" smtClean="0"/>
              <a:t>1-) Yrd. Doc. Dr. Yunus Emre SELÇUK – Yıldız Teknik Üniversitesi – Yazılım Mühendisliği Temelleri Ders Notları, Şubat 2017</a:t>
            </a:r>
          </a:p>
          <a:p>
            <a:pPr algn="r"/>
            <a:r>
              <a:rPr lang="tr-TR" sz="1200" dirty="0" smtClean="0"/>
              <a:t>2-) </a:t>
            </a:r>
            <a:r>
              <a:rPr lang="tr-TR" sz="1200" dirty="0"/>
              <a:t>http://</a:t>
            </a:r>
            <a:r>
              <a:rPr lang="tr-TR" sz="1200" dirty="0" smtClean="0"/>
              <a:t>cemtopkaya.blogspot.com.tr/2008/06/yazlm-mhendislii.html </a:t>
            </a:r>
          </a:p>
          <a:p>
            <a:pPr algn="r"/>
            <a:r>
              <a:rPr lang="tr-TR" sz="1200" dirty="0" smtClean="0"/>
              <a:t>3-) https</a:t>
            </a:r>
            <a:r>
              <a:rPr lang="tr-TR" sz="1200" dirty="0"/>
              <a:t>://</a:t>
            </a:r>
            <a:r>
              <a:rPr lang="tr-TR" sz="1200" dirty="0" smtClean="0"/>
              <a:t>www.slideshare.net/okkesemin/agile-proje-ynetimi-10625113 </a:t>
            </a:r>
          </a:p>
          <a:p>
            <a:pPr algn="r"/>
            <a:r>
              <a:rPr lang="tr-TR" sz="1200" dirty="0"/>
              <a:t>4-) http://kod5.org/scrum-metodolojisine-giris</a:t>
            </a:r>
            <a:r>
              <a:rPr lang="tr-TR" sz="1200" dirty="0" smtClean="0"/>
              <a:t>/ 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20" y="1206918"/>
            <a:ext cx="9286875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20" y="431131"/>
            <a:ext cx="6324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15" y="238375"/>
            <a:ext cx="96678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2.bp.blogspot.com/_sCfYK1CgoXg/SFfwS4TtQPI/AAAAAAAAABs/4xUzFx9tZx4/s400/selaleModel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43" y="962274"/>
            <a:ext cx="8828004" cy="505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98" y="256413"/>
            <a:ext cx="2428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284988"/>
            <a:ext cx="3467100" cy="38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758" y="1013079"/>
            <a:ext cx="89058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284988"/>
            <a:ext cx="3467100" cy="381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9768" y="795528"/>
            <a:ext cx="10924032" cy="5381435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Süreç Adımları:</a:t>
            </a:r>
          </a:p>
          <a:p>
            <a:pPr lvl="1"/>
            <a:r>
              <a:rPr lang="en-US" dirty="0" err="1" smtClean="0"/>
              <a:t>Planlama</a:t>
            </a:r>
            <a:r>
              <a:rPr lang="tr-TR" dirty="0" smtClean="0"/>
              <a:t>: </a:t>
            </a:r>
            <a:r>
              <a:rPr lang="en-US" dirty="0" err="1" smtClean="0"/>
              <a:t>Üretilecek</a:t>
            </a:r>
            <a:r>
              <a:rPr lang="en-US" dirty="0" smtClean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, </a:t>
            </a:r>
            <a:r>
              <a:rPr lang="en-US" dirty="0" err="1"/>
              <a:t>amaç</a:t>
            </a:r>
            <a:r>
              <a:rPr lang="en-US" dirty="0"/>
              <a:t> </a:t>
            </a:r>
            <a:r>
              <a:rPr lang="en-US" dirty="0" err="1"/>
              <a:t>belirleme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adımda</a:t>
            </a:r>
            <a:r>
              <a:rPr lang="en-US" dirty="0"/>
              <a:t> </a:t>
            </a:r>
            <a:r>
              <a:rPr lang="en-US" dirty="0" err="1"/>
              <a:t>üretilen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bütünleştirme</a:t>
            </a:r>
            <a:endParaRPr lang="en-US" dirty="0"/>
          </a:p>
          <a:p>
            <a:pPr lvl="1"/>
            <a:r>
              <a:rPr lang="en-US" dirty="0"/>
              <a:t>Risk </a:t>
            </a:r>
            <a:r>
              <a:rPr lang="en-US" dirty="0" err="1" smtClean="0"/>
              <a:t>Analizi</a:t>
            </a:r>
            <a:r>
              <a:rPr lang="tr-TR" dirty="0" smtClean="0"/>
              <a:t>: </a:t>
            </a:r>
            <a:r>
              <a:rPr lang="en-US" dirty="0" smtClean="0"/>
              <a:t>Risk </a:t>
            </a:r>
            <a:r>
              <a:rPr lang="en-US" dirty="0" err="1"/>
              <a:t>seçeneklerinin</a:t>
            </a:r>
            <a:r>
              <a:rPr lang="en-US" dirty="0"/>
              <a:t> </a:t>
            </a:r>
            <a:r>
              <a:rPr lang="en-US" dirty="0" err="1"/>
              <a:t>araştırılması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risklerin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endParaRPr lang="en-US" dirty="0"/>
          </a:p>
          <a:p>
            <a:pPr lvl="1"/>
            <a:r>
              <a:rPr lang="en-US" dirty="0" err="1" smtClean="0"/>
              <a:t>Üretim</a:t>
            </a:r>
            <a:r>
              <a:rPr lang="tr-TR" dirty="0" smtClean="0"/>
              <a:t>: </a:t>
            </a:r>
            <a:r>
              <a:rPr lang="en-US" dirty="0" smtClean="0"/>
              <a:t>Ara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üretilmesi</a:t>
            </a:r>
            <a:endParaRPr lang="en-US" dirty="0"/>
          </a:p>
          <a:p>
            <a:pPr lvl="1"/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 smtClean="0"/>
              <a:t>Değerlendirmesi</a:t>
            </a:r>
            <a:r>
              <a:rPr lang="tr-TR" dirty="0" smtClean="0"/>
              <a:t>: </a:t>
            </a:r>
            <a:r>
              <a:rPr lang="en-US" dirty="0" smtClean="0"/>
              <a:t>Ara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sınama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değerlendirmeler</a:t>
            </a:r>
            <a:endParaRPr lang="en-US" dirty="0"/>
          </a:p>
          <a:p>
            <a:r>
              <a:rPr lang="en-US" dirty="0" err="1" smtClean="0"/>
              <a:t>Avantajları</a:t>
            </a:r>
            <a:r>
              <a:rPr lang="en-US" dirty="0" smtClean="0"/>
              <a:t>:</a:t>
            </a:r>
            <a:endParaRPr lang="tr-TR" dirty="0" smtClean="0"/>
          </a:p>
          <a:p>
            <a:pPr lvl="1"/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/>
              <a:t>Katkısı</a:t>
            </a:r>
            <a:endParaRPr lang="en-US" dirty="0"/>
          </a:p>
          <a:p>
            <a:pPr lvl="2"/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üretme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üretilen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sınanması</a:t>
            </a:r>
            <a:r>
              <a:rPr lang="en-US" dirty="0"/>
              <a:t> </a:t>
            </a:r>
            <a:r>
              <a:rPr lang="en-US" dirty="0" err="1"/>
              <a:t>temeline</a:t>
            </a:r>
            <a:r>
              <a:rPr lang="en-US" dirty="0"/>
              <a:t> </a:t>
            </a:r>
            <a:r>
              <a:rPr lang="en-US" dirty="0" err="1"/>
              <a:t>dayanır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kullanacak</a:t>
            </a:r>
            <a:r>
              <a:rPr lang="en-US" dirty="0"/>
              <a:t> </a:t>
            </a:r>
            <a:r>
              <a:rPr lang="en-US" dirty="0" err="1"/>
              <a:t>personelin</a:t>
            </a:r>
            <a:r>
              <a:rPr lang="en-US" dirty="0"/>
              <a:t> </a:t>
            </a:r>
            <a:r>
              <a:rPr lang="en-US" dirty="0" err="1"/>
              <a:t>sürece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katılması</a:t>
            </a:r>
            <a:r>
              <a:rPr lang="en-US" dirty="0"/>
              <a:t> </a:t>
            </a:r>
            <a:r>
              <a:rPr lang="en-US" dirty="0" err="1"/>
              <a:t>ileride</a:t>
            </a:r>
            <a:r>
              <a:rPr lang="en-US" dirty="0"/>
              <a:t> </a:t>
            </a:r>
            <a:r>
              <a:rPr lang="en-US" dirty="0" err="1"/>
              <a:t>oluşabilecek</a:t>
            </a:r>
            <a:r>
              <a:rPr lang="en-US" dirty="0"/>
              <a:t> </a:t>
            </a:r>
            <a:r>
              <a:rPr lang="en-US" dirty="0" err="1"/>
              <a:t>istenmeyen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engeller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Yönetici</a:t>
            </a:r>
            <a:r>
              <a:rPr lang="en-US" dirty="0"/>
              <a:t> </a:t>
            </a:r>
            <a:r>
              <a:rPr lang="en-US" dirty="0" err="1"/>
              <a:t>Bakışı</a:t>
            </a:r>
            <a:endParaRPr lang="en-US" dirty="0"/>
          </a:p>
          <a:p>
            <a:pPr lvl="2"/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sahibi</a:t>
            </a:r>
            <a:r>
              <a:rPr lang="en-US" dirty="0"/>
              <a:t>, </a:t>
            </a:r>
            <a:r>
              <a:rPr lang="en-US" dirty="0" err="1"/>
              <a:t>gerekse</a:t>
            </a:r>
            <a:r>
              <a:rPr lang="en-US" dirty="0"/>
              <a:t> </a:t>
            </a:r>
            <a:r>
              <a:rPr lang="en-US" dirty="0" err="1"/>
              <a:t>yüklenici</a:t>
            </a:r>
            <a:r>
              <a:rPr lang="en-US" dirty="0"/>
              <a:t> </a:t>
            </a:r>
            <a:r>
              <a:rPr lang="en-US" dirty="0" err="1"/>
              <a:t>tarafındaki</a:t>
            </a:r>
            <a:r>
              <a:rPr lang="en-US" dirty="0"/>
              <a:t> </a:t>
            </a:r>
            <a:r>
              <a:rPr lang="en-US" dirty="0" err="1"/>
              <a:t>yöneticiler</a:t>
            </a:r>
            <a:r>
              <a:rPr lang="en-US" dirty="0"/>
              <a:t>,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yazılımlarla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karşılaştıkları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ediş</a:t>
            </a:r>
            <a:r>
              <a:rPr lang="en-US" dirty="0"/>
              <a:t> </a:t>
            </a:r>
            <a:r>
              <a:rPr lang="en-US" dirty="0" err="1"/>
              <a:t>planlaması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</a:t>
            </a:r>
            <a:r>
              <a:rPr lang="en-US" dirty="0"/>
              <a:t> (</a:t>
            </a:r>
            <a:r>
              <a:rPr lang="en-US" dirty="0" err="1"/>
              <a:t>Mühendis</a:t>
            </a:r>
            <a:r>
              <a:rPr lang="en-US" dirty="0"/>
              <a:t>) </a:t>
            </a:r>
            <a:r>
              <a:rPr lang="en-US" dirty="0" err="1"/>
              <a:t>Bakışı</a:t>
            </a:r>
            <a:endParaRPr lang="en-US" dirty="0"/>
          </a:p>
          <a:p>
            <a:pPr lvl="2"/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kodlanması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sınanması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Risk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Olgusu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plana</a:t>
            </a:r>
            <a:r>
              <a:rPr lang="en-US" dirty="0"/>
              <a:t> </a:t>
            </a:r>
            <a:r>
              <a:rPr lang="en-US" dirty="0" err="1"/>
              <a:t>çıkmıştır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Her </a:t>
            </a:r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fazı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tanımlama</a:t>
            </a:r>
            <a:r>
              <a:rPr lang="en-US" dirty="0"/>
              <a:t>, </a:t>
            </a:r>
            <a:r>
              <a:rPr lang="en-US" dirty="0" err="1"/>
              <a:t>tasarım</a:t>
            </a:r>
            <a:r>
              <a:rPr lang="en-US" dirty="0"/>
              <a:t>,... vs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Yinelemeli</a:t>
            </a:r>
            <a:r>
              <a:rPr lang="en-US" dirty="0"/>
              <a:t> </a:t>
            </a:r>
            <a:r>
              <a:rPr lang="en-US" dirty="0" err="1"/>
              <a:t>artımsal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9" y="239839"/>
            <a:ext cx="97631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" y="193357"/>
            <a:ext cx="98869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6" y="281749"/>
            <a:ext cx="9410700" cy="2600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6" y="3267837"/>
            <a:ext cx="60483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7200" b="1" dirty="0" smtClean="0"/>
              <a:t>Scrum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tr-TR" dirty="0" smtClean="0"/>
              <a:t>Çevik Framework Aracı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2" y="200533"/>
            <a:ext cx="10515600" cy="622427"/>
          </a:xfrm>
        </p:spPr>
        <p:txBody>
          <a:bodyPr>
            <a:normAutofit/>
          </a:bodyPr>
          <a:lstStyle/>
          <a:p>
            <a:r>
              <a:rPr lang="tr-TR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6136" y="847216"/>
            <a:ext cx="11451336" cy="555358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Scrum ilk </a:t>
            </a:r>
            <a:r>
              <a:rPr lang="en-US" dirty="0" err="1"/>
              <a:t>olarak</a:t>
            </a:r>
            <a:r>
              <a:rPr lang="en-US" dirty="0"/>
              <a:t> 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projelerinin</a:t>
            </a:r>
            <a:r>
              <a:rPr lang="en-US" dirty="0"/>
              <a:t> </a:t>
            </a:r>
            <a:r>
              <a:rPr lang="en-US" dirty="0" err="1"/>
              <a:t>yönetilmesinde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ekibinin</a:t>
            </a:r>
            <a:r>
              <a:rPr lang="en-US" dirty="0"/>
              <a:t> 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davranarak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sadeleştirmesini</a:t>
            </a:r>
            <a:r>
              <a:rPr lang="en-US" dirty="0"/>
              <a:t>  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üretkenliğini</a:t>
            </a:r>
            <a:r>
              <a:rPr lang="en-US" dirty="0"/>
              <a:t> </a:t>
            </a:r>
            <a:r>
              <a:rPr lang="en-US" dirty="0" err="1"/>
              <a:t>artırmasını</a:t>
            </a:r>
            <a:r>
              <a:rPr lang="en-US" dirty="0"/>
              <a:t>  </a:t>
            </a:r>
            <a:r>
              <a:rPr lang="en-US" dirty="0" err="1"/>
              <a:t>hedefleyen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frameworküdür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bütünü</a:t>
            </a:r>
            <a:r>
              <a:rPr lang="en-US" dirty="0"/>
              <a:t> </a:t>
            </a:r>
            <a:r>
              <a:rPr lang="en-US" dirty="0" err="1"/>
              <a:t>parçalayan</a:t>
            </a:r>
            <a:r>
              <a:rPr lang="en-US" dirty="0"/>
              <a:t> </a:t>
            </a:r>
            <a:r>
              <a:rPr lang="en-US" dirty="0" err="1"/>
              <a:t>tekrara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lvl="1" fontAlgn="base"/>
            <a:r>
              <a:rPr lang="en-US" dirty="0" err="1"/>
              <a:t>Temelde</a:t>
            </a:r>
            <a:r>
              <a:rPr lang="en-US" dirty="0"/>
              <a:t>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,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ucuz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üretilmesi</a:t>
            </a:r>
            <a:r>
              <a:rPr lang="en-US" dirty="0"/>
              <a:t> </a:t>
            </a:r>
            <a:r>
              <a:rPr lang="en-US" dirty="0" err="1"/>
              <a:t>hedeflenmektedir</a:t>
            </a:r>
            <a:r>
              <a:rPr lang="en-US" dirty="0"/>
              <a:t>.</a:t>
            </a:r>
          </a:p>
          <a:p>
            <a:pPr lvl="1" fontAlgn="base"/>
            <a:r>
              <a:rPr lang="en-US" dirty="0" err="1"/>
              <a:t>Çoğunlukla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projelerinde</a:t>
            </a:r>
            <a:r>
              <a:rPr lang="en-US" dirty="0"/>
              <a:t> </a:t>
            </a:r>
            <a:r>
              <a:rPr lang="en-US" dirty="0" err="1"/>
              <a:t>kullanılmasına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disiplinlerde</a:t>
            </a:r>
            <a:r>
              <a:rPr lang="en-US" dirty="0"/>
              <a:t> de Scrum </a:t>
            </a:r>
            <a:r>
              <a:rPr lang="en-US" dirty="0" err="1"/>
              <a:t>uygulanmaktadır</a:t>
            </a:r>
            <a:r>
              <a:rPr lang="en-US" dirty="0"/>
              <a:t>.</a:t>
            </a:r>
          </a:p>
          <a:p>
            <a:pPr fontAlgn="base"/>
            <a:endParaRPr lang="tr-TR" dirty="0" smtClean="0"/>
          </a:p>
          <a:p>
            <a:pPr fontAlgn="base"/>
            <a:r>
              <a:rPr lang="en-US" dirty="0" err="1" smtClean="0"/>
              <a:t>Projelerdeki</a:t>
            </a:r>
            <a:r>
              <a:rPr lang="en-US" dirty="0" smtClean="0"/>
              <a:t> </a:t>
            </a:r>
            <a:r>
              <a:rPr lang="en-US" dirty="0" err="1"/>
              <a:t>karmaşıklığı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aza</a:t>
            </a:r>
            <a:r>
              <a:rPr lang="en-US" dirty="0"/>
              <a:t> </a:t>
            </a:r>
            <a:r>
              <a:rPr lang="en-US" dirty="0" err="1"/>
              <a:t>indirmek</a:t>
            </a:r>
            <a:r>
              <a:rPr lang="en-US" dirty="0"/>
              <a:t>, </a:t>
            </a:r>
            <a:r>
              <a:rPr lang="en-US" dirty="0" err="1"/>
              <a:t>şeffalığı</a:t>
            </a:r>
            <a:r>
              <a:rPr lang="en-US" dirty="0"/>
              <a:t> </a:t>
            </a:r>
            <a:r>
              <a:rPr lang="en-US" dirty="0" err="1"/>
              <a:t>artırmak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riskleri</a:t>
            </a:r>
            <a:r>
              <a:rPr lang="en-US" dirty="0"/>
              <a:t> minimize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Scrum 3 </a:t>
            </a:r>
            <a:r>
              <a:rPr lang="en-US" dirty="0" err="1"/>
              <a:t>temel</a:t>
            </a:r>
            <a:r>
              <a:rPr lang="en-US" dirty="0"/>
              <a:t> </a:t>
            </a:r>
            <a:r>
              <a:rPr lang="en-US" dirty="0" err="1"/>
              <a:t>prensip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kurulmuştur</a:t>
            </a:r>
            <a:r>
              <a:rPr lang="en-US" dirty="0"/>
              <a:t>.</a:t>
            </a:r>
          </a:p>
          <a:p>
            <a:pPr lvl="1" fontAlgn="base"/>
            <a:r>
              <a:rPr lang="en-US" b="1" dirty="0" err="1"/>
              <a:t>Şeffaflık</a:t>
            </a:r>
            <a:r>
              <a:rPr lang="en-US" b="1" dirty="0"/>
              <a:t>(Transparency) :</a:t>
            </a:r>
            <a:r>
              <a:rPr lang="en-US" dirty="0"/>
              <a:t> 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ilerleyişi</a:t>
            </a:r>
            <a:r>
              <a:rPr lang="en-US" dirty="0"/>
              <a:t>, </a:t>
            </a:r>
            <a:r>
              <a:rPr lang="en-US" dirty="0" err="1"/>
              <a:t>gelişlemer</a:t>
            </a:r>
            <a:r>
              <a:rPr lang="en-US" dirty="0"/>
              <a:t>, </a:t>
            </a:r>
            <a:r>
              <a:rPr lang="en-US" dirty="0" err="1"/>
              <a:t>sorunlar</a:t>
            </a:r>
            <a:r>
              <a:rPr lang="en-US" dirty="0"/>
              <a:t>, </a:t>
            </a:r>
            <a:r>
              <a:rPr lang="en-US" dirty="0" err="1"/>
              <a:t>kısaca</a:t>
            </a:r>
            <a:r>
              <a:rPr lang="en-US" dirty="0"/>
              <a:t> </a:t>
            </a:r>
            <a:r>
              <a:rPr lang="en-US" dirty="0" err="1"/>
              <a:t>herşeyin</a:t>
            </a:r>
            <a:r>
              <a:rPr lang="en-US" dirty="0"/>
              <a:t> </a:t>
            </a:r>
            <a:r>
              <a:rPr lang="en-US" dirty="0" err="1"/>
              <a:t>herkes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görülebilir</a:t>
            </a:r>
            <a:r>
              <a:rPr lang="en-US" dirty="0"/>
              <a:t> </a:t>
            </a:r>
            <a:r>
              <a:rPr lang="en-US" dirty="0" err="1"/>
              <a:t>olmasıdır</a:t>
            </a:r>
            <a:r>
              <a:rPr lang="en-US" dirty="0"/>
              <a:t>.</a:t>
            </a:r>
          </a:p>
          <a:p>
            <a:pPr lvl="1" fontAlgn="base"/>
            <a:r>
              <a:rPr lang="en-US" b="1" dirty="0" err="1"/>
              <a:t>Denetleme</a:t>
            </a:r>
            <a:r>
              <a:rPr lang="en-US" b="1" dirty="0"/>
              <a:t>(Inspection) :</a:t>
            </a:r>
            <a:r>
              <a:rPr lang="en-US" dirty="0"/>
              <a:t> 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ilerleyişinin</a:t>
            </a:r>
            <a:r>
              <a:rPr lang="en-US" dirty="0"/>
              <a:t> her </a:t>
            </a:r>
            <a:r>
              <a:rPr lang="en-US" dirty="0" err="1"/>
              <a:t>açıdan</a:t>
            </a:r>
            <a:r>
              <a:rPr lang="en-US" dirty="0"/>
              <a:t>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edilmesidir</a:t>
            </a:r>
            <a:r>
              <a:rPr lang="en-US" dirty="0"/>
              <a:t>.</a:t>
            </a:r>
          </a:p>
          <a:p>
            <a:pPr lvl="1" fontAlgn="base"/>
            <a:r>
              <a:rPr lang="en-US" b="1" dirty="0" err="1"/>
              <a:t>Uyarlama</a:t>
            </a:r>
            <a:r>
              <a:rPr lang="en-US" b="1" dirty="0"/>
              <a:t>(Adaptation) :</a:t>
            </a:r>
            <a:r>
              <a:rPr lang="en-US" dirty="0"/>
              <a:t> </a:t>
            </a:r>
            <a:r>
              <a:rPr lang="en-US" dirty="0" err="1"/>
              <a:t>Projedeki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, </a:t>
            </a:r>
            <a:r>
              <a:rPr lang="en-US" dirty="0" err="1"/>
              <a:t>pratiklerin</a:t>
            </a:r>
            <a:r>
              <a:rPr lang="en-US" dirty="0"/>
              <a:t> yada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işin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 </a:t>
            </a:r>
            <a:r>
              <a:rPr lang="en-US" dirty="0" err="1"/>
              <a:t>sınırlar</a:t>
            </a:r>
            <a:r>
              <a:rPr lang="en-US" dirty="0"/>
              <a:t> </a:t>
            </a:r>
            <a:r>
              <a:rPr lang="en-US" dirty="0" err="1"/>
              <a:t>dışarısına</a:t>
            </a:r>
            <a:r>
              <a:rPr lang="en-US" dirty="0"/>
              <a:t> </a:t>
            </a:r>
            <a:r>
              <a:rPr lang="en-US" dirty="0" err="1"/>
              <a:t>çıktığında</a:t>
            </a:r>
            <a:r>
              <a:rPr lang="en-US" dirty="0"/>
              <a:t> </a:t>
            </a:r>
            <a:r>
              <a:rPr lang="en-US" dirty="0" err="1"/>
              <a:t>değiştirilebilmesidir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7200" b="1" dirty="0" smtClean="0"/>
              <a:t>Yazılım Süreç Adımları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Çözümleme (Analiz</a:t>
            </a:r>
            <a:r>
              <a:rPr lang="tr-TR" sz="3600" dirty="0"/>
              <a:t>)</a:t>
            </a:r>
            <a:r>
              <a:rPr lang="tr-TR" sz="3600" dirty="0" smtClean="0"/>
              <a:t>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Tasarım (Dizayn)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Gerçekleme (Geliştirme</a:t>
            </a:r>
            <a:r>
              <a:rPr lang="tr-TR" sz="3600" dirty="0"/>
              <a:t>)</a:t>
            </a:r>
            <a:r>
              <a:rPr lang="tr-TR" sz="3600" dirty="0" smtClean="0"/>
              <a:t>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Sınama (Test)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Bakım</a:t>
            </a:r>
            <a:endParaRPr lang="en-US" sz="3600" dirty="0"/>
          </a:p>
        </p:txBody>
      </p:sp>
      <p:pic>
        <p:nvPicPr>
          <p:cNvPr id="8194" name="Picture 2" descr="https://www.idea-r.it/content/images/software-lifecycle-info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089" y="367443"/>
            <a:ext cx="3045728" cy="333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2" y="200533"/>
            <a:ext cx="10515600" cy="622427"/>
          </a:xfrm>
        </p:spPr>
        <p:txBody>
          <a:bodyPr>
            <a:normAutofit/>
          </a:bodyPr>
          <a:lstStyle/>
          <a:p>
            <a:r>
              <a:rPr lang="tr-TR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6136" y="847216"/>
            <a:ext cx="11451336" cy="5553583"/>
          </a:xfrm>
        </p:spPr>
        <p:txBody>
          <a:bodyPr>
            <a:normAutofit/>
          </a:bodyPr>
          <a:lstStyle/>
          <a:p>
            <a:pPr fontAlgn="base"/>
            <a:r>
              <a:rPr lang="tr-TR" dirty="0" smtClean="0"/>
              <a:t>Roller:</a:t>
            </a:r>
          </a:p>
          <a:p>
            <a:pPr lvl="1" fontAlgn="base"/>
            <a:r>
              <a:rPr lang="en-US" b="1" dirty="0"/>
              <a:t>Product Owner</a:t>
            </a:r>
            <a:r>
              <a:rPr lang="en-US" dirty="0"/>
              <a:t> :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çıkarılacak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 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sahibidir</a:t>
            </a:r>
            <a:r>
              <a:rPr lang="en-US" dirty="0"/>
              <a:t>. </a:t>
            </a:r>
            <a:r>
              <a:rPr lang="en-US" dirty="0" err="1"/>
              <a:t>Müşteriyi</a:t>
            </a:r>
            <a:r>
              <a:rPr lang="en-US" dirty="0"/>
              <a:t>/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pPr lvl="1" fontAlgn="base"/>
            <a:r>
              <a:rPr lang="en-US" b="1" dirty="0"/>
              <a:t>Scrum Master</a:t>
            </a:r>
            <a:r>
              <a:rPr lang="en-US" dirty="0"/>
              <a:t> : </a:t>
            </a:r>
            <a:r>
              <a:rPr lang="en-US" dirty="0" err="1"/>
              <a:t>Projede</a:t>
            </a:r>
            <a:r>
              <a:rPr lang="en-US" dirty="0"/>
              <a:t> </a:t>
            </a:r>
            <a:r>
              <a:rPr lang="en-US" dirty="0" err="1"/>
              <a:t>herşeyin</a:t>
            </a:r>
            <a:r>
              <a:rPr lang="en-US" dirty="0"/>
              <a:t> </a:t>
            </a:r>
            <a:r>
              <a:rPr lang="en-US" dirty="0" err="1"/>
              <a:t>yolunda</a:t>
            </a:r>
            <a:r>
              <a:rPr lang="en-US" dirty="0"/>
              <a:t> </a:t>
            </a:r>
            <a:r>
              <a:rPr lang="en-US" dirty="0" err="1"/>
              <a:t>gitmesinden</a:t>
            </a:r>
            <a:r>
              <a:rPr lang="en-US" dirty="0"/>
              <a:t> </a:t>
            </a:r>
            <a:r>
              <a:rPr lang="en-US" dirty="0" err="1"/>
              <a:t>sorumlu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kişidir</a:t>
            </a:r>
            <a:r>
              <a:rPr lang="en-US" dirty="0"/>
              <a:t>. 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product owner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köprü</a:t>
            </a:r>
            <a:r>
              <a:rPr lang="en-US" dirty="0"/>
              <a:t> </a:t>
            </a:r>
            <a:r>
              <a:rPr lang="en-US" dirty="0" err="1"/>
              <a:t>vazifesi</a:t>
            </a:r>
            <a:r>
              <a:rPr lang="en-US" dirty="0"/>
              <a:t> </a:t>
            </a:r>
            <a:r>
              <a:rPr lang="en-US" dirty="0" err="1"/>
              <a:t>görür</a:t>
            </a:r>
            <a:r>
              <a:rPr lang="en-US" dirty="0"/>
              <a:t>.</a:t>
            </a:r>
          </a:p>
          <a:p>
            <a:pPr lvl="1" fontAlgn="base"/>
            <a:r>
              <a:rPr lang="en-US" b="1" dirty="0"/>
              <a:t>Development Team</a:t>
            </a:r>
            <a:r>
              <a:rPr lang="en-US" dirty="0"/>
              <a:t> :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çıkarılacak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/</a:t>
            </a:r>
            <a:r>
              <a:rPr lang="en-US" dirty="0" err="1"/>
              <a:t>geliştiren</a:t>
            </a:r>
            <a:r>
              <a:rPr lang="en-US" dirty="0"/>
              <a:t> </a:t>
            </a:r>
            <a:r>
              <a:rPr lang="en-US" dirty="0" err="1"/>
              <a:t>ekiptir</a:t>
            </a:r>
            <a:r>
              <a:rPr lang="en-US" dirty="0"/>
              <a:t>.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alanlarda</a:t>
            </a:r>
            <a:r>
              <a:rPr lang="en-US" dirty="0"/>
              <a:t> </a:t>
            </a:r>
            <a:r>
              <a:rPr lang="en-US" dirty="0" err="1"/>
              <a:t>uzman</a:t>
            </a:r>
            <a:r>
              <a:rPr lang="en-US" dirty="0"/>
              <a:t> </a:t>
            </a:r>
            <a:r>
              <a:rPr lang="en-US" dirty="0" err="1"/>
              <a:t>kişiler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2" y="200533"/>
            <a:ext cx="10515600" cy="622427"/>
          </a:xfrm>
        </p:spPr>
        <p:txBody>
          <a:bodyPr>
            <a:normAutofit/>
          </a:bodyPr>
          <a:lstStyle/>
          <a:p>
            <a:r>
              <a:rPr lang="tr-TR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6136" y="847216"/>
            <a:ext cx="11451336" cy="5553583"/>
          </a:xfrm>
        </p:spPr>
        <p:txBody>
          <a:bodyPr>
            <a:normAutofit/>
          </a:bodyPr>
          <a:lstStyle/>
          <a:p>
            <a:pPr fontAlgn="base"/>
            <a:r>
              <a:rPr lang="tr-TR" dirty="0" smtClean="0"/>
              <a:t>Toplantılar:</a:t>
            </a:r>
          </a:p>
          <a:p>
            <a:pPr lvl="1" fontAlgn="base"/>
            <a:r>
              <a:rPr lang="en-US" b="1" dirty="0"/>
              <a:t>Sprint </a:t>
            </a:r>
            <a:r>
              <a:rPr lang="en-US" b="1" dirty="0" err="1"/>
              <a:t>Planlama</a:t>
            </a:r>
            <a:r>
              <a:rPr lang="en-US" b="1" dirty="0"/>
              <a:t> </a:t>
            </a:r>
            <a:r>
              <a:rPr lang="en-US" b="1" dirty="0" err="1"/>
              <a:t>Toplantısı</a:t>
            </a:r>
            <a:r>
              <a:rPr lang="en-US" dirty="0"/>
              <a:t> : </a:t>
            </a:r>
            <a:r>
              <a:rPr lang="en-US" dirty="0" err="1"/>
              <a:t>Gerçekleştirilecek</a:t>
            </a:r>
            <a:r>
              <a:rPr lang="en-US" dirty="0"/>
              <a:t> 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sprintin</a:t>
            </a:r>
            <a:r>
              <a:rPr lang="en-US" dirty="0"/>
              <a:t> </a:t>
            </a:r>
            <a:r>
              <a:rPr lang="en-US" dirty="0" err="1"/>
              <a:t>içeriğinin</a:t>
            </a:r>
            <a:r>
              <a:rPr lang="en-US" dirty="0"/>
              <a:t> </a:t>
            </a:r>
            <a:r>
              <a:rPr lang="en-US" dirty="0" err="1"/>
              <a:t>planlandığı</a:t>
            </a:r>
            <a:r>
              <a:rPr lang="en-US" dirty="0"/>
              <a:t> </a:t>
            </a:r>
            <a:r>
              <a:rPr lang="en-US" dirty="0" err="1"/>
              <a:t>toplantıdır</a:t>
            </a:r>
            <a:r>
              <a:rPr lang="en-US" dirty="0"/>
              <a:t>.</a:t>
            </a:r>
          </a:p>
          <a:p>
            <a:pPr lvl="1" fontAlgn="base"/>
            <a:r>
              <a:rPr lang="en-US" b="1" dirty="0"/>
              <a:t>Daily Stand Up </a:t>
            </a:r>
            <a:r>
              <a:rPr lang="en-US" b="1" dirty="0" err="1"/>
              <a:t>Toplantısı</a:t>
            </a:r>
            <a:r>
              <a:rPr lang="en-US" dirty="0"/>
              <a:t> : </a:t>
            </a:r>
            <a:r>
              <a:rPr lang="en-US" dirty="0" err="1"/>
              <a:t>Günlük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takımın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araya</a:t>
            </a:r>
            <a:r>
              <a:rPr lang="en-US" dirty="0"/>
              <a:t> </a:t>
            </a:r>
            <a:r>
              <a:rPr lang="en-US" dirty="0" err="1"/>
              <a:t>geldiği</a:t>
            </a:r>
            <a:r>
              <a:rPr lang="en-US" dirty="0"/>
              <a:t>, </a:t>
            </a:r>
            <a:r>
              <a:rPr lang="en-US" dirty="0" err="1"/>
              <a:t>yaptıkları</a:t>
            </a:r>
            <a:r>
              <a:rPr lang="en-US" dirty="0"/>
              <a:t> </a:t>
            </a:r>
            <a:r>
              <a:rPr lang="en-US" dirty="0" err="1"/>
              <a:t>işleri</a:t>
            </a:r>
            <a:r>
              <a:rPr lang="en-US" dirty="0"/>
              <a:t> </a:t>
            </a:r>
            <a:r>
              <a:rPr lang="en-US" dirty="0" err="1"/>
              <a:t>birbirlerine</a:t>
            </a:r>
            <a:r>
              <a:rPr lang="en-US" dirty="0"/>
              <a:t> </a:t>
            </a:r>
            <a:r>
              <a:rPr lang="en-US" dirty="0" err="1"/>
              <a:t>anlatarak</a:t>
            </a:r>
            <a:r>
              <a:rPr lang="en-US" dirty="0"/>
              <a:t> </a:t>
            </a:r>
            <a:r>
              <a:rPr lang="en-US" dirty="0" err="1"/>
              <a:t>senkronize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toplantıdır</a:t>
            </a:r>
            <a:r>
              <a:rPr lang="en-US" dirty="0"/>
              <a:t>.</a:t>
            </a:r>
          </a:p>
          <a:p>
            <a:pPr lvl="1" fontAlgn="base"/>
            <a:r>
              <a:rPr lang="en-US" b="1" dirty="0"/>
              <a:t>Sprint Review </a:t>
            </a:r>
            <a:r>
              <a:rPr lang="en-US" b="1" dirty="0" err="1"/>
              <a:t>Toplantısı</a:t>
            </a:r>
            <a:r>
              <a:rPr lang="en-US" dirty="0"/>
              <a:t> : Sprint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çıkartılan</a:t>
            </a:r>
            <a:r>
              <a:rPr lang="en-US" dirty="0"/>
              <a:t>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değerlendirildiği</a:t>
            </a:r>
            <a:r>
              <a:rPr lang="en-US" dirty="0"/>
              <a:t> </a:t>
            </a:r>
            <a:r>
              <a:rPr lang="en-US" dirty="0" err="1"/>
              <a:t>toplantıdır</a:t>
            </a:r>
            <a:r>
              <a:rPr lang="en-US" dirty="0"/>
              <a:t>.</a:t>
            </a:r>
          </a:p>
          <a:p>
            <a:pPr lvl="1" fontAlgn="base"/>
            <a:r>
              <a:rPr lang="en-US" b="1" dirty="0"/>
              <a:t>Sprint Retrospective </a:t>
            </a:r>
            <a:r>
              <a:rPr lang="en-US" b="1" dirty="0" err="1"/>
              <a:t>Toplantısı</a:t>
            </a:r>
            <a:r>
              <a:rPr lang="en-US" dirty="0"/>
              <a:t> : Sprint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işlerin</a:t>
            </a:r>
            <a:r>
              <a:rPr lang="en-US" dirty="0"/>
              <a:t> </a:t>
            </a:r>
            <a:r>
              <a:rPr lang="en-US" dirty="0" err="1"/>
              <a:t>kalitesinin</a:t>
            </a:r>
            <a:r>
              <a:rPr lang="en-US" dirty="0"/>
              <a:t>, </a:t>
            </a:r>
            <a:r>
              <a:rPr lang="en-US" dirty="0" err="1"/>
              <a:t>doğruların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yanlışların</a:t>
            </a:r>
            <a:r>
              <a:rPr lang="en-US" dirty="0"/>
              <a:t> </a:t>
            </a:r>
            <a:r>
              <a:rPr lang="en-US" dirty="0" err="1"/>
              <a:t>değerlendirildiği</a:t>
            </a:r>
            <a:r>
              <a:rPr lang="en-US" dirty="0"/>
              <a:t> </a:t>
            </a:r>
            <a:r>
              <a:rPr lang="en-US" dirty="0" err="1"/>
              <a:t>toplantıdır</a:t>
            </a: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2" y="200533"/>
            <a:ext cx="10515600" cy="622427"/>
          </a:xfrm>
        </p:spPr>
        <p:txBody>
          <a:bodyPr>
            <a:normAutofit/>
          </a:bodyPr>
          <a:lstStyle/>
          <a:p>
            <a:r>
              <a:rPr lang="tr-TR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6136" y="847216"/>
            <a:ext cx="11451336" cy="5553583"/>
          </a:xfrm>
        </p:spPr>
        <p:txBody>
          <a:bodyPr>
            <a:normAutofit/>
          </a:bodyPr>
          <a:lstStyle/>
          <a:p>
            <a:pPr fontAlgn="base"/>
            <a:r>
              <a:rPr lang="tr-TR" dirty="0" smtClean="0"/>
              <a:t>Terminoloji:</a:t>
            </a:r>
          </a:p>
          <a:p>
            <a:pPr lvl="1" fontAlgn="base"/>
            <a:r>
              <a:rPr lang="tr-TR" b="1" dirty="0" smtClean="0"/>
              <a:t>Ürün İş Listesi (</a:t>
            </a:r>
            <a:r>
              <a:rPr lang="en-US" b="1" dirty="0" smtClean="0"/>
              <a:t>Product Backlog</a:t>
            </a:r>
            <a:r>
              <a:rPr lang="tr-TR" b="1" dirty="0" smtClean="0"/>
              <a:t>)</a:t>
            </a:r>
            <a:r>
              <a:rPr lang="en-US" dirty="0"/>
              <a:t> :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özelliklerinin</a:t>
            </a:r>
            <a:r>
              <a:rPr lang="en-US" dirty="0"/>
              <a:t> </a:t>
            </a:r>
            <a:r>
              <a:rPr lang="en-US" dirty="0" err="1"/>
              <a:t>listesidir</a:t>
            </a:r>
            <a:r>
              <a:rPr lang="en-US" dirty="0"/>
              <a:t>.</a:t>
            </a:r>
          </a:p>
          <a:p>
            <a:pPr lvl="1" fontAlgn="base"/>
            <a:r>
              <a:rPr lang="tr-TR" b="1" dirty="0" smtClean="0"/>
              <a:t>Iterasyon İş Listesi (Sprint </a:t>
            </a:r>
            <a:r>
              <a:rPr lang="en-US" b="1" dirty="0" smtClean="0"/>
              <a:t>Backlog</a:t>
            </a:r>
            <a:r>
              <a:rPr lang="tr-TR" b="1" dirty="0" smtClean="0"/>
              <a:t>)</a:t>
            </a:r>
            <a:r>
              <a:rPr lang="en-US" dirty="0"/>
              <a:t> :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özelliklerinden</a:t>
            </a:r>
            <a:r>
              <a:rPr lang="en-US" dirty="0"/>
              <a:t> </a:t>
            </a:r>
            <a:r>
              <a:rPr lang="en-US" dirty="0" err="1"/>
              <a:t>hangilerinin</a:t>
            </a:r>
            <a:r>
              <a:rPr lang="en-US" dirty="0"/>
              <a:t> sprint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yapılacağının</a:t>
            </a:r>
            <a:r>
              <a:rPr lang="en-US" dirty="0"/>
              <a:t> </a:t>
            </a:r>
            <a:r>
              <a:rPr lang="en-US" dirty="0" err="1"/>
              <a:t>listesidir</a:t>
            </a:r>
            <a:r>
              <a:rPr lang="en-US" dirty="0"/>
              <a:t>.</a:t>
            </a:r>
          </a:p>
          <a:p>
            <a:pPr lvl="1" fontAlgn="base"/>
            <a:r>
              <a:rPr lang="tr-TR" b="1" dirty="0" smtClean="0"/>
              <a:t>Ürün İş Listesi Elemanı (</a:t>
            </a:r>
            <a:r>
              <a:rPr lang="en-US" b="1" dirty="0" smtClean="0"/>
              <a:t>Product </a:t>
            </a:r>
            <a:r>
              <a:rPr lang="en-US" b="1" dirty="0"/>
              <a:t>Backlog</a:t>
            </a:r>
            <a:r>
              <a:rPr lang="en-US" dirty="0"/>
              <a:t> </a:t>
            </a:r>
            <a:r>
              <a:rPr lang="en-US" b="1" dirty="0" smtClean="0"/>
              <a:t>Item</a:t>
            </a:r>
            <a:r>
              <a:rPr lang="tr-TR" b="1" dirty="0" smtClean="0"/>
              <a:t>)</a:t>
            </a:r>
            <a:r>
              <a:rPr lang="en-US" dirty="0"/>
              <a:t> :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özelliklerinin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listedeki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ürüne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isimdir</a:t>
            </a:r>
            <a:r>
              <a:rPr lang="en-US" dirty="0"/>
              <a:t>.</a:t>
            </a:r>
          </a:p>
          <a:p>
            <a:pPr lvl="1" fontAlgn="base"/>
            <a:r>
              <a:rPr lang="tr-TR" b="1" dirty="0" smtClean="0"/>
              <a:t>Eriyen Grafik (</a:t>
            </a:r>
            <a:r>
              <a:rPr lang="en-US" b="1" dirty="0" smtClean="0"/>
              <a:t>Burndown Chart</a:t>
            </a:r>
            <a:r>
              <a:rPr lang="tr-TR" b="1" dirty="0" smtClean="0"/>
              <a:t>)</a:t>
            </a:r>
            <a:r>
              <a:rPr lang="en-US" dirty="0"/>
              <a:t> :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işlerin</a:t>
            </a:r>
            <a:r>
              <a:rPr lang="en-US" dirty="0"/>
              <a:t> </a:t>
            </a:r>
            <a:r>
              <a:rPr lang="en-US" dirty="0" err="1"/>
              <a:t>eriyerek</a:t>
            </a:r>
            <a:r>
              <a:rPr lang="en-US" dirty="0"/>
              <a:t> </a:t>
            </a:r>
            <a:r>
              <a:rPr lang="en-US" dirty="0" err="1"/>
              <a:t>azaldığının</a:t>
            </a:r>
            <a:r>
              <a:rPr lang="en-US" dirty="0"/>
              <a:t> </a:t>
            </a:r>
            <a:r>
              <a:rPr lang="en-US" dirty="0" err="1"/>
              <a:t>gözlemlendiği</a:t>
            </a:r>
            <a:r>
              <a:rPr lang="en-US" dirty="0"/>
              <a:t> </a:t>
            </a:r>
            <a:r>
              <a:rPr lang="en-US" dirty="0" err="1"/>
              <a:t>grafiktir</a:t>
            </a:r>
            <a:r>
              <a:rPr lang="en-US" dirty="0"/>
              <a:t>. Sprint burndown chart </a:t>
            </a:r>
            <a:r>
              <a:rPr lang="en-US" dirty="0" err="1"/>
              <a:t>ve</a:t>
            </a:r>
            <a:r>
              <a:rPr lang="en-US" dirty="0"/>
              <a:t> release burndown chart </a:t>
            </a:r>
            <a:r>
              <a:rPr lang="en-US" dirty="0" err="1"/>
              <a:t>olarak</a:t>
            </a:r>
            <a:r>
              <a:rPr lang="en-US" dirty="0"/>
              <a:t> 2 ye </a:t>
            </a:r>
            <a:r>
              <a:rPr lang="en-US" dirty="0" err="1"/>
              <a:t>ayrılır</a:t>
            </a:r>
            <a:r>
              <a:rPr lang="en-US" dirty="0"/>
              <a:t>.</a:t>
            </a:r>
          </a:p>
          <a:p>
            <a:pPr lvl="1" fontAlgn="base"/>
            <a:r>
              <a:rPr lang="tr-TR" b="1" dirty="0" smtClean="0"/>
              <a:t>Tamamlandı Kriteri (</a:t>
            </a:r>
            <a:r>
              <a:rPr lang="en-US" b="1" dirty="0" smtClean="0"/>
              <a:t>Definition </a:t>
            </a:r>
            <a:r>
              <a:rPr lang="en-US" b="1" dirty="0"/>
              <a:t>Of </a:t>
            </a:r>
            <a:r>
              <a:rPr lang="en-US" b="1" dirty="0" smtClean="0"/>
              <a:t>Done</a:t>
            </a:r>
            <a:r>
              <a:rPr lang="tr-TR" b="1" dirty="0" smtClean="0"/>
              <a:t> – </a:t>
            </a:r>
            <a:r>
              <a:rPr lang="en-US" b="1" dirty="0" smtClean="0"/>
              <a:t>DoD</a:t>
            </a:r>
            <a:r>
              <a:rPr lang="tr-TR" b="1" dirty="0" smtClean="0"/>
              <a:t>)</a:t>
            </a:r>
            <a:r>
              <a:rPr lang="en-US" dirty="0"/>
              <a:t> : Her </a:t>
            </a:r>
            <a:r>
              <a:rPr lang="en-US" dirty="0" err="1"/>
              <a:t>bir</a:t>
            </a:r>
            <a:r>
              <a:rPr lang="en-US" dirty="0"/>
              <a:t> product backlog </a:t>
            </a:r>
            <a:r>
              <a:rPr lang="en-US" dirty="0" err="1"/>
              <a:t>item’ın</a:t>
            </a:r>
            <a:r>
              <a:rPr lang="en-US" dirty="0"/>
              <a:t> </a:t>
            </a:r>
            <a:r>
              <a:rPr lang="en-US" dirty="0" err="1"/>
              <a:t>tamamlanma</a:t>
            </a:r>
            <a:r>
              <a:rPr lang="en-US" dirty="0"/>
              <a:t> </a:t>
            </a:r>
            <a:r>
              <a:rPr lang="en-US" dirty="0" err="1"/>
              <a:t>kriteridir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kod5.org/wp-content/uploads/2015/04/Scrum-proje-y%C3%B6netim-s%C3%BCre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4" y="150994"/>
            <a:ext cx="10250297" cy="6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284464" y="6553459"/>
            <a:ext cx="42367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http://kod5.org/scrum-metodolojisine-giris/</a:t>
            </a:r>
          </a:p>
        </p:txBody>
      </p:sp>
    </p:spTree>
    <p:extLst>
      <p:ext uri="{BB962C8B-B14F-4D97-AF65-F5344CB8AC3E}">
        <p14:creationId xmlns:p14="http://schemas.microsoft.com/office/powerpoint/2010/main" val="25158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cJ8brrVCETY/UJdVH_fSo4I/AAAAAAAAATU/u3oLB6S-mP8/s1600/scrum+-+check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169" y="117664"/>
            <a:ext cx="9632757" cy="665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74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288257"/>
            <a:ext cx="5962650" cy="2495550"/>
          </a:xfrm>
          <a:prstGeom prst="rect">
            <a:avLst/>
          </a:prstGeom>
        </p:spPr>
      </p:pic>
      <p:pic>
        <p:nvPicPr>
          <p:cNvPr id="1026" name="Picture 2" descr="https://upload.wikimedia.org/wikipedia/tr/thumb/a/a9/Waterfall.png/300px-Waterf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288257"/>
            <a:ext cx="4496636" cy="35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idb.itu.edu.tr/images1/sr/1064_000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43" y="3460917"/>
            <a:ext cx="52387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1476" y="3756013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smtClean="0"/>
              <a:t>Yazılım Süreci:</a:t>
            </a:r>
          </a:p>
          <a:p>
            <a:r>
              <a:rPr lang="tr-TR" dirty="0" smtClean="0"/>
              <a:t>Yazılım Geliştirmek İçin Kullanılan Aktivite Kümesi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88" y="372979"/>
            <a:ext cx="9810750" cy="3352800"/>
          </a:xfrm>
          <a:prstGeom prst="rect">
            <a:avLst/>
          </a:prstGeom>
        </p:spPr>
      </p:pic>
      <p:pic>
        <p:nvPicPr>
          <p:cNvPr id="7170" name="Picture 2" descr="http://troyaegitim.com/wp-content/uploads/2015/05/anali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77" y="4631961"/>
            <a:ext cx="6749923" cy="222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7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95" y="490287"/>
            <a:ext cx="9220200" cy="2476500"/>
          </a:xfrm>
          <a:prstGeom prst="rect">
            <a:avLst/>
          </a:prstGeom>
        </p:spPr>
      </p:pic>
      <p:pic>
        <p:nvPicPr>
          <p:cNvPr id="9220" name="Picture 4" descr="http://micrologicgroup.com/wp-content/uploads/2015/01/mark-995567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628" y="3749361"/>
            <a:ext cx="4411372" cy="31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1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8" y="393783"/>
            <a:ext cx="6267450" cy="904875"/>
          </a:xfrm>
          <a:prstGeom prst="rect">
            <a:avLst/>
          </a:prstGeom>
        </p:spPr>
      </p:pic>
      <p:pic>
        <p:nvPicPr>
          <p:cNvPr id="10242" name="Picture 2" descr="http://dice-academy.com/wp-content/uploads/2016/08/wee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304" y="3138086"/>
            <a:ext cx="6330696" cy="37199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8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2" y="527635"/>
            <a:ext cx="9667875" cy="2562225"/>
          </a:xfrm>
          <a:prstGeom prst="rect">
            <a:avLst/>
          </a:prstGeom>
        </p:spPr>
      </p:pic>
      <p:pic>
        <p:nvPicPr>
          <p:cNvPr id="11266" name="Picture 2" descr="http://20tvni1sjxyh352kld2lslvc.wpengine.netdna-cdn.com/wp-content/uploads/2016/10/software-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55" y="3400424"/>
            <a:ext cx="457200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81" y="379746"/>
            <a:ext cx="9563100" cy="3114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81" y="3662613"/>
            <a:ext cx="8410575" cy="2324100"/>
          </a:xfrm>
          <a:prstGeom prst="rect">
            <a:avLst/>
          </a:prstGeom>
        </p:spPr>
      </p:pic>
      <p:pic>
        <p:nvPicPr>
          <p:cNvPr id="12290" name="Picture 2" descr="https://www.tutorialspoint.com/software_engineering/images/maintenance_cost_ch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392" y="4024303"/>
            <a:ext cx="3340608" cy="28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5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7200" b="1" dirty="0" smtClean="0"/>
              <a:t>Yazılım Süreç Modelleri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dirty="0" smtClean="0"/>
              <a:t>Şelale (Waterfall)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dirty="0" smtClean="0"/>
              <a:t>Sarmal (Sprial)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dirty="0" smtClean="0"/>
              <a:t>Çevik (Agile)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291</Words>
  <Application>Microsoft Office PowerPoint</Application>
  <PresentationFormat>Widescreen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Yazılım Geliştirme Ortam ve Aracları</vt:lpstr>
      <vt:lpstr>Yazılım Süreç Adımları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Yazılım Süreç Modelleri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Scrum</vt:lpstr>
      <vt:lpstr>SCRUM</vt:lpstr>
      <vt:lpstr>SCRUM</vt:lpstr>
      <vt:lpstr>SCRUM</vt:lpstr>
      <vt:lpstr>SCRUM</vt:lpstr>
      <vt:lpstr>PowerPoint Presentation</vt:lpstr>
      <vt:lpstr>PowerPoint Presentation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Geliştirme Ortam ve Aracları</dc:title>
  <dc:creator>Sari, Ozkan</dc:creator>
  <cp:lastModifiedBy>Sari, Ozkan</cp:lastModifiedBy>
  <cp:revision>20</cp:revision>
  <dcterms:created xsi:type="dcterms:W3CDTF">2017-10-11T17:15:06Z</dcterms:created>
  <dcterms:modified xsi:type="dcterms:W3CDTF">2017-10-20T21:26:47Z</dcterms:modified>
</cp:coreProperties>
</file>