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5" r:id="rId4"/>
    <p:sldId id="269" r:id="rId5"/>
    <p:sldId id="259" r:id="rId6"/>
    <p:sldId id="261" r:id="rId7"/>
    <p:sldId id="262" r:id="rId8"/>
    <p:sldId id="260" r:id="rId9"/>
    <p:sldId id="264" r:id="rId10"/>
    <p:sldId id="276" r:id="rId11"/>
    <p:sldId id="263" r:id="rId12"/>
    <p:sldId id="277" r:id="rId13"/>
    <p:sldId id="266" r:id="rId14"/>
    <p:sldId id="267" r:id="rId15"/>
    <p:sldId id="270" r:id="rId16"/>
    <p:sldId id="271" r:id="rId17"/>
    <p:sldId id="281" r:id="rId18"/>
    <p:sldId id="282" r:id="rId19"/>
    <p:sldId id="272" r:id="rId20"/>
    <p:sldId id="278" r:id="rId21"/>
    <p:sldId id="273" r:id="rId22"/>
    <p:sldId id="274" r:id="rId23"/>
    <p:sldId id="280" r:id="rId24"/>
    <p:sldId id="275" r:id="rId25"/>
    <p:sldId id="279" r:id="rId2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1"/>
    <p:restoredTop sz="90240"/>
  </p:normalViewPr>
  <p:slideViewPr>
    <p:cSldViewPr snapToGrid="0">
      <p:cViewPr>
        <p:scale>
          <a:sx n="184" d="100"/>
          <a:sy n="184" d="100"/>
        </p:scale>
        <p:origin x="23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34951-1D84-754A-8AFA-B38B37F873D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09C5DE1-B647-CE44-898E-4E213022BCED}">
      <dgm:prSet phldrT="[Text]"/>
      <dgm:spPr/>
      <dgm:t>
        <a:bodyPr/>
        <a:lstStyle/>
        <a:p>
          <a:pPr rtl="0"/>
          <a:r>
            <a:rPr lang="en-IL" dirty="0"/>
            <a:t>Gene regulatory network inference and generation of co-expression modules</a:t>
          </a:r>
          <a:endParaRPr lang="en-US" dirty="0"/>
        </a:p>
      </dgm:t>
    </dgm:pt>
    <dgm:pt modelId="{56A13097-6729-794F-8283-E0E676AC5853}" type="parTrans" cxnId="{A0AF94A9-C0D4-514B-AFE1-D2A5A8826087}">
      <dgm:prSet/>
      <dgm:spPr/>
      <dgm:t>
        <a:bodyPr/>
        <a:lstStyle/>
        <a:p>
          <a:endParaRPr lang="en-US"/>
        </a:p>
      </dgm:t>
    </dgm:pt>
    <dgm:pt modelId="{FC8BF51E-2C89-2745-904C-E999C723A1E0}" type="sibTrans" cxnId="{A0AF94A9-C0D4-514B-AFE1-D2A5A8826087}">
      <dgm:prSet/>
      <dgm:spPr/>
      <dgm:t>
        <a:bodyPr/>
        <a:lstStyle/>
        <a:p>
          <a:endParaRPr lang="en-US"/>
        </a:p>
      </dgm:t>
    </dgm:pt>
    <dgm:pt modelId="{FFDAC7B9-E611-6E4C-AE36-1B77BA4A7DB3}">
      <dgm:prSet phldrT="[Text]"/>
      <dgm:spPr/>
      <dgm:t>
        <a:bodyPr/>
        <a:lstStyle/>
        <a:p>
          <a:pPr rtl="0"/>
          <a:r>
            <a:rPr lang="en-US" dirty="0"/>
            <a:t>Regulon prediction </a:t>
          </a:r>
        </a:p>
      </dgm:t>
    </dgm:pt>
    <dgm:pt modelId="{B61B86B1-1653-E748-8223-517AE34BDB18}" type="parTrans" cxnId="{3E61431C-4296-7246-B2D7-277B457846A0}">
      <dgm:prSet/>
      <dgm:spPr/>
      <dgm:t>
        <a:bodyPr/>
        <a:lstStyle/>
        <a:p>
          <a:endParaRPr lang="en-US"/>
        </a:p>
      </dgm:t>
    </dgm:pt>
    <dgm:pt modelId="{107F43D6-114A-304C-B69E-0EF48E8F028E}" type="sibTrans" cxnId="{3E61431C-4296-7246-B2D7-277B457846A0}">
      <dgm:prSet/>
      <dgm:spPr/>
      <dgm:t>
        <a:bodyPr/>
        <a:lstStyle/>
        <a:p>
          <a:endParaRPr lang="en-US"/>
        </a:p>
      </dgm:t>
    </dgm:pt>
    <dgm:pt modelId="{E86D8488-8B8C-ED4A-A37D-AAF13AF441EE}">
      <dgm:prSet phldrT="[Text]"/>
      <dgm:spPr/>
      <dgm:t>
        <a:bodyPr/>
        <a:lstStyle/>
        <a:p>
          <a:pPr rtl="0"/>
          <a:r>
            <a:rPr lang="en-US" dirty="0"/>
            <a:t>Cell Enrichment</a:t>
          </a:r>
        </a:p>
      </dgm:t>
    </dgm:pt>
    <dgm:pt modelId="{08C03BB5-85D6-6E42-99DD-9C9F0938932D}" type="parTrans" cxnId="{484B67BA-7C00-0247-96A5-31B4FE449464}">
      <dgm:prSet/>
      <dgm:spPr/>
      <dgm:t>
        <a:bodyPr/>
        <a:lstStyle/>
        <a:p>
          <a:endParaRPr lang="en-US"/>
        </a:p>
      </dgm:t>
    </dgm:pt>
    <dgm:pt modelId="{405F11FB-CCA3-1B47-9B70-0D63FC77B66E}" type="sibTrans" cxnId="{484B67BA-7C00-0247-96A5-31B4FE449464}">
      <dgm:prSet/>
      <dgm:spPr/>
      <dgm:t>
        <a:bodyPr/>
        <a:lstStyle/>
        <a:p>
          <a:endParaRPr lang="en-US"/>
        </a:p>
      </dgm:t>
    </dgm:pt>
    <dgm:pt modelId="{4275E16D-2E52-2444-9650-C9940F94710E}" type="pres">
      <dgm:prSet presAssocID="{13934951-1D84-754A-8AFA-B38B37F873DD}" presName="Name0" presStyleCnt="0">
        <dgm:presLayoutVars>
          <dgm:dir/>
          <dgm:resizeHandles val="exact"/>
        </dgm:presLayoutVars>
      </dgm:prSet>
      <dgm:spPr/>
    </dgm:pt>
    <dgm:pt modelId="{E0D68314-0303-6D47-BA12-A2729E811B7C}" type="pres">
      <dgm:prSet presAssocID="{509C5DE1-B647-CE44-898E-4E213022BCED}" presName="node" presStyleLbl="node1" presStyleIdx="0" presStyleCnt="3" custScaleX="194227" custScaleY="250614">
        <dgm:presLayoutVars>
          <dgm:bulletEnabled val="1"/>
        </dgm:presLayoutVars>
      </dgm:prSet>
      <dgm:spPr/>
    </dgm:pt>
    <dgm:pt modelId="{E2EC8E36-0D9F-334E-8028-6EA457C46147}" type="pres">
      <dgm:prSet presAssocID="{FC8BF51E-2C89-2745-904C-E999C723A1E0}" presName="sibTrans" presStyleLbl="sibTrans2D1" presStyleIdx="0" presStyleCnt="2"/>
      <dgm:spPr/>
    </dgm:pt>
    <dgm:pt modelId="{86C6BF05-4B3B-BA42-AEFF-B254C39475D3}" type="pres">
      <dgm:prSet presAssocID="{FC8BF51E-2C89-2745-904C-E999C723A1E0}" presName="connectorText" presStyleLbl="sibTrans2D1" presStyleIdx="0" presStyleCnt="2"/>
      <dgm:spPr/>
    </dgm:pt>
    <dgm:pt modelId="{E6A07D35-788C-274E-8112-2971265E517F}" type="pres">
      <dgm:prSet presAssocID="{FFDAC7B9-E611-6E4C-AE36-1B77BA4A7DB3}" presName="node" presStyleLbl="node1" presStyleIdx="1" presStyleCnt="3" custScaleX="194227" custScaleY="250614">
        <dgm:presLayoutVars>
          <dgm:bulletEnabled val="1"/>
        </dgm:presLayoutVars>
      </dgm:prSet>
      <dgm:spPr/>
    </dgm:pt>
    <dgm:pt modelId="{11B164C2-1058-074E-BA62-DF1768657539}" type="pres">
      <dgm:prSet presAssocID="{107F43D6-114A-304C-B69E-0EF48E8F028E}" presName="sibTrans" presStyleLbl="sibTrans2D1" presStyleIdx="1" presStyleCnt="2"/>
      <dgm:spPr/>
    </dgm:pt>
    <dgm:pt modelId="{47485043-DA02-D140-8D16-F35E74F3F753}" type="pres">
      <dgm:prSet presAssocID="{107F43D6-114A-304C-B69E-0EF48E8F028E}" presName="connectorText" presStyleLbl="sibTrans2D1" presStyleIdx="1" presStyleCnt="2"/>
      <dgm:spPr/>
    </dgm:pt>
    <dgm:pt modelId="{75290981-E84A-CF4E-BBC2-AA0E93B27FC1}" type="pres">
      <dgm:prSet presAssocID="{E86D8488-8B8C-ED4A-A37D-AAF13AF441EE}" presName="node" presStyleLbl="node1" presStyleIdx="2" presStyleCnt="3" custScaleX="194227" custScaleY="250614">
        <dgm:presLayoutVars>
          <dgm:bulletEnabled val="1"/>
        </dgm:presLayoutVars>
      </dgm:prSet>
      <dgm:spPr/>
    </dgm:pt>
  </dgm:ptLst>
  <dgm:cxnLst>
    <dgm:cxn modelId="{3E61431C-4296-7246-B2D7-277B457846A0}" srcId="{13934951-1D84-754A-8AFA-B38B37F873DD}" destId="{FFDAC7B9-E611-6E4C-AE36-1B77BA4A7DB3}" srcOrd="1" destOrd="0" parTransId="{B61B86B1-1653-E748-8223-517AE34BDB18}" sibTransId="{107F43D6-114A-304C-B69E-0EF48E8F028E}"/>
    <dgm:cxn modelId="{B32DD144-E44D-4444-90E0-7D34286166D9}" type="presOf" srcId="{FC8BF51E-2C89-2745-904C-E999C723A1E0}" destId="{E2EC8E36-0D9F-334E-8028-6EA457C46147}" srcOrd="0" destOrd="0" presId="urn:microsoft.com/office/officeart/2005/8/layout/process1"/>
    <dgm:cxn modelId="{2C5F9360-F9A2-0B4F-B411-3F52CA6D9149}" type="presOf" srcId="{13934951-1D84-754A-8AFA-B38B37F873DD}" destId="{4275E16D-2E52-2444-9650-C9940F94710E}" srcOrd="0" destOrd="0" presId="urn:microsoft.com/office/officeart/2005/8/layout/process1"/>
    <dgm:cxn modelId="{93249163-E507-2F4E-AA4A-60144F2EA45C}" type="presOf" srcId="{FC8BF51E-2C89-2745-904C-E999C723A1E0}" destId="{86C6BF05-4B3B-BA42-AEFF-B254C39475D3}" srcOrd="1" destOrd="0" presId="urn:microsoft.com/office/officeart/2005/8/layout/process1"/>
    <dgm:cxn modelId="{D830E78E-4FB3-D24A-9932-9829BC79DAC9}" type="presOf" srcId="{107F43D6-114A-304C-B69E-0EF48E8F028E}" destId="{47485043-DA02-D140-8D16-F35E74F3F753}" srcOrd="1" destOrd="0" presId="urn:microsoft.com/office/officeart/2005/8/layout/process1"/>
    <dgm:cxn modelId="{D58D1F98-3A4A-1048-A9B0-27432155B063}" type="presOf" srcId="{509C5DE1-B647-CE44-898E-4E213022BCED}" destId="{E0D68314-0303-6D47-BA12-A2729E811B7C}" srcOrd="0" destOrd="0" presId="urn:microsoft.com/office/officeart/2005/8/layout/process1"/>
    <dgm:cxn modelId="{2D1A3D9F-DC2B-4A4B-90D9-EF6625E87E4D}" type="presOf" srcId="{E86D8488-8B8C-ED4A-A37D-AAF13AF441EE}" destId="{75290981-E84A-CF4E-BBC2-AA0E93B27FC1}" srcOrd="0" destOrd="0" presId="urn:microsoft.com/office/officeart/2005/8/layout/process1"/>
    <dgm:cxn modelId="{444BA7A1-4064-B54C-91BE-F01FAFE8BD7E}" type="presOf" srcId="{FFDAC7B9-E611-6E4C-AE36-1B77BA4A7DB3}" destId="{E6A07D35-788C-274E-8112-2971265E517F}" srcOrd="0" destOrd="0" presId="urn:microsoft.com/office/officeart/2005/8/layout/process1"/>
    <dgm:cxn modelId="{A0AF94A9-C0D4-514B-AFE1-D2A5A8826087}" srcId="{13934951-1D84-754A-8AFA-B38B37F873DD}" destId="{509C5DE1-B647-CE44-898E-4E213022BCED}" srcOrd="0" destOrd="0" parTransId="{56A13097-6729-794F-8283-E0E676AC5853}" sibTransId="{FC8BF51E-2C89-2745-904C-E999C723A1E0}"/>
    <dgm:cxn modelId="{484B67BA-7C00-0247-96A5-31B4FE449464}" srcId="{13934951-1D84-754A-8AFA-B38B37F873DD}" destId="{E86D8488-8B8C-ED4A-A37D-AAF13AF441EE}" srcOrd="2" destOrd="0" parTransId="{08C03BB5-85D6-6E42-99DD-9C9F0938932D}" sibTransId="{405F11FB-CCA3-1B47-9B70-0D63FC77B66E}"/>
    <dgm:cxn modelId="{A490F9F7-957A-EF45-8DFC-3802DC8A4D40}" type="presOf" srcId="{107F43D6-114A-304C-B69E-0EF48E8F028E}" destId="{11B164C2-1058-074E-BA62-DF1768657539}" srcOrd="0" destOrd="0" presId="urn:microsoft.com/office/officeart/2005/8/layout/process1"/>
    <dgm:cxn modelId="{C57B5A56-B3EC-A941-9D74-1BD6DB2E0DF9}" type="presParOf" srcId="{4275E16D-2E52-2444-9650-C9940F94710E}" destId="{E0D68314-0303-6D47-BA12-A2729E811B7C}" srcOrd="0" destOrd="0" presId="urn:microsoft.com/office/officeart/2005/8/layout/process1"/>
    <dgm:cxn modelId="{8AB40C96-D8A4-B84B-BFFA-1785CF4FC841}" type="presParOf" srcId="{4275E16D-2E52-2444-9650-C9940F94710E}" destId="{E2EC8E36-0D9F-334E-8028-6EA457C46147}" srcOrd="1" destOrd="0" presId="urn:microsoft.com/office/officeart/2005/8/layout/process1"/>
    <dgm:cxn modelId="{E975B764-2A5B-004C-9346-B2065BCDB620}" type="presParOf" srcId="{E2EC8E36-0D9F-334E-8028-6EA457C46147}" destId="{86C6BF05-4B3B-BA42-AEFF-B254C39475D3}" srcOrd="0" destOrd="0" presId="urn:microsoft.com/office/officeart/2005/8/layout/process1"/>
    <dgm:cxn modelId="{01FD35ED-7890-1E4F-A580-01CA86967F6E}" type="presParOf" srcId="{4275E16D-2E52-2444-9650-C9940F94710E}" destId="{E6A07D35-788C-274E-8112-2971265E517F}" srcOrd="2" destOrd="0" presId="urn:microsoft.com/office/officeart/2005/8/layout/process1"/>
    <dgm:cxn modelId="{0DB24F10-4FE8-C84D-8E5F-E6F854ED3EC7}" type="presParOf" srcId="{4275E16D-2E52-2444-9650-C9940F94710E}" destId="{11B164C2-1058-074E-BA62-DF1768657539}" srcOrd="3" destOrd="0" presId="urn:microsoft.com/office/officeart/2005/8/layout/process1"/>
    <dgm:cxn modelId="{B70C684E-C368-6D44-B62C-A74016F6DEFF}" type="presParOf" srcId="{11B164C2-1058-074E-BA62-DF1768657539}" destId="{47485043-DA02-D140-8D16-F35E74F3F753}" srcOrd="0" destOrd="0" presId="urn:microsoft.com/office/officeart/2005/8/layout/process1"/>
    <dgm:cxn modelId="{CE3E0E25-5B6F-8040-924F-C9D0103F1ACA}" type="presParOf" srcId="{4275E16D-2E52-2444-9650-C9940F94710E}" destId="{75290981-E84A-CF4E-BBC2-AA0E93B27FC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68314-0303-6D47-BA12-A2729E811B7C}">
      <dsp:nvSpPr>
        <dsp:cNvPr id="0" name=""/>
        <dsp:cNvSpPr/>
      </dsp:nvSpPr>
      <dsp:spPr>
        <a:xfrm>
          <a:off x="736" y="1640204"/>
          <a:ext cx="2800210" cy="216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300" kern="1200" dirty="0"/>
            <a:t>Gene regulatory network inference and generation of co-expression modules</a:t>
          </a:r>
          <a:endParaRPr lang="en-US" sz="2300" kern="1200" dirty="0"/>
        </a:p>
      </dsp:txBody>
      <dsp:txXfrm>
        <a:off x="64231" y="1703699"/>
        <a:ext cx="2673220" cy="2040901"/>
      </dsp:txXfrm>
    </dsp:sp>
    <dsp:sp modelId="{E2EC8E36-0D9F-334E-8028-6EA457C46147}">
      <dsp:nvSpPr>
        <dsp:cNvPr id="0" name=""/>
        <dsp:cNvSpPr/>
      </dsp:nvSpPr>
      <dsp:spPr>
        <a:xfrm>
          <a:off x="2945118" y="2545376"/>
          <a:ext cx="305644" cy="3575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945118" y="2616885"/>
        <a:ext cx="213951" cy="214528"/>
      </dsp:txXfrm>
    </dsp:sp>
    <dsp:sp modelId="{E6A07D35-788C-274E-8112-2971265E517F}">
      <dsp:nvSpPr>
        <dsp:cNvPr id="0" name=""/>
        <dsp:cNvSpPr/>
      </dsp:nvSpPr>
      <dsp:spPr>
        <a:xfrm>
          <a:off x="3377634" y="1640204"/>
          <a:ext cx="2800210" cy="216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Regulon prediction </a:t>
          </a:r>
        </a:p>
      </dsp:txBody>
      <dsp:txXfrm>
        <a:off x="3441129" y="1703699"/>
        <a:ext cx="2673220" cy="2040901"/>
      </dsp:txXfrm>
    </dsp:sp>
    <dsp:sp modelId="{11B164C2-1058-074E-BA62-DF1768657539}">
      <dsp:nvSpPr>
        <dsp:cNvPr id="0" name=""/>
        <dsp:cNvSpPr/>
      </dsp:nvSpPr>
      <dsp:spPr>
        <a:xfrm>
          <a:off x="6322017" y="2545376"/>
          <a:ext cx="305644" cy="3575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322017" y="2616885"/>
        <a:ext cx="213951" cy="214528"/>
      </dsp:txXfrm>
    </dsp:sp>
    <dsp:sp modelId="{75290981-E84A-CF4E-BBC2-AA0E93B27FC1}">
      <dsp:nvSpPr>
        <dsp:cNvPr id="0" name=""/>
        <dsp:cNvSpPr/>
      </dsp:nvSpPr>
      <dsp:spPr>
        <a:xfrm>
          <a:off x="6754533" y="1640204"/>
          <a:ext cx="2800210" cy="2167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Cell Enrichment</a:t>
          </a:r>
        </a:p>
      </dsp:txBody>
      <dsp:txXfrm>
        <a:off x="6818028" y="1703699"/>
        <a:ext cx="2673220" cy="2040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B1555-F4E9-5F41-9F32-9C0D89BD75B5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FD4FA-721D-0140-967B-1B04101EA7B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194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FD4FA-721D-0140-967B-1B04101EA7BE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717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FD4FA-721D-0140-967B-1B04101EA7BE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1656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Genome rankings are pre-computed for all motifs in our collection that are linked to a known TF.</a:t>
            </a:r>
          </a:p>
          <a:p>
            <a:endParaRPr lang="en-IL" dirty="0"/>
          </a:p>
          <a:p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/articles/PMC2910651/</a:t>
            </a:r>
            <a:endParaRPr lang="en-IL" dirty="0"/>
          </a:p>
          <a:p>
            <a:r>
              <a:rPr lang="en-IL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FD4FA-721D-0140-967B-1B04101EA7BE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9435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iRegulon  (= </a:t>
            </a:r>
            <a:r>
              <a:rPr lang="en-US" dirty="0" err="1"/>
              <a:t>cisTarget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journals.plos.org</a:t>
            </a:r>
            <a:r>
              <a:rPr lang="en-US" dirty="0"/>
              <a:t>/</a:t>
            </a:r>
            <a:r>
              <a:rPr lang="en-US" dirty="0" err="1"/>
              <a:t>ploscompbiol</a:t>
            </a:r>
            <a:r>
              <a:rPr lang="en-US" dirty="0"/>
              <a:t>/</a:t>
            </a:r>
            <a:r>
              <a:rPr lang="en-US" dirty="0" err="1"/>
              <a:t>article?id</a:t>
            </a:r>
            <a:r>
              <a:rPr lang="en-US" dirty="0"/>
              <a:t>=10.1371/journal.pcbi.1003731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FD4FA-721D-0140-967B-1B04101EA7BE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8214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IL" dirty="0"/>
              <a:t>(+) / (-) : activator / suppressor </a:t>
            </a:r>
          </a:p>
          <a:p>
            <a:pPr marL="0" algn="l" defTabSz="914400" rtl="0" eaLnBrk="1" latinLnBrk="0" hangingPunct="1"/>
            <a:r>
              <a:rPr lang="en-US" dirty="0"/>
              <a:t>V</a:t>
            </a:r>
            <a:r>
              <a:rPr lang="en-IL" dirty="0"/>
              <a:t>alue: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FD4FA-721D-0140-967B-1B04101EA7BE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954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FD4FA-721D-0140-967B-1B04101EA7BE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449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GENIE3 paper: Huynh-Thu V. A., 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Irrthum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A., 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Wehenkel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L., and 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Geurts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P. (2010) Inferring regulatory networks from expression data using tree-based methods. </a:t>
            </a:r>
            <a:r>
              <a:rPr lang="en-US" b="0" i="1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PLoS</a:t>
            </a:r>
            <a:r>
              <a:rPr lang="en-US" b="0" i="1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ONE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5(9):e12776.</a:t>
            </a:r>
          </a:p>
          <a:p>
            <a:r>
              <a:rPr lang="en-US" dirty="0"/>
              <a:t>https://</a:t>
            </a:r>
            <a:r>
              <a:rPr lang="en-US" dirty="0" err="1"/>
              <a:t>pubmed.ncbi.nlm.nih.gov</a:t>
            </a:r>
            <a:r>
              <a:rPr lang="en-US" dirty="0"/>
              <a:t>/20927193/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US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GENIE = Gene Network Inference with Ensemble of trees 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FD4FA-721D-0140-967B-1B04101EA7BE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4717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1" eaLnBrk="1" latinLnBrk="0" hangingPunct="1"/>
            <a:r>
              <a:rPr lang="en-US" dirty="0"/>
              <a:t>For j=1 to p:</a:t>
            </a:r>
            <a:endParaRPr lang="en-IL" dirty="0"/>
          </a:p>
          <a:p>
            <a:pPr marL="0" algn="l" defTabSz="914400" rtl="0" eaLnBrk="1" latinLnBrk="0" hangingPunct="1"/>
            <a:r>
              <a:rPr lang="en-IL" dirty="0"/>
              <a:t>	- generate the learning sample of input-ouput pairs for gene j (LS</a:t>
            </a:r>
            <a:r>
              <a:rPr lang="en-IL" baseline="30000" dirty="0"/>
              <a:t>j</a:t>
            </a:r>
            <a:r>
              <a:rPr lang="en-IL" dirty="0"/>
              <a:t>)</a:t>
            </a:r>
          </a:p>
          <a:p>
            <a:pPr marL="0" algn="l" defTabSz="914400" rtl="0" eaLnBrk="1" latinLnBrk="0" hangingPunct="1"/>
            <a:r>
              <a:rPr lang="en-IL" dirty="0"/>
              <a:t>	- use feature selection technique on LS</a:t>
            </a:r>
            <a:r>
              <a:rPr lang="en-IL" baseline="30000" dirty="0"/>
              <a:t>j</a:t>
            </a:r>
            <a:r>
              <a:rPr lang="en-IL" baseline="0" dirty="0"/>
              <a:t> to get a global ranking of all regulatory links </a:t>
            </a:r>
          </a:p>
          <a:p>
            <a:pPr marL="0" algn="l" defTabSz="914400" rtl="0" eaLnBrk="1" latinLnBrk="0" hangingPunct="1"/>
            <a:endParaRPr lang="en-IL" baseline="0" dirty="0"/>
          </a:p>
          <a:p>
            <a:pPr marL="0" algn="l" defTabSz="914400" rtl="0" eaLnBrk="1" latinLnBrk="0" hangingPunct="1"/>
            <a:endParaRPr lang="en-IL" dirty="0"/>
          </a:p>
          <a:p>
            <a:pPr marL="0" algn="l" defTabSz="914400" rtl="0" eaLnBrk="1" latinLnBrk="0" hangingPunct="1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FD4FA-721D-0140-967B-1B04101EA7BE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0973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FD4FA-721D-0140-967B-1B04101EA7BE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059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academic.oup.com</a:t>
            </a:r>
            <a:r>
              <a:rPr lang="en-US" dirty="0"/>
              <a:t>/bioinformatics/article/35/12/2159/5184284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FD4FA-721D-0140-967B-1B04101EA7BE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7131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L" dirty="0"/>
              <a:t>Note: check for memory boundries on server, can decrease partitions of algorithm as needed.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academic.oup.com</a:t>
            </a:r>
            <a:r>
              <a:rPr lang="en-US" dirty="0"/>
              <a:t>/bioinformatics/article/35/12/2159/5184284</a:t>
            </a:r>
            <a:endParaRPr lang="en-I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</a:t>
            </a:r>
            <a:r>
              <a:rPr lang="en-IL" dirty="0"/>
              <a:t>yper parameter default values: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L" dirty="0"/>
              <a:t>Learning rate: 0.01 (small, in order to encourage large ensembles (hunderds of trees)) -&gt; 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FD4FA-721D-0140-967B-1B04101EA7BE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1672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FD4FA-721D-0140-967B-1B04101EA7BE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0908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Is there a difference between regulons and modules?</a:t>
            </a:r>
          </a:p>
          <a:p>
            <a:r>
              <a:rPr lang="en-US" dirty="0"/>
              <a:t>C</a:t>
            </a:r>
            <a:r>
              <a:rPr lang="en-IL" dirty="0"/>
              <a:t>orrelation:</a:t>
            </a:r>
            <a:r>
              <a:rPr lang="en-IL" sz="1200" dirty="0"/>
              <a:t> Pearson product-moment correlation coeficient. Low threshold to avoid exessive filtering. </a:t>
            </a:r>
            <a:endParaRPr lang="en-IL" dirty="0"/>
          </a:p>
          <a:p>
            <a:endParaRPr lang="en-IL" dirty="0"/>
          </a:p>
          <a:p>
            <a:r>
              <a:rPr lang="en-IL" dirty="0"/>
              <a:t>*How many target genes per one TF in Drosophila? </a:t>
            </a:r>
          </a:p>
          <a:p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FD4FA-721D-0140-967B-1B04101EA7BE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997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6A98-044D-D798-F2AE-E07503504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19B5D-F435-9080-8DD4-9CFC04459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920A8-C14F-07E0-BC65-6D8BD939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353-CEFF-2A41-859E-747C5F5B508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69234-37F0-6691-B4BB-6304F53B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DEE98-B2AF-0BE6-CB23-F28A483D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16B-EA23-6441-AEFD-AC9698315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147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7C7E-8373-41A1-E60B-7B068707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D62DF-7C9D-5F64-B7FE-203AE3995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DD8B-8BED-F074-A9F6-2885A380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353-CEFF-2A41-859E-747C5F5B508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9882-782D-D3C3-C2E8-40242537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C08EF-0DFA-9200-7CB8-117CE5AA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16B-EA23-6441-AEFD-AC9698315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857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564F3-ABC4-8D30-DEA3-9E16E7011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3161B-77BC-473D-8ECA-0D08381E7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A602A-EB2B-8A57-D243-25AF1E18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353-CEFF-2A41-859E-747C5F5B508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130A6-ED34-5736-8FE1-9D4AA2C0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5426A-619E-748B-388F-4EECDE3E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16B-EA23-6441-AEFD-AC9698315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822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4294-BF05-FB3F-2767-CFE85268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3257-B9E2-A769-F993-08A1C8AC8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50B8D-BAA3-2ACF-C32A-943F40FE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353-CEFF-2A41-859E-747C5F5B508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F2CF-E9B4-124C-191A-7FD8258C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3C4C-B02B-E6FA-3836-892C9FAC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16B-EA23-6441-AEFD-AC9698315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668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6C5C-0B3F-10EF-3CA4-C384126F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5402E-3312-C2CB-3308-0F69B50AF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7000C-A8C7-CAA9-F1BA-142B3E15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353-CEFF-2A41-859E-747C5F5B508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0450D-D76F-871F-FBD6-346E17EE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D305E-4A0D-9918-87F6-86BC4584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16B-EA23-6441-AEFD-AC9698315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037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66DF-F016-C955-E55D-D36BE3D4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F78E-1797-E660-F8DD-B24F4376A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7004-E2FE-0FF3-CB6B-875320D8A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0BF2B-3839-DE9F-98AA-C7309E70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353-CEFF-2A41-859E-747C5F5B508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81614-4604-F7FE-A7BC-520BE96F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C7B2C-37E4-BFFC-48F2-0D4C217D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16B-EA23-6441-AEFD-AC9698315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435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762E-80AE-4FC5-7055-D0D8FD7C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E724-35BE-1A05-CCC0-39474D61A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3E77-F310-A165-D093-293347C1F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55D97-8B79-5A64-AAD7-36B02A7B8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304FD-F6A7-FEA7-FF20-25C827297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C0C3B-1366-A66C-2174-08ADBC98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353-CEFF-2A41-859E-747C5F5B508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B7519-CE0D-31B5-4C3C-2D9EB5FA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C6331-1C21-6411-6720-85F1DB01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16B-EA23-6441-AEFD-AC9698315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096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DE99-B3FD-3CE6-B0A1-796A1ED4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EED7F-8A07-0647-C518-3EE37284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353-CEFF-2A41-859E-747C5F5B508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FFDB8-2B84-D68E-9885-0AB0DC4A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67A2E-ADF8-7016-59CD-0BBA1761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16B-EA23-6441-AEFD-AC9698315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872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0B345-FB7D-4AA3-92B7-8BD20B07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353-CEFF-2A41-859E-747C5F5B508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35294-9F2A-D766-FAE9-16006069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8D970-C135-4318-670E-315941C0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16B-EA23-6441-AEFD-AC9698315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240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1C0B-54A6-077D-46EB-720E45F5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6451-F4A2-B5EE-A1E9-4663CC90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DA49A-8288-BFD3-EDC3-7F6937DB9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D987B-1233-6A03-7DEC-FBEE2007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353-CEFF-2A41-859E-747C5F5B508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A703-0ED6-2896-9452-11CBE25D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75000-1B6A-BF7B-A6A9-3137D373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16B-EA23-6441-AEFD-AC9698315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44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0B02-EB44-ECAC-2F20-309AE36F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B1301-D040-6C00-B055-4C3DF4D83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D07DD-3FF0-0AB2-7601-3CCB5018D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6BDCD-6364-693D-36E7-E4798AC4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F353-CEFF-2A41-859E-747C5F5B508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54D97-AF0F-B7E1-0751-088C2624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304C0-782B-4D53-3832-1065B1FB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16B-EA23-6441-AEFD-AC9698315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702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81DAF-BF1E-20D0-13AC-7549B6F1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B6839-A695-BB61-47CD-7DCA3286D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F32BB-FA5A-AFE6-0C5B-F7A1B0E83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F353-CEFF-2A41-859E-747C5F5B5087}" type="datetimeFigureOut">
              <a:rPr lang="en-IL" smtClean="0"/>
              <a:t>14/04/2023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50C49-E107-E0A2-FD21-176A9A20D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C79D0-2FE7-C5AC-19CD-F158A82AE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F16B-EA23-6441-AEFD-AC9698315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466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2910651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med.ncbi.nlm.nih.gov/25058159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ioconductor.org/packages/release/bioc/vignettes/AUCell/inst/doc/AUCell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ADC2-920E-ED41-E9A8-A98C7E45C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SCENIC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71572-13C8-4440-0079-AAEFBA5FF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7024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4907-6D5E-3B6B-E7AB-8CC649E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GRNBoost2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0E981-8A5D-D421-E6FA-3E96DD77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iteratively train decision trees that predict the regulatory interactions between pairs of genes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Each new decision tree is trained in function of a random subset of observations (90%, hence stochastic)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The remaining observations are used to calculate an estimate of the loss function improvement entailed by adding that tree to the ensemble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When the average of the last n improvement values drops below 0, the early-stopping criterion is met and no more trees are added to the ensemble</a:t>
            </a:r>
            <a:endParaRPr lang="en-IL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6603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60E7-D421-6840-49A6-4DB12812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dirty="0"/>
              <a:t>Speed comparison of complete SCENIC 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E66755-2721-CE16-32B7-643BC9CC9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5996" y="1825625"/>
            <a:ext cx="1038000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E926EE-415D-7F15-D460-FAC1DB9D26CF}"/>
              </a:ext>
            </a:extLst>
          </p:cNvPr>
          <p:cNvSpPr txBox="1"/>
          <p:nvPr/>
        </p:nvSpPr>
        <p:spPr>
          <a:xfrm>
            <a:off x="479685" y="6415790"/>
            <a:ext cx="613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/articles/s41596-020-0336-2/figures/2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4688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D134-3BDE-30C6-AAE0-FA41532C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IL" dirty="0"/>
              <a:t>rnboost2 -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AB3C-7A02-9A47-6670-764488E7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adjacencies</a:t>
            </a:r>
            <a:r>
              <a:rPr lang="en-US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grnboost2(</a:t>
            </a:r>
            <a:r>
              <a:rPr lang="en-US" sz="2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ex_matrix</a:t>
            </a:r>
            <a:r>
              <a:rPr lang="en-US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tf_names</a:t>
            </a:r>
            <a:r>
              <a:rPr lang="en-US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US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2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D6E41-DA30-9AA5-E6E7-D56E19CB5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465" y="2446532"/>
            <a:ext cx="4103474" cy="373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9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C8FC-505E-B6F2-5D23-2432B467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Module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BCC6-24BA-9B5E-8D9E-AFE19700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dirty="0"/>
              <a:t> A Module = Transcription factor and it’s predicted target genes</a:t>
            </a:r>
          </a:p>
          <a:p>
            <a:r>
              <a:rPr lang="en-IL" dirty="0"/>
              <a:t> Regulons are derived from adjacencies based on 3 methods: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L" dirty="0"/>
              <a:t>Select best target genes for each TF  (Targets importance &gt;nth percentile)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L" dirty="0"/>
              <a:t>Select top N importance score targets (default N=50)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L" dirty="0"/>
              <a:t>Select best regulator for each genes (targets of which TF is within its top X regulators)</a:t>
            </a:r>
          </a:p>
          <a:p>
            <a:r>
              <a:rPr lang="en-IL" dirty="0"/>
              <a:t>A distinction between </a:t>
            </a:r>
            <a:r>
              <a:rPr lang="en-IL" b="1" dirty="0"/>
              <a:t>activators</a:t>
            </a:r>
            <a:r>
              <a:rPr lang="en-IL" dirty="0"/>
              <a:t> and </a:t>
            </a:r>
            <a:r>
              <a:rPr lang="en-IL" b="1" dirty="0"/>
              <a:t>repressors</a:t>
            </a:r>
            <a:r>
              <a:rPr lang="en-IL" dirty="0"/>
              <a:t> (positive/negative correlation)</a:t>
            </a:r>
            <a:endParaRPr lang="en-IL" sz="2000" dirty="0"/>
          </a:p>
          <a:p>
            <a:r>
              <a:rPr lang="en-IL" dirty="0"/>
              <a:t>As a result, TFs can have multiple  different modules</a:t>
            </a:r>
          </a:p>
          <a:p>
            <a:r>
              <a:rPr lang="en-US" dirty="0"/>
              <a:t>N</a:t>
            </a:r>
            <a:r>
              <a:rPr lang="en-IL" dirty="0"/>
              <a:t>ote: Carrying on with modules with </a:t>
            </a:r>
            <a:r>
              <a:rPr lang="en-IL" i="1" dirty="0"/>
              <a:t>over 20 genes*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8228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B392-346D-ED93-7445-288AD9A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Module Generation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CA34-BFD4-99B1-2B64-CF38CE58D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IL" dirty="0"/>
              <a:t>eturns a sequence of regulons</a:t>
            </a: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BDB65-C7F5-7857-E5E7-E210974F0308}"/>
              </a:ext>
            </a:extLst>
          </p:cNvPr>
          <p:cNvSpPr txBox="1"/>
          <p:nvPr/>
        </p:nvSpPr>
        <p:spPr>
          <a:xfrm>
            <a:off x="838200" y="1690688"/>
            <a:ext cx="9776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modules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(modules_from_adjacencies(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adjacencies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ex_matrix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0B322-A2AE-8592-2DFF-C5288D5B061E}"/>
              </a:ext>
            </a:extLst>
          </p:cNvPr>
          <p:cNvSpPr txBox="1"/>
          <p:nvPr/>
        </p:nvSpPr>
        <p:spPr>
          <a:xfrm>
            <a:off x="1149178" y="25825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E8EBC-00F1-412D-FDE2-7A556EE35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8549"/>
            <a:ext cx="10768283" cy="83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6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96EA-E2E5-3006-EBB0-87DD92C1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dirty="0"/>
              <a:t>Steps 2+3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09FDE-D469-321F-81B9-9F7513986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Regulon prediction (cisTarget)</a:t>
            </a:r>
          </a:p>
        </p:txBody>
      </p:sp>
    </p:spTree>
    <p:extLst>
      <p:ext uri="{BB962C8B-B14F-4D97-AF65-F5344CB8AC3E}">
        <p14:creationId xmlns:p14="http://schemas.microsoft.com/office/powerpoint/2010/main" val="293548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36CD-F51F-F194-10DA-409BAB1B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cisTarget Motif Enrichment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34900-47B4-01F1-AC4C-2E81118A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Regulatory regions of the target genes are searched for </a:t>
            </a:r>
            <a:r>
              <a:rPr lang="en-IL" b="1" dirty="0"/>
              <a:t>enriched motifs </a:t>
            </a:r>
            <a:r>
              <a:rPr lang="en-IL" dirty="0"/>
              <a:t>by comparing scores of cis-regulatory modules (CRMs) near the genes in the module with remaining genes in the genome</a:t>
            </a:r>
          </a:p>
          <a:p>
            <a:pPr marL="0" indent="0">
              <a:buNone/>
            </a:pPr>
            <a:endParaRPr lang="en-IL" dirty="0"/>
          </a:p>
          <a:p>
            <a:r>
              <a:rPr lang="en-IL" dirty="0"/>
              <a:t>CRM scoring is done using hidden Markov models</a:t>
            </a:r>
          </a:p>
          <a:p>
            <a:endParaRPr lang="en-IL" dirty="0"/>
          </a:p>
          <a:p>
            <a:r>
              <a:rPr lang="en-IL" dirty="0"/>
              <a:t>Keeping TFs and genes in which the TF’s motif is significantly enriched </a:t>
            </a:r>
          </a:p>
          <a:p>
            <a:endParaRPr lang="en-IL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4186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96E3-5897-6BCF-3BD5-9EDB0FC7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RcisTarget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9A288-F27E-AC34-9132-4BEDF27D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Selects DNA motifs that are significantly over-represented in the surroundings of the transcription start site (TSS) of the genes in the gene-set </a:t>
            </a: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This is achieved by applying a recovery-based method on a database that contains genome-wide </a:t>
            </a:r>
            <a:r>
              <a:rPr lang="en-US" b="0" i="1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cross-species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rankings for each motif</a:t>
            </a: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The motifs that are annotated to the corresponding TF and obtain a Normalized Enrichment Score (NES) &gt; 3.0 are retained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7999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D10-FAB9-1CAD-88B9-068EBC1C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RcisTarget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D8DB-FFA2-8571-76E6-98306B82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For each motif and gene-set, predict candidate target genes (genes with high ranking)</a:t>
            </a:r>
          </a:p>
          <a:p>
            <a:r>
              <a:rPr lang="en-US" dirty="0"/>
              <a:t>Process described in depth here: </a:t>
            </a:r>
            <a:r>
              <a:rPr lang="en-US" dirty="0">
                <a:hlinkClick r:id="rId2"/>
              </a:rPr>
              <a:t>https://www.ncbi.nlm.nih.gov/pmc/articles/PMC2910651/</a:t>
            </a:r>
            <a:r>
              <a:rPr lang="en-US" dirty="0"/>
              <a:t> (</a:t>
            </a:r>
            <a:r>
              <a:rPr lang="en-US" dirty="0" err="1"/>
              <a:t>cisTargetX</a:t>
            </a:r>
            <a:r>
              <a:rPr lang="en-US" dirty="0"/>
              <a:t>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7136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8518DA7-49AC-47AF-F9E2-264D97AC69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1376" y="643466"/>
            <a:ext cx="1026924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0DED57-AF0C-50D8-FA4F-F76B785C19BF}"/>
              </a:ext>
            </a:extLst>
          </p:cNvPr>
          <p:cNvSpPr txBox="1"/>
          <p:nvPr/>
        </p:nvSpPr>
        <p:spPr>
          <a:xfrm>
            <a:off x="228601" y="6349004"/>
            <a:ext cx="115711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Janky, R., </a:t>
            </a:r>
            <a:r>
              <a:rPr lang="en-US" sz="700" b="0" i="0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Verfaillie</a:t>
            </a:r>
            <a:r>
              <a:rPr lang="en-US" sz="7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A., </a:t>
            </a:r>
            <a:r>
              <a:rPr lang="en-US" sz="700" b="0" i="0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Imrichová</a:t>
            </a:r>
            <a:r>
              <a:rPr lang="en-US" sz="7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H., Van de Sande, B., </a:t>
            </a:r>
            <a:r>
              <a:rPr lang="en-US" sz="700" b="0" i="0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Standaert</a:t>
            </a:r>
            <a:r>
              <a:rPr lang="en-US" sz="7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L., </a:t>
            </a:r>
            <a:r>
              <a:rPr lang="en-US" sz="700" b="0" i="0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Christiaens</a:t>
            </a:r>
            <a:r>
              <a:rPr lang="en-US" sz="7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V., </a:t>
            </a:r>
            <a:r>
              <a:rPr lang="en-US" sz="700" b="0" i="0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Hulselmans</a:t>
            </a:r>
            <a:r>
              <a:rPr lang="en-US" sz="7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G., Herten, K., Naval Sanchez, M., </a:t>
            </a:r>
            <a:r>
              <a:rPr lang="en-US" sz="700" b="0" i="0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Potier</a:t>
            </a:r>
            <a:r>
              <a:rPr lang="en-US" sz="7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D., </a:t>
            </a:r>
            <a:r>
              <a:rPr lang="en-US" sz="700" b="0" i="0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Svetlichnyy</a:t>
            </a:r>
            <a:r>
              <a:rPr lang="en-US" sz="7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D., </a:t>
            </a:r>
            <a:r>
              <a:rPr lang="en-US" sz="700" b="0" i="0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Kalender</a:t>
            </a:r>
            <a:r>
              <a:rPr lang="en-US" sz="7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Atak, Z., </a:t>
            </a:r>
            <a:r>
              <a:rPr lang="en-US" sz="700" b="0" i="0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Fiers</a:t>
            </a:r>
            <a:r>
              <a:rPr lang="en-US" sz="7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M., Marine, J. C., &amp; </a:t>
            </a:r>
            <a:r>
              <a:rPr lang="en-US" sz="700" b="0" i="0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Aerts</a:t>
            </a:r>
            <a:r>
              <a:rPr lang="en-US" sz="7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S. (2014). </a:t>
            </a:r>
            <a:r>
              <a:rPr lang="en-US" sz="700" b="0" i="0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iRegulon</a:t>
            </a:r>
            <a:r>
              <a:rPr lang="en-US" sz="7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from a gene list to a gene regulatory network using large motif and track collections. </a:t>
            </a:r>
            <a:r>
              <a:rPr lang="en-US" sz="700" b="0" i="1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PLoS</a:t>
            </a:r>
            <a:r>
              <a:rPr lang="en-US" sz="700" b="0" i="1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computational biology</a:t>
            </a:r>
            <a:r>
              <a:rPr lang="en-US" sz="7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US" sz="700" b="0" i="1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10</a:t>
            </a:r>
            <a:r>
              <a:rPr lang="en-US" sz="7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(7), e1003731. https://</a:t>
            </a:r>
            <a:r>
              <a:rPr lang="en-US" sz="700" b="0" i="0" u="none" strike="noStrike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doi.org</a:t>
            </a:r>
            <a:r>
              <a:rPr lang="en-US" sz="7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/10.1371/journal.pcbi.1003731</a:t>
            </a:r>
            <a:br>
              <a:rPr lang="en-US" sz="7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7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  <a:hlinkClick r:id="rId4"/>
              </a:rPr>
              <a:t>https://pubmed.ncbi.nlm.nih.gov/25058159/</a:t>
            </a:r>
            <a:r>
              <a:rPr lang="en-US" sz="700" b="0" i="0" u="none" strike="noStrike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endParaRPr lang="en-IL" sz="700" dirty="0"/>
          </a:p>
        </p:txBody>
      </p:sp>
    </p:spTree>
    <p:extLst>
      <p:ext uri="{BB962C8B-B14F-4D97-AF65-F5344CB8AC3E}">
        <p14:creationId xmlns:p14="http://schemas.microsoft.com/office/powerpoint/2010/main" val="38338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1B7E-C078-EF16-B7D3-0773F8CF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3 steps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565DAA2-A4C6-5FD0-DAE8-55BA41E6A1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138898"/>
              </p:ext>
            </p:extLst>
          </p:nvPr>
        </p:nvGraphicFramePr>
        <p:xfrm>
          <a:off x="1264920" y="769620"/>
          <a:ext cx="9555480" cy="544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87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7C67-8B3D-12B2-A036-C2AF6BAF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Motif Enrichment -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CD5CF-02B6-8274-807D-A91EB765F971}"/>
              </a:ext>
            </a:extLst>
          </p:cNvPr>
          <p:cNvSpPr txBox="1"/>
          <p:nvPr/>
        </p:nvSpPr>
        <p:spPr>
          <a:xfrm>
            <a:off x="676533" y="1506022"/>
            <a:ext cx="10677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prune2df(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dbs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modules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motif_annotations_fname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motif_annotation_file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B5DE1-0D4C-C180-12F3-8DD75B015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775"/>
          <a:stretch/>
        </p:blipFill>
        <p:spPr>
          <a:xfrm>
            <a:off x="1208903" y="1967687"/>
            <a:ext cx="10029056" cy="1925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09AD3-DB78-C342-A6D5-2C8B2BC0A8D1}"/>
              </a:ext>
            </a:extLst>
          </p:cNvPr>
          <p:cNvSpPr txBox="1"/>
          <p:nvPr/>
        </p:nvSpPr>
        <p:spPr>
          <a:xfrm>
            <a:off x="676533" y="3985694"/>
            <a:ext cx="7436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regulons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df2regulons(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# convert df to regulons </a:t>
            </a:r>
          </a:p>
          <a:p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1D7D42-1A6D-CC9C-6D10-CB60CAD08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03" y="4395357"/>
            <a:ext cx="7564394" cy="19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23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96EA-E2E5-3006-EBB0-87DD92C1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dirty="0"/>
              <a:t>Steps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09FDE-D469-321F-81B9-9F7513986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Cellular Enrichment</a:t>
            </a:r>
          </a:p>
        </p:txBody>
      </p:sp>
    </p:spTree>
    <p:extLst>
      <p:ext uri="{BB962C8B-B14F-4D97-AF65-F5344CB8AC3E}">
        <p14:creationId xmlns:p14="http://schemas.microsoft.com/office/powerpoint/2010/main" val="2715045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2E45-5E60-405C-3DF4-460D3606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AUCell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9BD1-BE59-9184-222C-0D4E88D31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dirty="0"/>
              <a:t>Quantify the activity of the predicted regulons in the individual cells that make up the scRNA-seq experiment (similar to previous step). </a:t>
            </a:r>
          </a:p>
          <a:p>
            <a:r>
              <a:rPr lang="en-IL" dirty="0"/>
              <a:t>Each individual cell transcriptome is modeled as a whole-genome ranking based on its genes expression. </a:t>
            </a:r>
          </a:p>
          <a:p>
            <a:r>
              <a:rPr lang="en-IL" dirty="0"/>
              <a:t>The enrichment of a regulon is assessed via recovery of its targetome on the cell’s whole-genome ranking.</a:t>
            </a:r>
          </a:p>
          <a:p>
            <a:r>
              <a:rPr lang="en-IL" dirty="0"/>
              <a:t>AUC metric measures the relative biological activity of a regulon in a given cell. </a:t>
            </a:r>
            <a:endParaRPr lang="he-IL" dirty="0"/>
          </a:p>
          <a:p>
            <a:r>
              <a:rPr lang="en-US" dirty="0">
                <a:hlinkClick r:id="rId2"/>
              </a:rPr>
              <a:t>https://bioconductor.org/packages/release/bioc/vignettes/AUCell/inst/doc/AUCell.html</a:t>
            </a:r>
            <a:r>
              <a:rPr lang="he-IL" dirty="0"/>
              <a:t>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2221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09D9-7E83-87E5-2921-032BD756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AUCell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DD112-2FFA-ADCF-8C9C-6C109E53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Uses</a:t>
            </a:r>
            <a:r>
              <a:rPr lang="en-IL" dirty="0"/>
              <a:t> “Area Under the Curve” (AUC) to calculate weather a critical subset of the gene set is enriched within the expressed genes in each cell</a:t>
            </a:r>
          </a:p>
          <a:p>
            <a:r>
              <a:rPr lang="en-IL" dirty="0"/>
              <a:t>X axis: rank by (general) gene expression (descending order)</a:t>
            </a:r>
          </a:p>
          <a:p>
            <a:r>
              <a:rPr lang="en-IL" dirty="0"/>
              <a:t>Y axis: genes recovered from signature genes (regulon)</a:t>
            </a:r>
          </a:p>
          <a:p>
            <a:r>
              <a:rPr lang="en-IL" dirty="0"/>
              <a:t>AUC meaning=&gt; proportion of expressed genes in regulons and their relative expression value (compared to other genes) 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distribution of AUC scores across all the cells allows exploring the relative expression of the signature</a:t>
            </a:r>
            <a:r>
              <a:rPr lang="he-IL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genes between different cell types</a:t>
            </a:r>
          </a:p>
          <a:p>
            <a:endParaRPr lang="en-IL" b="0" i="0" u="none" strike="noStrike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95717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AD68-4109-046D-313B-B957551B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AUCell  -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145A3-D2DE-274E-776D-5B408653E1BF}"/>
              </a:ext>
            </a:extLst>
          </p:cNvPr>
          <p:cNvSpPr txBox="1"/>
          <p:nvPr/>
        </p:nvSpPr>
        <p:spPr>
          <a:xfrm>
            <a:off x="838200" y="1690688"/>
            <a:ext cx="8800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auc_ntx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aucell(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ex_matrix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regulons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num_workers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63E3A-6C46-8EB3-53DA-6645A375F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10" y="2303166"/>
            <a:ext cx="9056808" cy="25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11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02C5-4331-0437-B00F-71664D09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AUCell -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D9A6-006A-5CC4-FD63-A6F28F98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Two uses to output: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Binary matrix by AUC value cutoff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continuous value for clustering (when cell types are known)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I thought: to decide on a cutoff and create binary matrix, and choose % of similar regulons that appear </a:t>
            </a:r>
            <a:r>
              <a:rPr lang="en-US" u="sng" dirty="0">
                <a:highlight>
                  <a:srgbClr val="FFFF00"/>
                </a:highlight>
              </a:rPr>
              <a:t>per cell</a:t>
            </a:r>
            <a:r>
              <a:rPr lang="en-US" dirty="0">
                <a:highlight>
                  <a:srgbClr val="FFFF00"/>
                </a:highlight>
              </a:rPr>
              <a:t> -&gt; how do I choose cutoff? Paper said it can be chosen automatically but idk how yet. </a:t>
            </a:r>
          </a:p>
          <a:p>
            <a:r>
              <a:rPr lang="en-US" dirty="0"/>
              <a:t>What happens to </a:t>
            </a:r>
            <a:r>
              <a:rPr lang="en-US" u="sng" dirty="0"/>
              <a:t>suppressors? Genes should be ranked low, isn’t that a problem?</a:t>
            </a:r>
            <a:r>
              <a:rPr lang="en-US" dirty="0"/>
              <a:t> =&gt; we consider only activators. </a:t>
            </a:r>
            <a:endParaRPr lang="en-US" u="sng" dirty="0"/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7979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7631059B-07DC-71CF-2A84-403D0F90A2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7567" y="120288"/>
            <a:ext cx="3556865" cy="661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10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F560-257C-B26B-388D-AA67E168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Step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AD2A9-71E9-D83C-6114-7F64A912E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IL" dirty="0"/>
              <a:t>RN inference</a:t>
            </a:r>
          </a:p>
        </p:txBody>
      </p:sp>
    </p:spTree>
    <p:extLst>
      <p:ext uri="{BB962C8B-B14F-4D97-AF65-F5344CB8AC3E}">
        <p14:creationId xmlns:p14="http://schemas.microsoft.com/office/powerpoint/2010/main" val="383646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C830-4C9D-5E9D-0FA6-0AFDF9CD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GRN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8AC0-3FF6-BC23-AA90-DF1607378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based regression model for every expressed gene</a:t>
            </a:r>
          </a:p>
          <a:p>
            <a:pPr lvl="1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GRNBoost2, GENIE3</a:t>
            </a:r>
            <a:endParaRPr lang="en-IL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L" dirty="0"/>
              <a:t>The model predicts the expression of the gene across cells from the expression given TFs</a:t>
            </a:r>
          </a:p>
          <a:p>
            <a:r>
              <a:rPr lang="en-IL" dirty="0"/>
              <a:t>Regulatory interaction are infered based on TFs importance in the models</a:t>
            </a:r>
          </a:p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pPr marL="457200" lvl="1" indent="0">
              <a:buNone/>
            </a:pPr>
            <a:endParaRPr lang="en-IL" dirty="0"/>
          </a:p>
          <a:p>
            <a:pPr marL="457200" lvl="1" indent="0">
              <a:buNone/>
            </a:pPr>
            <a:endParaRPr lang="en-IL" dirty="0"/>
          </a:p>
          <a:p>
            <a:pPr lvl="1"/>
            <a:endParaRPr lang="en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7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4F2A-9490-0AE2-8627-FB65BDE6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GENIE3 </a:t>
            </a:r>
            <a:r>
              <a:rPr lang="en-IL" sz="1600" b="1" dirty="0"/>
              <a:t>GE</a:t>
            </a:r>
            <a:r>
              <a:rPr lang="en-IL" sz="1600" dirty="0"/>
              <a:t>ne </a:t>
            </a:r>
            <a:r>
              <a:rPr lang="en-IL" sz="1600" b="1" dirty="0"/>
              <a:t>N</a:t>
            </a:r>
            <a:r>
              <a:rPr lang="en-IL" sz="1600" dirty="0"/>
              <a:t>etwork </a:t>
            </a:r>
            <a:r>
              <a:rPr lang="en-IL" sz="1600" b="1" dirty="0"/>
              <a:t>I</a:t>
            </a:r>
            <a:r>
              <a:rPr lang="en-IL" sz="1600" dirty="0"/>
              <a:t>nference with </a:t>
            </a:r>
            <a:r>
              <a:rPr lang="en-IL" sz="1600" b="1" dirty="0"/>
              <a:t>E</a:t>
            </a:r>
            <a:r>
              <a:rPr lang="en-IL" sz="1600" dirty="0"/>
              <a:t>nsemble of trees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F824-A5EE-469E-916A-8BC9E57D5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gene is a subproblem – to determining the subset of genes whose expression directly influences or is predictive of the expression of the target gene</a:t>
            </a:r>
          </a:p>
          <a:p>
            <a:r>
              <a:rPr lang="en-US" dirty="0"/>
              <a:t>This is equivalent to feature selection problem</a:t>
            </a:r>
          </a:p>
          <a:p>
            <a:r>
              <a:rPr lang="en-US" dirty="0"/>
              <a:t>Use ranking mechanism of tree-based ensemble methods to solve the feature selection problem</a:t>
            </a:r>
          </a:p>
          <a:p>
            <a:r>
              <a:rPr lang="en-US" dirty="0"/>
              <a:t>Namely Random Forest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ADCC-57A0-11CD-EA15-ED49FD63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/>
              <a:t>GENIE3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34467B-DB14-7DD9-7EEA-9B7393061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96" t="1074"/>
          <a:stretch/>
        </p:blipFill>
        <p:spPr>
          <a:xfrm>
            <a:off x="1625599" y="1571401"/>
            <a:ext cx="8994699" cy="4304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37B5FE-CD12-C903-C452-4A94E6588E37}"/>
              </a:ext>
            </a:extLst>
          </p:cNvPr>
          <p:cNvSpPr txBox="1"/>
          <p:nvPr/>
        </p:nvSpPr>
        <p:spPr>
          <a:xfrm>
            <a:off x="1625599" y="6215876"/>
            <a:ext cx="2161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Huynh-Thu V. A. et al. (2010)</a:t>
            </a:r>
            <a:endParaRPr lang="en-IL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5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93F4-77B0-7E4E-4D6C-2AB1202A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Regression Trees for GRN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FBCD-82C8-FB31-3F10-C076E368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No assumptions about the nature of gene regulation  </a:t>
            </a:r>
          </a:p>
          <a:p>
            <a:r>
              <a:rPr lang="en-US" dirty="0"/>
              <a:t>C</a:t>
            </a:r>
            <a:r>
              <a:rPr lang="en-IL" dirty="0"/>
              <a:t>an deal with combinatorial and non-linear interactions</a:t>
            </a:r>
          </a:p>
          <a:p>
            <a:r>
              <a:rPr lang="en-US" dirty="0"/>
              <a:t>P</a:t>
            </a:r>
            <a:r>
              <a:rPr lang="en-IL" dirty="0"/>
              <a:t>roduces direct GRNs, allows feedback loops</a:t>
            </a:r>
          </a:p>
          <a:p>
            <a:r>
              <a:rPr lang="en-US" dirty="0"/>
              <a:t>S</a:t>
            </a:r>
            <a:r>
              <a:rPr lang="en-IL" dirty="0"/>
              <a:t>imple implementation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7909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4907-6D5E-3B6B-E7AB-8CC649E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GRNBoost2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0E981-8A5D-D421-E6FA-3E96DD77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Gradient Boosting machine regression instead of Random Forest</a:t>
            </a:r>
          </a:p>
          <a:p>
            <a:r>
              <a:rPr lang="en-US" dirty="0"/>
              <a:t>highly parallelizable</a:t>
            </a:r>
          </a:p>
          <a:p>
            <a:r>
              <a:rPr lang="en-IL" dirty="0"/>
              <a:t>Stochastic </a:t>
            </a:r>
          </a:p>
          <a:p>
            <a:r>
              <a:rPr lang="en-IL" dirty="0"/>
              <a:t>Faster alternative to GENIE3 </a:t>
            </a:r>
          </a:p>
          <a:p>
            <a:r>
              <a:rPr lang="en-IL" dirty="0"/>
              <a:t>For robustness – run multiple times, and keep the most consistent results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849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34490</TotalTime>
  <Words>1370</Words>
  <Application>Microsoft Macintosh PowerPoint</Application>
  <PresentationFormat>Widescreen</PresentationFormat>
  <Paragraphs>140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Menlo</vt:lpstr>
      <vt:lpstr>Roboto</vt:lpstr>
      <vt:lpstr>Söhne</vt:lpstr>
      <vt:lpstr>Office Theme</vt:lpstr>
      <vt:lpstr>SCENIC</vt:lpstr>
      <vt:lpstr>3 steps</vt:lpstr>
      <vt:lpstr>PowerPoint Presentation</vt:lpstr>
      <vt:lpstr>Step 1</vt:lpstr>
      <vt:lpstr>GRN Inference</vt:lpstr>
      <vt:lpstr>GENIE3 GEne Network Inference with Ensemble of trees</vt:lpstr>
      <vt:lpstr>GENIE3</vt:lpstr>
      <vt:lpstr>Regression Trees for GRN inference</vt:lpstr>
      <vt:lpstr>GRNBoost2</vt:lpstr>
      <vt:lpstr>GRNBoost2</vt:lpstr>
      <vt:lpstr>Speed comparison of complete SCENIC workflow</vt:lpstr>
      <vt:lpstr>Grnboost2 - code</vt:lpstr>
      <vt:lpstr>Module Generation</vt:lpstr>
      <vt:lpstr>Module Generation - code</vt:lpstr>
      <vt:lpstr>Steps 2+3</vt:lpstr>
      <vt:lpstr>cisTarget Motif Enrichment </vt:lpstr>
      <vt:lpstr>RcisTarget</vt:lpstr>
      <vt:lpstr>RcisTarget </vt:lpstr>
      <vt:lpstr>PowerPoint Presentation</vt:lpstr>
      <vt:lpstr>Motif Enrichment - code</vt:lpstr>
      <vt:lpstr>Steps 4</vt:lpstr>
      <vt:lpstr>AUCell </vt:lpstr>
      <vt:lpstr>AUCell</vt:lpstr>
      <vt:lpstr>AUCell  - code</vt:lpstr>
      <vt:lpstr>AUCell -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SCENIC</dc:title>
  <dc:creator>YA3AgodUpHgduZSt</dc:creator>
  <cp:lastModifiedBy>YA3AgodUpHgduZSt</cp:lastModifiedBy>
  <cp:revision>18</cp:revision>
  <dcterms:created xsi:type="dcterms:W3CDTF">2023-03-16T15:46:19Z</dcterms:created>
  <dcterms:modified xsi:type="dcterms:W3CDTF">2023-04-21T13:01:47Z</dcterms:modified>
</cp:coreProperties>
</file>