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8" r:id="rId3"/>
    <p:sldId id="265" r:id="rId4"/>
    <p:sldId id="269" r:id="rId5"/>
    <p:sldId id="259" r:id="rId6"/>
    <p:sldId id="261" r:id="rId7"/>
    <p:sldId id="262" r:id="rId8"/>
    <p:sldId id="260" r:id="rId9"/>
    <p:sldId id="264" r:id="rId10"/>
    <p:sldId id="276" r:id="rId11"/>
    <p:sldId id="263" r:id="rId12"/>
    <p:sldId id="277" r:id="rId13"/>
    <p:sldId id="266" r:id="rId14"/>
    <p:sldId id="267" r:id="rId15"/>
    <p:sldId id="270" r:id="rId16"/>
    <p:sldId id="293" r:id="rId17"/>
    <p:sldId id="286" r:id="rId18"/>
    <p:sldId id="292" r:id="rId19"/>
    <p:sldId id="294" r:id="rId20"/>
    <p:sldId id="281" r:id="rId21"/>
    <p:sldId id="295" r:id="rId22"/>
    <p:sldId id="272" r:id="rId23"/>
    <p:sldId id="278" r:id="rId24"/>
    <p:sldId id="273" r:id="rId25"/>
    <p:sldId id="274" r:id="rId26"/>
    <p:sldId id="280" r:id="rId27"/>
    <p:sldId id="275" r:id="rId28"/>
    <p:sldId id="291" r:id="rId29"/>
    <p:sldId id="288" r:id="rId30"/>
    <p:sldId id="279" r:id="rId31"/>
    <p:sldId id="283" r:id="rId32"/>
    <p:sldId id="284" r:id="rId33"/>
    <p:sldId id="285" r:id="rId34"/>
    <p:sldId id="289" r:id="rId35"/>
    <p:sldId id="290" r:id="rId36"/>
    <p:sldId id="296" r:id="rId3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3540"/>
  </p:normalViewPr>
  <p:slideViewPr>
    <p:cSldViewPr snapToGrid="0">
      <p:cViewPr varScale="1">
        <p:scale>
          <a:sx n="167" d="100"/>
          <a:sy n="167" d="100"/>
        </p:scale>
        <p:origin x="2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4951-1D84-754A-8AFA-B38B37F873DD}" type="doc">
      <dgm:prSet loTypeId="urn:microsoft.com/office/officeart/2005/8/layout/process1" loCatId="" qsTypeId="urn:microsoft.com/office/officeart/2005/8/quickstyle/simple1" qsCatId="simple" csTypeId="urn:microsoft.com/office/officeart/2005/8/colors/accent1_2" csCatId="accent1" phldr="1"/>
      <dgm:spPr/>
    </dgm:pt>
    <dgm:pt modelId="{509C5DE1-B647-CE44-898E-4E213022BCED}">
      <dgm:prSet phldrT="[Text]"/>
      <dgm:spPr/>
      <dgm:t>
        <a:bodyPr/>
        <a:lstStyle/>
        <a:p>
          <a:pPr rtl="0"/>
          <a:r>
            <a:rPr lang="en-IL" dirty="0"/>
            <a:t>Gene regulatory network inference and generation of co-expression modules</a:t>
          </a:r>
          <a:endParaRPr lang="en-US" dirty="0"/>
        </a:p>
      </dgm:t>
    </dgm:pt>
    <dgm:pt modelId="{56A13097-6729-794F-8283-E0E676AC5853}" type="parTrans" cxnId="{A0AF94A9-C0D4-514B-AFE1-D2A5A8826087}">
      <dgm:prSet/>
      <dgm:spPr/>
      <dgm:t>
        <a:bodyPr/>
        <a:lstStyle/>
        <a:p>
          <a:endParaRPr lang="en-US"/>
        </a:p>
      </dgm:t>
    </dgm:pt>
    <dgm:pt modelId="{FC8BF51E-2C89-2745-904C-E999C723A1E0}" type="sibTrans" cxnId="{A0AF94A9-C0D4-514B-AFE1-D2A5A8826087}">
      <dgm:prSet/>
      <dgm:spPr/>
      <dgm:t>
        <a:bodyPr/>
        <a:lstStyle/>
        <a:p>
          <a:endParaRPr lang="en-US"/>
        </a:p>
      </dgm:t>
    </dgm:pt>
    <dgm:pt modelId="{FFDAC7B9-E611-6E4C-AE36-1B77BA4A7DB3}">
      <dgm:prSet phldrT="[Text]"/>
      <dgm:spPr/>
      <dgm:t>
        <a:bodyPr/>
        <a:lstStyle/>
        <a:p>
          <a:pPr rtl="0"/>
          <a:r>
            <a:rPr lang="en-US" dirty="0"/>
            <a:t>Regulon prediction </a:t>
          </a:r>
        </a:p>
      </dgm:t>
    </dgm:pt>
    <dgm:pt modelId="{B61B86B1-1653-E748-8223-517AE34BDB18}" type="parTrans" cxnId="{3E61431C-4296-7246-B2D7-277B457846A0}">
      <dgm:prSet/>
      <dgm:spPr/>
      <dgm:t>
        <a:bodyPr/>
        <a:lstStyle/>
        <a:p>
          <a:endParaRPr lang="en-US"/>
        </a:p>
      </dgm:t>
    </dgm:pt>
    <dgm:pt modelId="{107F43D6-114A-304C-B69E-0EF48E8F028E}" type="sibTrans" cxnId="{3E61431C-4296-7246-B2D7-277B457846A0}">
      <dgm:prSet/>
      <dgm:spPr/>
      <dgm:t>
        <a:bodyPr/>
        <a:lstStyle/>
        <a:p>
          <a:endParaRPr lang="en-US"/>
        </a:p>
      </dgm:t>
    </dgm:pt>
    <dgm:pt modelId="{E86D8488-8B8C-ED4A-A37D-AAF13AF441EE}">
      <dgm:prSet phldrT="[Text]"/>
      <dgm:spPr/>
      <dgm:t>
        <a:bodyPr/>
        <a:lstStyle/>
        <a:p>
          <a:pPr rtl="0"/>
          <a:r>
            <a:rPr lang="en-US" dirty="0"/>
            <a:t>Cell Enrichment</a:t>
          </a:r>
        </a:p>
      </dgm:t>
    </dgm:pt>
    <dgm:pt modelId="{08C03BB5-85D6-6E42-99DD-9C9F0938932D}" type="parTrans" cxnId="{484B67BA-7C00-0247-96A5-31B4FE449464}">
      <dgm:prSet/>
      <dgm:spPr/>
      <dgm:t>
        <a:bodyPr/>
        <a:lstStyle/>
        <a:p>
          <a:endParaRPr lang="en-US"/>
        </a:p>
      </dgm:t>
    </dgm:pt>
    <dgm:pt modelId="{405F11FB-CCA3-1B47-9B70-0D63FC77B66E}" type="sibTrans" cxnId="{484B67BA-7C00-0247-96A5-31B4FE449464}">
      <dgm:prSet/>
      <dgm:spPr/>
      <dgm:t>
        <a:bodyPr/>
        <a:lstStyle/>
        <a:p>
          <a:endParaRPr lang="en-US"/>
        </a:p>
      </dgm:t>
    </dgm:pt>
    <dgm:pt modelId="{4275E16D-2E52-2444-9650-C9940F94710E}" type="pres">
      <dgm:prSet presAssocID="{13934951-1D84-754A-8AFA-B38B37F873DD}" presName="Name0" presStyleCnt="0">
        <dgm:presLayoutVars>
          <dgm:dir/>
          <dgm:resizeHandles val="exact"/>
        </dgm:presLayoutVars>
      </dgm:prSet>
      <dgm:spPr/>
    </dgm:pt>
    <dgm:pt modelId="{E0D68314-0303-6D47-BA12-A2729E811B7C}" type="pres">
      <dgm:prSet presAssocID="{509C5DE1-B647-CE44-898E-4E213022BCED}" presName="node" presStyleLbl="node1" presStyleIdx="0" presStyleCnt="3" custScaleX="194227" custScaleY="250614">
        <dgm:presLayoutVars>
          <dgm:bulletEnabled val="1"/>
        </dgm:presLayoutVars>
      </dgm:prSet>
      <dgm:spPr/>
    </dgm:pt>
    <dgm:pt modelId="{E2EC8E36-0D9F-334E-8028-6EA457C46147}" type="pres">
      <dgm:prSet presAssocID="{FC8BF51E-2C89-2745-904C-E999C723A1E0}" presName="sibTrans" presStyleLbl="sibTrans2D1" presStyleIdx="0" presStyleCnt="2"/>
      <dgm:spPr/>
    </dgm:pt>
    <dgm:pt modelId="{86C6BF05-4B3B-BA42-AEFF-B254C39475D3}" type="pres">
      <dgm:prSet presAssocID="{FC8BF51E-2C89-2745-904C-E999C723A1E0}" presName="connectorText" presStyleLbl="sibTrans2D1" presStyleIdx="0" presStyleCnt="2"/>
      <dgm:spPr/>
    </dgm:pt>
    <dgm:pt modelId="{E6A07D35-788C-274E-8112-2971265E517F}" type="pres">
      <dgm:prSet presAssocID="{FFDAC7B9-E611-6E4C-AE36-1B77BA4A7DB3}" presName="node" presStyleLbl="node1" presStyleIdx="1" presStyleCnt="3" custScaleX="194227" custScaleY="250614">
        <dgm:presLayoutVars>
          <dgm:bulletEnabled val="1"/>
        </dgm:presLayoutVars>
      </dgm:prSet>
      <dgm:spPr/>
    </dgm:pt>
    <dgm:pt modelId="{11B164C2-1058-074E-BA62-DF1768657539}" type="pres">
      <dgm:prSet presAssocID="{107F43D6-114A-304C-B69E-0EF48E8F028E}" presName="sibTrans" presStyleLbl="sibTrans2D1" presStyleIdx="1" presStyleCnt="2"/>
      <dgm:spPr/>
    </dgm:pt>
    <dgm:pt modelId="{47485043-DA02-D140-8D16-F35E74F3F753}" type="pres">
      <dgm:prSet presAssocID="{107F43D6-114A-304C-B69E-0EF48E8F028E}" presName="connectorText" presStyleLbl="sibTrans2D1" presStyleIdx="1" presStyleCnt="2"/>
      <dgm:spPr/>
    </dgm:pt>
    <dgm:pt modelId="{75290981-E84A-CF4E-BBC2-AA0E93B27FC1}" type="pres">
      <dgm:prSet presAssocID="{E86D8488-8B8C-ED4A-A37D-AAF13AF441EE}" presName="node" presStyleLbl="node1" presStyleIdx="2" presStyleCnt="3" custScaleX="194227" custScaleY="250614">
        <dgm:presLayoutVars>
          <dgm:bulletEnabled val="1"/>
        </dgm:presLayoutVars>
      </dgm:prSet>
      <dgm:spPr/>
    </dgm:pt>
  </dgm:ptLst>
  <dgm:cxnLst>
    <dgm:cxn modelId="{3E61431C-4296-7246-B2D7-277B457846A0}" srcId="{13934951-1D84-754A-8AFA-B38B37F873DD}" destId="{FFDAC7B9-E611-6E4C-AE36-1B77BA4A7DB3}" srcOrd="1" destOrd="0" parTransId="{B61B86B1-1653-E748-8223-517AE34BDB18}" sibTransId="{107F43D6-114A-304C-B69E-0EF48E8F028E}"/>
    <dgm:cxn modelId="{B32DD144-E44D-4444-90E0-7D34286166D9}" type="presOf" srcId="{FC8BF51E-2C89-2745-904C-E999C723A1E0}" destId="{E2EC8E36-0D9F-334E-8028-6EA457C46147}" srcOrd="0" destOrd="0" presId="urn:microsoft.com/office/officeart/2005/8/layout/process1"/>
    <dgm:cxn modelId="{2C5F9360-F9A2-0B4F-B411-3F52CA6D9149}" type="presOf" srcId="{13934951-1D84-754A-8AFA-B38B37F873DD}" destId="{4275E16D-2E52-2444-9650-C9940F94710E}" srcOrd="0" destOrd="0" presId="urn:microsoft.com/office/officeart/2005/8/layout/process1"/>
    <dgm:cxn modelId="{93249163-E507-2F4E-AA4A-60144F2EA45C}" type="presOf" srcId="{FC8BF51E-2C89-2745-904C-E999C723A1E0}" destId="{86C6BF05-4B3B-BA42-AEFF-B254C39475D3}" srcOrd="1" destOrd="0" presId="urn:microsoft.com/office/officeart/2005/8/layout/process1"/>
    <dgm:cxn modelId="{D830E78E-4FB3-D24A-9932-9829BC79DAC9}" type="presOf" srcId="{107F43D6-114A-304C-B69E-0EF48E8F028E}" destId="{47485043-DA02-D140-8D16-F35E74F3F753}" srcOrd="1" destOrd="0" presId="urn:microsoft.com/office/officeart/2005/8/layout/process1"/>
    <dgm:cxn modelId="{D58D1F98-3A4A-1048-A9B0-27432155B063}" type="presOf" srcId="{509C5DE1-B647-CE44-898E-4E213022BCED}" destId="{E0D68314-0303-6D47-BA12-A2729E811B7C}" srcOrd="0" destOrd="0" presId="urn:microsoft.com/office/officeart/2005/8/layout/process1"/>
    <dgm:cxn modelId="{2D1A3D9F-DC2B-4A4B-90D9-EF6625E87E4D}" type="presOf" srcId="{E86D8488-8B8C-ED4A-A37D-AAF13AF441EE}" destId="{75290981-E84A-CF4E-BBC2-AA0E93B27FC1}" srcOrd="0" destOrd="0" presId="urn:microsoft.com/office/officeart/2005/8/layout/process1"/>
    <dgm:cxn modelId="{444BA7A1-4064-B54C-91BE-F01FAFE8BD7E}" type="presOf" srcId="{FFDAC7B9-E611-6E4C-AE36-1B77BA4A7DB3}" destId="{E6A07D35-788C-274E-8112-2971265E517F}" srcOrd="0" destOrd="0" presId="urn:microsoft.com/office/officeart/2005/8/layout/process1"/>
    <dgm:cxn modelId="{A0AF94A9-C0D4-514B-AFE1-D2A5A8826087}" srcId="{13934951-1D84-754A-8AFA-B38B37F873DD}" destId="{509C5DE1-B647-CE44-898E-4E213022BCED}" srcOrd="0" destOrd="0" parTransId="{56A13097-6729-794F-8283-E0E676AC5853}" sibTransId="{FC8BF51E-2C89-2745-904C-E999C723A1E0}"/>
    <dgm:cxn modelId="{484B67BA-7C00-0247-96A5-31B4FE449464}" srcId="{13934951-1D84-754A-8AFA-B38B37F873DD}" destId="{E86D8488-8B8C-ED4A-A37D-AAF13AF441EE}" srcOrd="2" destOrd="0" parTransId="{08C03BB5-85D6-6E42-99DD-9C9F0938932D}" sibTransId="{405F11FB-CCA3-1B47-9B70-0D63FC77B66E}"/>
    <dgm:cxn modelId="{A490F9F7-957A-EF45-8DFC-3802DC8A4D40}" type="presOf" srcId="{107F43D6-114A-304C-B69E-0EF48E8F028E}" destId="{11B164C2-1058-074E-BA62-DF1768657539}" srcOrd="0" destOrd="0" presId="urn:microsoft.com/office/officeart/2005/8/layout/process1"/>
    <dgm:cxn modelId="{C57B5A56-B3EC-A941-9D74-1BD6DB2E0DF9}" type="presParOf" srcId="{4275E16D-2E52-2444-9650-C9940F94710E}" destId="{E0D68314-0303-6D47-BA12-A2729E811B7C}" srcOrd="0" destOrd="0" presId="urn:microsoft.com/office/officeart/2005/8/layout/process1"/>
    <dgm:cxn modelId="{8AB40C96-D8A4-B84B-BFFA-1785CF4FC841}" type="presParOf" srcId="{4275E16D-2E52-2444-9650-C9940F94710E}" destId="{E2EC8E36-0D9F-334E-8028-6EA457C46147}" srcOrd="1" destOrd="0" presId="urn:microsoft.com/office/officeart/2005/8/layout/process1"/>
    <dgm:cxn modelId="{E975B764-2A5B-004C-9346-B2065BCDB620}" type="presParOf" srcId="{E2EC8E36-0D9F-334E-8028-6EA457C46147}" destId="{86C6BF05-4B3B-BA42-AEFF-B254C39475D3}" srcOrd="0" destOrd="0" presId="urn:microsoft.com/office/officeart/2005/8/layout/process1"/>
    <dgm:cxn modelId="{01FD35ED-7890-1E4F-A580-01CA86967F6E}" type="presParOf" srcId="{4275E16D-2E52-2444-9650-C9940F94710E}" destId="{E6A07D35-788C-274E-8112-2971265E517F}" srcOrd="2" destOrd="0" presId="urn:microsoft.com/office/officeart/2005/8/layout/process1"/>
    <dgm:cxn modelId="{0DB24F10-4FE8-C84D-8E5F-E6F854ED3EC7}" type="presParOf" srcId="{4275E16D-2E52-2444-9650-C9940F94710E}" destId="{11B164C2-1058-074E-BA62-DF1768657539}" srcOrd="3" destOrd="0" presId="urn:microsoft.com/office/officeart/2005/8/layout/process1"/>
    <dgm:cxn modelId="{B70C684E-C368-6D44-B62C-A74016F6DEFF}" type="presParOf" srcId="{11B164C2-1058-074E-BA62-DF1768657539}" destId="{47485043-DA02-D140-8D16-F35E74F3F753}" srcOrd="0" destOrd="0" presId="urn:microsoft.com/office/officeart/2005/8/layout/process1"/>
    <dgm:cxn modelId="{CE3E0E25-5B6F-8040-924F-C9D0103F1ACA}" type="presParOf" srcId="{4275E16D-2E52-2444-9650-C9940F94710E}" destId="{75290981-E84A-CF4E-BBC2-AA0E93B27F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68314-0303-6D47-BA12-A2729E811B7C}">
      <dsp:nvSpPr>
        <dsp:cNvPr id="0" name=""/>
        <dsp:cNvSpPr/>
      </dsp:nvSpPr>
      <dsp:spPr>
        <a:xfrm>
          <a:off x="736"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L" sz="2300" kern="1200" dirty="0"/>
            <a:t>Gene regulatory network inference and generation of co-expression modules</a:t>
          </a:r>
          <a:endParaRPr lang="en-US" sz="2300" kern="1200" dirty="0"/>
        </a:p>
      </dsp:txBody>
      <dsp:txXfrm>
        <a:off x="64231" y="1703699"/>
        <a:ext cx="2673220" cy="2040901"/>
      </dsp:txXfrm>
    </dsp:sp>
    <dsp:sp modelId="{E2EC8E36-0D9F-334E-8028-6EA457C46147}">
      <dsp:nvSpPr>
        <dsp:cNvPr id="0" name=""/>
        <dsp:cNvSpPr/>
      </dsp:nvSpPr>
      <dsp:spPr>
        <a:xfrm>
          <a:off x="2945118"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945118" y="2616885"/>
        <a:ext cx="213951" cy="214528"/>
      </dsp:txXfrm>
    </dsp:sp>
    <dsp:sp modelId="{E6A07D35-788C-274E-8112-2971265E517F}">
      <dsp:nvSpPr>
        <dsp:cNvPr id="0" name=""/>
        <dsp:cNvSpPr/>
      </dsp:nvSpPr>
      <dsp:spPr>
        <a:xfrm>
          <a:off x="3377634"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Regulon prediction </a:t>
          </a:r>
        </a:p>
      </dsp:txBody>
      <dsp:txXfrm>
        <a:off x="3441129" y="1703699"/>
        <a:ext cx="2673220" cy="2040901"/>
      </dsp:txXfrm>
    </dsp:sp>
    <dsp:sp modelId="{11B164C2-1058-074E-BA62-DF1768657539}">
      <dsp:nvSpPr>
        <dsp:cNvPr id="0" name=""/>
        <dsp:cNvSpPr/>
      </dsp:nvSpPr>
      <dsp:spPr>
        <a:xfrm>
          <a:off x="6322017" y="2545376"/>
          <a:ext cx="305644" cy="3575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322017" y="2616885"/>
        <a:ext cx="213951" cy="214528"/>
      </dsp:txXfrm>
    </dsp:sp>
    <dsp:sp modelId="{75290981-E84A-CF4E-BBC2-AA0E93B27FC1}">
      <dsp:nvSpPr>
        <dsp:cNvPr id="0" name=""/>
        <dsp:cNvSpPr/>
      </dsp:nvSpPr>
      <dsp:spPr>
        <a:xfrm>
          <a:off x="6754533" y="1640204"/>
          <a:ext cx="2800210" cy="2167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Cell Enrichment</a:t>
          </a:r>
        </a:p>
      </dsp:txBody>
      <dsp:txXfrm>
        <a:off x="6818028" y="1703699"/>
        <a:ext cx="2673220" cy="20409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1555-F4E9-5F41-9F32-9C0D89BD75B5}" type="datetimeFigureOut">
              <a:rPr lang="en-IL" smtClean="0"/>
              <a:t>22/05/2023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FD4FA-721D-0140-967B-1B04101EA7BE}" type="slidenum">
              <a:rPr lang="en-IL" smtClean="0"/>
              <a:t>‹#›</a:t>
            </a:fld>
            <a:endParaRPr lang="en-IL"/>
          </a:p>
        </p:txBody>
      </p:sp>
    </p:spTree>
    <p:extLst>
      <p:ext uri="{BB962C8B-B14F-4D97-AF65-F5344CB8AC3E}">
        <p14:creationId xmlns:p14="http://schemas.microsoft.com/office/powerpoint/2010/main" val="88194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cbi.nlm.nih.gov/pmc/articles/PMC4109854/figure/pcbi-1003731-g00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TO DO -&gt; create a simplified verseion</a:t>
            </a:r>
          </a:p>
        </p:txBody>
      </p:sp>
      <p:sp>
        <p:nvSpPr>
          <p:cNvPr id="4" name="Slide Number Placeholder 3"/>
          <p:cNvSpPr>
            <a:spLocks noGrp="1"/>
          </p:cNvSpPr>
          <p:nvPr>
            <p:ph type="sldNum" sz="quarter" idx="5"/>
          </p:nvPr>
        </p:nvSpPr>
        <p:spPr/>
        <p:txBody>
          <a:bodyPr/>
          <a:lstStyle/>
          <a:p>
            <a:fld id="{86AFD4FA-721D-0140-967B-1B04101EA7BE}" type="slidenum">
              <a:rPr lang="en-IL" smtClean="0"/>
              <a:t>1</a:t>
            </a:fld>
            <a:endParaRPr lang="en-IL"/>
          </a:p>
        </p:txBody>
      </p:sp>
    </p:spTree>
    <p:extLst>
      <p:ext uri="{BB962C8B-B14F-4D97-AF65-F5344CB8AC3E}">
        <p14:creationId xmlns:p14="http://schemas.microsoft.com/office/powerpoint/2010/main" val="150717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Is there a difference between regulons and modules?</a:t>
            </a:r>
          </a:p>
          <a:p>
            <a:r>
              <a:rPr lang="en-US" dirty="0"/>
              <a:t>C</a:t>
            </a:r>
            <a:r>
              <a:rPr lang="en-IL" dirty="0"/>
              <a:t>orrelation:</a:t>
            </a:r>
            <a:r>
              <a:rPr lang="en-IL" sz="1200" dirty="0"/>
              <a:t> Pearson product-moment correlation coeficient. Low threshold to avoid exessive filtering. </a:t>
            </a:r>
            <a:endParaRPr lang="en-IL" dirty="0"/>
          </a:p>
          <a:p>
            <a:endParaRPr lang="en-IL" dirty="0"/>
          </a:p>
          <a:p>
            <a:pPr marL="171450" indent="-171450">
              <a:buFont typeface="Arial" panose="020B0604020202020204" pitchFamily="34" charset="0"/>
              <a:buChar char="•"/>
            </a:pPr>
            <a:r>
              <a:rPr lang="en-US" b="0" i="0" u="none" strike="noStrike" dirty="0">
                <a:solidFill>
                  <a:srgbClr val="222222"/>
                </a:solidFill>
                <a:effectLst/>
                <a:latin typeface="Harding"/>
              </a:rPr>
              <a:t>By default, only positively correlated modules are used in the subsequent steps because these negatively correlated modules are less numerous, their regulatory interaction weights are lower and the resulting regulons show overall less motif enrichment. (https://</a:t>
            </a:r>
            <a:r>
              <a:rPr lang="en-US" b="0" i="0" u="none" strike="noStrike" dirty="0" err="1">
                <a:solidFill>
                  <a:srgbClr val="222222"/>
                </a:solidFill>
                <a:effectLst/>
                <a:latin typeface="Harding"/>
              </a:rPr>
              <a:t>www.nature.com</a:t>
            </a:r>
            <a:r>
              <a:rPr lang="en-US" b="0" i="0" u="none" strike="noStrike" dirty="0">
                <a:solidFill>
                  <a:srgbClr val="222222"/>
                </a:solidFill>
                <a:effectLst/>
                <a:latin typeface="Harding"/>
              </a:rPr>
              <a:t>/articles/s41596-020-0336-2, module generation, step 6)</a:t>
            </a:r>
          </a:p>
          <a:p>
            <a:pPr marL="171450" indent="-171450">
              <a:buFont typeface="Arial" panose="020B0604020202020204" pitchFamily="34" charset="0"/>
              <a:buChar char="•"/>
            </a:pPr>
            <a:endParaRPr lang="en-US" b="0" i="0" u="none" strike="noStrike" dirty="0">
              <a:solidFill>
                <a:srgbClr val="222222"/>
              </a:solidFill>
              <a:effectLst/>
              <a:latin typeface="Harding"/>
            </a:endParaRPr>
          </a:p>
          <a:p>
            <a:pPr marL="171450" indent="-171450">
              <a:buFont typeface="Arial" panose="020B0604020202020204" pitchFamily="34" charset="0"/>
              <a:buChar char="•"/>
            </a:pPr>
            <a:r>
              <a:rPr lang="en-US" b="0" i="0" u="none" strike="noStrike" dirty="0">
                <a:solidFill>
                  <a:srgbClr val="222222"/>
                </a:solidFill>
                <a:effectLst/>
                <a:latin typeface="Harding"/>
              </a:rPr>
              <a:t>correlation coefficient is calculated using the entire expression matrix</a:t>
            </a:r>
            <a:r>
              <a:rPr lang="en-US" b="1" i="0" u="none" strike="noStrike" dirty="0">
                <a:solidFill>
                  <a:srgbClr val="222222"/>
                </a:solidFill>
                <a:effectLst/>
                <a:latin typeface="Harding"/>
              </a:rPr>
              <a:t>, including dropouts</a:t>
            </a:r>
            <a:r>
              <a:rPr lang="en-US" b="0" i="0" u="none" strike="noStrike" dirty="0">
                <a:solidFill>
                  <a:srgbClr val="222222"/>
                </a:solidFill>
                <a:effectLst/>
                <a:latin typeface="Harding"/>
              </a:rPr>
              <a:t>. This avoids situations in which the correlation coefficient is determined by a small subset of cells with positive expression in the two genes being assessed. However, it is also possible to mask the cells that are involved in a dropout event for any of the two genes.</a:t>
            </a:r>
            <a:endParaRPr lang="en-IL" dirty="0"/>
          </a:p>
          <a:p>
            <a:endParaRPr lang="en-IL"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13</a:t>
            </a:fld>
            <a:endParaRPr lang="en-IL"/>
          </a:p>
        </p:txBody>
      </p:sp>
    </p:spTree>
    <p:extLst>
      <p:ext uri="{BB962C8B-B14F-4D97-AF65-F5344CB8AC3E}">
        <p14:creationId xmlns:p14="http://schemas.microsoft.com/office/powerpoint/2010/main" val="111997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14</a:t>
            </a:fld>
            <a:endParaRPr lang="en-IL"/>
          </a:p>
        </p:txBody>
      </p:sp>
    </p:spTree>
    <p:extLst>
      <p:ext uri="{BB962C8B-B14F-4D97-AF65-F5344CB8AC3E}">
        <p14:creationId xmlns:p14="http://schemas.microsoft.com/office/powerpoint/2010/main" val="97165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p:txBody>
      </p:sp>
      <p:sp>
        <p:nvSpPr>
          <p:cNvPr id="4" name="Slide Number Placeholder 3"/>
          <p:cNvSpPr>
            <a:spLocks noGrp="1"/>
          </p:cNvSpPr>
          <p:nvPr>
            <p:ph type="sldNum" sz="quarter" idx="5"/>
          </p:nvPr>
        </p:nvSpPr>
        <p:spPr/>
        <p:txBody>
          <a:bodyPr/>
          <a:lstStyle/>
          <a:p>
            <a:fld id="{86AFD4FA-721D-0140-967B-1B04101EA7BE}" type="slidenum">
              <a:rPr lang="en-IL" smtClean="0"/>
              <a:t>16</a:t>
            </a:fld>
            <a:endParaRPr lang="en-IL"/>
          </a:p>
        </p:txBody>
      </p:sp>
    </p:spTree>
    <p:extLst>
      <p:ext uri="{BB962C8B-B14F-4D97-AF65-F5344CB8AC3E}">
        <p14:creationId xmlns:p14="http://schemas.microsoft.com/office/powerpoint/2010/main" val="205792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Genome rankings are pre-computed for all motifs in our collection that are linked to a known TF.</a:t>
            </a:r>
          </a:p>
          <a:p>
            <a:endParaRPr lang="en-IL" dirty="0"/>
          </a:p>
          <a:p>
            <a:r>
              <a:rPr lang="en-US" dirty="0"/>
              <a:t>https://</a:t>
            </a:r>
            <a:r>
              <a:rPr lang="en-US" dirty="0" err="1"/>
              <a:t>www.ncbi.nlm.nih.gov</a:t>
            </a:r>
            <a:r>
              <a:rPr lang="en-US" dirty="0"/>
              <a:t>/</a:t>
            </a:r>
            <a:r>
              <a:rPr lang="en-US" dirty="0" err="1"/>
              <a:t>pmc</a:t>
            </a:r>
            <a:r>
              <a:rPr lang="en-US" dirty="0"/>
              <a:t>/articles/PMC2910651/</a:t>
            </a:r>
            <a:endParaRPr lang="en-IL" dirty="0"/>
          </a:p>
          <a:p>
            <a:r>
              <a:rPr lang="en-IL" dirty="0"/>
              <a:t> </a:t>
            </a:r>
          </a:p>
          <a:p>
            <a:r>
              <a:rPr lang="en-IL" dirty="0"/>
              <a:t>*each TF may have multiple motifs!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17</a:t>
            </a:fld>
            <a:endParaRPr lang="en-IL"/>
          </a:p>
        </p:txBody>
      </p:sp>
    </p:spTree>
    <p:extLst>
      <p:ext uri="{BB962C8B-B14F-4D97-AF65-F5344CB8AC3E}">
        <p14:creationId xmlns:p14="http://schemas.microsoft.com/office/powerpoint/2010/main" val="80272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luster-Buster </a:t>
            </a:r>
            <a:r>
              <a:rPr lang="en-US" dirty="0"/>
              <a:t>https://</a:t>
            </a:r>
            <a:r>
              <a:rPr lang="en-US" dirty="0" err="1"/>
              <a:t>www.ncbi.nlm.nih.gov</a:t>
            </a:r>
            <a:r>
              <a:rPr lang="en-US" dirty="0"/>
              <a:t>/</a:t>
            </a:r>
            <a:r>
              <a:rPr lang="en-US" dirty="0" err="1"/>
              <a:t>pmc</a:t>
            </a:r>
            <a:r>
              <a:rPr lang="en-US" dirty="0"/>
              <a:t>/articles/PMC168947/ </a:t>
            </a:r>
          </a:p>
          <a:p>
            <a:endParaRPr lang="en-IL" dirty="0"/>
          </a:p>
          <a:p>
            <a:endParaRPr lang="en-IL" dirty="0"/>
          </a:p>
          <a:p>
            <a:r>
              <a:rPr lang="en-US" b="0" i="1" u="none" strike="noStrike" dirty="0">
                <a:solidFill>
                  <a:srgbClr val="4D5156"/>
                </a:solidFill>
                <a:effectLst/>
                <a:latin typeface="Google Sans"/>
              </a:rPr>
              <a:t>Cis-regulatory modules (CRMs) - </a:t>
            </a:r>
            <a:r>
              <a:rPr lang="en-US" b="0" i="0" u="none" strike="noStrike" dirty="0">
                <a:solidFill>
                  <a:srgbClr val="4D5156"/>
                </a:solidFill>
                <a:effectLst/>
                <a:latin typeface="Google Sans"/>
              </a:rPr>
              <a:t> </a:t>
            </a:r>
            <a:r>
              <a:rPr lang="en-US" b="0" i="0" u="none" strike="noStrike" dirty="0">
                <a:solidFill>
                  <a:srgbClr val="040C28"/>
                </a:solidFill>
                <a:effectLst/>
                <a:latin typeface="Google Sans"/>
              </a:rPr>
              <a:t>DNA sequence elements that have transcriptional regulatory activity</a:t>
            </a:r>
            <a:r>
              <a:rPr lang="en-US" b="0" i="0" u="none" strike="noStrike" dirty="0">
                <a:solidFill>
                  <a:srgbClr val="4D5156"/>
                </a:solidFill>
                <a:effectLst/>
                <a:latin typeface="Google Sans"/>
              </a:rPr>
              <a:t>. (promoters, enhancers, silencers)</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18</a:t>
            </a:fld>
            <a:endParaRPr lang="en-IL"/>
          </a:p>
        </p:txBody>
      </p:sp>
    </p:spTree>
    <p:extLst>
      <p:ext uri="{BB962C8B-B14F-4D97-AF65-F5344CB8AC3E}">
        <p14:creationId xmlns:p14="http://schemas.microsoft.com/office/powerpoint/2010/main" val="269210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Leading edge: </a:t>
            </a:r>
          </a:p>
          <a:p>
            <a:endParaRPr lang="en-IL" dirty="0"/>
          </a:p>
          <a:p>
            <a:r>
              <a:rPr lang="en-US" dirty="0"/>
              <a:t>M</a:t>
            </a:r>
            <a:r>
              <a:rPr lang="en-IL" dirty="0"/>
              <a:t>ethods part of the first SCENIC paper</a:t>
            </a:r>
          </a:p>
        </p:txBody>
      </p:sp>
      <p:sp>
        <p:nvSpPr>
          <p:cNvPr id="4" name="Slide Number Placeholder 3"/>
          <p:cNvSpPr>
            <a:spLocks noGrp="1"/>
          </p:cNvSpPr>
          <p:nvPr>
            <p:ph type="sldNum" sz="quarter" idx="5"/>
          </p:nvPr>
        </p:nvSpPr>
        <p:spPr/>
        <p:txBody>
          <a:bodyPr/>
          <a:lstStyle/>
          <a:p>
            <a:fld id="{86AFD4FA-721D-0140-967B-1B04101EA7BE}" type="slidenum">
              <a:rPr lang="en-IL" smtClean="0"/>
              <a:t>20</a:t>
            </a:fld>
            <a:endParaRPr lang="en-IL"/>
          </a:p>
        </p:txBody>
      </p:sp>
    </p:spTree>
    <p:extLst>
      <p:ext uri="{BB962C8B-B14F-4D97-AF65-F5344CB8AC3E}">
        <p14:creationId xmlns:p14="http://schemas.microsoft.com/office/powerpoint/2010/main" val="2811168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 </a:t>
            </a:r>
          </a:p>
          <a:p>
            <a:r>
              <a:rPr lang="en-US" dirty="0"/>
              <a:t>I am not sure weather this step is done in between ranking and recovery!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21</a:t>
            </a:fld>
            <a:endParaRPr lang="en-IL"/>
          </a:p>
        </p:txBody>
      </p:sp>
    </p:spTree>
    <p:extLst>
      <p:ext uri="{BB962C8B-B14F-4D97-AF65-F5344CB8AC3E}">
        <p14:creationId xmlns:p14="http://schemas.microsoft.com/office/powerpoint/2010/main" val="284065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iRegulon  (= </a:t>
            </a:r>
            <a:r>
              <a:rPr lang="en-US" dirty="0" err="1"/>
              <a:t>cisTarget</a:t>
            </a:r>
            <a:r>
              <a:rPr lang="en-US" dirty="0"/>
              <a:t>) </a:t>
            </a:r>
          </a:p>
          <a:p>
            <a:endParaRPr lang="en-US" dirty="0"/>
          </a:p>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=10.1371/journal.pcbi.1003731</a:t>
            </a:r>
          </a:p>
          <a:p>
            <a:endParaRPr lang="en-US" dirty="0"/>
          </a:p>
          <a:p>
            <a:pPr algn="l">
              <a:lnSpc>
                <a:spcPts val="2250"/>
              </a:lnSpc>
              <a:spcBef>
                <a:spcPts val="2000"/>
              </a:spcBef>
              <a:spcAft>
                <a:spcPts val="1000"/>
              </a:spcAft>
            </a:pPr>
            <a:r>
              <a:rPr lang="en-US" sz="1800" b="0" i="0" u="none" strike="noStrike" dirty="0">
                <a:solidFill>
                  <a:srgbClr val="734126"/>
                </a:solidFill>
                <a:effectLst/>
                <a:latin typeface="Cambria" panose="02040503050406030204" pitchFamily="18" charset="0"/>
              </a:rPr>
              <a:t>Detection of the target genes</a:t>
            </a:r>
          </a:p>
          <a:p>
            <a:pPr algn="l">
              <a:spcBef>
                <a:spcPts val="2000"/>
              </a:spcBef>
              <a:spcAft>
                <a:spcPts val="2000"/>
              </a:spcAft>
            </a:pPr>
            <a:r>
              <a:rPr lang="en-US" b="0" i="0" u="sng" strike="noStrike" dirty="0">
                <a:solidFill>
                  <a:srgbClr val="4C2C92"/>
                </a:solidFill>
                <a:effectLst/>
                <a:latin typeface="Cambria" panose="02040503050406030204" pitchFamily="18" charset="0"/>
                <a:hlinkClick r:id="rId3"/>
              </a:rPr>
              <a:t>Fig. 1B</a:t>
            </a:r>
            <a:r>
              <a:rPr lang="en-US" b="0" i="0" u="none" strike="noStrike" dirty="0">
                <a:solidFill>
                  <a:srgbClr val="212121"/>
                </a:solidFill>
                <a:effectLst/>
                <a:latin typeface="Cambria" panose="02040503050406030204" pitchFamily="18" charset="0"/>
              </a:rPr>
              <a:t>. The target gene recovery is plotted along the whole-genome ranking for a given motif (blue curve) and compared to the average recovery + (2× standard deviation) (red curve) for all motifs in the collection. The leading edge corresponds to the rank where the difference between the signal (blue curve) and the background (red curve) is maximal within the top ranked genes (the latter is defined by the Rank Threshold parameter). The input genes that have a better ranking than the rank at the leading edge are predicted as target genes for the given motif or track.</a:t>
            </a:r>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22</a:t>
            </a:fld>
            <a:endParaRPr lang="en-IL"/>
          </a:p>
        </p:txBody>
      </p:sp>
    </p:spTree>
    <p:extLst>
      <p:ext uri="{BB962C8B-B14F-4D97-AF65-F5344CB8AC3E}">
        <p14:creationId xmlns:p14="http://schemas.microsoft.com/office/powerpoint/2010/main" val="3588214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 TO DO -&gt; check if RNA-seq analysis (fold change) exists in validation</a:t>
            </a:r>
          </a:p>
        </p:txBody>
      </p:sp>
      <p:sp>
        <p:nvSpPr>
          <p:cNvPr id="4" name="Slide Number Placeholder 3"/>
          <p:cNvSpPr>
            <a:spLocks noGrp="1"/>
          </p:cNvSpPr>
          <p:nvPr>
            <p:ph type="sldNum" sz="quarter" idx="5"/>
          </p:nvPr>
        </p:nvSpPr>
        <p:spPr/>
        <p:txBody>
          <a:bodyPr/>
          <a:lstStyle/>
          <a:p>
            <a:fld id="{86AFD4FA-721D-0140-967B-1B04101EA7BE}" type="slidenum">
              <a:rPr lang="en-IL" smtClean="0"/>
              <a:t>26</a:t>
            </a:fld>
            <a:endParaRPr lang="en-IL"/>
          </a:p>
        </p:txBody>
      </p:sp>
    </p:spTree>
    <p:extLst>
      <p:ext uri="{BB962C8B-B14F-4D97-AF65-F5344CB8AC3E}">
        <p14:creationId xmlns:p14="http://schemas.microsoft.com/office/powerpoint/2010/main" val="4079525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27</a:t>
            </a:fld>
            <a:endParaRPr lang="en-IL"/>
          </a:p>
        </p:txBody>
      </p:sp>
    </p:spTree>
    <p:extLst>
      <p:ext uri="{BB962C8B-B14F-4D97-AF65-F5344CB8AC3E}">
        <p14:creationId xmlns:p14="http://schemas.microsoft.com/office/powerpoint/2010/main" val="366954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a:t>
            </a:fld>
            <a:endParaRPr lang="en-IL"/>
          </a:p>
        </p:txBody>
      </p:sp>
    </p:spTree>
    <p:extLst>
      <p:ext uri="{BB962C8B-B14F-4D97-AF65-F5344CB8AC3E}">
        <p14:creationId xmlns:p14="http://schemas.microsoft.com/office/powerpoint/2010/main" val="2784492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www.nature.com</a:t>
            </a:r>
            <a:r>
              <a:rPr lang="en-US" dirty="0"/>
              <a:t>/articles/s41596-020-0336-2</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28</a:t>
            </a:fld>
            <a:endParaRPr lang="en-IL"/>
          </a:p>
        </p:txBody>
      </p:sp>
    </p:spTree>
    <p:extLst>
      <p:ext uri="{BB962C8B-B14F-4D97-AF65-F5344CB8AC3E}">
        <p14:creationId xmlns:p14="http://schemas.microsoft.com/office/powerpoint/2010/main" val="2273289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IL" dirty="0"/>
              <a:t>(+) / (-) : activator / suppressor </a:t>
            </a:r>
          </a:p>
          <a:p>
            <a:pPr marL="0" algn="l" defTabSz="914400" rtl="0" eaLnBrk="1" latinLnBrk="0" hangingPunct="1"/>
            <a:r>
              <a:rPr lang="en-US" dirty="0"/>
              <a:t>V</a:t>
            </a:r>
            <a:r>
              <a:rPr lang="en-IL" dirty="0"/>
              <a:t>alue: </a:t>
            </a:r>
          </a:p>
        </p:txBody>
      </p:sp>
      <p:sp>
        <p:nvSpPr>
          <p:cNvPr id="4" name="Slide Number Placeholder 3"/>
          <p:cNvSpPr>
            <a:spLocks noGrp="1"/>
          </p:cNvSpPr>
          <p:nvPr>
            <p:ph type="sldNum" sz="quarter" idx="5"/>
          </p:nvPr>
        </p:nvSpPr>
        <p:spPr/>
        <p:txBody>
          <a:bodyPr/>
          <a:lstStyle/>
          <a:p>
            <a:fld id="{86AFD4FA-721D-0140-967B-1B04101EA7BE}" type="slidenum">
              <a:rPr lang="en-IL" smtClean="0"/>
              <a:t>31</a:t>
            </a:fld>
            <a:endParaRPr lang="en-IL"/>
          </a:p>
        </p:txBody>
      </p:sp>
    </p:spTree>
    <p:extLst>
      <p:ext uri="{BB962C8B-B14F-4D97-AF65-F5344CB8AC3E}">
        <p14:creationId xmlns:p14="http://schemas.microsoft.com/office/powerpoint/2010/main" val="91519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pyscenic.readthedocs.io</a:t>
            </a:r>
            <a:r>
              <a:rPr lang="en-US" dirty="0"/>
              <a:t>/</a:t>
            </a:r>
            <a:r>
              <a:rPr lang="en-US" dirty="0" err="1"/>
              <a:t>en</a:t>
            </a:r>
            <a:r>
              <a:rPr lang="en-US" dirty="0"/>
              <a:t>/stable/</a:t>
            </a:r>
            <a:r>
              <a:rPr lang="en-US" dirty="0" err="1"/>
              <a:t>faq.html</a:t>
            </a:r>
            <a:endParaRPr lang="en-US" dirty="0"/>
          </a:p>
          <a:p>
            <a:endParaRPr lang="en-US" dirty="0"/>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32</a:t>
            </a:fld>
            <a:endParaRPr lang="en-IL"/>
          </a:p>
        </p:txBody>
      </p:sp>
    </p:spTree>
    <p:extLst>
      <p:ext uri="{BB962C8B-B14F-4D97-AF65-F5344CB8AC3E}">
        <p14:creationId xmlns:p14="http://schemas.microsoft.com/office/powerpoint/2010/main" val="156342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Jensen-Shannon divergence: </a:t>
            </a:r>
            <a:r>
              <a:rPr lang="en-US" b="0" i="0" u="none" strike="noStrike" dirty="0">
                <a:solidFill>
                  <a:srgbClr val="202122"/>
                </a:solidFill>
                <a:effectLst/>
                <a:latin typeface="Arial" panose="020B0604020202020204" pitchFamily="34" charset="0"/>
              </a:rPr>
              <a:t>method of measuring the similarity between two probability distributions.</a:t>
            </a:r>
          </a:p>
          <a:p>
            <a:pPr marL="0" algn="l" defTabSz="914400" rtl="1" eaLnBrk="1" latinLnBrk="0" hangingPunct="1"/>
            <a:endParaRPr lang="en-US" b="0" i="0" u="none" strike="noStrike" dirty="0">
              <a:solidFill>
                <a:srgbClr val="202122"/>
              </a:solidFill>
              <a:effectLst/>
              <a:latin typeface="Arial" panose="020B0604020202020204" pitchFamily="34" charset="0"/>
            </a:endParaRPr>
          </a:p>
          <a:p>
            <a:pPr marL="0" algn="l" defTabSz="914400" rtl="1" eaLnBrk="1" latinLnBrk="0" hangingPunct="1"/>
            <a:r>
              <a:rPr lang="en-US" b="0" i="0" u="none" strike="noStrike" dirty="0">
                <a:solidFill>
                  <a:srgbClr val="202122"/>
                </a:solidFill>
                <a:effectLst/>
                <a:latin typeface="Arial" panose="020B0604020202020204" pitchFamily="34" charset="0"/>
              </a:rPr>
              <a:t>https://</a:t>
            </a:r>
            <a:r>
              <a:rPr lang="en-US" b="0" i="0" u="none" strike="noStrike" dirty="0" err="1">
                <a:solidFill>
                  <a:srgbClr val="202122"/>
                </a:solidFill>
                <a:effectLst/>
                <a:latin typeface="Arial" panose="020B0604020202020204" pitchFamily="34" charset="0"/>
              </a:rPr>
              <a:t>www.nature.com</a:t>
            </a:r>
            <a:r>
              <a:rPr lang="en-US" b="0" i="0" u="none" strike="noStrike" dirty="0">
                <a:solidFill>
                  <a:srgbClr val="202122"/>
                </a:solidFill>
                <a:effectLst/>
                <a:latin typeface="Arial" panose="020B0604020202020204" pitchFamily="34" charset="0"/>
              </a:rPr>
              <a:t>/articles/s41596-020-0336-2</a:t>
            </a:r>
          </a:p>
          <a:p>
            <a:pPr marL="0" algn="l" defTabSz="914400" rtl="1" eaLnBrk="1" latinLnBrk="0" hangingPunct="1"/>
            <a:r>
              <a:rPr lang="en-US" b="0" i="0" u="none" strike="noStrike" dirty="0">
                <a:solidFill>
                  <a:srgbClr val="202122"/>
                </a:solidFill>
                <a:effectLst/>
                <a:latin typeface="Arial" panose="020B0604020202020204" pitchFamily="34" charset="0"/>
              </a:rPr>
              <a:t> </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35</a:t>
            </a:fld>
            <a:endParaRPr lang="en-IL"/>
          </a:p>
        </p:txBody>
      </p:sp>
    </p:spTree>
    <p:extLst>
      <p:ext uri="{BB962C8B-B14F-4D97-AF65-F5344CB8AC3E}">
        <p14:creationId xmlns:p14="http://schemas.microsoft.com/office/powerpoint/2010/main" val="3234677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36</a:t>
            </a:fld>
            <a:endParaRPr lang="en-IL"/>
          </a:p>
        </p:txBody>
      </p:sp>
    </p:spTree>
    <p:extLst>
      <p:ext uri="{BB962C8B-B14F-4D97-AF65-F5344CB8AC3E}">
        <p14:creationId xmlns:p14="http://schemas.microsoft.com/office/powerpoint/2010/main" val="248738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GENIE3 paper: Huynh-Thu V. A., </a:t>
            </a:r>
            <a:r>
              <a:rPr lang="en-US" b="0" i="0" u="none" strike="noStrike" dirty="0" err="1">
                <a:solidFill>
                  <a:srgbClr val="333333"/>
                </a:solidFill>
                <a:effectLst/>
                <a:latin typeface="Arial" panose="020B0604020202020204" pitchFamily="34" charset="0"/>
              </a:rPr>
              <a:t>Irrthum</a:t>
            </a:r>
            <a:r>
              <a:rPr lang="en-US" b="0" i="0" u="none" strike="noStrike" dirty="0">
                <a:solidFill>
                  <a:srgbClr val="333333"/>
                </a:solidFill>
                <a:effectLst/>
                <a:latin typeface="Arial" panose="020B0604020202020204" pitchFamily="34" charset="0"/>
              </a:rPr>
              <a:t> A., </a:t>
            </a:r>
            <a:r>
              <a:rPr lang="en-US" b="0" i="0" u="none" strike="noStrike" dirty="0" err="1">
                <a:solidFill>
                  <a:srgbClr val="333333"/>
                </a:solidFill>
                <a:effectLst/>
                <a:latin typeface="Arial" panose="020B0604020202020204" pitchFamily="34" charset="0"/>
              </a:rPr>
              <a:t>Wehenkel</a:t>
            </a:r>
            <a:r>
              <a:rPr lang="en-US" b="0" i="0" u="none" strike="noStrike" dirty="0">
                <a:solidFill>
                  <a:srgbClr val="333333"/>
                </a:solidFill>
                <a:effectLst/>
                <a:latin typeface="Arial" panose="020B0604020202020204" pitchFamily="34" charset="0"/>
              </a:rPr>
              <a:t> L., and </a:t>
            </a:r>
            <a:r>
              <a:rPr lang="en-US" b="0" i="0" u="none" strike="noStrike" dirty="0" err="1">
                <a:solidFill>
                  <a:srgbClr val="333333"/>
                </a:solidFill>
                <a:effectLst/>
                <a:latin typeface="Arial" panose="020B0604020202020204" pitchFamily="34" charset="0"/>
              </a:rPr>
              <a:t>Geurts</a:t>
            </a:r>
            <a:r>
              <a:rPr lang="en-US" b="0" i="0" u="none" strike="noStrike" dirty="0">
                <a:solidFill>
                  <a:srgbClr val="333333"/>
                </a:solidFill>
                <a:effectLst/>
                <a:latin typeface="Arial" panose="020B0604020202020204" pitchFamily="34" charset="0"/>
              </a:rPr>
              <a:t> P. (2010) Inferring regulatory networks from expression data using tree-based methods. </a:t>
            </a:r>
            <a:r>
              <a:rPr lang="en-US" b="0" i="1" u="none" strike="noStrike" dirty="0" err="1">
                <a:solidFill>
                  <a:srgbClr val="333333"/>
                </a:solidFill>
                <a:effectLst/>
                <a:latin typeface="Arial" panose="020B0604020202020204" pitchFamily="34" charset="0"/>
              </a:rPr>
              <a:t>PLoS</a:t>
            </a:r>
            <a:r>
              <a:rPr lang="en-US" b="0" i="1" u="none" strike="noStrike" dirty="0">
                <a:solidFill>
                  <a:srgbClr val="333333"/>
                </a:solidFill>
                <a:effectLst/>
                <a:latin typeface="Arial" panose="020B0604020202020204" pitchFamily="34" charset="0"/>
              </a:rPr>
              <a:t> ONE</a:t>
            </a:r>
            <a:r>
              <a:rPr lang="en-US" b="0" i="0" u="none" strike="noStrike" dirty="0">
                <a:solidFill>
                  <a:srgbClr val="333333"/>
                </a:solidFill>
                <a:effectLst/>
                <a:latin typeface="Arial" panose="020B0604020202020204" pitchFamily="34" charset="0"/>
              </a:rPr>
              <a:t>, 5(9):e12776.</a:t>
            </a:r>
          </a:p>
          <a:p>
            <a:r>
              <a:rPr lang="en-US" dirty="0"/>
              <a:t>https://</a:t>
            </a:r>
            <a:r>
              <a:rPr lang="en-US" dirty="0" err="1"/>
              <a:t>pubmed.ncbi.nlm.nih.gov</a:t>
            </a:r>
            <a:r>
              <a:rPr lang="en-US" dirty="0"/>
              <a:t>/20927193/</a:t>
            </a:r>
            <a:r>
              <a:rPr lang="en-US" b="0" i="0" u="none" strike="noStrike" dirty="0">
                <a:solidFill>
                  <a:srgbClr val="333333"/>
                </a:solidFill>
                <a:effectLst/>
                <a:latin typeface="Arial" panose="020B0604020202020204" pitchFamily="34" charset="0"/>
              </a:rPr>
              <a:t> </a:t>
            </a:r>
          </a:p>
          <a:p>
            <a:endParaRPr lang="en-US" b="0" i="0" u="none" strike="noStrike" dirty="0">
              <a:solidFill>
                <a:srgbClr val="333333"/>
              </a:solidFill>
              <a:effectLst/>
              <a:latin typeface="Arial" panose="020B0604020202020204" pitchFamily="34" charset="0"/>
            </a:endParaRPr>
          </a:p>
          <a:p>
            <a:r>
              <a:rPr lang="en-US" b="0" i="0" u="none" strike="noStrike" dirty="0">
                <a:solidFill>
                  <a:srgbClr val="333333"/>
                </a:solidFill>
                <a:effectLst/>
                <a:latin typeface="Arial" panose="020B0604020202020204" pitchFamily="34" charset="0"/>
              </a:rPr>
              <a:t>GENIE = Gene Network Inference with Ensemble of trees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5</a:t>
            </a:fld>
            <a:endParaRPr lang="en-IL"/>
          </a:p>
        </p:txBody>
      </p:sp>
    </p:spTree>
    <p:extLst>
      <p:ext uri="{BB962C8B-B14F-4D97-AF65-F5344CB8AC3E}">
        <p14:creationId xmlns:p14="http://schemas.microsoft.com/office/powerpoint/2010/main" val="122471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02020"/>
                </a:solidFill>
                <a:effectLst/>
                <a:latin typeface="Helvetica" pitchFamily="2" charset="0"/>
              </a:rPr>
              <a:t>In a Random Forests ensemble, </a:t>
            </a:r>
          </a:p>
          <a:p>
            <a:r>
              <a:rPr lang="en-US" b="0" i="0" u="none" strike="noStrike" dirty="0">
                <a:solidFill>
                  <a:srgbClr val="202020"/>
                </a:solidFill>
                <a:effectLst/>
                <a:latin typeface="Helvetica" pitchFamily="2" charset="0"/>
              </a:rPr>
              <a:t>each tree is built on a bootstrap sample from the original learning sample and, at each test node,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attributes are selected at random among all candidate attributes before determining the best split. </a:t>
            </a:r>
          </a:p>
          <a:p>
            <a:endParaRPr lang="en-US" b="0" i="0" u="none" strike="noStrike" dirty="0">
              <a:solidFill>
                <a:srgbClr val="202020"/>
              </a:solidFill>
              <a:effectLst/>
              <a:latin typeface="Helvetica" pitchFamily="2" charset="0"/>
            </a:endParaRPr>
          </a:p>
          <a:p>
            <a:r>
              <a:rPr lang="en-US" b="0" i="0" u="none" strike="noStrike" dirty="0">
                <a:solidFill>
                  <a:srgbClr val="202020"/>
                </a:solidFill>
                <a:effectLst/>
                <a:latin typeface="Helvetica" pitchFamily="2" charset="0"/>
              </a:rPr>
              <a:t>* There is also Extra-Trees (instead of RF): the best split is determined among </a:t>
            </a:r>
            <a:r>
              <a:rPr lang="en-US" b="0" i="1" u="none" strike="noStrike" dirty="0">
                <a:solidFill>
                  <a:srgbClr val="202020"/>
                </a:solidFill>
                <a:effectLst/>
                <a:latin typeface="Helvetica" pitchFamily="2" charset="0"/>
              </a:rPr>
              <a:t>K</a:t>
            </a:r>
            <a:r>
              <a:rPr lang="en-US" b="0" i="0" u="none" strike="noStrike" dirty="0">
                <a:solidFill>
                  <a:srgbClr val="202020"/>
                </a:solidFill>
                <a:effectLst/>
                <a:latin typeface="Helvetica" pitchFamily="2" charset="0"/>
              </a:rPr>
              <a:t> random splits, each determined by randomly selecting one input (without replacement) and a threshold.</a:t>
            </a: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6</a:t>
            </a:fld>
            <a:endParaRPr lang="en-IL"/>
          </a:p>
        </p:txBody>
      </p:sp>
    </p:spTree>
    <p:extLst>
      <p:ext uri="{BB962C8B-B14F-4D97-AF65-F5344CB8AC3E}">
        <p14:creationId xmlns:p14="http://schemas.microsoft.com/office/powerpoint/2010/main" val="51670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dirty="0"/>
              <a:t>For j=1 to p:</a:t>
            </a:r>
            <a:endParaRPr lang="en-IL" dirty="0"/>
          </a:p>
          <a:p>
            <a:pPr marL="0" algn="l" defTabSz="914400" rtl="0" eaLnBrk="1" latinLnBrk="0" hangingPunct="1"/>
            <a:r>
              <a:rPr lang="en-IL" dirty="0"/>
              <a:t>	- generate the learning sample of input-ouput pairs for gene j (LS</a:t>
            </a:r>
            <a:r>
              <a:rPr lang="en-IL" baseline="30000" dirty="0"/>
              <a:t>j</a:t>
            </a:r>
            <a:r>
              <a:rPr lang="en-IL" dirty="0"/>
              <a:t>)</a:t>
            </a:r>
          </a:p>
          <a:p>
            <a:pPr marL="0" algn="l" defTabSz="914400" rtl="0" eaLnBrk="1" latinLnBrk="0" hangingPunct="1"/>
            <a:r>
              <a:rPr lang="en-IL" dirty="0"/>
              <a:t>	- use feature selection technique on LS</a:t>
            </a:r>
            <a:r>
              <a:rPr lang="en-IL" baseline="30000" dirty="0"/>
              <a:t>j</a:t>
            </a:r>
            <a:r>
              <a:rPr lang="en-IL" baseline="0" dirty="0"/>
              <a:t> to get a global ranking of all regulatory links </a:t>
            </a:r>
          </a:p>
          <a:p>
            <a:pPr marL="0" algn="l" defTabSz="914400" rtl="0" eaLnBrk="1" latinLnBrk="0" hangingPunct="1"/>
            <a:endParaRPr lang="en-IL" baseline="0" dirty="0"/>
          </a:p>
          <a:p>
            <a:pPr marL="0" algn="l" defTabSz="914400" rtl="0" eaLnBrk="1" latinLnBrk="0" hangingPunct="1"/>
            <a:endParaRPr lang="en-IL" dirty="0"/>
          </a:p>
          <a:p>
            <a:pPr marL="0" algn="l" defTabSz="914400" rtl="0" eaLnBrk="1" latinLnBrk="0" hangingPunct="1"/>
            <a:endParaRPr lang="en-US" baseline="0" dirty="0"/>
          </a:p>
        </p:txBody>
      </p:sp>
      <p:sp>
        <p:nvSpPr>
          <p:cNvPr id="4" name="Slide Number Placeholder 3"/>
          <p:cNvSpPr>
            <a:spLocks noGrp="1"/>
          </p:cNvSpPr>
          <p:nvPr>
            <p:ph type="sldNum" sz="quarter" idx="5"/>
          </p:nvPr>
        </p:nvSpPr>
        <p:spPr/>
        <p:txBody>
          <a:bodyPr/>
          <a:lstStyle/>
          <a:p>
            <a:fld id="{86AFD4FA-721D-0140-967B-1B04101EA7BE}" type="slidenum">
              <a:rPr lang="en-IL" smtClean="0"/>
              <a:t>7</a:t>
            </a:fld>
            <a:endParaRPr lang="en-IL"/>
          </a:p>
        </p:txBody>
      </p:sp>
    </p:spTree>
    <p:extLst>
      <p:ext uri="{BB962C8B-B14F-4D97-AF65-F5344CB8AC3E}">
        <p14:creationId xmlns:p14="http://schemas.microsoft.com/office/powerpoint/2010/main" val="254097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8</a:t>
            </a:fld>
            <a:endParaRPr lang="en-IL"/>
          </a:p>
        </p:txBody>
      </p:sp>
    </p:spTree>
    <p:extLst>
      <p:ext uri="{BB962C8B-B14F-4D97-AF65-F5344CB8AC3E}">
        <p14:creationId xmlns:p14="http://schemas.microsoft.com/office/powerpoint/2010/main" val="9305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academic.oup.com</a:t>
            </a:r>
            <a:r>
              <a:rPr lang="en-US" dirty="0"/>
              <a:t>/bioinformatics/article/35/12/2159/5184284</a:t>
            </a:r>
          </a:p>
          <a:p>
            <a:endParaRPr lang="en-IL" dirty="0"/>
          </a:p>
          <a:p>
            <a:r>
              <a:rPr lang="en-IL" dirty="0"/>
              <a:t>GENIE3 -&gt; Bagging</a:t>
            </a:r>
          </a:p>
          <a:p>
            <a:r>
              <a:rPr lang="en-IL" dirty="0"/>
              <a:t>GRNBoost2 -&gt; Boosting</a:t>
            </a:r>
          </a:p>
        </p:txBody>
      </p:sp>
      <p:sp>
        <p:nvSpPr>
          <p:cNvPr id="4" name="Slide Number Placeholder 3"/>
          <p:cNvSpPr>
            <a:spLocks noGrp="1"/>
          </p:cNvSpPr>
          <p:nvPr>
            <p:ph type="sldNum" sz="quarter" idx="5"/>
          </p:nvPr>
        </p:nvSpPr>
        <p:spPr/>
        <p:txBody>
          <a:bodyPr/>
          <a:lstStyle/>
          <a:p>
            <a:fld id="{86AFD4FA-721D-0140-967B-1B04101EA7BE}" type="slidenum">
              <a:rPr lang="en-IL" smtClean="0"/>
              <a:t>9</a:t>
            </a:fld>
            <a:endParaRPr lang="en-IL"/>
          </a:p>
        </p:txBody>
      </p:sp>
    </p:spTree>
    <p:extLst>
      <p:ext uri="{BB962C8B-B14F-4D97-AF65-F5344CB8AC3E}">
        <p14:creationId xmlns:p14="http://schemas.microsoft.com/office/powerpoint/2010/main" val="326713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Note: check for memory boundries on server, can decrease partitions of algorithm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academic.oup.com</a:t>
            </a:r>
            <a:r>
              <a:rPr lang="en-US" dirty="0"/>
              <a:t>/bioinformatics/article/35/12/2159/5184284</a:t>
            </a: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
            </a:r>
            <a:r>
              <a:rPr lang="en-IL" dirty="0"/>
              <a:t>yper parameter default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L" dirty="0"/>
              <a:t>Learning rate: 0.01 (small, in order to encourage large ensembles (hunderds of trees)) -&gt; </a:t>
            </a:r>
          </a:p>
          <a:p>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10</a:t>
            </a:fld>
            <a:endParaRPr lang="en-IL"/>
          </a:p>
        </p:txBody>
      </p:sp>
    </p:spTree>
    <p:extLst>
      <p:ext uri="{BB962C8B-B14F-4D97-AF65-F5344CB8AC3E}">
        <p14:creationId xmlns:p14="http://schemas.microsoft.com/office/powerpoint/2010/main" val="109167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86AFD4FA-721D-0140-967B-1B04101EA7BE}" type="slidenum">
              <a:rPr lang="en-IL" smtClean="0"/>
              <a:t>11</a:t>
            </a:fld>
            <a:endParaRPr lang="en-IL"/>
          </a:p>
        </p:txBody>
      </p:sp>
    </p:spTree>
    <p:extLst>
      <p:ext uri="{BB962C8B-B14F-4D97-AF65-F5344CB8AC3E}">
        <p14:creationId xmlns:p14="http://schemas.microsoft.com/office/powerpoint/2010/main" val="244090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A98-044D-D798-F2AE-E07503504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4C19B5D-F435-9080-8DD4-9CFC0445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7920A8-C14F-07E0-BC65-6D8BD9399588}"/>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DD669234-37F0-6691-B4BB-6304F53B55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5CDEE98-B2AF-0BE6-CB23-F28A483D8EA0}"/>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014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C7E-8373-41A1-E60B-7B06870786E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C2D62DF-7C9D-5F64-B7FE-203AE3995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39BDD8B-8BED-F074-A9F6-2885A380E4EA}"/>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0FFF9882-782D-D3C3-C2E8-40242537B3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8C08EF-0DFA-9200-7CB8-117CE5AABAB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608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64F3-ABC4-8D30-DEA3-9E16E7011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B3161B-77BC-473D-8ECA-0D08381E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2BA602A-EB2B-8A57-D243-25AF1E181959}"/>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B89130A6-ED34-5736-8FE1-9D4AA2C0F0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A05426A-619E-748B-388F-4EECDE3E1AA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8282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4294-BF05-FB3F-2767-CFE8526856F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AF3257-B9E2-A769-F993-08A1C8AC8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E50B8D-BAA3-2ACF-C32A-943F40FEBCBE}"/>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AE01F2CF-E9B4-124C-191A-7FD8258C934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A43C4C-B02B-E6FA-3836-892C9FAC4CC9}"/>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96668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6C5C-0B3F-10EF-3CA4-C384126F0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E05402E-3312-C2CB-3308-0F69B50AF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7000C-A8C7-CAA9-F1BA-142B3E15A5F8}"/>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AB30450D-D76F-871F-FBD6-346E17EE602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3D305E-4A0D-9918-87F6-86BC4584ECD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370037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66DF-F016-C955-E55D-D36BE3D493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53AF78E-1797-E660-F8DD-B24F4376A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12D7004-E2FE-0FF3-CB6B-875320D8A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EB0BF2B-3839-DE9F-98AA-C7309E70F855}"/>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6" name="Footer Placeholder 5">
            <a:extLst>
              <a:ext uri="{FF2B5EF4-FFF2-40B4-BE49-F238E27FC236}">
                <a16:creationId xmlns:a16="http://schemas.microsoft.com/office/drawing/2014/main" id="{7AE81614-4604-F7FE-A7BC-520BE96FAAE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FC7B2C-37E4-BFFC-48F2-0D4C217D106C}"/>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4543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762E-80AE-4FC5-7055-D0D8FD7C54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19E724-35BE-1A05-CCC0-39474D61A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F3E77-F310-A165-D093-293347C1F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7855D97-8B79-5A64-AAD7-36B02A7B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304FD-F6A7-FEA7-FF20-25C82729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9C0C3B-1366-A66C-2174-08ADBC983AD6}"/>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8" name="Footer Placeholder 7">
            <a:extLst>
              <a:ext uri="{FF2B5EF4-FFF2-40B4-BE49-F238E27FC236}">
                <a16:creationId xmlns:a16="http://schemas.microsoft.com/office/drawing/2014/main" id="{686B7519-CE0D-31B5-4C3C-2D9EB5FAFC1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F8C6331-1C21-6411-6720-85F1DB01427E}"/>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56096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E99-B3FD-3CE6-B0A1-796A1ED4A84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7EED7F-8A07-0647-C518-3EE37284875F}"/>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4" name="Footer Placeholder 3">
            <a:extLst>
              <a:ext uri="{FF2B5EF4-FFF2-40B4-BE49-F238E27FC236}">
                <a16:creationId xmlns:a16="http://schemas.microsoft.com/office/drawing/2014/main" id="{DC5FFDB8-2B84-D68E-9885-0AB0DC4A42B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4167A2E-ADF8-7016-59CD-0BBA17619472}"/>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77872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B345-FB7D-4AA3-92B7-8BD20B074B48}"/>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3" name="Footer Placeholder 2">
            <a:extLst>
              <a:ext uri="{FF2B5EF4-FFF2-40B4-BE49-F238E27FC236}">
                <a16:creationId xmlns:a16="http://schemas.microsoft.com/office/drawing/2014/main" id="{85935294-9F2A-D766-FAE9-1600606906F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78D970-C135-4318-670E-315941C0C7A8}"/>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092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C0B-54A6-077D-46EB-720E45F5F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F736451-F4A2-B5EE-A1E9-4663CC902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5DA49A-8288-BFD3-EDC3-7F6937D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987B-1233-6A03-7DEC-FBEE20075E2C}"/>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6" name="Footer Placeholder 5">
            <a:extLst>
              <a:ext uri="{FF2B5EF4-FFF2-40B4-BE49-F238E27FC236}">
                <a16:creationId xmlns:a16="http://schemas.microsoft.com/office/drawing/2014/main" id="{6167A703-0ED6-2896-9452-11CBE25D29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F75000-1B6A-BF7B-A6A9-3137D3731C21}"/>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20544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0B02-EB44-ECAC-2F20-309AE36F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FCB1301-D040-6C00-B055-4C3DF4D83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FCD07DD-3FF0-0AB2-7601-3CCB5018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6BDCD-6364-693D-36E7-E4798AC4FEB9}"/>
              </a:ext>
            </a:extLst>
          </p:cNvPr>
          <p:cNvSpPr>
            <a:spLocks noGrp="1"/>
          </p:cNvSpPr>
          <p:nvPr>
            <p:ph type="dt" sz="half" idx="10"/>
          </p:nvPr>
        </p:nvSpPr>
        <p:spPr/>
        <p:txBody>
          <a:bodyPr/>
          <a:lstStyle/>
          <a:p>
            <a:fld id="{EA38F353-CEFF-2A41-859E-747C5F5B5087}" type="datetimeFigureOut">
              <a:rPr lang="en-IL" smtClean="0"/>
              <a:t>22/05/2023</a:t>
            </a:fld>
            <a:endParaRPr lang="en-IL"/>
          </a:p>
        </p:txBody>
      </p:sp>
      <p:sp>
        <p:nvSpPr>
          <p:cNvPr id="6" name="Footer Placeholder 5">
            <a:extLst>
              <a:ext uri="{FF2B5EF4-FFF2-40B4-BE49-F238E27FC236}">
                <a16:creationId xmlns:a16="http://schemas.microsoft.com/office/drawing/2014/main" id="{14F54D97-AF0F-B7E1-0751-088C2624E2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EC304C0-782B-4D53-3832-1065B1FBDFE6}"/>
              </a:ext>
            </a:extLst>
          </p:cNvPr>
          <p:cNvSpPr>
            <a:spLocks noGrp="1"/>
          </p:cNvSpPr>
          <p:nvPr>
            <p:ph type="sldNum" sz="quarter" idx="12"/>
          </p:nvPr>
        </p:nvSpPr>
        <p:spPr/>
        <p:txBody>
          <a:bodyPr/>
          <a:lstStyle/>
          <a:p>
            <a:fld id="{B839F16B-EA23-6441-AEFD-AC9698315675}" type="slidenum">
              <a:rPr lang="en-IL" smtClean="0"/>
              <a:t>‹#›</a:t>
            </a:fld>
            <a:endParaRPr lang="en-IL"/>
          </a:p>
        </p:txBody>
      </p:sp>
    </p:spTree>
    <p:extLst>
      <p:ext uri="{BB962C8B-B14F-4D97-AF65-F5344CB8AC3E}">
        <p14:creationId xmlns:p14="http://schemas.microsoft.com/office/powerpoint/2010/main" val="18970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81DAF-BF1E-20D0-13AC-7549B6F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9B6839-A695-BB61-47CD-7DCA3286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40F32BB-FA5A-AFE6-0C5B-F7A1B0E83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F353-CEFF-2A41-859E-747C5F5B5087}" type="datetimeFigureOut">
              <a:rPr lang="en-IL" smtClean="0"/>
              <a:t>22/05/2023</a:t>
            </a:fld>
            <a:endParaRPr lang="en-IL"/>
          </a:p>
        </p:txBody>
      </p:sp>
      <p:sp>
        <p:nvSpPr>
          <p:cNvPr id="5" name="Footer Placeholder 4">
            <a:extLst>
              <a:ext uri="{FF2B5EF4-FFF2-40B4-BE49-F238E27FC236}">
                <a16:creationId xmlns:a16="http://schemas.microsoft.com/office/drawing/2014/main" id="{C9D50C49-E107-E0A2-FD21-176A9A20D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2C79D0-2FE7-C5AC-19CD-F158A82AE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9F16B-EA23-6441-AEFD-AC9698315675}" type="slidenum">
              <a:rPr lang="en-IL" smtClean="0"/>
              <a:t>‹#›</a:t>
            </a:fld>
            <a:endParaRPr lang="en-IL"/>
          </a:p>
        </p:txBody>
      </p:sp>
    </p:spTree>
    <p:extLst>
      <p:ext uri="{BB962C8B-B14F-4D97-AF65-F5344CB8AC3E}">
        <p14:creationId xmlns:p14="http://schemas.microsoft.com/office/powerpoint/2010/main" val="196466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pubmed.ncbi.nlm.nih.gov/2505815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ioconductor.org/packages/release/bioc/vignettes/AUCell/inst/doc/AUCel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DC2-920E-ED41-E9A8-A98C7E45C718}"/>
              </a:ext>
            </a:extLst>
          </p:cNvPr>
          <p:cNvSpPr>
            <a:spLocks noGrp="1"/>
          </p:cNvSpPr>
          <p:nvPr>
            <p:ph type="ctrTitle"/>
          </p:nvPr>
        </p:nvSpPr>
        <p:spPr/>
        <p:txBody>
          <a:bodyPr/>
          <a:lstStyle/>
          <a:p>
            <a:r>
              <a:rPr lang="en-IL" dirty="0"/>
              <a:t>SCENIC</a:t>
            </a:r>
          </a:p>
        </p:txBody>
      </p:sp>
    </p:spTree>
    <p:extLst>
      <p:ext uri="{BB962C8B-B14F-4D97-AF65-F5344CB8AC3E}">
        <p14:creationId xmlns:p14="http://schemas.microsoft.com/office/powerpoint/2010/main" val="407024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US" b="0" i="0" u="none" strike="noStrike" dirty="0">
                <a:solidFill>
                  <a:srgbClr val="374151"/>
                </a:solidFill>
                <a:effectLst/>
                <a:latin typeface="Söhne"/>
              </a:rPr>
              <a:t>iteratively train decision trees that predict the regulatory interactions between pairs of genes</a:t>
            </a:r>
          </a:p>
          <a:p>
            <a:r>
              <a:rPr lang="en-US" dirty="0">
                <a:solidFill>
                  <a:srgbClr val="374151"/>
                </a:solidFill>
                <a:latin typeface="Söhne"/>
              </a:rPr>
              <a:t>Each new decision tree is trained in function of a random subset of observations (90%, hence stochastic)</a:t>
            </a:r>
          </a:p>
          <a:p>
            <a:r>
              <a:rPr lang="en-US" dirty="0">
                <a:solidFill>
                  <a:srgbClr val="374151"/>
                </a:solidFill>
                <a:latin typeface="Söhne"/>
              </a:rPr>
              <a:t>The remaining observations are used to calculate an estimate of the loss function improvement entailed by adding that tree to the ensemble</a:t>
            </a:r>
          </a:p>
          <a:p>
            <a:r>
              <a:rPr lang="en-US" dirty="0">
                <a:solidFill>
                  <a:srgbClr val="374151"/>
                </a:solidFill>
                <a:latin typeface="Söhne"/>
              </a:rPr>
              <a:t>When the average of the last n(=25) improvement values drops below 0, the early-stopping criterion is met and no more trees are added to the ensemble</a:t>
            </a:r>
            <a:endParaRPr lang="en-IL" dirty="0">
              <a:solidFill>
                <a:srgbClr val="374151"/>
              </a:solidFill>
              <a:latin typeface="Söhne"/>
            </a:endParaRPr>
          </a:p>
        </p:txBody>
      </p:sp>
    </p:spTree>
    <p:extLst>
      <p:ext uri="{BB962C8B-B14F-4D97-AF65-F5344CB8AC3E}">
        <p14:creationId xmlns:p14="http://schemas.microsoft.com/office/powerpoint/2010/main" val="26660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0E7-D421-6840-49A6-4DB12812CE38}"/>
              </a:ext>
            </a:extLst>
          </p:cNvPr>
          <p:cNvSpPr>
            <a:spLocks noGrp="1"/>
          </p:cNvSpPr>
          <p:nvPr>
            <p:ph type="title"/>
          </p:nvPr>
        </p:nvSpPr>
        <p:spPr/>
        <p:txBody>
          <a:bodyPr>
            <a:normAutofit/>
          </a:bodyPr>
          <a:lstStyle/>
          <a:p>
            <a:r>
              <a:rPr lang="en-IL" dirty="0"/>
              <a:t>Speed comparison of complete SCENIC workflow</a:t>
            </a:r>
          </a:p>
        </p:txBody>
      </p:sp>
      <p:pic>
        <p:nvPicPr>
          <p:cNvPr id="4" name="Content Placeholder 3">
            <a:extLst>
              <a:ext uri="{FF2B5EF4-FFF2-40B4-BE49-F238E27FC236}">
                <a16:creationId xmlns:a16="http://schemas.microsoft.com/office/drawing/2014/main" id="{A0E66755-2721-CE16-32B7-643BC9CC9C6E}"/>
              </a:ext>
            </a:extLst>
          </p:cNvPr>
          <p:cNvPicPr>
            <a:picLocks noGrp="1" noChangeAspect="1"/>
          </p:cNvPicPr>
          <p:nvPr>
            <p:ph idx="1"/>
          </p:nvPr>
        </p:nvPicPr>
        <p:blipFill>
          <a:blip r:embed="rId3"/>
          <a:stretch>
            <a:fillRect/>
          </a:stretch>
        </p:blipFill>
        <p:spPr>
          <a:xfrm>
            <a:off x="905996" y="1825625"/>
            <a:ext cx="10380007" cy="4351338"/>
          </a:xfrm>
          <a:prstGeom prst="rect">
            <a:avLst/>
          </a:prstGeom>
        </p:spPr>
      </p:pic>
      <p:sp>
        <p:nvSpPr>
          <p:cNvPr id="5" name="TextBox 4">
            <a:extLst>
              <a:ext uri="{FF2B5EF4-FFF2-40B4-BE49-F238E27FC236}">
                <a16:creationId xmlns:a16="http://schemas.microsoft.com/office/drawing/2014/main" id="{F8E926EE-415D-7F15-D460-FAC1DB9D26CF}"/>
              </a:ext>
            </a:extLst>
          </p:cNvPr>
          <p:cNvSpPr txBox="1"/>
          <p:nvPr/>
        </p:nvSpPr>
        <p:spPr>
          <a:xfrm>
            <a:off x="479685" y="6415790"/>
            <a:ext cx="6132128" cy="369332"/>
          </a:xfrm>
          <a:prstGeom prst="rect">
            <a:avLst/>
          </a:prstGeom>
          <a:noFill/>
        </p:spPr>
        <p:txBody>
          <a:bodyPr wrap="none" rtlCol="0">
            <a:spAutoFit/>
          </a:bodyPr>
          <a:lstStyle/>
          <a:p>
            <a:r>
              <a:rPr lang="en-US" dirty="0"/>
              <a:t>https://</a:t>
            </a:r>
            <a:r>
              <a:rPr lang="en-US" dirty="0" err="1"/>
              <a:t>www.nature.com</a:t>
            </a:r>
            <a:r>
              <a:rPr lang="en-US" dirty="0"/>
              <a:t>/articles/s41596-020-0336-2/figures/2</a:t>
            </a:r>
            <a:endParaRPr lang="en-IL" dirty="0"/>
          </a:p>
        </p:txBody>
      </p:sp>
    </p:spTree>
    <p:extLst>
      <p:ext uri="{BB962C8B-B14F-4D97-AF65-F5344CB8AC3E}">
        <p14:creationId xmlns:p14="http://schemas.microsoft.com/office/powerpoint/2010/main" val="354688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134-3BDE-30C6-AAE0-FA41532C6D30}"/>
              </a:ext>
            </a:extLst>
          </p:cNvPr>
          <p:cNvSpPr>
            <a:spLocks noGrp="1"/>
          </p:cNvSpPr>
          <p:nvPr>
            <p:ph type="title"/>
          </p:nvPr>
        </p:nvSpPr>
        <p:spPr/>
        <p:txBody>
          <a:bodyPr/>
          <a:lstStyle/>
          <a:p>
            <a:r>
              <a:rPr lang="en-US" dirty="0"/>
              <a:t>G</a:t>
            </a:r>
            <a:r>
              <a:rPr lang="en-IL" dirty="0"/>
              <a:t>rnboost2 - code</a:t>
            </a:r>
          </a:p>
        </p:txBody>
      </p:sp>
      <p:sp>
        <p:nvSpPr>
          <p:cNvPr id="3" name="Content Placeholder 2">
            <a:extLst>
              <a:ext uri="{FF2B5EF4-FFF2-40B4-BE49-F238E27FC236}">
                <a16:creationId xmlns:a16="http://schemas.microsoft.com/office/drawing/2014/main" id="{7523AB3C-7A02-9A47-6670-764488E7EA18}"/>
              </a:ext>
            </a:extLst>
          </p:cNvPr>
          <p:cNvSpPr>
            <a:spLocks noGrp="1"/>
          </p:cNvSpPr>
          <p:nvPr>
            <p:ph idx="1"/>
          </p:nvPr>
        </p:nvSpPr>
        <p:spPr/>
        <p:txBody>
          <a:bodyPr/>
          <a:lstStyle/>
          <a:p>
            <a:pPr marL="0" indent="0">
              <a:buNone/>
            </a:pPr>
            <a:r>
              <a:rPr lang="en-US" sz="2000" b="0">
                <a:solidFill>
                  <a:srgbClr val="9CDCFE"/>
                </a:solidFill>
                <a:effectLst/>
                <a:latin typeface="Menlo" panose="020B0609030804020204" pitchFamily="49" charset="0"/>
              </a:rPr>
              <a:t>adjacencies</a:t>
            </a:r>
            <a:r>
              <a:rPr lang="en-US" sz="2000" b="0">
                <a:solidFill>
                  <a:srgbClr val="D4D4D4"/>
                </a:solidFill>
                <a:effectLst/>
                <a:latin typeface="Menlo" panose="020B0609030804020204" pitchFamily="49" charset="0"/>
              </a:rPr>
              <a:t> = grnboost2(</a:t>
            </a:r>
            <a:r>
              <a:rPr lang="en-US" sz="2000" b="0">
                <a:solidFill>
                  <a:srgbClr val="9CDCFE"/>
                </a:solidFill>
                <a:effectLst/>
                <a:latin typeface="Menlo" panose="020B0609030804020204" pitchFamily="49" charset="0"/>
              </a:rPr>
              <a:t>ex_matrix</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tf_names</a:t>
            </a:r>
            <a:r>
              <a:rPr lang="en-US" sz="2000" b="0">
                <a:solidFill>
                  <a:srgbClr val="D4D4D4"/>
                </a:solidFill>
                <a:effectLst/>
                <a:latin typeface="Menlo" panose="020B0609030804020204" pitchFamily="49" charset="0"/>
              </a:rPr>
              <a:t>, </a:t>
            </a:r>
            <a:r>
              <a:rPr lang="en-US" sz="2000" b="0">
                <a:solidFill>
                  <a:srgbClr val="9CDCFE"/>
                </a:solidFill>
                <a:effectLst/>
                <a:latin typeface="Menlo" panose="020B0609030804020204" pitchFamily="49" charset="0"/>
              </a:rPr>
              <a:t>verbose</a:t>
            </a:r>
            <a:r>
              <a:rPr lang="en-US" sz="2000" b="0">
                <a:solidFill>
                  <a:srgbClr val="D4D4D4"/>
                </a:solidFill>
                <a:effectLst/>
                <a:latin typeface="Menlo" panose="020B0609030804020204" pitchFamily="49" charset="0"/>
              </a:rPr>
              <a:t>=</a:t>
            </a:r>
            <a:r>
              <a:rPr lang="en-US" sz="2000" b="0">
                <a:solidFill>
                  <a:srgbClr val="569CD6"/>
                </a:solidFill>
                <a:effectLst/>
                <a:latin typeface="Menlo" panose="020B0609030804020204" pitchFamily="49" charset="0"/>
              </a:rPr>
              <a:t>True</a:t>
            </a:r>
            <a:r>
              <a:rPr lang="en-US" sz="2000" b="0">
                <a:solidFill>
                  <a:srgbClr val="D4D4D4"/>
                </a:solidFill>
                <a:effectLst/>
                <a:latin typeface="Menlo" panose="020B0609030804020204" pitchFamily="49" charset="0"/>
              </a:rPr>
              <a:t>)</a:t>
            </a:r>
          </a:p>
          <a:p>
            <a:pPr marL="0" indent="0">
              <a:buNone/>
            </a:pPr>
            <a:endParaRPr lang="en-IL" dirty="0"/>
          </a:p>
        </p:txBody>
      </p:sp>
      <p:pic>
        <p:nvPicPr>
          <p:cNvPr id="4" name="Picture 3">
            <a:extLst>
              <a:ext uri="{FF2B5EF4-FFF2-40B4-BE49-F238E27FC236}">
                <a16:creationId xmlns:a16="http://schemas.microsoft.com/office/drawing/2014/main" id="{839D6E41-DA30-9AA5-E6E7-D56E19CB54E0}"/>
              </a:ext>
            </a:extLst>
          </p:cNvPr>
          <p:cNvPicPr>
            <a:picLocks noChangeAspect="1"/>
          </p:cNvPicPr>
          <p:nvPr/>
        </p:nvPicPr>
        <p:blipFill>
          <a:blip r:embed="rId2"/>
          <a:stretch>
            <a:fillRect/>
          </a:stretch>
        </p:blipFill>
        <p:spPr>
          <a:xfrm>
            <a:off x="3410465" y="2446532"/>
            <a:ext cx="4103474" cy="3730431"/>
          </a:xfrm>
          <a:prstGeom prst="rect">
            <a:avLst/>
          </a:prstGeom>
        </p:spPr>
      </p:pic>
    </p:spTree>
    <p:extLst>
      <p:ext uri="{BB962C8B-B14F-4D97-AF65-F5344CB8AC3E}">
        <p14:creationId xmlns:p14="http://schemas.microsoft.com/office/powerpoint/2010/main" val="298079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8FC-505E-B6F2-5D23-2432B4673E59}"/>
              </a:ext>
            </a:extLst>
          </p:cNvPr>
          <p:cNvSpPr>
            <a:spLocks noGrp="1"/>
          </p:cNvSpPr>
          <p:nvPr>
            <p:ph type="title"/>
          </p:nvPr>
        </p:nvSpPr>
        <p:spPr/>
        <p:txBody>
          <a:bodyPr/>
          <a:lstStyle/>
          <a:p>
            <a:r>
              <a:rPr lang="en-IL" dirty="0"/>
              <a:t>Module Generation</a:t>
            </a:r>
          </a:p>
        </p:txBody>
      </p:sp>
      <p:sp>
        <p:nvSpPr>
          <p:cNvPr id="3" name="Content Placeholder 2">
            <a:extLst>
              <a:ext uri="{FF2B5EF4-FFF2-40B4-BE49-F238E27FC236}">
                <a16:creationId xmlns:a16="http://schemas.microsoft.com/office/drawing/2014/main" id="{0B4EBCC6-24BA-9B5E-8D9E-AFE197005754}"/>
              </a:ext>
            </a:extLst>
          </p:cNvPr>
          <p:cNvSpPr>
            <a:spLocks noGrp="1"/>
          </p:cNvSpPr>
          <p:nvPr>
            <p:ph idx="1"/>
          </p:nvPr>
        </p:nvSpPr>
        <p:spPr/>
        <p:txBody>
          <a:bodyPr>
            <a:normAutofit lnSpcReduction="10000"/>
          </a:bodyPr>
          <a:lstStyle/>
          <a:p>
            <a:r>
              <a:rPr lang="en-IL" dirty="0"/>
              <a:t> A Module = Transcription factor and it’s predicted target genes</a:t>
            </a:r>
          </a:p>
          <a:p>
            <a:r>
              <a:rPr lang="en-IL" dirty="0"/>
              <a:t> Regulons are derived from adjacencies based on 3 methods:</a:t>
            </a:r>
          </a:p>
          <a:p>
            <a:pPr marL="914400" lvl="1" indent="-457200">
              <a:buFont typeface="+mj-lt"/>
              <a:buAutoNum type="arabicPeriod"/>
            </a:pPr>
            <a:r>
              <a:rPr lang="en-IL" dirty="0"/>
              <a:t>Select best target genes for each TF  (Targets importance &gt;nth percentile)</a:t>
            </a:r>
          </a:p>
          <a:p>
            <a:pPr marL="914400" lvl="1" indent="-457200">
              <a:buFont typeface="+mj-lt"/>
              <a:buAutoNum type="arabicPeriod"/>
            </a:pPr>
            <a:r>
              <a:rPr lang="en-IL" dirty="0"/>
              <a:t>Select top N importance score targets (default N=50)</a:t>
            </a:r>
          </a:p>
          <a:p>
            <a:pPr marL="914400" lvl="1" indent="-457200">
              <a:buFont typeface="+mj-lt"/>
              <a:buAutoNum type="arabicPeriod"/>
            </a:pPr>
            <a:r>
              <a:rPr lang="en-IL" dirty="0"/>
              <a:t>Select best regulator for each genes (targets of which TF is within its top X regulators)</a:t>
            </a:r>
          </a:p>
          <a:p>
            <a:r>
              <a:rPr lang="en-IL" dirty="0"/>
              <a:t>A distinction between </a:t>
            </a:r>
            <a:r>
              <a:rPr lang="en-IL" b="1" dirty="0"/>
              <a:t>activators</a:t>
            </a:r>
            <a:r>
              <a:rPr lang="en-IL" dirty="0"/>
              <a:t> and </a:t>
            </a:r>
            <a:r>
              <a:rPr lang="en-IL" b="1" dirty="0"/>
              <a:t>repressors</a:t>
            </a:r>
            <a:r>
              <a:rPr lang="en-IL" dirty="0"/>
              <a:t> (positive/negative correlation) – considering only activators*</a:t>
            </a:r>
            <a:endParaRPr lang="en-IL" sz="2000" dirty="0"/>
          </a:p>
          <a:p>
            <a:r>
              <a:rPr lang="en-IL" dirty="0"/>
              <a:t>As a result, TFs can have multiple  different modules</a:t>
            </a:r>
          </a:p>
          <a:p>
            <a:r>
              <a:rPr lang="en-US" dirty="0"/>
              <a:t>N</a:t>
            </a:r>
            <a:r>
              <a:rPr lang="en-IL" dirty="0"/>
              <a:t>ote: Carrying on with modules with </a:t>
            </a:r>
            <a:r>
              <a:rPr lang="en-IL" i="1" dirty="0"/>
              <a:t>over 20 genes</a:t>
            </a:r>
            <a:endParaRPr lang="en-IL" dirty="0"/>
          </a:p>
        </p:txBody>
      </p:sp>
    </p:spTree>
    <p:extLst>
      <p:ext uri="{BB962C8B-B14F-4D97-AF65-F5344CB8AC3E}">
        <p14:creationId xmlns:p14="http://schemas.microsoft.com/office/powerpoint/2010/main" val="128228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392-346D-ED93-7445-288AD9ABCF61}"/>
              </a:ext>
            </a:extLst>
          </p:cNvPr>
          <p:cNvSpPr>
            <a:spLocks noGrp="1"/>
          </p:cNvSpPr>
          <p:nvPr>
            <p:ph type="title"/>
          </p:nvPr>
        </p:nvSpPr>
        <p:spPr/>
        <p:txBody>
          <a:bodyPr/>
          <a:lstStyle/>
          <a:p>
            <a:r>
              <a:rPr lang="en-IL" dirty="0"/>
              <a:t>Module Generation - code</a:t>
            </a:r>
          </a:p>
        </p:txBody>
      </p:sp>
      <p:sp>
        <p:nvSpPr>
          <p:cNvPr id="3" name="Content Placeholder 2">
            <a:extLst>
              <a:ext uri="{FF2B5EF4-FFF2-40B4-BE49-F238E27FC236}">
                <a16:creationId xmlns:a16="http://schemas.microsoft.com/office/drawing/2014/main" id="{6B58CA34-BFD4-99B1-2B64-CF38CE58DFCA}"/>
              </a:ext>
            </a:extLst>
          </p:cNvPr>
          <p:cNvSpPr>
            <a:spLocks noGrp="1"/>
          </p:cNvSpPr>
          <p:nvPr>
            <p:ph idx="1"/>
          </p:nvPr>
        </p:nvSpPr>
        <p:spPr/>
        <p:txBody>
          <a:bodyPr/>
          <a:lstStyle/>
          <a:p>
            <a:pPr marL="0" indent="0">
              <a:buNone/>
            </a:pPr>
            <a:endParaRPr lang="en-US" dirty="0"/>
          </a:p>
          <a:p>
            <a:pPr marL="0" indent="0">
              <a:buNone/>
            </a:pPr>
            <a:r>
              <a:rPr lang="en-US" dirty="0"/>
              <a:t>R</a:t>
            </a:r>
            <a:r>
              <a:rPr lang="en-IL" dirty="0"/>
              <a:t>eturns a sequence of regulons</a:t>
            </a:r>
          </a:p>
          <a:p>
            <a:pPr marL="0" indent="0">
              <a:buNone/>
            </a:pPr>
            <a:endParaRPr lang="en-IL" dirty="0"/>
          </a:p>
        </p:txBody>
      </p:sp>
      <p:sp>
        <p:nvSpPr>
          <p:cNvPr id="5" name="TextBox 4">
            <a:extLst>
              <a:ext uri="{FF2B5EF4-FFF2-40B4-BE49-F238E27FC236}">
                <a16:creationId xmlns:a16="http://schemas.microsoft.com/office/drawing/2014/main" id="{9ACBDB65-C7F5-7857-E5E7-E210974F0308}"/>
              </a:ext>
            </a:extLst>
          </p:cNvPr>
          <p:cNvSpPr txBox="1"/>
          <p:nvPr/>
        </p:nvSpPr>
        <p:spPr>
          <a:xfrm>
            <a:off x="838200" y="1690688"/>
            <a:ext cx="9776254"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 </a:t>
            </a:r>
            <a:r>
              <a:rPr lang="en-US" b="0" dirty="0">
                <a:solidFill>
                  <a:srgbClr val="4EC9B0"/>
                </a:solidFill>
                <a:effectLst/>
                <a:latin typeface="Menlo" panose="020B0609030804020204" pitchFamily="49" charset="0"/>
              </a:rPr>
              <a:t>list</a:t>
            </a:r>
            <a:r>
              <a:rPr lang="en-US" b="0" dirty="0">
                <a:solidFill>
                  <a:srgbClr val="D4D4D4"/>
                </a:solidFill>
                <a:effectLst/>
                <a:latin typeface="Menlo" panose="020B0609030804020204" pitchFamily="49" charset="0"/>
              </a:rPr>
              <a:t>(modules_from_adjacencies(</a:t>
            </a:r>
            <a:r>
              <a:rPr lang="en-US" b="0" dirty="0">
                <a:solidFill>
                  <a:srgbClr val="9CDCFE"/>
                </a:solidFill>
                <a:effectLst/>
                <a:latin typeface="Menlo" panose="020B0609030804020204" pitchFamily="49" charset="0"/>
              </a:rPr>
              <a:t>adjacencies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a:t>
            </a:r>
          </a:p>
        </p:txBody>
      </p:sp>
      <p:sp>
        <p:nvSpPr>
          <p:cNvPr id="6" name="TextBox 5">
            <a:extLst>
              <a:ext uri="{FF2B5EF4-FFF2-40B4-BE49-F238E27FC236}">
                <a16:creationId xmlns:a16="http://schemas.microsoft.com/office/drawing/2014/main" id="{0F00B322-A2AE-8592-2DFF-C5288D5B061E}"/>
              </a:ext>
            </a:extLst>
          </p:cNvPr>
          <p:cNvSpPr txBox="1"/>
          <p:nvPr/>
        </p:nvSpPr>
        <p:spPr>
          <a:xfrm>
            <a:off x="1149178" y="2582562"/>
            <a:ext cx="184731" cy="369332"/>
          </a:xfrm>
          <a:prstGeom prst="rect">
            <a:avLst/>
          </a:prstGeom>
          <a:noFill/>
        </p:spPr>
        <p:txBody>
          <a:bodyPr wrap="none" rtlCol="0">
            <a:spAutoFit/>
          </a:bodyPr>
          <a:lstStyle/>
          <a:p>
            <a:endParaRPr lang="en-IL" dirty="0"/>
          </a:p>
        </p:txBody>
      </p:sp>
      <p:pic>
        <p:nvPicPr>
          <p:cNvPr id="7" name="Picture 6">
            <a:extLst>
              <a:ext uri="{FF2B5EF4-FFF2-40B4-BE49-F238E27FC236}">
                <a16:creationId xmlns:a16="http://schemas.microsoft.com/office/drawing/2014/main" id="{A35E8EBC-00F1-412D-FDE2-7A556EE35D51}"/>
              </a:ext>
            </a:extLst>
          </p:cNvPr>
          <p:cNvPicPr>
            <a:picLocks noChangeAspect="1"/>
          </p:cNvPicPr>
          <p:nvPr/>
        </p:nvPicPr>
        <p:blipFill>
          <a:blip r:embed="rId3"/>
          <a:stretch>
            <a:fillRect/>
          </a:stretch>
        </p:blipFill>
        <p:spPr>
          <a:xfrm>
            <a:off x="838200" y="2918549"/>
            <a:ext cx="10768283" cy="830610"/>
          </a:xfrm>
          <a:prstGeom prst="rect">
            <a:avLst/>
          </a:prstGeom>
        </p:spPr>
      </p:pic>
    </p:spTree>
    <p:extLst>
      <p:ext uri="{BB962C8B-B14F-4D97-AF65-F5344CB8AC3E}">
        <p14:creationId xmlns:p14="http://schemas.microsoft.com/office/powerpoint/2010/main" val="23384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2+3</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Regulon prediction (cisTarget)</a:t>
            </a:r>
          </a:p>
        </p:txBody>
      </p:sp>
    </p:spTree>
    <p:extLst>
      <p:ext uri="{BB962C8B-B14F-4D97-AF65-F5344CB8AC3E}">
        <p14:creationId xmlns:p14="http://schemas.microsoft.com/office/powerpoint/2010/main" val="29354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C96BC-DD0F-E295-9955-6EE7A823A3B4}"/>
              </a:ext>
            </a:extLst>
          </p:cNvPr>
          <p:cNvSpPr>
            <a:spLocks noGrp="1"/>
          </p:cNvSpPr>
          <p:nvPr>
            <p:ph type="title"/>
          </p:nvPr>
        </p:nvSpPr>
        <p:spPr/>
        <p:txBody>
          <a:bodyPr/>
          <a:lstStyle/>
          <a:p>
            <a:r>
              <a:rPr lang="en-IL" dirty="0"/>
              <a:t>Motif Enrichment</a:t>
            </a:r>
          </a:p>
        </p:txBody>
      </p:sp>
      <p:sp>
        <p:nvSpPr>
          <p:cNvPr id="5" name="Content Placeholder 4">
            <a:extLst>
              <a:ext uri="{FF2B5EF4-FFF2-40B4-BE49-F238E27FC236}">
                <a16:creationId xmlns:a16="http://schemas.microsoft.com/office/drawing/2014/main" id="{7DAC1950-16CF-9202-D23B-4F779C3BDB71}"/>
              </a:ext>
            </a:extLst>
          </p:cNvPr>
          <p:cNvSpPr>
            <a:spLocks noGrp="1"/>
          </p:cNvSpPr>
          <p:nvPr>
            <p:ph idx="1"/>
          </p:nvPr>
        </p:nvSpPr>
        <p:spPr/>
        <p:txBody>
          <a:bodyPr/>
          <a:lstStyle/>
          <a:p>
            <a:r>
              <a:rPr lang="en-IL" dirty="0"/>
              <a:t>Modules contain both direct and indirect targets (only based on coexpression) </a:t>
            </a:r>
          </a:p>
          <a:p>
            <a:r>
              <a:rPr lang="en-US" dirty="0"/>
              <a:t>T</a:t>
            </a:r>
            <a:r>
              <a:rPr lang="en-IL" dirty="0"/>
              <a:t>herefor – putative regulatory regions of the target genes are searched for enriched motifs </a:t>
            </a:r>
          </a:p>
          <a:p>
            <a:pPr lvl="1"/>
            <a:r>
              <a:rPr lang="en-US" dirty="0"/>
              <a:t>C</a:t>
            </a:r>
            <a:r>
              <a:rPr lang="en-IL" dirty="0"/>
              <a:t>omparing scores of cis-regulatory modules (CRMs) near the genes in the module with the remaining genes in the genome </a:t>
            </a:r>
          </a:p>
          <a:p>
            <a:pPr lvl="1"/>
            <a:r>
              <a:rPr lang="en-IL" dirty="0"/>
              <a:t>CRM calculated with HMM</a:t>
            </a:r>
          </a:p>
          <a:p>
            <a:r>
              <a:rPr lang="en-US" dirty="0"/>
              <a:t>R</a:t>
            </a:r>
            <a:r>
              <a:rPr lang="en-IL" dirty="0"/>
              <a:t>etaining regulons in which the TF’s motif is significanlty enriched</a:t>
            </a:r>
          </a:p>
          <a:p>
            <a:pPr marL="457200" lvl="1" indent="0">
              <a:buNone/>
            </a:pPr>
            <a:endParaRPr lang="en-IL" dirty="0"/>
          </a:p>
        </p:txBody>
      </p:sp>
    </p:spTree>
    <p:extLst>
      <p:ext uri="{BB962C8B-B14F-4D97-AF65-F5344CB8AC3E}">
        <p14:creationId xmlns:p14="http://schemas.microsoft.com/office/powerpoint/2010/main" val="7853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36CD-F51F-F194-10DA-409BAB1BEBC9}"/>
              </a:ext>
            </a:extLst>
          </p:cNvPr>
          <p:cNvSpPr>
            <a:spLocks noGrp="1"/>
          </p:cNvSpPr>
          <p:nvPr>
            <p:ph type="title"/>
          </p:nvPr>
        </p:nvSpPr>
        <p:spPr/>
        <p:txBody>
          <a:bodyPr/>
          <a:lstStyle/>
          <a:p>
            <a:r>
              <a:rPr lang="en-IL" dirty="0"/>
              <a:t>iRegulon (&amp; i-cisTarget)</a:t>
            </a:r>
          </a:p>
        </p:txBody>
      </p:sp>
      <p:sp>
        <p:nvSpPr>
          <p:cNvPr id="3" name="Content Placeholder 2">
            <a:extLst>
              <a:ext uri="{FF2B5EF4-FFF2-40B4-BE49-F238E27FC236}">
                <a16:creationId xmlns:a16="http://schemas.microsoft.com/office/drawing/2014/main" id="{3D134900-47B4-01F1-AC4C-2E81118AE39B}"/>
              </a:ext>
            </a:extLst>
          </p:cNvPr>
          <p:cNvSpPr>
            <a:spLocks noGrp="1"/>
          </p:cNvSpPr>
          <p:nvPr>
            <p:ph idx="1"/>
          </p:nvPr>
        </p:nvSpPr>
        <p:spPr/>
        <p:txBody>
          <a:bodyPr/>
          <a:lstStyle/>
          <a:p>
            <a:pPr marL="514350" indent="-514350">
              <a:buFont typeface="+mj-lt"/>
              <a:buAutoNum type="arabicPeriod"/>
            </a:pPr>
            <a:r>
              <a:rPr lang="en-US" dirty="0"/>
              <a:t>Ranking: R</a:t>
            </a:r>
            <a:r>
              <a:rPr lang="en-IL" dirty="0"/>
              <a:t>ank all genes in the genome </a:t>
            </a:r>
            <a:r>
              <a:rPr lang="en-IL" dirty="0">
                <a:highlight>
                  <a:srgbClr val="FFFF00"/>
                </a:highlight>
              </a:rPr>
              <a:t>for their likelyhood of being a target gene of a certain input motif (pre-calculated)</a:t>
            </a:r>
          </a:p>
          <a:p>
            <a:pPr marL="514350" indent="-514350">
              <a:buFont typeface="+mj-lt"/>
              <a:buAutoNum type="arabicPeriod"/>
            </a:pPr>
            <a:r>
              <a:rPr lang="en-IL" dirty="0"/>
              <a:t>Recovery: Genomic ranks of a set of coexpressed genes are plotted in a cumulative recovery curve -&gt; X: motifs by ranks, Y: recovered from data</a:t>
            </a:r>
            <a:r>
              <a:rPr lang="en-IL" dirty="0">
                <a:solidFill>
                  <a:srgbClr val="FF0000"/>
                </a:solidFill>
              </a:rPr>
              <a:t>**</a:t>
            </a:r>
            <a:r>
              <a:rPr lang="en-IL" dirty="0"/>
              <a:t> </a:t>
            </a:r>
          </a:p>
          <a:p>
            <a:pPr marL="514350" indent="-514350">
              <a:buFont typeface="+mj-lt"/>
              <a:buAutoNum type="arabicPeriod"/>
            </a:pPr>
            <a:r>
              <a:rPr lang="en-IL" dirty="0"/>
              <a:t>Calclate AUC, threshold is the first 3% of the ranked genes</a:t>
            </a:r>
          </a:p>
          <a:p>
            <a:pPr marL="514350" indent="-514350">
              <a:buFont typeface="+mj-lt"/>
              <a:buAutoNum type="arabicPeriod"/>
            </a:pPr>
            <a:endParaRPr lang="en-IL" dirty="0"/>
          </a:p>
          <a:p>
            <a:pPr marL="0" indent="0">
              <a:buNone/>
            </a:pPr>
            <a:endParaRPr lang="en-IL" dirty="0"/>
          </a:p>
        </p:txBody>
      </p:sp>
    </p:spTree>
    <p:extLst>
      <p:ext uri="{BB962C8B-B14F-4D97-AF65-F5344CB8AC3E}">
        <p14:creationId xmlns:p14="http://schemas.microsoft.com/office/powerpoint/2010/main" val="181141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4509-CBA4-B08B-8E70-3C644AB44488}"/>
              </a:ext>
            </a:extLst>
          </p:cNvPr>
          <p:cNvSpPr>
            <a:spLocks noGrp="1"/>
          </p:cNvSpPr>
          <p:nvPr>
            <p:ph type="title"/>
          </p:nvPr>
        </p:nvSpPr>
        <p:spPr>
          <a:xfrm>
            <a:off x="838200" y="365125"/>
            <a:ext cx="10515600" cy="2047875"/>
          </a:xfrm>
        </p:spPr>
        <p:txBody>
          <a:bodyPr>
            <a:normAutofit/>
          </a:bodyPr>
          <a:lstStyle/>
          <a:p>
            <a:r>
              <a:rPr lang="en-IL" dirty="0"/>
              <a:t>Ranking</a:t>
            </a:r>
            <a:br>
              <a:rPr lang="en-IL" dirty="0"/>
            </a:br>
            <a:endParaRPr lang="en-IL" dirty="0"/>
          </a:p>
        </p:txBody>
      </p:sp>
      <p:sp>
        <p:nvSpPr>
          <p:cNvPr id="3" name="Content Placeholder 2">
            <a:extLst>
              <a:ext uri="{FF2B5EF4-FFF2-40B4-BE49-F238E27FC236}">
                <a16:creationId xmlns:a16="http://schemas.microsoft.com/office/drawing/2014/main" id="{85531072-8CEA-4F4A-C3A6-22F79DFBCC08}"/>
              </a:ext>
            </a:extLst>
          </p:cNvPr>
          <p:cNvSpPr>
            <a:spLocks noGrp="1"/>
          </p:cNvSpPr>
          <p:nvPr>
            <p:ph idx="1"/>
          </p:nvPr>
        </p:nvSpPr>
        <p:spPr/>
        <p:txBody>
          <a:bodyPr/>
          <a:lstStyle/>
          <a:p>
            <a:r>
              <a:rPr lang="en-US" dirty="0"/>
              <a:t>F</a:t>
            </a:r>
            <a:r>
              <a:rPr lang="en-IL" dirty="0"/>
              <a:t>or each gene, a regulatory search space is scanned for homotypic CRMs using a Hidden Markov Model (Cluster-Buster)</a:t>
            </a:r>
          </a:p>
          <a:p>
            <a:r>
              <a:rPr lang="en-US" dirty="0"/>
              <a:t>F</a:t>
            </a:r>
            <a:r>
              <a:rPr lang="en-IL" dirty="0"/>
              <a:t>or N PWMs (number of motifs), N ranked lists of genes sorted by likelyhood of being a target gene are generated </a:t>
            </a:r>
          </a:p>
          <a:p>
            <a:r>
              <a:rPr lang="en-IL" dirty="0"/>
              <a:t>Orthologous search spaces in X other species are determined (UCSC listover tool), and scanned with the same PWMs.</a:t>
            </a:r>
          </a:p>
          <a:p>
            <a:r>
              <a:rPr lang="en-IL" dirty="0"/>
              <a:t>Rank aggregation (original refseq + other species) - OrderStatistics</a:t>
            </a:r>
          </a:p>
          <a:p>
            <a:pPr marL="0" indent="0">
              <a:buNone/>
            </a:pPr>
            <a:endParaRPr lang="en-IL" dirty="0"/>
          </a:p>
          <a:p>
            <a:endParaRPr lang="en-IL" dirty="0"/>
          </a:p>
        </p:txBody>
      </p:sp>
    </p:spTree>
    <p:extLst>
      <p:ext uri="{BB962C8B-B14F-4D97-AF65-F5344CB8AC3E}">
        <p14:creationId xmlns:p14="http://schemas.microsoft.com/office/powerpoint/2010/main" val="193566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1E2-99DB-A5DD-F6FB-A2BE40625B29}"/>
              </a:ext>
            </a:extLst>
          </p:cNvPr>
          <p:cNvSpPr>
            <a:spLocks noGrp="1"/>
          </p:cNvSpPr>
          <p:nvPr>
            <p:ph type="title"/>
          </p:nvPr>
        </p:nvSpPr>
        <p:spPr/>
        <p:txBody>
          <a:bodyPr/>
          <a:lstStyle/>
          <a:p>
            <a:r>
              <a:rPr lang="en-IL" dirty="0"/>
              <a:t>2. Recovery </a:t>
            </a:r>
          </a:p>
        </p:txBody>
      </p:sp>
      <p:sp>
        <p:nvSpPr>
          <p:cNvPr id="3" name="Content Placeholder 2">
            <a:extLst>
              <a:ext uri="{FF2B5EF4-FFF2-40B4-BE49-F238E27FC236}">
                <a16:creationId xmlns:a16="http://schemas.microsoft.com/office/drawing/2014/main" id="{040CA855-8D03-7A0A-01EF-C1D1ECE95001}"/>
              </a:ext>
            </a:extLst>
          </p:cNvPr>
          <p:cNvSpPr>
            <a:spLocks noGrp="1"/>
          </p:cNvSpPr>
          <p:nvPr>
            <p:ph idx="1"/>
          </p:nvPr>
        </p:nvSpPr>
        <p:spPr/>
        <p:txBody>
          <a:bodyPr/>
          <a:lstStyle/>
          <a:p>
            <a:r>
              <a:rPr lang="en-US" dirty="0"/>
              <a:t>I</a:t>
            </a:r>
            <a:r>
              <a:rPr lang="en-IL" dirty="0"/>
              <a:t>nput: set of coexpressed genes</a:t>
            </a:r>
          </a:p>
          <a:p>
            <a:r>
              <a:rPr lang="en-IL" dirty="0"/>
              <a:t>A</a:t>
            </a:r>
            <a:r>
              <a:rPr lang="en-US" dirty="0"/>
              <a:t>UC is computed in the top 3% of the ranking from the last step</a:t>
            </a:r>
          </a:p>
          <a:p>
            <a:r>
              <a:rPr lang="en-IL" dirty="0"/>
              <a:t>AUC values are normalized (Normalized Enrichment Score) </a:t>
            </a:r>
          </a:p>
          <a:p>
            <a:r>
              <a:rPr lang="en-US" dirty="0"/>
              <a:t>NES C</a:t>
            </a:r>
            <a:r>
              <a:rPr lang="en-IL" dirty="0"/>
              <a:t>utoff: 3, corresponding to a False Discovery Rate (FDR) between 3%-9% </a:t>
            </a:r>
          </a:p>
          <a:p>
            <a:r>
              <a:rPr lang="en-US" dirty="0"/>
              <a:t>For each motif and gene set - predict candidate target genes (genes that are ranked above the </a:t>
            </a:r>
            <a:r>
              <a:rPr lang="en-US" i="1" dirty="0"/>
              <a:t>leading edge</a:t>
            </a:r>
            <a:r>
              <a:rPr lang="en-US" dirty="0"/>
              <a:t>)</a:t>
            </a:r>
            <a:endParaRPr lang="en-IL" dirty="0"/>
          </a:p>
        </p:txBody>
      </p:sp>
    </p:spTree>
    <p:extLst>
      <p:ext uri="{BB962C8B-B14F-4D97-AF65-F5344CB8AC3E}">
        <p14:creationId xmlns:p14="http://schemas.microsoft.com/office/powerpoint/2010/main" val="39942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E-C078-EF16-B7D3-0773F8CF578F}"/>
              </a:ext>
            </a:extLst>
          </p:cNvPr>
          <p:cNvSpPr>
            <a:spLocks noGrp="1"/>
          </p:cNvSpPr>
          <p:nvPr>
            <p:ph type="title"/>
          </p:nvPr>
        </p:nvSpPr>
        <p:spPr/>
        <p:txBody>
          <a:bodyPr/>
          <a:lstStyle/>
          <a:p>
            <a:r>
              <a:rPr lang="en-IL" dirty="0"/>
              <a:t>3 steps</a:t>
            </a:r>
          </a:p>
        </p:txBody>
      </p:sp>
      <p:graphicFrame>
        <p:nvGraphicFramePr>
          <p:cNvPr id="7" name="Diagram 6">
            <a:extLst>
              <a:ext uri="{FF2B5EF4-FFF2-40B4-BE49-F238E27FC236}">
                <a16:creationId xmlns:a16="http://schemas.microsoft.com/office/drawing/2014/main" id="{8565DAA2-A4C6-5FD0-DAE8-55BA41E6A1A2}"/>
              </a:ext>
            </a:extLst>
          </p:cNvPr>
          <p:cNvGraphicFramePr/>
          <p:nvPr>
            <p:extLst>
              <p:ext uri="{D42A27DB-BD31-4B8C-83A1-F6EECF244321}">
                <p14:modId xmlns:p14="http://schemas.microsoft.com/office/powerpoint/2010/main" val="1457138898"/>
              </p:ext>
            </p:extLst>
          </p:nvPr>
        </p:nvGraphicFramePr>
        <p:xfrm>
          <a:off x="1264920" y="769620"/>
          <a:ext cx="9555480" cy="544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8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6E3-5897-6BCF-3BD5-9EDB0FC79002}"/>
              </a:ext>
            </a:extLst>
          </p:cNvPr>
          <p:cNvSpPr>
            <a:spLocks noGrp="1"/>
          </p:cNvSpPr>
          <p:nvPr>
            <p:ph type="title"/>
          </p:nvPr>
        </p:nvSpPr>
        <p:spPr/>
        <p:txBody>
          <a:bodyPr/>
          <a:lstStyle/>
          <a:p>
            <a:r>
              <a:rPr lang="en-IL" dirty="0"/>
              <a:t>RcisTarget</a:t>
            </a:r>
          </a:p>
        </p:txBody>
      </p:sp>
      <p:sp>
        <p:nvSpPr>
          <p:cNvPr id="3" name="Content Placeholder 2">
            <a:extLst>
              <a:ext uri="{FF2B5EF4-FFF2-40B4-BE49-F238E27FC236}">
                <a16:creationId xmlns:a16="http://schemas.microsoft.com/office/drawing/2014/main" id="{81A9A288-F27E-AC34-9132-4BEDF27D7671}"/>
              </a:ext>
            </a:extLst>
          </p:cNvPr>
          <p:cNvSpPr>
            <a:spLocks noGrp="1"/>
          </p:cNvSpPr>
          <p:nvPr>
            <p:ph idx="1"/>
          </p:nvPr>
        </p:nvSpPr>
        <p:spPr/>
        <p:txBody>
          <a:bodyPr/>
          <a:lstStyle/>
          <a:p>
            <a:r>
              <a:rPr lang="en-US" b="0" i="0" u="none" strike="noStrike" dirty="0">
                <a:solidFill>
                  <a:srgbClr val="212121"/>
                </a:solidFill>
                <a:effectLst/>
                <a:latin typeface="Cambria" panose="02040503050406030204" pitchFamily="18" charset="0"/>
              </a:rPr>
              <a:t>Selects DNA motifs that are significantly over-represented in the surroundings of the transcription start site (TSS) of the genes in the gene-set </a:t>
            </a:r>
          </a:p>
          <a:p>
            <a:pPr lvl="1"/>
            <a:r>
              <a:rPr lang="en-US" b="0" i="0" u="none" strike="noStrike" dirty="0">
                <a:solidFill>
                  <a:srgbClr val="212121"/>
                </a:solidFill>
                <a:effectLst/>
                <a:latin typeface="Cambria" panose="02040503050406030204" pitchFamily="18" charset="0"/>
              </a:rPr>
              <a:t>a recovery-based method on a database that contains genome-wide </a:t>
            </a:r>
            <a:r>
              <a:rPr lang="en-US" b="0" i="1" u="none" strike="noStrike" dirty="0">
                <a:solidFill>
                  <a:srgbClr val="212121"/>
                </a:solidFill>
                <a:effectLst/>
                <a:latin typeface="Cambria" panose="02040503050406030204" pitchFamily="18" charset="0"/>
              </a:rPr>
              <a:t>cross-species</a:t>
            </a:r>
            <a:r>
              <a:rPr lang="en-US" b="0" i="0" u="none" strike="noStrike" dirty="0">
                <a:solidFill>
                  <a:srgbClr val="212121"/>
                </a:solidFill>
                <a:effectLst/>
                <a:latin typeface="Cambria" panose="02040503050406030204" pitchFamily="18" charset="0"/>
              </a:rPr>
              <a:t> rankings for each motif</a:t>
            </a:r>
          </a:p>
          <a:p>
            <a:r>
              <a:rPr lang="en-US" b="0" i="0" u="none" strike="noStrike" dirty="0">
                <a:solidFill>
                  <a:srgbClr val="212121"/>
                </a:solidFill>
                <a:effectLst/>
                <a:latin typeface="Cambria" panose="02040503050406030204" pitchFamily="18" charset="0"/>
              </a:rPr>
              <a:t> The motifs that are annotated to the corresponding TF and obtain a Normalized Enrichment Score (NES) &gt; 3.0 are retained</a:t>
            </a:r>
          </a:p>
          <a:p>
            <a:r>
              <a:rPr lang="en-US" dirty="0">
                <a:solidFill>
                  <a:srgbClr val="212121"/>
                </a:solidFill>
                <a:latin typeface="Cambria" panose="02040503050406030204" pitchFamily="18" charset="0"/>
              </a:rPr>
              <a:t>For each motif and gene set - predict candidate target genes (</a:t>
            </a:r>
            <a:r>
              <a:rPr lang="en-US" b="0" i="0" u="none" strike="noStrike" dirty="0">
                <a:solidFill>
                  <a:srgbClr val="222222"/>
                </a:solidFill>
                <a:effectLst/>
                <a:latin typeface="Harding"/>
              </a:rPr>
              <a:t>genes that are ranked above the </a:t>
            </a:r>
            <a:r>
              <a:rPr lang="en-US" b="0" i="1" u="none" strike="noStrike" dirty="0">
                <a:solidFill>
                  <a:srgbClr val="222222"/>
                </a:solidFill>
                <a:effectLst/>
                <a:latin typeface="Harding"/>
              </a:rPr>
              <a:t>leading edge</a:t>
            </a:r>
            <a:r>
              <a:rPr lang="en-US" b="0" i="0" u="none" strike="noStrike" dirty="0">
                <a:solidFill>
                  <a:srgbClr val="222222"/>
                </a:solidFill>
                <a:effectLst/>
                <a:latin typeface="Harding"/>
              </a:rPr>
              <a:t>)</a:t>
            </a:r>
            <a:endParaRPr lang="en-IL" dirty="0"/>
          </a:p>
        </p:txBody>
      </p:sp>
    </p:spTree>
    <p:extLst>
      <p:ext uri="{BB962C8B-B14F-4D97-AF65-F5344CB8AC3E}">
        <p14:creationId xmlns:p14="http://schemas.microsoft.com/office/powerpoint/2010/main" val="57799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45BB-4B37-6E8F-6D74-3D6A4BEA692E}"/>
              </a:ext>
            </a:extLst>
          </p:cNvPr>
          <p:cNvSpPr>
            <a:spLocks noGrp="1"/>
          </p:cNvSpPr>
          <p:nvPr>
            <p:ph type="title"/>
          </p:nvPr>
        </p:nvSpPr>
        <p:spPr/>
        <p:txBody>
          <a:bodyPr/>
          <a:lstStyle/>
          <a:p>
            <a:r>
              <a:rPr lang="en-IL" dirty="0"/>
              <a:t>Motif2TF mapping</a:t>
            </a:r>
          </a:p>
        </p:txBody>
      </p:sp>
      <p:sp>
        <p:nvSpPr>
          <p:cNvPr id="3" name="Content Placeholder 2">
            <a:extLst>
              <a:ext uri="{FF2B5EF4-FFF2-40B4-BE49-F238E27FC236}">
                <a16:creationId xmlns:a16="http://schemas.microsoft.com/office/drawing/2014/main" id="{EDF649A5-56D3-1501-39EA-1AD8404AED8C}"/>
              </a:ext>
            </a:extLst>
          </p:cNvPr>
          <p:cNvSpPr>
            <a:spLocks noGrp="1"/>
          </p:cNvSpPr>
          <p:nvPr>
            <p:ph idx="1"/>
          </p:nvPr>
        </p:nvSpPr>
        <p:spPr/>
        <p:txBody>
          <a:bodyPr/>
          <a:lstStyle/>
          <a:p>
            <a:r>
              <a:rPr lang="en-IL" dirty="0"/>
              <a:t>If we use only the direct annotations of candidate TFs, only a small fraction of motifs can be associated with Drosophila TFs.</a:t>
            </a:r>
          </a:p>
          <a:p>
            <a:r>
              <a:rPr lang="en-IL" dirty="0"/>
              <a:t>Motif2TF – database corresponding to a network of associations between motifs and TFs</a:t>
            </a:r>
          </a:p>
          <a:p>
            <a:r>
              <a:rPr lang="en-US" b="0" i="0" u="none" strike="noStrike" dirty="0">
                <a:solidFill>
                  <a:srgbClr val="202020"/>
                </a:solidFill>
                <a:effectLst/>
                <a:latin typeface="Helvetica" pitchFamily="2" charset="0"/>
              </a:rPr>
              <a:t>TFs are ranked, prioritizing directly annotated TFs, then the TF present in the input set, then the ones that are found by gene homology and finally the TFs found using motif similarity. </a:t>
            </a:r>
            <a:endParaRPr lang="en-IL" dirty="0"/>
          </a:p>
        </p:txBody>
      </p:sp>
    </p:spTree>
    <p:extLst>
      <p:ext uri="{BB962C8B-B14F-4D97-AF65-F5344CB8AC3E}">
        <p14:creationId xmlns:p14="http://schemas.microsoft.com/office/powerpoint/2010/main" val="360937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518DA7-49AC-47AF-F9E2-264D97AC69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61376" y="643466"/>
            <a:ext cx="10269247"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DED57-AF0C-50D8-FA4F-F76B785C19BF}"/>
              </a:ext>
            </a:extLst>
          </p:cNvPr>
          <p:cNvSpPr txBox="1"/>
          <p:nvPr/>
        </p:nvSpPr>
        <p:spPr>
          <a:xfrm>
            <a:off x="228601" y="6349004"/>
            <a:ext cx="11571194" cy="415498"/>
          </a:xfrm>
          <a:prstGeom prst="rect">
            <a:avLst/>
          </a:prstGeom>
          <a:noFill/>
        </p:spPr>
        <p:txBody>
          <a:bodyPr wrap="square" rtlCol="0">
            <a:spAutoFit/>
          </a:bodyPr>
          <a:lstStyle/>
          <a:p>
            <a:r>
              <a:rPr lang="en-US" sz="700" b="0" i="0" u="none" strike="noStrike" dirty="0">
                <a:solidFill>
                  <a:srgbClr val="212121"/>
                </a:solidFill>
                <a:effectLst/>
                <a:latin typeface="Roboto" panose="02000000000000000000" pitchFamily="2" charset="0"/>
              </a:rPr>
              <a:t>Janky, R., </a:t>
            </a:r>
            <a:r>
              <a:rPr lang="en-US" sz="700" b="0" i="0" u="none" strike="noStrike" dirty="0" err="1">
                <a:solidFill>
                  <a:srgbClr val="212121"/>
                </a:solidFill>
                <a:effectLst/>
                <a:latin typeface="Roboto" panose="02000000000000000000" pitchFamily="2" charset="0"/>
              </a:rPr>
              <a:t>Verfaillie</a:t>
            </a:r>
            <a:r>
              <a:rPr lang="en-US" sz="700" b="0" i="0" u="none" strike="noStrike" dirty="0">
                <a:solidFill>
                  <a:srgbClr val="212121"/>
                </a:solidFill>
                <a:effectLst/>
                <a:latin typeface="Roboto" panose="02000000000000000000" pitchFamily="2" charset="0"/>
              </a:rPr>
              <a:t>, A., </a:t>
            </a:r>
            <a:r>
              <a:rPr lang="en-US" sz="700" b="0" i="0" u="none" strike="noStrike" dirty="0" err="1">
                <a:solidFill>
                  <a:srgbClr val="212121"/>
                </a:solidFill>
                <a:effectLst/>
                <a:latin typeface="Roboto" panose="02000000000000000000" pitchFamily="2" charset="0"/>
              </a:rPr>
              <a:t>Imrichová</a:t>
            </a:r>
            <a:r>
              <a:rPr lang="en-US" sz="700" b="0" i="0" u="none" strike="noStrike" dirty="0">
                <a:solidFill>
                  <a:srgbClr val="212121"/>
                </a:solidFill>
                <a:effectLst/>
                <a:latin typeface="Roboto" panose="02000000000000000000" pitchFamily="2" charset="0"/>
              </a:rPr>
              <a:t>, H., Van de Sande, B., </a:t>
            </a:r>
            <a:r>
              <a:rPr lang="en-US" sz="700" b="0" i="0" u="none" strike="noStrike" dirty="0" err="1">
                <a:solidFill>
                  <a:srgbClr val="212121"/>
                </a:solidFill>
                <a:effectLst/>
                <a:latin typeface="Roboto" panose="02000000000000000000" pitchFamily="2" charset="0"/>
              </a:rPr>
              <a:t>Standaert</a:t>
            </a:r>
            <a:r>
              <a:rPr lang="en-US" sz="700" b="0" i="0" u="none" strike="noStrike" dirty="0">
                <a:solidFill>
                  <a:srgbClr val="212121"/>
                </a:solidFill>
                <a:effectLst/>
                <a:latin typeface="Roboto" panose="02000000000000000000" pitchFamily="2" charset="0"/>
              </a:rPr>
              <a:t>, L., </a:t>
            </a:r>
            <a:r>
              <a:rPr lang="en-US" sz="700" b="0" i="0" u="none" strike="noStrike" dirty="0" err="1">
                <a:solidFill>
                  <a:srgbClr val="212121"/>
                </a:solidFill>
                <a:effectLst/>
                <a:latin typeface="Roboto" panose="02000000000000000000" pitchFamily="2" charset="0"/>
              </a:rPr>
              <a:t>Christiaens</a:t>
            </a:r>
            <a:r>
              <a:rPr lang="en-US" sz="700" b="0" i="0" u="none" strike="noStrike" dirty="0">
                <a:solidFill>
                  <a:srgbClr val="212121"/>
                </a:solidFill>
                <a:effectLst/>
                <a:latin typeface="Roboto" panose="02000000000000000000" pitchFamily="2" charset="0"/>
              </a:rPr>
              <a:t>, V., </a:t>
            </a:r>
            <a:r>
              <a:rPr lang="en-US" sz="700" b="0" i="0" u="none" strike="noStrike" dirty="0" err="1">
                <a:solidFill>
                  <a:srgbClr val="212121"/>
                </a:solidFill>
                <a:effectLst/>
                <a:latin typeface="Roboto" panose="02000000000000000000" pitchFamily="2" charset="0"/>
              </a:rPr>
              <a:t>Hulselmans</a:t>
            </a:r>
            <a:r>
              <a:rPr lang="en-US" sz="700" b="0" i="0" u="none" strike="noStrike" dirty="0">
                <a:solidFill>
                  <a:srgbClr val="212121"/>
                </a:solidFill>
                <a:effectLst/>
                <a:latin typeface="Roboto" panose="02000000000000000000" pitchFamily="2" charset="0"/>
              </a:rPr>
              <a:t>, G., Herten, K., Naval Sanchez, M., </a:t>
            </a:r>
            <a:r>
              <a:rPr lang="en-US" sz="700" b="0" i="0" u="none" strike="noStrike" dirty="0" err="1">
                <a:solidFill>
                  <a:srgbClr val="212121"/>
                </a:solidFill>
                <a:effectLst/>
                <a:latin typeface="Roboto" panose="02000000000000000000" pitchFamily="2" charset="0"/>
              </a:rPr>
              <a:t>Potier</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Svetlichnyy</a:t>
            </a:r>
            <a:r>
              <a:rPr lang="en-US" sz="700" b="0" i="0" u="none" strike="noStrike" dirty="0">
                <a:solidFill>
                  <a:srgbClr val="212121"/>
                </a:solidFill>
                <a:effectLst/>
                <a:latin typeface="Roboto" panose="02000000000000000000" pitchFamily="2" charset="0"/>
              </a:rPr>
              <a:t>, D., </a:t>
            </a:r>
            <a:r>
              <a:rPr lang="en-US" sz="700" b="0" i="0" u="none" strike="noStrike" dirty="0" err="1">
                <a:solidFill>
                  <a:srgbClr val="212121"/>
                </a:solidFill>
                <a:effectLst/>
                <a:latin typeface="Roboto" panose="02000000000000000000" pitchFamily="2" charset="0"/>
              </a:rPr>
              <a:t>Kalender</a:t>
            </a:r>
            <a:r>
              <a:rPr lang="en-US" sz="700" b="0" i="0" u="none" strike="noStrike" dirty="0">
                <a:solidFill>
                  <a:srgbClr val="212121"/>
                </a:solidFill>
                <a:effectLst/>
                <a:latin typeface="Roboto" panose="02000000000000000000" pitchFamily="2" charset="0"/>
              </a:rPr>
              <a:t> Atak, Z., </a:t>
            </a:r>
            <a:r>
              <a:rPr lang="en-US" sz="700" b="0" i="0" u="none" strike="noStrike" dirty="0" err="1">
                <a:solidFill>
                  <a:srgbClr val="212121"/>
                </a:solidFill>
                <a:effectLst/>
                <a:latin typeface="Roboto" panose="02000000000000000000" pitchFamily="2" charset="0"/>
              </a:rPr>
              <a:t>Fiers</a:t>
            </a:r>
            <a:r>
              <a:rPr lang="en-US" sz="700" b="0" i="0" u="none" strike="noStrike" dirty="0">
                <a:solidFill>
                  <a:srgbClr val="212121"/>
                </a:solidFill>
                <a:effectLst/>
                <a:latin typeface="Roboto" panose="02000000000000000000" pitchFamily="2" charset="0"/>
              </a:rPr>
              <a:t>, M., Marine, J. C., &amp; </a:t>
            </a:r>
            <a:r>
              <a:rPr lang="en-US" sz="700" b="0" i="0" u="none" strike="noStrike" dirty="0" err="1">
                <a:solidFill>
                  <a:srgbClr val="212121"/>
                </a:solidFill>
                <a:effectLst/>
                <a:latin typeface="Roboto" panose="02000000000000000000" pitchFamily="2" charset="0"/>
              </a:rPr>
              <a:t>Aerts</a:t>
            </a:r>
            <a:r>
              <a:rPr lang="en-US" sz="700" b="0" i="0" u="none" strike="noStrike" dirty="0">
                <a:solidFill>
                  <a:srgbClr val="212121"/>
                </a:solidFill>
                <a:effectLst/>
                <a:latin typeface="Roboto" panose="02000000000000000000" pitchFamily="2" charset="0"/>
              </a:rPr>
              <a:t>, S. (2014). </a:t>
            </a:r>
            <a:r>
              <a:rPr lang="en-US" sz="700" b="0" i="0" u="none" strike="noStrike" dirty="0" err="1">
                <a:solidFill>
                  <a:srgbClr val="212121"/>
                </a:solidFill>
                <a:effectLst/>
                <a:latin typeface="Roboto" panose="02000000000000000000" pitchFamily="2" charset="0"/>
              </a:rPr>
              <a:t>iRegulon</a:t>
            </a:r>
            <a:r>
              <a:rPr lang="en-US" sz="700" b="0" i="0" u="none" strike="noStrike" dirty="0">
                <a:solidFill>
                  <a:srgbClr val="212121"/>
                </a:solidFill>
                <a:effectLst/>
                <a:latin typeface="Roboto" panose="02000000000000000000" pitchFamily="2" charset="0"/>
              </a:rPr>
              <a:t>: from a gene list to a gene regulatory network using large motif and track collections. </a:t>
            </a:r>
            <a:r>
              <a:rPr lang="en-US" sz="700" b="0" i="1" u="none" strike="noStrike" dirty="0" err="1">
                <a:solidFill>
                  <a:srgbClr val="212121"/>
                </a:solidFill>
                <a:effectLst/>
                <a:latin typeface="Roboto" panose="02000000000000000000" pitchFamily="2" charset="0"/>
              </a:rPr>
              <a:t>PLoS</a:t>
            </a:r>
            <a:r>
              <a:rPr lang="en-US" sz="700" b="0" i="1" u="none" strike="noStrike" dirty="0">
                <a:solidFill>
                  <a:srgbClr val="212121"/>
                </a:solidFill>
                <a:effectLst/>
                <a:latin typeface="Roboto" panose="02000000000000000000" pitchFamily="2" charset="0"/>
              </a:rPr>
              <a:t> computational biology</a:t>
            </a:r>
            <a:r>
              <a:rPr lang="en-US" sz="700" b="0" i="0" u="none" strike="noStrike" dirty="0">
                <a:solidFill>
                  <a:srgbClr val="212121"/>
                </a:solidFill>
                <a:effectLst/>
                <a:latin typeface="Roboto" panose="02000000000000000000" pitchFamily="2" charset="0"/>
              </a:rPr>
              <a:t>, </a:t>
            </a:r>
            <a:r>
              <a:rPr lang="en-US" sz="700" b="0" i="1" u="none" strike="noStrike" dirty="0">
                <a:solidFill>
                  <a:srgbClr val="212121"/>
                </a:solidFill>
                <a:effectLst/>
                <a:latin typeface="Roboto" panose="02000000000000000000" pitchFamily="2" charset="0"/>
              </a:rPr>
              <a:t>10</a:t>
            </a:r>
            <a:r>
              <a:rPr lang="en-US" sz="700" b="0" i="0" u="none" strike="noStrike" dirty="0">
                <a:solidFill>
                  <a:srgbClr val="212121"/>
                </a:solidFill>
                <a:effectLst/>
                <a:latin typeface="Roboto" panose="02000000000000000000" pitchFamily="2" charset="0"/>
              </a:rPr>
              <a:t>(7), e1003731. https://</a:t>
            </a:r>
            <a:r>
              <a:rPr lang="en-US" sz="700" b="0" i="0" u="none" strike="noStrike" dirty="0" err="1">
                <a:solidFill>
                  <a:srgbClr val="212121"/>
                </a:solidFill>
                <a:effectLst/>
                <a:latin typeface="Roboto" panose="02000000000000000000" pitchFamily="2" charset="0"/>
              </a:rPr>
              <a:t>doi.org</a:t>
            </a:r>
            <a:r>
              <a:rPr lang="en-US" sz="700" b="0" i="0" u="none" strike="noStrike" dirty="0">
                <a:solidFill>
                  <a:srgbClr val="212121"/>
                </a:solidFill>
                <a:effectLst/>
                <a:latin typeface="Roboto" panose="02000000000000000000" pitchFamily="2" charset="0"/>
              </a:rPr>
              <a:t>/10.1371/journal.pcbi.1003731</a:t>
            </a:r>
            <a:br>
              <a:rPr lang="en-US" sz="700" b="0" i="0" u="none" strike="noStrike" dirty="0">
                <a:solidFill>
                  <a:srgbClr val="212121"/>
                </a:solidFill>
                <a:effectLst/>
                <a:latin typeface="Roboto" panose="02000000000000000000" pitchFamily="2" charset="0"/>
              </a:rPr>
            </a:br>
            <a:r>
              <a:rPr lang="en-US" sz="700" b="0" i="0" u="none" strike="noStrike" dirty="0">
                <a:solidFill>
                  <a:srgbClr val="212121"/>
                </a:solidFill>
                <a:effectLst/>
                <a:latin typeface="Roboto" panose="02000000000000000000" pitchFamily="2" charset="0"/>
                <a:hlinkClick r:id="rId4"/>
              </a:rPr>
              <a:t>https://pubmed.ncbi.nlm.nih.gov/25058159/</a:t>
            </a:r>
            <a:r>
              <a:rPr lang="en-US" sz="700" b="0" i="0" u="none" strike="noStrike" dirty="0">
                <a:solidFill>
                  <a:srgbClr val="212121"/>
                </a:solidFill>
                <a:effectLst/>
                <a:latin typeface="Roboto" panose="02000000000000000000" pitchFamily="2" charset="0"/>
              </a:rPr>
              <a:t> </a:t>
            </a:r>
            <a:endParaRPr lang="en-IL" sz="700" dirty="0"/>
          </a:p>
        </p:txBody>
      </p:sp>
    </p:spTree>
    <p:extLst>
      <p:ext uri="{BB962C8B-B14F-4D97-AF65-F5344CB8AC3E}">
        <p14:creationId xmlns:p14="http://schemas.microsoft.com/office/powerpoint/2010/main" val="38338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C67-8B3D-12B2-A036-C2AF6BAF8382}"/>
              </a:ext>
            </a:extLst>
          </p:cNvPr>
          <p:cNvSpPr>
            <a:spLocks noGrp="1"/>
          </p:cNvSpPr>
          <p:nvPr>
            <p:ph type="title"/>
          </p:nvPr>
        </p:nvSpPr>
        <p:spPr/>
        <p:txBody>
          <a:bodyPr/>
          <a:lstStyle/>
          <a:p>
            <a:r>
              <a:rPr lang="en-IL" dirty="0"/>
              <a:t>Motif Enrichment - code</a:t>
            </a:r>
          </a:p>
        </p:txBody>
      </p:sp>
      <p:sp>
        <p:nvSpPr>
          <p:cNvPr id="5" name="TextBox 4">
            <a:extLst>
              <a:ext uri="{FF2B5EF4-FFF2-40B4-BE49-F238E27FC236}">
                <a16:creationId xmlns:a16="http://schemas.microsoft.com/office/drawing/2014/main" id="{96ACD5CF-02B6-8274-807D-A91EB765F971}"/>
              </a:ext>
            </a:extLst>
          </p:cNvPr>
          <p:cNvSpPr txBox="1"/>
          <p:nvPr/>
        </p:nvSpPr>
        <p:spPr>
          <a:xfrm>
            <a:off x="676533" y="1506022"/>
            <a:ext cx="10677267"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prune2df(</a:t>
            </a:r>
            <a:r>
              <a:rPr lang="en-US" b="0" dirty="0" err="1">
                <a:solidFill>
                  <a:srgbClr val="9CDCFE"/>
                </a:solidFill>
                <a:effectLst/>
                <a:latin typeface="Menlo" panose="020B0609030804020204" pitchFamily="49" charset="0"/>
              </a:rPr>
              <a:t>dbs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modules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motif_annotations_fname</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motif_annotation_file</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15CB5DE1-0D4C-C180-12F3-8DD75B01562D}"/>
              </a:ext>
            </a:extLst>
          </p:cNvPr>
          <p:cNvPicPr>
            <a:picLocks noChangeAspect="1"/>
          </p:cNvPicPr>
          <p:nvPr/>
        </p:nvPicPr>
        <p:blipFill rotWithShape="1">
          <a:blip r:embed="rId2"/>
          <a:srcRect b="36775"/>
          <a:stretch/>
        </p:blipFill>
        <p:spPr>
          <a:xfrm>
            <a:off x="1208903" y="1967687"/>
            <a:ext cx="10029056" cy="1925674"/>
          </a:xfrm>
          <a:prstGeom prst="rect">
            <a:avLst/>
          </a:prstGeom>
        </p:spPr>
      </p:pic>
      <p:sp>
        <p:nvSpPr>
          <p:cNvPr id="7" name="TextBox 6">
            <a:extLst>
              <a:ext uri="{FF2B5EF4-FFF2-40B4-BE49-F238E27FC236}">
                <a16:creationId xmlns:a16="http://schemas.microsoft.com/office/drawing/2014/main" id="{67409AD3-DB78-C342-A6D5-2C8B2BC0A8D1}"/>
              </a:ext>
            </a:extLst>
          </p:cNvPr>
          <p:cNvSpPr txBox="1"/>
          <p:nvPr/>
        </p:nvSpPr>
        <p:spPr>
          <a:xfrm>
            <a:off x="676533" y="3985694"/>
            <a:ext cx="7436651" cy="646331"/>
          </a:xfrm>
          <a:prstGeom prst="rect">
            <a:avLst/>
          </a:prstGeom>
          <a:noFill/>
        </p:spPr>
        <p:txBody>
          <a:bodyPr wrap="none" rtlCol="0">
            <a:spAutoFit/>
          </a:bodyPr>
          <a:lstStyle/>
          <a:p>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 df2regulons(</a:t>
            </a:r>
            <a:r>
              <a:rPr lang="en-US" b="0" dirty="0">
                <a:solidFill>
                  <a:srgbClr val="9CDCFE"/>
                </a:solidFill>
                <a:effectLst/>
                <a:latin typeface="Menlo" panose="020B0609030804020204" pitchFamily="49" charset="0"/>
              </a:rPr>
              <a:t>df</a:t>
            </a:r>
            <a:r>
              <a:rPr lang="en-US" b="0" dirty="0">
                <a:solidFill>
                  <a:srgbClr val="D4D4D4"/>
                </a:solidFill>
                <a:effectLst/>
                <a:latin typeface="Menlo" panose="020B0609030804020204" pitchFamily="49" charset="0"/>
              </a:rPr>
              <a:t>) # convert df to regulons </a:t>
            </a:r>
          </a:p>
          <a:p>
            <a:endParaRPr lang="en-IL" dirty="0"/>
          </a:p>
        </p:txBody>
      </p:sp>
      <p:pic>
        <p:nvPicPr>
          <p:cNvPr id="8" name="Picture 7">
            <a:extLst>
              <a:ext uri="{FF2B5EF4-FFF2-40B4-BE49-F238E27FC236}">
                <a16:creationId xmlns:a16="http://schemas.microsoft.com/office/drawing/2014/main" id="{8D1D7D42-1A6D-CC9C-6D10-CB60CAD089A8}"/>
              </a:ext>
            </a:extLst>
          </p:cNvPr>
          <p:cNvPicPr>
            <a:picLocks noChangeAspect="1"/>
          </p:cNvPicPr>
          <p:nvPr/>
        </p:nvPicPr>
        <p:blipFill>
          <a:blip r:embed="rId3"/>
          <a:stretch>
            <a:fillRect/>
          </a:stretch>
        </p:blipFill>
        <p:spPr>
          <a:xfrm>
            <a:off x="1208903" y="4395357"/>
            <a:ext cx="7564394" cy="1913242"/>
          </a:xfrm>
          <a:prstGeom prst="rect">
            <a:avLst/>
          </a:prstGeom>
        </p:spPr>
      </p:pic>
    </p:spTree>
    <p:extLst>
      <p:ext uri="{BB962C8B-B14F-4D97-AF65-F5344CB8AC3E}">
        <p14:creationId xmlns:p14="http://schemas.microsoft.com/office/powerpoint/2010/main" val="183602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Steps 4</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r>
              <a:rPr lang="en-IL" dirty="0"/>
              <a:t>Cellular Enrichment</a:t>
            </a:r>
          </a:p>
        </p:txBody>
      </p:sp>
    </p:spTree>
    <p:extLst>
      <p:ext uri="{BB962C8B-B14F-4D97-AF65-F5344CB8AC3E}">
        <p14:creationId xmlns:p14="http://schemas.microsoft.com/office/powerpoint/2010/main" val="271504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E45-5E60-405C-3DF4-460D3606319A}"/>
              </a:ext>
            </a:extLst>
          </p:cNvPr>
          <p:cNvSpPr>
            <a:spLocks noGrp="1"/>
          </p:cNvSpPr>
          <p:nvPr>
            <p:ph type="title"/>
          </p:nvPr>
        </p:nvSpPr>
        <p:spPr/>
        <p:txBody>
          <a:bodyPr/>
          <a:lstStyle/>
          <a:p>
            <a:r>
              <a:rPr lang="en-IL" dirty="0"/>
              <a:t>AUCell </a:t>
            </a:r>
          </a:p>
        </p:txBody>
      </p:sp>
      <p:sp>
        <p:nvSpPr>
          <p:cNvPr id="3" name="Content Placeholder 2">
            <a:extLst>
              <a:ext uri="{FF2B5EF4-FFF2-40B4-BE49-F238E27FC236}">
                <a16:creationId xmlns:a16="http://schemas.microsoft.com/office/drawing/2014/main" id="{6F239BD1-BE59-9184-222C-0D4E88D31BEA}"/>
              </a:ext>
            </a:extLst>
          </p:cNvPr>
          <p:cNvSpPr>
            <a:spLocks noGrp="1"/>
          </p:cNvSpPr>
          <p:nvPr>
            <p:ph idx="1"/>
          </p:nvPr>
        </p:nvSpPr>
        <p:spPr/>
        <p:txBody>
          <a:bodyPr>
            <a:normAutofit lnSpcReduction="10000"/>
          </a:bodyPr>
          <a:lstStyle/>
          <a:p>
            <a:r>
              <a:rPr lang="en-IL" dirty="0"/>
              <a:t>Quantify the activity of the predicted regulons in the individual cells that make up the scRNA-seq experiment (similar to previous step). </a:t>
            </a:r>
          </a:p>
          <a:p>
            <a:r>
              <a:rPr lang="en-IL" dirty="0"/>
              <a:t>Each individual cell transcriptome is modeled as a whole-genome ranking based on its genes expression. </a:t>
            </a:r>
          </a:p>
          <a:p>
            <a:r>
              <a:rPr lang="en-IL" dirty="0"/>
              <a:t>The enrichment of a regulon is assessed via recovery of its targetome on the cell’s whole-genome ranking.</a:t>
            </a:r>
          </a:p>
          <a:p>
            <a:r>
              <a:rPr lang="en-IL" dirty="0"/>
              <a:t>AUC metric measures the relative biological activity of a regulon in a given cell. </a:t>
            </a:r>
            <a:endParaRPr lang="he-IL" dirty="0"/>
          </a:p>
          <a:p>
            <a:r>
              <a:rPr lang="en-US" dirty="0">
                <a:hlinkClick r:id="rId2"/>
              </a:rPr>
              <a:t>https://bioconductor.org/packages/release/bioc/vignettes/AUCell/inst/doc/AUCell.html</a:t>
            </a:r>
            <a:r>
              <a:rPr lang="he-IL" dirty="0"/>
              <a:t> </a:t>
            </a:r>
            <a:endParaRPr lang="en-IL" dirty="0"/>
          </a:p>
        </p:txBody>
      </p:sp>
    </p:spTree>
    <p:extLst>
      <p:ext uri="{BB962C8B-B14F-4D97-AF65-F5344CB8AC3E}">
        <p14:creationId xmlns:p14="http://schemas.microsoft.com/office/powerpoint/2010/main" val="173222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09D9-7E83-87E5-2921-032BD756848A}"/>
              </a:ext>
            </a:extLst>
          </p:cNvPr>
          <p:cNvSpPr>
            <a:spLocks noGrp="1"/>
          </p:cNvSpPr>
          <p:nvPr>
            <p:ph type="title"/>
          </p:nvPr>
        </p:nvSpPr>
        <p:spPr/>
        <p:txBody>
          <a:bodyPr/>
          <a:lstStyle/>
          <a:p>
            <a:r>
              <a:rPr lang="en-IL" dirty="0"/>
              <a:t>AUCell</a:t>
            </a:r>
          </a:p>
        </p:txBody>
      </p:sp>
      <p:sp>
        <p:nvSpPr>
          <p:cNvPr id="3" name="Content Placeholder 2">
            <a:extLst>
              <a:ext uri="{FF2B5EF4-FFF2-40B4-BE49-F238E27FC236}">
                <a16:creationId xmlns:a16="http://schemas.microsoft.com/office/drawing/2014/main" id="{9D0DD112-2FFA-ADCF-8C9C-6C109E538AB1}"/>
              </a:ext>
            </a:extLst>
          </p:cNvPr>
          <p:cNvSpPr>
            <a:spLocks noGrp="1"/>
          </p:cNvSpPr>
          <p:nvPr>
            <p:ph idx="1"/>
          </p:nvPr>
        </p:nvSpPr>
        <p:spPr/>
        <p:txBody>
          <a:bodyPr>
            <a:normAutofit lnSpcReduction="10000"/>
          </a:bodyPr>
          <a:lstStyle/>
          <a:p>
            <a:r>
              <a:rPr lang="en-US" dirty="0"/>
              <a:t>Uses</a:t>
            </a:r>
            <a:r>
              <a:rPr lang="en-IL" dirty="0"/>
              <a:t> “Area Under the Curve” (AUC) to calculate weather a critical subset of the gene set is enriched within the expressed genes in each cell</a:t>
            </a:r>
          </a:p>
          <a:p>
            <a:r>
              <a:rPr lang="en-IL" dirty="0"/>
              <a:t>X axis: rank by (general) gene expression (descending order)</a:t>
            </a:r>
          </a:p>
          <a:p>
            <a:r>
              <a:rPr lang="en-IL" dirty="0"/>
              <a:t>Y axis: genes recovered from signature genes (regulon)</a:t>
            </a:r>
          </a:p>
          <a:p>
            <a:r>
              <a:rPr lang="en-IL" dirty="0"/>
              <a:t>AUC meaning=&gt; proportion of expressed genes in regulons and their relative expression value (compared to other genes) </a:t>
            </a:r>
          </a:p>
          <a:p>
            <a:r>
              <a:rPr lang="en-US" b="0" i="0" u="none" strike="noStrike" dirty="0">
                <a:solidFill>
                  <a:srgbClr val="333333"/>
                </a:solidFill>
                <a:effectLst/>
                <a:latin typeface="Arial" panose="020B0604020202020204" pitchFamily="34" charset="0"/>
              </a:rPr>
              <a:t>The distribution of AUC scores across all the cells allows exploring the relative expression of the signature</a:t>
            </a:r>
            <a:r>
              <a:rPr lang="he-IL" b="0" i="0" u="none" strike="noStrike" dirty="0">
                <a:solidFill>
                  <a:srgbClr val="333333"/>
                </a:solidFill>
                <a:effectLst/>
                <a:latin typeface="Arial" panose="020B0604020202020204" pitchFamily="34" charset="0"/>
              </a:rPr>
              <a:t> </a:t>
            </a:r>
            <a:r>
              <a:rPr lang="en-US" b="0" i="0" u="none" strike="noStrike" dirty="0">
                <a:solidFill>
                  <a:srgbClr val="333333"/>
                </a:solidFill>
                <a:effectLst/>
                <a:latin typeface="Arial" panose="020B0604020202020204" pitchFamily="34" charset="0"/>
              </a:rPr>
              <a:t>genes between different cell types</a:t>
            </a:r>
          </a:p>
          <a:p>
            <a:endParaRPr lang="en-IL" b="0" i="0" u="none" strike="noStrike" dirty="0">
              <a:solidFill>
                <a:srgbClr val="333333"/>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2195717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AUCell  - code</a:t>
            </a:r>
          </a:p>
        </p:txBody>
      </p:sp>
      <p:sp>
        <p:nvSpPr>
          <p:cNvPr id="5" name="TextBox 4">
            <a:extLst>
              <a:ext uri="{FF2B5EF4-FFF2-40B4-BE49-F238E27FC236}">
                <a16:creationId xmlns:a16="http://schemas.microsoft.com/office/drawing/2014/main" id="{A75145A3-D2DE-274E-776D-5B408653E1BF}"/>
              </a:ext>
            </a:extLst>
          </p:cNvPr>
          <p:cNvSpPr txBox="1"/>
          <p:nvPr/>
        </p:nvSpPr>
        <p:spPr>
          <a:xfrm>
            <a:off x="838200" y="1690688"/>
            <a:ext cx="8800070" cy="369332"/>
          </a:xfrm>
          <a:prstGeom prst="rect">
            <a:avLst/>
          </a:prstGeom>
          <a:noFill/>
        </p:spPr>
        <p:txBody>
          <a:bodyPr wrap="square">
            <a:spAutoFit/>
          </a:bodyPr>
          <a:lstStyle/>
          <a:p>
            <a:r>
              <a:rPr lang="en-US" b="0" dirty="0">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 aucell(</a:t>
            </a:r>
            <a:r>
              <a:rPr lang="en-US" b="0" dirty="0">
                <a:solidFill>
                  <a:srgbClr val="9CDCFE"/>
                </a:solidFill>
                <a:effectLst/>
                <a:latin typeface="Menlo" panose="020B0609030804020204" pitchFamily="49" charset="0"/>
              </a:rPr>
              <a:t>ex_matrix</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regulons</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num_workers</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4D4D4"/>
                </a:solidFill>
                <a:effectLst/>
                <a:latin typeface="Menlo" panose="020B0609030804020204" pitchFamily="49" charset="0"/>
              </a:rPr>
              <a:t>)</a:t>
            </a:r>
          </a:p>
        </p:txBody>
      </p:sp>
      <p:pic>
        <p:nvPicPr>
          <p:cNvPr id="6" name="Picture 5">
            <a:extLst>
              <a:ext uri="{FF2B5EF4-FFF2-40B4-BE49-F238E27FC236}">
                <a16:creationId xmlns:a16="http://schemas.microsoft.com/office/drawing/2014/main" id="{24863E3A-6C46-8EB3-53DA-6645A375FE30}"/>
              </a:ext>
            </a:extLst>
          </p:cNvPr>
          <p:cNvPicPr>
            <a:picLocks noChangeAspect="1"/>
          </p:cNvPicPr>
          <p:nvPr/>
        </p:nvPicPr>
        <p:blipFill>
          <a:blip r:embed="rId3"/>
          <a:stretch>
            <a:fillRect/>
          </a:stretch>
        </p:blipFill>
        <p:spPr>
          <a:xfrm>
            <a:off x="949410" y="2303166"/>
            <a:ext cx="9056808" cy="2590110"/>
          </a:xfrm>
          <a:prstGeom prst="rect">
            <a:avLst/>
          </a:prstGeom>
        </p:spPr>
      </p:pic>
    </p:spTree>
    <p:extLst>
      <p:ext uri="{BB962C8B-B14F-4D97-AF65-F5344CB8AC3E}">
        <p14:creationId xmlns:p14="http://schemas.microsoft.com/office/powerpoint/2010/main" val="114361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AE6-3891-7FA1-6E6B-5B420A50492A}"/>
              </a:ext>
            </a:extLst>
          </p:cNvPr>
          <p:cNvSpPr>
            <a:spLocks noGrp="1"/>
          </p:cNvSpPr>
          <p:nvPr>
            <p:ph type="title"/>
          </p:nvPr>
        </p:nvSpPr>
        <p:spPr/>
        <p:txBody>
          <a:bodyPr/>
          <a:lstStyle/>
          <a:p>
            <a:r>
              <a:rPr lang="en-IL" dirty="0"/>
              <a:t>AUCell– possible limitations</a:t>
            </a:r>
          </a:p>
        </p:txBody>
      </p:sp>
      <p:sp>
        <p:nvSpPr>
          <p:cNvPr id="6" name="Content Placeholder 5">
            <a:extLst>
              <a:ext uri="{FF2B5EF4-FFF2-40B4-BE49-F238E27FC236}">
                <a16:creationId xmlns:a16="http://schemas.microsoft.com/office/drawing/2014/main" id="{87E464A8-2069-5423-0092-A47B2AB8D2D6}"/>
              </a:ext>
            </a:extLst>
          </p:cNvPr>
          <p:cNvSpPr>
            <a:spLocks noGrp="1"/>
          </p:cNvSpPr>
          <p:nvPr>
            <p:ph idx="1"/>
          </p:nvPr>
        </p:nvSpPr>
        <p:spPr/>
        <p:txBody>
          <a:bodyPr/>
          <a:lstStyle/>
          <a:p>
            <a:pPr marL="0" indent="0" algn="l">
              <a:buNone/>
            </a:pPr>
            <a:r>
              <a:rPr lang="en-US" b="1" i="0" u="none" strike="noStrike" dirty="0" err="1">
                <a:solidFill>
                  <a:srgbClr val="222222"/>
                </a:solidFill>
                <a:effectLst/>
                <a:latin typeface="-apple-system"/>
              </a:rPr>
              <a:t>AUCell</a:t>
            </a:r>
            <a:r>
              <a:rPr lang="en-US" b="1" i="0" u="none" strike="noStrike" dirty="0">
                <a:solidFill>
                  <a:srgbClr val="222222"/>
                </a:solidFill>
                <a:effectLst/>
                <a:latin typeface="-apple-system"/>
              </a:rPr>
              <a:t> (Step 7) provides minimal comparability</a:t>
            </a:r>
          </a:p>
          <a:p>
            <a:pPr marL="0" indent="0" algn="l">
              <a:buNone/>
            </a:pPr>
            <a:r>
              <a:rPr lang="en-US" b="0" i="0" u="none" strike="noStrike" dirty="0">
                <a:solidFill>
                  <a:srgbClr val="222222"/>
                </a:solidFill>
                <a:effectLst/>
                <a:latin typeface="Harding"/>
              </a:rPr>
              <a:t>The metric used by </a:t>
            </a:r>
            <a:r>
              <a:rPr lang="en-US" b="0" i="0" u="none" strike="noStrike" dirty="0" err="1">
                <a:solidFill>
                  <a:srgbClr val="222222"/>
                </a:solidFill>
                <a:effectLst/>
                <a:latin typeface="Harding"/>
              </a:rPr>
              <a:t>AUCell</a:t>
            </a:r>
            <a:r>
              <a:rPr lang="en-US" b="0" i="0" u="none" strike="noStrike" dirty="0">
                <a:solidFill>
                  <a:srgbClr val="222222"/>
                </a:solidFill>
                <a:effectLst/>
                <a:latin typeface="Harding"/>
              </a:rPr>
              <a:t> to quantify the activity of a predicted regulon in individual cells of an experiment is an </a:t>
            </a:r>
            <a:r>
              <a:rPr lang="en-US" b="0" i="0" u="sng" strike="noStrike" dirty="0">
                <a:solidFill>
                  <a:srgbClr val="222222"/>
                </a:solidFill>
                <a:effectLst/>
                <a:latin typeface="Harding"/>
              </a:rPr>
              <a:t>unnormalized enrichment score</a:t>
            </a:r>
            <a:r>
              <a:rPr lang="en-US" b="0" i="0" u="none" strike="noStrike" dirty="0">
                <a:solidFill>
                  <a:srgbClr val="222222"/>
                </a:solidFill>
                <a:effectLst/>
                <a:latin typeface="Harding"/>
              </a:rPr>
              <a:t>. Therefore, </a:t>
            </a:r>
            <a:r>
              <a:rPr lang="en-US" b="0" i="0" u="none" strike="noStrike" dirty="0">
                <a:solidFill>
                  <a:srgbClr val="222222"/>
                </a:solidFill>
                <a:effectLst/>
                <a:highlight>
                  <a:srgbClr val="FFFF00"/>
                </a:highlight>
                <a:latin typeface="Harding"/>
              </a:rPr>
              <a:t>it can only be used to compare the activity of a regulon across cells of the same experiment</a:t>
            </a:r>
            <a:r>
              <a:rPr lang="en-US" b="0" i="0" u="none" strike="noStrike" dirty="0">
                <a:solidFill>
                  <a:srgbClr val="222222"/>
                </a:solidFill>
                <a:effectLst/>
                <a:latin typeface="Harding"/>
              </a:rPr>
              <a:t>. Because the enrichment score is not normalized for the size of the predicted </a:t>
            </a:r>
            <a:r>
              <a:rPr lang="en-US" b="0" i="0" u="none" strike="noStrike" dirty="0" err="1">
                <a:solidFill>
                  <a:srgbClr val="222222"/>
                </a:solidFill>
                <a:effectLst/>
                <a:latin typeface="Harding"/>
              </a:rPr>
              <a:t>targetome</a:t>
            </a:r>
            <a:r>
              <a:rPr lang="en-US" b="0" i="0" u="none" strike="noStrike" dirty="0">
                <a:solidFill>
                  <a:srgbClr val="222222"/>
                </a:solidFill>
                <a:effectLst/>
                <a:latin typeface="Harding"/>
              </a:rPr>
              <a:t>, the scores of different regulons cannot be compared.</a:t>
            </a:r>
          </a:p>
          <a:p>
            <a:pPr marL="0" indent="0">
              <a:buNone/>
            </a:pPr>
            <a:br>
              <a:rPr lang="en-US" dirty="0"/>
            </a:br>
            <a:r>
              <a:rPr lang="en-US" dirty="0"/>
              <a:t>* Different time points - batch effect is taken care of, should be ok? </a:t>
            </a:r>
            <a:endParaRPr lang="en-IL" dirty="0"/>
          </a:p>
        </p:txBody>
      </p:sp>
    </p:spTree>
    <p:extLst>
      <p:ext uri="{BB962C8B-B14F-4D97-AF65-F5344CB8AC3E}">
        <p14:creationId xmlns:p14="http://schemas.microsoft.com/office/powerpoint/2010/main" val="3655704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6EA-E2E5-3006-EBB0-87DD92C1CA09}"/>
              </a:ext>
            </a:extLst>
          </p:cNvPr>
          <p:cNvSpPr>
            <a:spLocks noGrp="1"/>
          </p:cNvSpPr>
          <p:nvPr>
            <p:ph type="title"/>
          </p:nvPr>
        </p:nvSpPr>
        <p:spPr/>
        <p:txBody>
          <a:bodyPr/>
          <a:lstStyle/>
          <a:p>
            <a:pPr marL="0" indent="0">
              <a:buNone/>
            </a:pPr>
            <a:r>
              <a:rPr lang="en-IL" dirty="0"/>
              <a:t>Further Analysis</a:t>
            </a:r>
          </a:p>
        </p:txBody>
      </p:sp>
      <p:sp>
        <p:nvSpPr>
          <p:cNvPr id="3" name="Text Placeholder 2">
            <a:extLst>
              <a:ext uri="{FF2B5EF4-FFF2-40B4-BE49-F238E27FC236}">
                <a16:creationId xmlns:a16="http://schemas.microsoft.com/office/drawing/2014/main" id="{8EA09FDE-D469-321F-81B9-9F7513986866}"/>
              </a:ext>
            </a:extLst>
          </p:cNvPr>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342486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631059B-07DC-71CF-2A84-403D0F90A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17567" y="120288"/>
            <a:ext cx="3556865" cy="66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5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02C5-4331-0437-B00F-71664D09714B}"/>
              </a:ext>
            </a:extLst>
          </p:cNvPr>
          <p:cNvSpPr>
            <a:spLocks noGrp="1"/>
          </p:cNvSpPr>
          <p:nvPr>
            <p:ph type="title"/>
          </p:nvPr>
        </p:nvSpPr>
        <p:spPr/>
        <p:txBody>
          <a:bodyPr/>
          <a:lstStyle/>
          <a:p>
            <a:r>
              <a:rPr lang="en-IL" dirty="0"/>
              <a:t>AUCell – further analysis</a:t>
            </a:r>
          </a:p>
        </p:txBody>
      </p:sp>
      <p:sp>
        <p:nvSpPr>
          <p:cNvPr id="3" name="Content Placeholder 2">
            <a:extLst>
              <a:ext uri="{FF2B5EF4-FFF2-40B4-BE49-F238E27FC236}">
                <a16:creationId xmlns:a16="http://schemas.microsoft.com/office/drawing/2014/main" id="{8260D9A6-006A-5CC4-FD63-A6F28F986A51}"/>
              </a:ext>
            </a:extLst>
          </p:cNvPr>
          <p:cNvSpPr>
            <a:spLocks noGrp="1"/>
          </p:cNvSpPr>
          <p:nvPr>
            <p:ph idx="1"/>
          </p:nvPr>
        </p:nvSpPr>
        <p:spPr/>
        <p:txBody>
          <a:bodyPr/>
          <a:lstStyle/>
          <a:p>
            <a:r>
              <a:rPr lang="en-IL" dirty="0"/>
              <a:t>Two uses of AUCell values</a:t>
            </a:r>
          </a:p>
          <a:p>
            <a:pPr marL="971550" lvl="1" indent="-514350">
              <a:buFont typeface="+mj-lt"/>
              <a:buAutoNum type="arabicPeriod"/>
            </a:pPr>
            <a:r>
              <a:rPr lang="en-US" dirty="0"/>
              <a:t>Binary matrix by AUC value cutoff</a:t>
            </a:r>
          </a:p>
          <a:p>
            <a:pPr marL="971550" lvl="1" indent="-514350">
              <a:buFont typeface="+mj-lt"/>
              <a:buAutoNum type="arabicPeriod"/>
            </a:pPr>
            <a:r>
              <a:rPr lang="en-US" dirty="0"/>
              <a:t>Use continuous value for clustering (when cell types are known)</a:t>
            </a:r>
          </a:p>
          <a:p>
            <a:endParaRPr lang="en-US" dirty="0"/>
          </a:p>
          <a:p>
            <a:pPr marL="457200" lvl="1" indent="0">
              <a:buNone/>
            </a:pPr>
            <a:endParaRPr lang="en-US" dirty="0"/>
          </a:p>
          <a:p>
            <a:pPr marL="971550" lvl="1" indent="-514350">
              <a:buFont typeface="+mj-lt"/>
              <a:buAutoNum type="arabicPeriod"/>
            </a:pPr>
            <a:endParaRPr lang="en-US" dirty="0"/>
          </a:p>
          <a:p>
            <a:pPr marL="457200" lvl="1" indent="0">
              <a:buNone/>
            </a:pPr>
            <a:endParaRPr lang="en-IL" dirty="0"/>
          </a:p>
        </p:txBody>
      </p:sp>
    </p:spTree>
    <p:extLst>
      <p:ext uri="{BB962C8B-B14F-4D97-AF65-F5344CB8AC3E}">
        <p14:creationId xmlns:p14="http://schemas.microsoft.com/office/powerpoint/2010/main" val="77979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AD68-4109-046D-313B-B957551BF5DE}"/>
              </a:ext>
            </a:extLst>
          </p:cNvPr>
          <p:cNvSpPr>
            <a:spLocks noGrp="1"/>
          </p:cNvSpPr>
          <p:nvPr>
            <p:ph type="title"/>
          </p:nvPr>
        </p:nvSpPr>
        <p:spPr/>
        <p:txBody>
          <a:bodyPr/>
          <a:lstStyle/>
          <a:p>
            <a:r>
              <a:rPr lang="en-IL" dirty="0"/>
              <a:t>Regulon activity  - </a:t>
            </a:r>
            <a:br>
              <a:rPr lang="en-IL" dirty="0"/>
            </a:br>
            <a:r>
              <a:rPr lang="en-IL" dirty="0"/>
              <a:t>heatmap</a:t>
            </a:r>
          </a:p>
        </p:txBody>
      </p:sp>
      <p:sp>
        <p:nvSpPr>
          <p:cNvPr id="5" name="TextBox 4">
            <a:extLst>
              <a:ext uri="{FF2B5EF4-FFF2-40B4-BE49-F238E27FC236}">
                <a16:creationId xmlns:a16="http://schemas.microsoft.com/office/drawing/2014/main" id="{A75145A3-D2DE-274E-776D-5B408653E1BF}"/>
              </a:ext>
            </a:extLst>
          </p:cNvPr>
          <p:cNvSpPr txBox="1"/>
          <p:nvPr/>
        </p:nvSpPr>
        <p:spPr>
          <a:xfrm>
            <a:off x="369427" y="1690688"/>
            <a:ext cx="5817243" cy="369332"/>
          </a:xfrm>
          <a:prstGeom prst="rect">
            <a:avLst/>
          </a:prstGeom>
          <a:noFill/>
        </p:spPr>
        <p:txBody>
          <a:bodyPr wrap="square">
            <a:spAutoFit/>
          </a:bodyPr>
          <a:lstStyle/>
          <a:p>
            <a:r>
              <a:rPr lang="en-US" b="0" dirty="0" err="1">
                <a:solidFill>
                  <a:srgbClr val="4EC9B0"/>
                </a:solidFill>
                <a:effectLst/>
                <a:latin typeface="Menlo" panose="020B0609030804020204" pitchFamily="49" charset="0"/>
              </a:rPr>
              <a:t>sns</a:t>
            </a:r>
            <a:r>
              <a:rPr lang="en-US" b="0" dirty="0" err="1">
                <a:solidFill>
                  <a:srgbClr val="D4D4D4"/>
                </a:solidFill>
                <a:effectLst/>
                <a:latin typeface="Menlo" panose="020B0609030804020204" pitchFamily="49" charset="0"/>
              </a:rPr>
              <a:t>.clustermap</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auc_ntx</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figsize</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12</a:t>
            </a:r>
            <a:r>
              <a:rPr lang="en-US" b="0" dirty="0">
                <a:solidFill>
                  <a:srgbClr val="D4D4D4"/>
                </a:solidFill>
                <a:effectLst/>
                <a:latin typeface="Menlo" panose="020B0609030804020204" pitchFamily="49" charset="0"/>
              </a:rPr>
              <a:t>))</a:t>
            </a:r>
          </a:p>
        </p:txBody>
      </p:sp>
      <p:pic>
        <p:nvPicPr>
          <p:cNvPr id="3" name="Picture 2">
            <a:extLst>
              <a:ext uri="{FF2B5EF4-FFF2-40B4-BE49-F238E27FC236}">
                <a16:creationId xmlns:a16="http://schemas.microsoft.com/office/drawing/2014/main" id="{D66212CC-E08A-F19E-9666-79B1FFF63468}"/>
              </a:ext>
            </a:extLst>
          </p:cNvPr>
          <p:cNvPicPr>
            <a:picLocks noChangeAspect="1"/>
          </p:cNvPicPr>
          <p:nvPr/>
        </p:nvPicPr>
        <p:blipFill>
          <a:blip r:embed="rId3"/>
          <a:stretch>
            <a:fillRect/>
          </a:stretch>
        </p:blipFill>
        <p:spPr>
          <a:xfrm>
            <a:off x="6186670" y="458844"/>
            <a:ext cx="5982343" cy="5940312"/>
          </a:xfrm>
          <a:prstGeom prst="rect">
            <a:avLst/>
          </a:prstGeom>
        </p:spPr>
      </p:pic>
      <p:sp>
        <p:nvSpPr>
          <p:cNvPr id="4" name="TextBox 3">
            <a:extLst>
              <a:ext uri="{FF2B5EF4-FFF2-40B4-BE49-F238E27FC236}">
                <a16:creationId xmlns:a16="http://schemas.microsoft.com/office/drawing/2014/main" id="{C0CF67EB-464E-72A9-D150-2E6495562F0F}"/>
              </a:ext>
            </a:extLst>
          </p:cNvPr>
          <p:cNvSpPr txBox="1"/>
          <p:nvPr/>
        </p:nvSpPr>
        <p:spPr>
          <a:xfrm>
            <a:off x="369427" y="2257327"/>
            <a:ext cx="5635904" cy="646331"/>
          </a:xfrm>
          <a:prstGeom prst="rect">
            <a:avLst/>
          </a:prstGeom>
          <a:noFill/>
        </p:spPr>
        <p:txBody>
          <a:bodyPr wrap="square" rtlCol="0">
            <a:spAutoFit/>
          </a:bodyPr>
          <a:lstStyle/>
          <a:p>
            <a:r>
              <a:rPr lang="en-IL" dirty="0"/>
              <a:t>Visualizatio of the AUCell table as heatmap</a:t>
            </a:r>
          </a:p>
          <a:p>
            <a:endParaRPr lang="en-IL" dirty="0"/>
          </a:p>
        </p:txBody>
      </p:sp>
    </p:spTree>
    <p:extLst>
      <p:ext uri="{BB962C8B-B14F-4D97-AF65-F5344CB8AC3E}">
        <p14:creationId xmlns:p14="http://schemas.microsoft.com/office/powerpoint/2010/main" val="532821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517-E610-59FC-E457-5A9A5845FEFF}"/>
              </a:ext>
            </a:extLst>
          </p:cNvPr>
          <p:cNvSpPr>
            <a:spLocks noGrp="1"/>
          </p:cNvSpPr>
          <p:nvPr>
            <p:ph type="title"/>
          </p:nvPr>
        </p:nvSpPr>
        <p:spPr/>
        <p:txBody>
          <a:bodyPr/>
          <a:lstStyle/>
          <a:p>
            <a:r>
              <a:rPr lang="en-IL" dirty="0"/>
              <a:t>AUCell – from pySCENIC FAQ</a:t>
            </a:r>
          </a:p>
        </p:txBody>
      </p:sp>
      <p:pic>
        <p:nvPicPr>
          <p:cNvPr id="4" name="Content Placeholder 3">
            <a:extLst>
              <a:ext uri="{FF2B5EF4-FFF2-40B4-BE49-F238E27FC236}">
                <a16:creationId xmlns:a16="http://schemas.microsoft.com/office/drawing/2014/main" id="{00BBECD4-FB36-DFB4-BF76-6FE6971D6B9A}"/>
              </a:ext>
            </a:extLst>
          </p:cNvPr>
          <p:cNvPicPr>
            <a:picLocks noGrp="1" noChangeAspect="1"/>
          </p:cNvPicPr>
          <p:nvPr>
            <p:ph idx="1"/>
          </p:nvPr>
        </p:nvPicPr>
        <p:blipFill>
          <a:blip r:embed="rId3"/>
          <a:stretch>
            <a:fillRect/>
          </a:stretch>
        </p:blipFill>
        <p:spPr>
          <a:xfrm>
            <a:off x="2879794" y="1825625"/>
            <a:ext cx="6432412" cy="4351338"/>
          </a:xfrm>
          <a:prstGeom prst="rect">
            <a:avLst/>
          </a:prstGeom>
        </p:spPr>
      </p:pic>
    </p:spTree>
    <p:extLst>
      <p:ext uri="{BB962C8B-B14F-4D97-AF65-F5344CB8AC3E}">
        <p14:creationId xmlns:p14="http://schemas.microsoft.com/office/powerpoint/2010/main" val="54555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B085-1AF7-7CDF-6C5B-78B07CC33A6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Threshold per regulon</a:t>
            </a:r>
          </a:p>
        </p:txBody>
      </p:sp>
      <p:pic>
        <p:nvPicPr>
          <p:cNvPr id="5" name="Picture 4">
            <a:extLst>
              <a:ext uri="{FF2B5EF4-FFF2-40B4-BE49-F238E27FC236}">
                <a16:creationId xmlns:a16="http://schemas.microsoft.com/office/drawing/2014/main" id="{A00F315F-0C9C-589A-F7E0-F97777FFCAA3}"/>
              </a:ext>
            </a:extLst>
          </p:cNvPr>
          <p:cNvPicPr>
            <a:picLocks noChangeAspect="1"/>
          </p:cNvPicPr>
          <p:nvPr/>
        </p:nvPicPr>
        <p:blipFill>
          <a:blip r:embed="rId2"/>
          <a:stretch>
            <a:fillRect/>
          </a:stretch>
        </p:blipFill>
        <p:spPr>
          <a:xfrm>
            <a:off x="2241396" y="1845426"/>
            <a:ext cx="7706155" cy="4450303"/>
          </a:xfrm>
          <a:prstGeom prst="rect">
            <a:avLst/>
          </a:prstGeom>
        </p:spPr>
      </p:pic>
    </p:spTree>
    <p:extLst>
      <p:ext uri="{BB962C8B-B14F-4D97-AF65-F5344CB8AC3E}">
        <p14:creationId xmlns:p14="http://schemas.microsoft.com/office/powerpoint/2010/main" val="323465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3A86-3DA3-5A9C-6240-5F9680EDEE79}"/>
              </a:ext>
            </a:extLst>
          </p:cNvPr>
          <p:cNvSpPr>
            <a:spLocks noGrp="1"/>
          </p:cNvSpPr>
          <p:nvPr>
            <p:ph type="title"/>
          </p:nvPr>
        </p:nvSpPr>
        <p:spPr>
          <a:xfrm>
            <a:off x="838200" y="365125"/>
            <a:ext cx="4940300" cy="1325563"/>
          </a:xfrm>
        </p:spPr>
        <p:txBody>
          <a:bodyPr>
            <a:normAutofit fontScale="90000"/>
          </a:bodyPr>
          <a:lstStyle/>
          <a:p>
            <a:r>
              <a:rPr lang="en-IL" dirty="0"/>
              <a:t>Regulon activity – binarization + heatmap</a:t>
            </a:r>
          </a:p>
        </p:txBody>
      </p:sp>
      <p:sp>
        <p:nvSpPr>
          <p:cNvPr id="3" name="Content Placeholder 2">
            <a:extLst>
              <a:ext uri="{FF2B5EF4-FFF2-40B4-BE49-F238E27FC236}">
                <a16:creationId xmlns:a16="http://schemas.microsoft.com/office/drawing/2014/main" id="{8EF76F9C-3251-35E0-772E-CDFBD79096CA}"/>
              </a:ext>
            </a:extLst>
          </p:cNvPr>
          <p:cNvSpPr>
            <a:spLocks noGrp="1"/>
          </p:cNvSpPr>
          <p:nvPr>
            <p:ph idx="1"/>
          </p:nvPr>
        </p:nvSpPr>
        <p:spPr>
          <a:xfrm>
            <a:off x="838200" y="1825625"/>
            <a:ext cx="4398818" cy="4337669"/>
          </a:xfrm>
        </p:spPr>
        <p:txBody>
          <a:bodyPr>
            <a:normAutofit/>
          </a:bodyPr>
          <a:lstStyle/>
          <a:p>
            <a:pPr marL="0" indent="0">
              <a:buNone/>
            </a:pPr>
            <a:r>
              <a:rPr lang="en-IL" sz="2000" dirty="0"/>
              <a:t>Binarization of AUCell values with a specific threshold for every regulon</a:t>
            </a:r>
          </a:p>
        </p:txBody>
      </p:sp>
      <p:pic>
        <p:nvPicPr>
          <p:cNvPr id="4" name="Picture 3">
            <a:extLst>
              <a:ext uri="{FF2B5EF4-FFF2-40B4-BE49-F238E27FC236}">
                <a16:creationId xmlns:a16="http://schemas.microsoft.com/office/drawing/2014/main" id="{939B047F-6612-C652-29A3-2C6D17DE2948}"/>
              </a:ext>
            </a:extLst>
          </p:cNvPr>
          <p:cNvPicPr>
            <a:picLocks noChangeAspect="1"/>
          </p:cNvPicPr>
          <p:nvPr/>
        </p:nvPicPr>
        <p:blipFill>
          <a:blip r:embed="rId2"/>
          <a:stretch>
            <a:fillRect/>
          </a:stretch>
        </p:blipFill>
        <p:spPr>
          <a:xfrm>
            <a:off x="5778500" y="514350"/>
            <a:ext cx="5575300" cy="5829300"/>
          </a:xfrm>
          <a:prstGeom prst="rect">
            <a:avLst/>
          </a:prstGeom>
        </p:spPr>
      </p:pic>
    </p:spTree>
    <p:extLst>
      <p:ext uri="{BB962C8B-B14F-4D97-AF65-F5344CB8AC3E}">
        <p14:creationId xmlns:p14="http://schemas.microsoft.com/office/powerpoint/2010/main" val="165113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2ECA-C849-93F9-A3D3-BF2890D59703}"/>
              </a:ext>
            </a:extLst>
          </p:cNvPr>
          <p:cNvSpPr>
            <a:spLocks noGrp="1"/>
          </p:cNvSpPr>
          <p:nvPr>
            <p:ph type="title"/>
          </p:nvPr>
        </p:nvSpPr>
        <p:spPr/>
        <p:txBody>
          <a:bodyPr/>
          <a:lstStyle/>
          <a:p>
            <a:r>
              <a:rPr lang="en-IL" dirty="0"/>
              <a:t>Cell-type specific regulators</a:t>
            </a:r>
          </a:p>
        </p:txBody>
      </p:sp>
      <p:sp>
        <p:nvSpPr>
          <p:cNvPr id="3" name="Content Placeholder 2">
            <a:extLst>
              <a:ext uri="{FF2B5EF4-FFF2-40B4-BE49-F238E27FC236}">
                <a16:creationId xmlns:a16="http://schemas.microsoft.com/office/drawing/2014/main" id="{37AAC4EC-8583-8BB2-874B-407C88641CFC}"/>
              </a:ext>
            </a:extLst>
          </p:cNvPr>
          <p:cNvSpPr>
            <a:spLocks noGrp="1"/>
          </p:cNvSpPr>
          <p:nvPr>
            <p:ph idx="1"/>
          </p:nvPr>
        </p:nvSpPr>
        <p:spPr/>
        <p:txBody>
          <a:bodyPr/>
          <a:lstStyle/>
          <a:p>
            <a:r>
              <a:rPr lang="en-IL" dirty="0"/>
              <a:t>Regulon Specificity Score (RSS):  measures the distance between the regulon’s enrichment distribution and cell type annotations distribution using Jensen-Shannon Divergence*.</a:t>
            </a:r>
          </a:p>
          <a:p>
            <a:r>
              <a:rPr lang="en-IL" dirty="0"/>
              <a:t>For a cell type, RSS for all regulons is ranked from high to low (too high – outliers).</a:t>
            </a:r>
          </a:p>
          <a:p>
            <a:r>
              <a:rPr lang="en-US" dirty="0"/>
              <a:t>S</a:t>
            </a:r>
            <a:r>
              <a:rPr lang="en-IL" dirty="0"/>
              <a:t>ee pySCENIC notebooks for code..</a:t>
            </a:r>
          </a:p>
          <a:p>
            <a:pPr marL="0" indent="0">
              <a:buNone/>
            </a:pPr>
            <a:endParaRPr lang="en-IL" dirty="0"/>
          </a:p>
        </p:txBody>
      </p:sp>
    </p:spTree>
    <p:extLst>
      <p:ext uri="{BB962C8B-B14F-4D97-AF65-F5344CB8AC3E}">
        <p14:creationId xmlns:p14="http://schemas.microsoft.com/office/powerpoint/2010/main" val="197288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180-7290-B912-9BEF-5F3BB9403601}"/>
              </a:ext>
            </a:extLst>
          </p:cNvPr>
          <p:cNvSpPr>
            <a:spLocks noGrp="1"/>
          </p:cNvSpPr>
          <p:nvPr>
            <p:ph type="title"/>
          </p:nvPr>
        </p:nvSpPr>
        <p:spPr/>
        <p:txBody>
          <a:bodyPr/>
          <a:lstStyle/>
          <a:p>
            <a:r>
              <a:rPr lang="en-IL" dirty="0"/>
              <a:t>Clustering based on Regulon Activity</a:t>
            </a:r>
          </a:p>
        </p:txBody>
      </p:sp>
      <p:sp>
        <p:nvSpPr>
          <p:cNvPr id="3" name="Content Placeholder 2">
            <a:extLst>
              <a:ext uri="{FF2B5EF4-FFF2-40B4-BE49-F238E27FC236}">
                <a16:creationId xmlns:a16="http://schemas.microsoft.com/office/drawing/2014/main" id="{A629BB2C-A232-D158-FF4A-5B4FE7F887CF}"/>
              </a:ext>
            </a:extLst>
          </p:cNvPr>
          <p:cNvSpPr>
            <a:spLocks noGrp="1"/>
          </p:cNvSpPr>
          <p:nvPr>
            <p:ph idx="1"/>
          </p:nvPr>
        </p:nvSpPr>
        <p:spPr/>
        <p:txBody>
          <a:bodyPr/>
          <a:lstStyle/>
          <a:p>
            <a:r>
              <a:rPr lang="en-IL" dirty="0"/>
              <a:t>AUCell is a dimentional reduction – number of discovered regulons is typically much lower than the number of genes </a:t>
            </a:r>
          </a:p>
          <a:p>
            <a:r>
              <a:rPr lang="en-IL" dirty="0"/>
              <a:t>Instead of reducing dimentionality vis PCA/t-SNE etc..</a:t>
            </a:r>
          </a:p>
          <a:p>
            <a:r>
              <a:rPr lang="en-US" b="0" i="0" u="none" strike="noStrike" dirty="0">
                <a:solidFill>
                  <a:srgbClr val="222222"/>
                </a:solidFill>
                <a:effectLst/>
                <a:latin typeface="Harding"/>
              </a:rPr>
              <a:t>Scope – a tool for interactive visualization </a:t>
            </a:r>
            <a:endParaRPr lang="en-IL" dirty="0"/>
          </a:p>
        </p:txBody>
      </p:sp>
    </p:spTree>
    <p:extLst>
      <p:ext uri="{BB962C8B-B14F-4D97-AF65-F5344CB8AC3E}">
        <p14:creationId xmlns:p14="http://schemas.microsoft.com/office/powerpoint/2010/main" val="156767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560-257C-B26B-388D-AA67E168B125}"/>
              </a:ext>
            </a:extLst>
          </p:cNvPr>
          <p:cNvSpPr>
            <a:spLocks noGrp="1"/>
          </p:cNvSpPr>
          <p:nvPr>
            <p:ph type="title"/>
          </p:nvPr>
        </p:nvSpPr>
        <p:spPr/>
        <p:txBody>
          <a:bodyPr/>
          <a:lstStyle/>
          <a:p>
            <a:r>
              <a:rPr lang="en-IL" dirty="0"/>
              <a:t>Step 1</a:t>
            </a:r>
          </a:p>
        </p:txBody>
      </p:sp>
      <p:sp>
        <p:nvSpPr>
          <p:cNvPr id="3" name="Text Placeholder 2">
            <a:extLst>
              <a:ext uri="{FF2B5EF4-FFF2-40B4-BE49-F238E27FC236}">
                <a16:creationId xmlns:a16="http://schemas.microsoft.com/office/drawing/2014/main" id="{DF5AD2A9-71E9-D83C-6114-7F64A912EE8F}"/>
              </a:ext>
            </a:extLst>
          </p:cNvPr>
          <p:cNvSpPr>
            <a:spLocks noGrp="1"/>
          </p:cNvSpPr>
          <p:nvPr>
            <p:ph type="body" idx="1"/>
          </p:nvPr>
        </p:nvSpPr>
        <p:spPr/>
        <p:txBody>
          <a:bodyPr/>
          <a:lstStyle/>
          <a:p>
            <a:r>
              <a:rPr lang="en-US" dirty="0"/>
              <a:t>G</a:t>
            </a:r>
            <a:r>
              <a:rPr lang="en-IL" dirty="0"/>
              <a:t>RN inference</a:t>
            </a:r>
          </a:p>
        </p:txBody>
      </p:sp>
    </p:spTree>
    <p:extLst>
      <p:ext uri="{BB962C8B-B14F-4D97-AF65-F5344CB8AC3E}">
        <p14:creationId xmlns:p14="http://schemas.microsoft.com/office/powerpoint/2010/main" val="38364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830-4C9D-5E9D-0FA6-0AFDF9CD4B0A}"/>
              </a:ext>
            </a:extLst>
          </p:cNvPr>
          <p:cNvSpPr>
            <a:spLocks noGrp="1"/>
          </p:cNvSpPr>
          <p:nvPr>
            <p:ph type="title"/>
          </p:nvPr>
        </p:nvSpPr>
        <p:spPr/>
        <p:txBody>
          <a:bodyPr/>
          <a:lstStyle/>
          <a:p>
            <a:r>
              <a:rPr lang="en-IL" dirty="0"/>
              <a:t>GRN Inference</a:t>
            </a:r>
          </a:p>
        </p:txBody>
      </p:sp>
      <p:sp>
        <p:nvSpPr>
          <p:cNvPr id="3" name="Content Placeholder 2">
            <a:extLst>
              <a:ext uri="{FF2B5EF4-FFF2-40B4-BE49-F238E27FC236}">
                <a16:creationId xmlns:a16="http://schemas.microsoft.com/office/drawing/2014/main" id="{EC548AC0-3FF6-BC23-AA90-DF1607378C04}"/>
              </a:ext>
            </a:extLst>
          </p:cNvPr>
          <p:cNvSpPr>
            <a:spLocks noGrp="1"/>
          </p:cNvSpPr>
          <p:nvPr>
            <p:ph idx="1"/>
          </p:nvPr>
        </p:nvSpPr>
        <p:spPr/>
        <p:txBody>
          <a:bodyPr>
            <a:normAutofit/>
          </a:bodyPr>
          <a:lstStyle/>
          <a:p>
            <a:r>
              <a:rPr lang="en-US" dirty="0"/>
              <a:t>Tree based regression model for every expressed gene</a:t>
            </a:r>
          </a:p>
          <a:p>
            <a:pPr lvl="1"/>
            <a:r>
              <a:rPr lang="en-US" b="1" dirty="0">
                <a:solidFill>
                  <a:schemeClr val="bg1">
                    <a:lumMod val="75000"/>
                  </a:schemeClr>
                </a:solidFill>
              </a:rPr>
              <a:t>GRNBoost2, GENIE3</a:t>
            </a:r>
            <a:endParaRPr lang="en-IL" b="1" dirty="0">
              <a:solidFill>
                <a:schemeClr val="bg1">
                  <a:lumMod val="75000"/>
                </a:schemeClr>
              </a:solidFill>
            </a:endParaRPr>
          </a:p>
          <a:p>
            <a:r>
              <a:rPr lang="en-IL" dirty="0"/>
              <a:t>The model predicts the expression of the gene across cells from the expression given TFs</a:t>
            </a:r>
          </a:p>
          <a:p>
            <a:r>
              <a:rPr lang="en-IL" dirty="0"/>
              <a:t>Regulatory interaction are infered based on TFs importance in the models</a:t>
            </a:r>
          </a:p>
          <a:p>
            <a:endParaRPr lang="en-IL" dirty="0"/>
          </a:p>
          <a:p>
            <a:endParaRPr lang="en-IL" dirty="0"/>
          </a:p>
          <a:p>
            <a:endParaRPr lang="en-IL" dirty="0"/>
          </a:p>
          <a:p>
            <a:pPr marL="457200" lvl="1" indent="0">
              <a:buNone/>
            </a:pPr>
            <a:endParaRPr lang="en-IL" dirty="0"/>
          </a:p>
          <a:p>
            <a:pPr marL="457200" lvl="1" indent="0">
              <a:buNone/>
            </a:pPr>
            <a:endParaRPr lang="en-IL" dirty="0"/>
          </a:p>
          <a:p>
            <a:pPr lvl="1"/>
            <a:endParaRPr lang="en-IL" dirty="0"/>
          </a:p>
          <a:p>
            <a:endParaRPr lang="en-US" dirty="0"/>
          </a:p>
        </p:txBody>
      </p:sp>
    </p:spTree>
    <p:extLst>
      <p:ext uri="{BB962C8B-B14F-4D97-AF65-F5344CB8AC3E}">
        <p14:creationId xmlns:p14="http://schemas.microsoft.com/office/powerpoint/2010/main" val="289437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F2A-9490-0AE2-8627-FB65BDE605F9}"/>
              </a:ext>
            </a:extLst>
          </p:cNvPr>
          <p:cNvSpPr>
            <a:spLocks noGrp="1"/>
          </p:cNvSpPr>
          <p:nvPr>
            <p:ph type="title"/>
          </p:nvPr>
        </p:nvSpPr>
        <p:spPr/>
        <p:txBody>
          <a:bodyPr/>
          <a:lstStyle/>
          <a:p>
            <a:r>
              <a:rPr lang="en-IL" dirty="0"/>
              <a:t>GENIE3 </a:t>
            </a:r>
            <a:r>
              <a:rPr lang="en-IL" sz="1600" b="1" dirty="0"/>
              <a:t>GE</a:t>
            </a:r>
            <a:r>
              <a:rPr lang="en-IL" sz="1600" dirty="0"/>
              <a:t>ne </a:t>
            </a:r>
            <a:r>
              <a:rPr lang="en-IL" sz="1600" b="1" dirty="0"/>
              <a:t>N</a:t>
            </a:r>
            <a:r>
              <a:rPr lang="en-IL" sz="1600" dirty="0"/>
              <a:t>etwork </a:t>
            </a:r>
            <a:r>
              <a:rPr lang="en-IL" sz="1600" b="1" dirty="0"/>
              <a:t>I</a:t>
            </a:r>
            <a:r>
              <a:rPr lang="en-IL" sz="1600" dirty="0"/>
              <a:t>nference with </a:t>
            </a:r>
            <a:r>
              <a:rPr lang="en-IL" sz="1600" b="1" dirty="0"/>
              <a:t>E</a:t>
            </a:r>
            <a:r>
              <a:rPr lang="en-IL" sz="1600" dirty="0"/>
              <a:t>nsemble of trees</a:t>
            </a:r>
            <a:endParaRPr lang="en-IL" dirty="0"/>
          </a:p>
        </p:txBody>
      </p:sp>
      <p:sp>
        <p:nvSpPr>
          <p:cNvPr id="3" name="Content Placeholder 2">
            <a:extLst>
              <a:ext uri="{FF2B5EF4-FFF2-40B4-BE49-F238E27FC236}">
                <a16:creationId xmlns:a16="http://schemas.microsoft.com/office/drawing/2014/main" id="{B873F824-A5EE-469E-916A-8BC9E57D5B87}"/>
              </a:ext>
            </a:extLst>
          </p:cNvPr>
          <p:cNvSpPr>
            <a:spLocks noGrp="1"/>
          </p:cNvSpPr>
          <p:nvPr>
            <p:ph idx="1"/>
          </p:nvPr>
        </p:nvSpPr>
        <p:spPr/>
        <p:txBody>
          <a:bodyPr/>
          <a:lstStyle/>
          <a:p>
            <a:r>
              <a:rPr lang="en-US" dirty="0"/>
              <a:t>Each gene is a subproblem – to determining the subset of genes whose expression directly influences or is predictive of the expression of the target gene</a:t>
            </a:r>
          </a:p>
          <a:p>
            <a:r>
              <a:rPr lang="en-US" dirty="0"/>
              <a:t>This is equivalent to feature selection problem</a:t>
            </a:r>
          </a:p>
          <a:p>
            <a:r>
              <a:rPr lang="en-US" dirty="0"/>
              <a:t>Use ranking mechanism of tree-based ensemble methods to solve the feature selection problem</a:t>
            </a:r>
          </a:p>
          <a:p>
            <a:r>
              <a:rPr lang="en-US" dirty="0"/>
              <a:t>Namely Random Forest *</a:t>
            </a:r>
          </a:p>
          <a:p>
            <a:endParaRPr lang="en-US" dirty="0"/>
          </a:p>
        </p:txBody>
      </p:sp>
    </p:spTree>
    <p:extLst>
      <p:ext uri="{BB962C8B-B14F-4D97-AF65-F5344CB8AC3E}">
        <p14:creationId xmlns:p14="http://schemas.microsoft.com/office/powerpoint/2010/main" val="236697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DCC-57A0-11CD-EA15-ED49FD63B578}"/>
              </a:ext>
            </a:extLst>
          </p:cNvPr>
          <p:cNvSpPr>
            <a:spLocks noGrp="1"/>
          </p:cNvSpPr>
          <p:nvPr>
            <p:ph type="title"/>
          </p:nvPr>
        </p:nvSpPr>
        <p:spPr/>
        <p:txBody>
          <a:bodyPr/>
          <a:lstStyle/>
          <a:p>
            <a:r>
              <a:rPr lang="en-IL"/>
              <a:t>GENIE3</a:t>
            </a:r>
            <a:endParaRPr lang="en-IL" dirty="0"/>
          </a:p>
        </p:txBody>
      </p:sp>
      <p:pic>
        <p:nvPicPr>
          <p:cNvPr id="4" name="Content Placeholder 3">
            <a:extLst>
              <a:ext uri="{FF2B5EF4-FFF2-40B4-BE49-F238E27FC236}">
                <a16:creationId xmlns:a16="http://schemas.microsoft.com/office/drawing/2014/main" id="{B734467B-DB14-7DD9-7EEA-9B7393061D53}"/>
              </a:ext>
            </a:extLst>
          </p:cNvPr>
          <p:cNvPicPr>
            <a:picLocks noGrp="1" noChangeAspect="1"/>
          </p:cNvPicPr>
          <p:nvPr>
            <p:ph idx="1"/>
          </p:nvPr>
        </p:nvPicPr>
        <p:blipFill rotWithShape="1">
          <a:blip r:embed="rId3"/>
          <a:srcRect l="596" t="1074"/>
          <a:stretch/>
        </p:blipFill>
        <p:spPr>
          <a:xfrm>
            <a:off x="1625599" y="1571401"/>
            <a:ext cx="8994699" cy="4304619"/>
          </a:xfrm>
          <a:prstGeom prst="rect">
            <a:avLst/>
          </a:prstGeom>
        </p:spPr>
      </p:pic>
      <p:sp>
        <p:nvSpPr>
          <p:cNvPr id="6" name="TextBox 5">
            <a:extLst>
              <a:ext uri="{FF2B5EF4-FFF2-40B4-BE49-F238E27FC236}">
                <a16:creationId xmlns:a16="http://schemas.microsoft.com/office/drawing/2014/main" id="{D237B5FE-CD12-C903-C452-4A94E6588E37}"/>
              </a:ext>
            </a:extLst>
          </p:cNvPr>
          <p:cNvSpPr txBox="1"/>
          <p:nvPr/>
        </p:nvSpPr>
        <p:spPr>
          <a:xfrm>
            <a:off x="1625599" y="6215876"/>
            <a:ext cx="2161041" cy="276999"/>
          </a:xfrm>
          <a:prstGeom prst="rect">
            <a:avLst/>
          </a:prstGeom>
          <a:noFill/>
        </p:spPr>
        <p:txBody>
          <a:bodyPr wrap="none" rtlCol="0">
            <a:spAutoFit/>
          </a:bodyPr>
          <a:lstStyle/>
          <a:p>
            <a:r>
              <a:rPr lang="en-US" sz="1200" b="0" i="0" u="none" strike="noStrike" dirty="0">
                <a:solidFill>
                  <a:schemeClr val="bg2">
                    <a:lumMod val="75000"/>
                  </a:schemeClr>
                </a:solidFill>
                <a:effectLst/>
                <a:latin typeface="Arial" panose="020B0604020202020204" pitchFamily="34" charset="0"/>
              </a:rPr>
              <a:t>Huynh-Thu V. A. et al. (2010)</a:t>
            </a:r>
            <a:endParaRPr lang="en-IL" sz="1200" dirty="0">
              <a:solidFill>
                <a:schemeClr val="bg2">
                  <a:lumMod val="75000"/>
                </a:schemeClr>
              </a:solidFill>
            </a:endParaRPr>
          </a:p>
        </p:txBody>
      </p:sp>
    </p:spTree>
    <p:extLst>
      <p:ext uri="{BB962C8B-B14F-4D97-AF65-F5344CB8AC3E}">
        <p14:creationId xmlns:p14="http://schemas.microsoft.com/office/powerpoint/2010/main" val="403175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3F4-77B0-7E4E-4D6C-2AB1202AC858}"/>
              </a:ext>
            </a:extLst>
          </p:cNvPr>
          <p:cNvSpPr>
            <a:spLocks noGrp="1"/>
          </p:cNvSpPr>
          <p:nvPr>
            <p:ph type="title"/>
          </p:nvPr>
        </p:nvSpPr>
        <p:spPr/>
        <p:txBody>
          <a:bodyPr/>
          <a:lstStyle/>
          <a:p>
            <a:r>
              <a:rPr lang="en-IL" dirty="0"/>
              <a:t>Advantages of Regression Trees</a:t>
            </a:r>
          </a:p>
        </p:txBody>
      </p:sp>
      <p:sp>
        <p:nvSpPr>
          <p:cNvPr id="3" name="Content Placeholder 2">
            <a:extLst>
              <a:ext uri="{FF2B5EF4-FFF2-40B4-BE49-F238E27FC236}">
                <a16:creationId xmlns:a16="http://schemas.microsoft.com/office/drawing/2014/main" id="{9790FBCD-82C8-FB31-3F10-C076E368EEB4}"/>
              </a:ext>
            </a:extLst>
          </p:cNvPr>
          <p:cNvSpPr>
            <a:spLocks noGrp="1"/>
          </p:cNvSpPr>
          <p:nvPr>
            <p:ph idx="1"/>
          </p:nvPr>
        </p:nvSpPr>
        <p:spPr/>
        <p:txBody>
          <a:bodyPr/>
          <a:lstStyle/>
          <a:p>
            <a:r>
              <a:rPr lang="en-IL" dirty="0"/>
              <a:t>No assumptions about the nature of gene regulation  </a:t>
            </a:r>
          </a:p>
          <a:p>
            <a:r>
              <a:rPr lang="en-US" dirty="0"/>
              <a:t>C</a:t>
            </a:r>
            <a:r>
              <a:rPr lang="en-IL" dirty="0"/>
              <a:t>an deal with combinatorial and non-linear interactions</a:t>
            </a:r>
          </a:p>
          <a:p>
            <a:r>
              <a:rPr lang="en-US" dirty="0"/>
              <a:t>P</a:t>
            </a:r>
            <a:r>
              <a:rPr lang="en-IL" dirty="0"/>
              <a:t>roduces direct GRNs, allows feedback loops</a:t>
            </a:r>
          </a:p>
          <a:p>
            <a:r>
              <a:rPr lang="en-US" dirty="0"/>
              <a:t>S</a:t>
            </a:r>
            <a:r>
              <a:rPr lang="en-IL" dirty="0"/>
              <a:t>imple implementation</a:t>
            </a:r>
          </a:p>
          <a:p>
            <a:pPr marL="0" indent="0">
              <a:buNone/>
            </a:pPr>
            <a:endParaRPr lang="en-IL" dirty="0"/>
          </a:p>
        </p:txBody>
      </p:sp>
    </p:spTree>
    <p:extLst>
      <p:ext uri="{BB962C8B-B14F-4D97-AF65-F5344CB8AC3E}">
        <p14:creationId xmlns:p14="http://schemas.microsoft.com/office/powerpoint/2010/main" val="367909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907-6D5E-3B6B-E7AB-8CC649E449B5}"/>
              </a:ext>
            </a:extLst>
          </p:cNvPr>
          <p:cNvSpPr>
            <a:spLocks noGrp="1"/>
          </p:cNvSpPr>
          <p:nvPr>
            <p:ph type="title"/>
          </p:nvPr>
        </p:nvSpPr>
        <p:spPr/>
        <p:txBody>
          <a:bodyPr/>
          <a:lstStyle/>
          <a:p>
            <a:r>
              <a:rPr lang="en-IL" dirty="0"/>
              <a:t>GRNBoost2</a:t>
            </a:r>
          </a:p>
        </p:txBody>
      </p:sp>
      <p:sp>
        <p:nvSpPr>
          <p:cNvPr id="3" name="Content Placeholder 2">
            <a:extLst>
              <a:ext uri="{FF2B5EF4-FFF2-40B4-BE49-F238E27FC236}">
                <a16:creationId xmlns:a16="http://schemas.microsoft.com/office/drawing/2014/main" id="{3910E981-8A5D-D421-E6FA-3E96DD77DDC6}"/>
              </a:ext>
            </a:extLst>
          </p:cNvPr>
          <p:cNvSpPr>
            <a:spLocks noGrp="1"/>
          </p:cNvSpPr>
          <p:nvPr>
            <p:ph idx="1"/>
          </p:nvPr>
        </p:nvSpPr>
        <p:spPr/>
        <p:txBody>
          <a:bodyPr/>
          <a:lstStyle/>
          <a:p>
            <a:r>
              <a:rPr lang="en-IL" dirty="0"/>
              <a:t>Gradient Boosting machine regression instead of Random Forest</a:t>
            </a:r>
          </a:p>
          <a:p>
            <a:r>
              <a:rPr lang="en-US" dirty="0"/>
              <a:t>highly parallelizable</a:t>
            </a:r>
          </a:p>
          <a:p>
            <a:r>
              <a:rPr lang="en-IL" dirty="0"/>
              <a:t>Stochastic </a:t>
            </a:r>
          </a:p>
          <a:p>
            <a:r>
              <a:rPr lang="en-IL" dirty="0"/>
              <a:t>Faster alternative to GENIE3 </a:t>
            </a:r>
          </a:p>
          <a:p>
            <a:r>
              <a:rPr lang="en-IL" dirty="0"/>
              <a:t>For robustness – run multiple times, and keep the most consistent results</a:t>
            </a:r>
          </a:p>
          <a:p>
            <a:endParaRPr lang="en-IL" dirty="0"/>
          </a:p>
        </p:txBody>
      </p:sp>
    </p:spTree>
    <p:extLst>
      <p:ext uri="{BB962C8B-B14F-4D97-AF65-F5344CB8AC3E}">
        <p14:creationId xmlns:p14="http://schemas.microsoft.com/office/powerpoint/2010/main" val="21849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69136</TotalTime>
  <Words>2386</Words>
  <Application>Microsoft Macintosh PowerPoint</Application>
  <PresentationFormat>Widescreen</PresentationFormat>
  <Paragraphs>222</Paragraphs>
  <Slides>36</Slides>
  <Notes>24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-apple-system</vt:lpstr>
      <vt:lpstr>Arial</vt:lpstr>
      <vt:lpstr>Calibri</vt:lpstr>
      <vt:lpstr>Calibri Light</vt:lpstr>
      <vt:lpstr>Cambria</vt:lpstr>
      <vt:lpstr>Google Sans</vt:lpstr>
      <vt:lpstr>Harding</vt:lpstr>
      <vt:lpstr>Helvetica</vt:lpstr>
      <vt:lpstr>Menlo</vt:lpstr>
      <vt:lpstr>Roboto</vt:lpstr>
      <vt:lpstr>Söhne</vt:lpstr>
      <vt:lpstr>Office Theme</vt:lpstr>
      <vt:lpstr>SCENIC</vt:lpstr>
      <vt:lpstr>3 steps</vt:lpstr>
      <vt:lpstr>PowerPoint Presentation</vt:lpstr>
      <vt:lpstr>Step 1</vt:lpstr>
      <vt:lpstr>GRN Inference</vt:lpstr>
      <vt:lpstr>GENIE3 GEne Network Inference with Ensemble of trees</vt:lpstr>
      <vt:lpstr>GENIE3</vt:lpstr>
      <vt:lpstr>Advantages of Regression Trees</vt:lpstr>
      <vt:lpstr>GRNBoost2</vt:lpstr>
      <vt:lpstr>GRNBoost2</vt:lpstr>
      <vt:lpstr>Speed comparison of complete SCENIC workflow</vt:lpstr>
      <vt:lpstr>Grnboost2 - code</vt:lpstr>
      <vt:lpstr>Module Generation</vt:lpstr>
      <vt:lpstr>Module Generation - code</vt:lpstr>
      <vt:lpstr>Steps 2+3</vt:lpstr>
      <vt:lpstr>Motif Enrichment</vt:lpstr>
      <vt:lpstr>iRegulon (&amp; i-cisTarget)</vt:lpstr>
      <vt:lpstr>Ranking </vt:lpstr>
      <vt:lpstr>2. Recovery </vt:lpstr>
      <vt:lpstr>RcisTarget</vt:lpstr>
      <vt:lpstr>Motif2TF mapping</vt:lpstr>
      <vt:lpstr>PowerPoint Presentation</vt:lpstr>
      <vt:lpstr>Motif Enrichment - code</vt:lpstr>
      <vt:lpstr>Steps 4</vt:lpstr>
      <vt:lpstr>AUCell </vt:lpstr>
      <vt:lpstr>AUCell</vt:lpstr>
      <vt:lpstr>AUCell  - code</vt:lpstr>
      <vt:lpstr>AUCell– possible limitations</vt:lpstr>
      <vt:lpstr>Further Analysis</vt:lpstr>
      <vt:lpstr>AUCell – further analysis</vt:lpstr>
      <vt:lpstr>Regulon activity  -  heatmap</vt:lpstr>
      <vt:lpstr>AUCell – from pySCENIC FAQ</vt:lpstr>
      <vt:lpstr>Threshold per regulon</vt:lpstr>
      <vt:lpstr>Regulon activity – binarization + heatmap</vt:lpstr>
      <vt:lpstr>Cell-type specific regulators</vt:lpstr>
      <vt:lpstr>Clustering based on Regulon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SCENIC</dc:title>
  <dc:creator>YA3AgodUpHgduZSt</dc:creator>
  <cp:lastModifiedBy>YA3AgodUpHgduZSt</cp:lastModifiedBy>
  <cp:revision>32</cp:revision>
  <dcterms:created xsi:type="dcterms:W3CDTF">2023-03-16T15:46:19Z</dcterms:created>
  <dcterms:modified xsi:type="dcterms:W3CDTF">2023-05-24T11:37:09Z</dcterms:modified>
</cp:coreProperties>
</file>