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00" r:id="rId2"/>
    <p:sldId id="301" r:id="rId3"/>
    <p:sldId id="298" r:id="rId4"/>
    <p:sldId id="299" r:id="rId5"/>
    <p:sldId id="256" r:id="rId6"/>
    <p:sldId id="258" r:id="rId7"/>
    <p:sldId id="265" r:id="rId8"/>
    <p:sldId id="269" r:id="rId9"/>
    <p:sldId id="259" r:id="rId10"/>
    <p:sldId id="261" r:id="rId11"/>
    <p:sldId id="262" r:id="rId12"/>
    <p:sldId id="260" r:id="rId13"/>
    <p:sldId id="264" r:id="rId14"/>
    <p:sldId id="276" r:id="rId15"/>
    <p:sldId id="263" r:id="rId16"/>
    <p:sldId id="277" r:id="rId17"/>
    <p:sldId id="266" r:id="rId18"/>
    <p:sldId id="267" r:id="rId19"/>
    <p:sldId id="270" r:id="rId20"/>
    <p:sldId id="293" r:id="rId21"/>
    <p:sldId id="286" r:id="rId22"/>
    <p:sldId id="292" r:id="rId23"/>
    <p:sldId id="294" r:id="rId24"/>
    <p:sldId id="281" r:id="rId25"/>
    <p:sldId id="295" r:id="rId26"/>
    <p:sldId id="272" r:id="rId27"/>
    <p:sldId id="278" r:id="rId28"/>
    <p:sldId id="273" r:id="rId29"/>
    <p:sldId id="274" r:id="rId30"/>
    <p:sldId id="280" r:id="rId31"/>
    <p:sldId id="275" r:id="rId32"/>
    <p:sldId id="291" r:id="rId33"/>
    <p:sldId id="288" r:id="rId34"/>
    <p:sldId id="279" r:id="rId35"/>
    <p:sldId id="283" r:id="rId36"/>
    <p:sldId id="284" r:id="rId37"/>
    <p:sldId id="285" r:id="rId38"/>
    <p:sldId id="289" r:id="rId39"/>
    <p:sldId id="290" r:id="rId40"/>
    <p:sldId id="296" r:id="rId4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38"/>
    <p:restoredTop sz="80563"/>
  </p:normalViewPr>
  <p:slideViewPr>
    <p:cSldViewPr snapToGrid="0">
      <p:cViewPr>
        <p:scale>
          <a:sx n="140" d="100"/>
          <a:sy n="140" d="100"/>
        </p:scale>
        <p:origin x="-40" y="-1568"/>
      </p:cViewPr>
      <p:guideLst/>
    </p:cSldViewPr>
  </p:slideViewPr>
  <p:notesTextViewPr>
    <p:cViewPr>
      <p:scale>
        <a:sx n="1" d="1"/>
        <a:sy n="1" d="1"/>
      </p:scale>
      <p:origin x="0" y="-19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24/07/2023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effectLst/>
                <a:latin typeface="Helvetica" pitchFamily="2" charset="0"/>
              </a:rPr>
              <a:t>BioEssays</a:t>
            </a:r>
            <a:r>
              <a:rPr lang="en-US" i="1" dirty="0">
                <a:effectLst/>
                <a:latin typeface="Helvetica" pitchFamily="2" charset="0"/>
              </a:rPr>
              <a:t> 1999;21:922–931. r 1999 John Wiley &amp; Sons, Inc.</a:t>
            </a:r>
            <a:endParaRPr lang="en-US" dirty="0">
              <a:effectLst/>
              <a:latin typeface="Helvetica" pitchFamily="2" charset="0"/>
            </a:endParaRPr>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92051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15</a:t>
            </a:fld>
            <a:endParaRPr lang="en-IL"/>
          </a:p>
        </p:txBody>
      </p:sp>
    </p:spTree>
    <p:extLst>
      <p:ext uri="{BB962C8B-B14F-4D97-AF65-F5344CB8AC3E}">
        <p14:creationId xmlns:p14="http://schemas.microsoft.com/office/powerpoint/2010/main" val="244090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111997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20</a:t>
            </a:fld>
            <a:endParaRPr lang="en-IL"/>
          </a:p>
        </p:txBody>
      </p:sp>
    </p:spTree>
    <p:extLst>
      <p:ext uri="{BB962C8B-B14F-4D97-AF65-F5344CB8AC3E}">
        <p14:creationId xmlns:p14="http://schemas.microsoft.com/office/powerpoint/2010/main" val="205792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a:p>
            <a:r>
              <a:rPr lang="en-IL" dirty="0"/>
              <a:t>*each TF may have multiple motifs!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21</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luster-Buster </a:t>
            </a:r>
            <a:r>
              <a:rPr lang="en-US" dirty="0"/>
              <a:t>https://</a:t>
            </a:r>
            <a:r>
              <a:rPr lang="en-US" dirty="0" err="1"/>
              <a:t>www.ncbi.nlm.nih.gov</a:t>
            </a:r>
            <a:r>
              <a:rPr lang="en-US" dirty="0"/>
              <a:t>/</a:t>
            </a:r>
            <a:r>
              <a:rPr lang="en-US" dirty="0" err="1"/>
              <a:t>pmc</a:t>
            </a:r>
            <a:r>
              <a:rPr lang="en-US" dirty="0"/>
              <a:t>/articles/PMC168947/ </a:t>
            </a:r>
          </a:p>
          <a:p>
            <a:endParaRPr lang="en-IL" dirty="0"/>
          </a:p>
          <a:p>
            <a:endParaRPr lang="en-IL" dirty="0"/>
          </a:p>
          <a:p>
            <a:r>
              <a:rPr lang="en-US" b="0" i="1" u="none" strike="noStrike" dirty="0">
                <a:solidFill>
                  <a:srgbClr val="4D5156"/>
                </a:solidFill>
                <a:effectLst/>
                <a:latin typeface="Google Sans"/>
              </a:rPr>
              <a:t>Cis-regulatory modules (CRMs) - </a:t>
            </a:r>
            <a:r>
              <a:rPr lang="en-US" b="0" i="0" u="none" strike="noStrike" dirty="0">
                <a:solidFill>
                  <a:srgbClr val="4D5156"/>
                </a:solidFill>
                <a:effectLst/>
                <a:latin typeface="Google Sans"/>
              </a:rPr>
              <a:t> </a:t>
            </a:r>
            <a:r>
              <a:rPr lang="en-US" b="0" i="0" u="none" strike="noStrike" dirty="0">
                <a:solidFill>
                  <a:srgbClr val="040C28"/>
                </a:solidFill>
                <a:effectLst/>
                <a:latin typeface="Google Sans"/>
              </a:rPr>
              <a:t>DNA sequence elements that have transcriptional regulatory activity</a:t>
            </a:r>
            <a:r>
              <a:rPr lang="en-US" b="0" i="0" u="none" strike="noStrike" dirty="0">
                <a:solidFill>
                  <a:srgbClr val="4D5156"/>
                </a:solidFill>
                <a:effectLst/>
                <a:latin typeface="Google Sans"/>
              </a:rPr>
              <a:t>. (promoters, enhancers, silencers)</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22</a:t>
            </a:fld>
            <a:endParaRPr lang="en-IL"/>
          </a:p>
        </p:txBody>
      </p:sp>
    </p:spTree>
    <p:extLst>
      <p:ext uri="{BB962C8B-B14F-4D97-AF65-F5344CB8AC3E}">
        <p14:creationId xmlns:p14="http://schemas.microsoft.com/office/powerpoint/2010/main" val="2692109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a:p>
            <a:endParaRPr lang="en-IL" dirty="0"/>
          </a:p>
          <a:p>
            <a:r>
              <a:rPr lang="en-US" dirty="0"/>
              <a:t>M</a:t>
            </a:r>
            <a:r>
              <a:rPr lang="en-IL" dirty="0"/>
              <a:t>ethods part of the first SCENIC paper</a:t>
            </a:r>
          </a:p>
        </p:txBody>
      </p:sp>
      <p:sp>
        <p:nvSpPr>
          <p:cNvPr id="4" name="Slide Number Placeholder 3"/>
          <p:cNvSpPr>
            <a:spLocks noGrp="1"/>
          </p:cNvSpPr>
          <p:nvPr>
            <p:ph type="sldNum" sz="quarter" idx="5"/>
          </p:nvPr>
        </p:nvSpPr>
        <p:spPr/>
        <p:txBody>
          <a:bodyPr/>
          <a:lstStyle/>
          <a:p>
            <a:fld id="{86AFD4FA-721D-0140-967B-1B04101EA7BE}" type="slidenum">
              <a:rPr lang="en-IL" smtClean="0"/>
              <a:t>24</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 </a:t>
            </a:r>
          </a:p>
          <a:p>
            <a:r>
              <a:rPr lang="en-US" dirty="0"/>
              <a:t>I am not sure weather this step is done in between ranking and recovery!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25</a:t>
            </a:fld>
            <a:endParaRPr lang="en-IL"/>
          </a:p>
        </p:txBody>
      </p:sp>
    </p:spTree>
    <p:extLst>
      <p:ext uri="{BB962C8B-B14F-4D97-AF65-F5344CB8AC3E}">
        <p14:creationId xmlns:p14="http://schemas.microsoft.com/office/powerpoint/2010/main" val="284065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26</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 TO DO -&gt; check if RNA-seq analysis (fold change) exists in validation</a:t>
            </a:r>
          </a:p>
        </p:txBody>
      </p:sp>
      <p:sp>
        <p:nvSpPr>
          <p:cNvPr id="4" name="Slide Number Placeholder 3"/>
          <p:cNvSpPr>
            <a:spLocks noGrp="1"/>
          </p:cNvSpPr>
          <p:nvPr>
            <p:ph type="sldNum" sz="quarter" idx="5"/>
          </p:nvPr>
        </p:nvSpPr>
        <p:spPr/>
        <p:txBody>
          <a:bodyPr/>
          <a:lstStyle/>
          <a:p>
            <a:fld id="{86AFD4FA-721D-0140-967B-1B04101EA7BE}" type="slidenum">
              <a:rPr lang="en-IL" smtClean="0"/>
              <a:t>30</a:t>
            </a:fld>
            <a:endParaRPr lang="en-IL"/>
          </a:p>
        </p:txBody>
      </p:sp>
    </p:spTree>
    <p:extLst>
      <p:ext uri="{BB962C8B-B14F-4D97-AF65-F5344CB8AC3E}">
        <p14:creationId xmlns:p14="http://schemas.microsoft.com/office/powerpoint/2010/main" val="40795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TO DO -&gt; create a simplified verseion</a:t>
            </a:r>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31</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35</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36</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39</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40</a:t>
            </a:fld>
            <a:endParaRPr lang="en-IL"/>
          </a:p>
        </p:txBody>
      </p:sp>
    </p:spTree>
    <p:extLst>
      <p:ext uri="{BB962C8B-B14F-4D97-AF65-F5344CB8AC3E}">
        <p14:creationId xmlns:p14="http://schemas.microsoft.com/office/powerpoint/2010/main" val="248738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02020"/>
                </a:solidFill>
                <a:effectLst/>
                <a:latin typeface="Helvetica" pitchFamily="2" charset="0"/>
              </a:rPr>
              <a:t>In a Random Forests ensemble, </a:t>
            </a:r>
          </a:p>
          <a:p>
            <a:r>
              <a:rPr lang="en-US" b="0" i="0" u="none" strike="noStrike" dirty="0">
                <a:solidFill>
                  <a:srgbClr val="202020"/>
                </a:solidFill>
                <a:effectLst/>
                <a:latin typeface="Helvetica" pitchFamily="2" charset="0"/>
              </a:rPr>
              <a:t>each tree is built on a bootstrap sample from the original learning sample and, at each test node,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attributes are selected at random among all candidate attributes before determining the best split. </a:t>
            </a:r>
          </a:p>
          <a:p>
            <a:endParaRPr lang="en-US" b="0" i="0" u="none" strike="noStrike" dirty="0">
              <a:solidFill>
                <a:srgbClr val="202020"/>
              </a:solidFill>
              <a:effectLst/>
              <a:latin typeface="Helvetica" pitchFamily="2" charset="0"/>
            </a:endParaRPr>
          </a:p>
          <a:p>
            <a:r>
              <a:rPr lang="en-US" b="0" i="0" u="none" strike="noStrike" dirty="0">
                <a:solidFill>
                  <a:srgbClr val="202020"/>
                </a:solidFill>
                <a:effectLst/>
                <a:latin typeface="Helvetica" pitchFamily="2" charset="0"/>
              </a:rPr>
              <a:t>* There is also Extra-Trees (instead of RF): the best split is determined among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random splits, each determined by randomly selecting one input (without replacement) and a threshold.</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51670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r>
              <a:rPr lang="en-IL" baseline="0" dirty="0"/>
              <a:t>For each gene (j) a learning sample (LS) is generated with expression levels of j as output values. </a:t>
            </a:r>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12</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109167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24/07/2023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24/07/2023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E764-8C83-1E84-7235-424C20779F4A}"/>
              </a:ext>
            </a:extLst>
          </p:cNvPr>
          <p:cNvSpPr>
            <a:spLocks noGrp="1"/>
          </p:cNvSpPr>
          <p:nvPr>
            <p:ph type="title"/>
          </p:nvPr>
        </p:nvSpPr>
        <p:spPr/>
        <p:txBody>
          <a:bodyPr/>
          <a:lstStyle/>
          <a:p>
            <a:r>
              <a:rPr lang="en-US" dirty="0"/>
              <a:t>Abstract - S</a:t>
            </a:r>
            <a:r>
              <a:rPr lang="en-IL" dirty="0"/>
              <a:t>traight from the paper</a:t>
            </a:r>
          </a:p>
        </p:txBody>
      </p:sp>
      <p:sp>
        <p:nvSpPr>
          <p:cNvPr id="3" name="Content Placeholder 2">
            <a:extLst>
              <a:ext uri="{FF2B5EF4-FFF2-40B4-BE49-F238E27FC236}">
                <a16:creationId xmlns:a16="http://schemas.microsoft.com/office/drawing/2014/main" id="{7BD834E3-4A52-9154-2601-5BCE75290975}"/>
              </a:ext>
            </a:extLst>
          </p:cNvPr>
          <p:cNvSpPr>
            <a:spLocks noGrp="1"/>
          </p:cNvSpPr>
          <p:nvPr>
            <p:ph idx="1"/>
          </p:nvPr>
        </p:nvSpPr>
        <p:spPr/>
        <p:txBody>
          <a:bodyPr>
            <a:normAutofit fontScale="40000" lnSpcReduction="20000"/>
          </a:bodyPr>
          <a:lstStyle/>
          <a:p>
            <a:pPr marL="0" indent="0">
              <a:buNone/>
            </a:pPr>
            <a:r>
              <a:rPr lang="en-US" i="1" dirty="0">
                <a:effectLst/>
                <a:latin typeface="Helvetica" pitchFamily="2" charset="0"/>
              </a:rPr>
              <a:t>The specification of specific and often unique fates to individual cells as a function</a:t>
            </a:r>
            <a:endParaRPr lang="en-US" dirty="0">
              <a:effectLst/>
              <a:latin typeface="Helvetica" pitchFamily="2" charset="0"/>
            </a:endParaRPr>
          </a:p>
          <a:p>
            <a:pPr marL="0" indent="0">
              <a:buNone/>
            </a:pPr>
            <a:r>
              <a:rPr lang="en-US" i="1" dirty="0">
                <a:effectLst/>
                <a:latin typeface="Helvetica" pitchFamily="2" charset="0"/>
              </a:rPr>
              <a:t>of their position within a developing organism is a fundamental process during the</a:t>
            </a:r>
            <a:endParaRPr lang="en-US" dirty="0">
              <a:effectLst/>
              <a:latin typeface="Helvetica" pitchFamily="2" charset="0"/>
            </a:endParaRPr>
          </a:p>
          <a:p>
            <a:pPr marL="0" indent="0">
              <a:buNone/>
            </a:pPr>
            <a:r>
              <a:rPr lang="en-US" i="1" dirty="0">
                <a:effectLst/>
                <a:latin typeface="Helvetica" pitchFamily="2" charset="0"/>
              </a:rPr>
              <a:t>development of multicellular organisms. The development of the Drosophila</a:t>
            </a:r>
            <a:endParaRPr lang="en-US" dirty="0">
              <a:effectLst/>
              <a:latin typeface="Helvetica" pitchFamily="2" charset="0"/>
            </a:endParaRPr>
          </a:p>
          <a:p>
            <a:pPr marL="0" indent="0">
              <a:buNone/>
            </a:pPr>
            <a:r>
              <a:rPr lang="en-US" i="1" dirty="0">
                <a:effectLst/>
                <a:latin typeface="Helvetica" pitchFamily="2" charset="0"/>
              </a:rPr>
              <a:t>embryonic central nervous system serves as an excellent model system in which</a:t>
            </a:r>
            <a:endParaRPr lang="en-US" dirty="0">
              <a:effectLst/>
              <a:latin typeface="Helvetica" pitchFamily="2" charset="0"/>
            </a:endParaRPr>
          </a:p>
          <a:p>
            <a:pPr marL="0" indent="0">
              <a:buNone/>
            </a:pPr>
            <a:r>
              <a:rPr lang="en-US" i="1" dirty="0">
                <a:effectLst/>
                <a:latin typeface="Helvetica" pitchFamily="2" charset="0"/>
              </a:rPr>
              <a:t>to clarify the developmental mechanisms that link pattern formation to cell-type</a:t>
            </a:r>
            <a:endParaRPr lang="en-US" dirty="0">
              <a:effectLst/>
              <a:latin typeface="Helvetica" pitchFamily="2" charset="0"/>
            </a:endParaRPr>
          </a:p>
          <a:p>
            <a:pPr marL="0" indent="0">
              <a:buNone/>
            </a:pPr>
            <a:r>
              <a:rPr lang="en-US" i="1" dirty="0">
                <a:effectLst/>
                <a:latin typeface="Helvetica" pitchFamily="2" charset="0"/>
              </a:rPr>
              <a:t>specification. The Drosophila embryonic central nervous system develops from a</a:t>
            </a:r>
            <a:endParaRPr lang="en-US" dirty="0">
              <a:effectLst/>
              <a:latin typeface="Helvetica" pitchFamily="2" charset="0"/>
            </a:endParaRPr>
          </a:p>
          <a:p>
            <a:pPr marL="0" indent="0">
              <a:buNone/>
            </a:pPr>
            <a:r>
              <a:rPr lang="en-US" i="1" dirty="0">
                <a:effectLst/>
                <a:latin typeface="Helvetica" pitchFamily="2" charset="0"/>
              </a:rPr>
              <a:t>set of neural stem cells termed neuroblasts. Neuroblasts arise from the ectoderm</a:t>
            </a:r>
            <a:endParaRPr lang="en-US" dirty="0">
              <a:effectLst/>
              <a:latin typeface="Helvetica" pitchFamily="2" charset="0"/>
            </a:endParaRPr>
          </a:p>
          <a:p>
            <a:pPr marL="0" indent="0">
              <a:buNone/>
            </a:pPr>
            <a:r>
              <a:rPr lang="en-US" i="1" dirty="0">
                <a:effectLst/>
                <a:latin typeface="Helvetica" pitchFamily="2" charset="0"/>
              </a:rPr>
              <a:t>in an invariant pattern, and each neuroblast acquires a unique fate based on its</a:t>
            </a:r>
            <a:endParaRPr lang="en-US" dirty="0">
              <a:effectLst/>
              <a:latin typeface="Helvetica" pitchFamily="2" charset="0"/>
            </a:endParaRPr>
          </a:p>
          <a:p>
            <a:pPr marL="0" indent="0">
              <a:buNone/>
            </a:pPr>
            <a:r>
              <a:rPr lang="en-US" i="1" dirty="0">
                <a:effectLst/>
                <a:latin typeface="Helvetica" pitchFamily="2" charset="0"/>
              </a:rPr>
              <a:t>position within this pattern. Two groups of genes recently have been demonstrated</a:t>
            </a:r>
            <a:endParaRPr lang="en-US" dirty="0">
              <a:effectLst/>
              <a:latin typeface="Helvetica" pitchFamily="2" charset="0"/>
            </a:endParaRPr>
          </a:p>
          <a:p>
            <a:pPr marL="0" indent="0">
              <a:buNone/>
            </a:pPr>
            <a:r>
              <a:rPr lang="en-US" i="1" dirty="0">
                <a:effectLst/>
                <a:latin typeface="Helvetica" pitchFamily="2" charset="0"/>
              </a:rPr>
              <a:t>to govern the individual fate specification of neuroblasts. One group, the segment</a:t>
            </a:r>
            <a:endParaRPr lang="en-US" dirty="0">
              <a:effectLst/>
              <a:latin typeface="Helvetica" pitchFamily="2" charset="0"/>
            </a:endParaRPr>
          </a:p>
          <a:p>
            <a:pPr marL="0" indent="0">
              <a:buNone/>
            </a:pPr>
            <a:r>
              <a:rPr lang="en-US" i="1" dirty="0">
                <a:effectLst/>
                <a:latin typeface="Helvetica" pitchFamily="2" charset="0"/>
              </a:rPr>
              <a:t>polarity genes, enables neuroblasts that develop in different anteroposterior</a:t>
            </a:r>
            <a:endParaRPr lang="en-US" dirty="0">
              <a:effectLst/>
              <a:latin typeface="Helvetica" pitchFamily="2" charset="0"/>
            </a:endParaRPr>
          </a:p>
          <a:p>
            <a:pPr marL="0" indent="0">
              <a:buNone/>
            </a:pPr>
            <a:r>
              <a:rPr lang="en-US" i="1" dirty="0">
                <a:effectLst/>
                <a:latin typeface="Helvetica" pitchFamily="2" charset="0"/>
              </a:rPr>
              <a:t>positions to acquire different fates. The second group, referred to as the columnar</a:t>
            </a:r>
            <a:endParaRPr lang="en-US" dirty="0">
              <a:effectLst/>
              <a:latin typeface="Helvetica" pitchFamily="2" charset="0"/>
            </a:endParaRPr>
          </a:p>
          <a:p>
            <a:pPr marL="0" indent="0">
              <a:buNone/>
            </a:pPr>
            <a:r>
              <a:rPr lang="en-US" i="1" dirty="0">
                <a:effectLst/>
                <a:latin typeface="Helvetica" pitchFamily="2" charset="0"/>
              </a:rPr>
              <a:t>genes, ensures that neuroblasts that develop in different dorsoventral domains</a:t>
            </a:r>
            <a:endParaRPr lang="en-US" dirty="0">
              <a:effectLst/>
              <a:latin typeface="Helvetica" pitchFamily="2" charset="0"/>
            </a:endParaRPr>
          </a:p>
          <a:p>
            <a:pPr marL="0" indent="0">
              <a:buNone/>
            </a:pPr>
            <a:r>
              <a:rPr lang="en-US" i="1" dirty="0">
                <a:effectLst/>
                <a:latin typeface="Helvetica" pitchFamily="2" charset="0"/>
              </a:rPr>
              <a:t>assume different fates. When integrated, the activities of the segment polarity and</a:t>
            </a:r>
            <a:endParaRPr lang="en-US" dirty="0">
              <a:effectLst/>
              <a:latin typeface="Helvetica" pitchFamily="2" charset="0"/>
            </a:endParaRPr>
          </a:p>
          <a:p>
            <a:pPr marL="0" indent="0">
              <a:buNone/>
            </a:pPr>
            <a:r>
              <a:rPr lang="en-US" i="1" dirty="0">
                <a:effectLst/>
                <a:latin typeface="Helvetica" pitchFamily="2" charset="0"/>
              </a:rPr>
              <a:t>columnar genes create a Cartesian coordinate system that bestows unique fates</a:t>
            </a:r>
            <a:endParaRPr lang="en-US" dirty="0">
              <a:effectLst/>
              <a:latin typeface="Helvetica" pitchFamily="2" charset="0"/>
            </a:endParaRPr>
          </a:p>
          <a:p>
            <a:pPr marL="0" indent="0">
              <a:buNone/>
            </a:pPr>
            <a:r>
              <a:rPr lang="en-US" i="1" dirty="0">
                <a:effectLst/>
                <a:latin typeface="Helvetica" pitchFamily="2" charset="0"/>
              </a:rPr>
              <a:t>to individual neuroblasts as a function of their position of formation within the</a:t>
            </a:r>
            <a:endParaRPr lang="en-US" dirty="0">
              <a:effectLst/>
              <a:latin typeface="Helvetica" pitchFamily="2" charset="0"/>
            </a:endParaRPr>
          </a:p>
          <a:p>
            <a:pPr marL="0" indent="0">
              <a:buNone/>
            </a:pPr>
            <a:r>
              <a:rPr lang="en-US" i="1" dirty="0">
                <a:effectLst/>
                <a:latin typeface="Helvetica" pitchFamily="2" charset="0"/>
              </a:rPr>
              <a:t>ectoderm.</a:t>
            </a:r>
            <a:endParaRPr lang="en-US" dirty="0">
              <a:effectLst/>
              <a:latin typeface="Helvetica" pitchFamily="2" charset="0"/>
            </a:endParaRPr>
          </a:p>
          <a:p>
            <a:pPr marL="0" indent="0">
              <a:buNone/>
            </a:pPr>
            <a:endParaRPr lang="en-IL" dirty="0"/>
          </a:p>
        </p:txBody>
      </p:sp>
    </p:spTree>
    <p:extLst>
      <p:ext uri="{BB962C8B-B14F-4D97-AF65-F5344CB8AC3E}">
        <p14:creationId xmlns:p14="http://schemas.microsoft.com/office/powerpoint/2010/main" val="130805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dirty="0">
                <a:solidFill>
                  <a:srgbClr val="9CDCFE"/>
                </a:solidFill>
                <a:effectLst/>
                <a:latin typeface="Menlo" panose="020B0609030804020204" pitchFamily="49" charset="0"/>
              </a:rPr>
              <a:t>adjacencies</a:t>
            </a:r>
            <a:r>
              <a:rPr lang="en-US" sz="2000" b="0" dirty="0">
                <a:solidFill>
                  <a:srgbClr val="D4D4D4"/>
                </a:solidFill>
                <a:effectLst/>
                <a:latin typeface="Menlo" panose="020B0609030804020204" pitchFamily="49" charset="0"/>
              </a:rPr>
              <a:t> = grnboost2(</a:t>
            </a:r>
            <a:r>
              <a:rPr lang="en-US" sz="2000" b="0" dirty="0" err="1">
                <a:solidFill>
                  <a:srgbClr val="9CDCFE"/>
                </a:solidFill>
                <a:effectLst/>
                <a:latin typeface="Menlo" panose="020B0609030804020204" pitchFamily="49" charset="0"/>
              </a:rPr>
              <a:t>ex_matrix</a:t>
            </a:r>
            <a:r>
              <a:rPr lang="en-US" sz="2000" b="0" dirty="0">
                <a:solidFill>
                  <a:srgbClr val="D4D4D4"/>
                </a:solidFill>
                <a:effectLst/>
                <a:latin typeface="Menlo" panose="020B0609030804020204" pitchFamily="49" charset="0"/>
              </a:rPr>
              <a:t>, </a:t>
            </a:r>
            <a:r>
              <a:rPr lang="en-US" sz="2000" b="0" dirty="0" err="1">
                <a:solidFill>
                  <a:srgbClr val="9CDCFE"/>
                </a:solidFill>
                <a:effectLst/>
                <a:latin typeface="Menlo" panose="020B0609030804020204" pitchFamily="49" charset="0"/>
              </a:rPr>
              <a:t>tf_names</a:t>
            </a:r>
            <a:r>
              <a:rPr lang="en-US" sz="2000" b="0" dirty="0">
                <a:solidFill>
                  <a:srgbClr val="D4D4D4"/>
                </a:solidFill>
                <a:effectLst/>
                <a:latin typeface="Menlo" panose="020B0609030804020204" pitchFamily="49" charset="0"/>
              </a:rPr>
              <a:t>, </a:t>
            </a:r>
            <a:r>
              <a:rPr lang="en-US" sz="2000" b="0" dirty="0">
                <a:solidFill>
                  <a:srgbClr val="9CDCFE"/>
                </a:solidFill>
                <a:effectLst/>
                <a:latin typeface="Menlo" panose="020B0609030804020204" pitchFamily="49" charset="0"/>
              </a:rPr>
              <a:t>verbose</a:t>
            </a:r>
            <a:r>
              <a:rPr lang="en-US" sz="2000" b="0" dirty="0">
                <a:solidFill>
                  <a:srgbClr val="D4D4D4"/>
                </a:solidFill>
                <a:effectLst/>
                <a:latin typeface="Menlo" panose="020B0609030804020204" pitchFamily="49" charset="0"/>
              </a:rPr>
              <a:t>=</a:t>
            </a:r>
            <a:r>
              <a:rPr lang="en-US" sz="2000" b="0" dirty="0">
                <a:solidFill>
                  <a:srgbClr val="569CD6"/>
                </a:solidFill>
                <a:effectLst/>
                <a:latin typeface="Menlo" panose="020B0609030804020204" pitchFamily="49" charset="0"/>
              </a:rPr>
              <a:t>True</a:t>
            </a:r>
            <a:r>
              <a:rPr lang="en-US" sz="2000" b="0" dirty="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84B4-331E-7519-34BA-93C6C3EEC44E}"/>
              </a:ext>
            </a:extLst>
          </p:cNvPr>
          <p:cNvSpPr>
            <a:spLocks noGrp="1"/>
          </p:cNvSpPr>
          <p:nvPr>
            <p:ph type="title"/>
          </p:nvPr>
        </p:nvSpPr>
        <p:spPr/>
        <p:txBody>
          <a:bodyPr/>
          <a:lstStyle/>
          <a:p>
            <a:r>
              <a:rPr lang="en-US" dirty="0"/>
              <a:t>Q</a:t>
            </a:r>
            <a:r>
              <a:rPr lang="en-IL" dirty="0"/>
              <a:t>uotes from the text</a:t>
            </a:r>
          </a:p>
        </p:txBody>
      </p:sp>
      <p:sp>
        <p:nvSpPr>
          <p:cNvPr id="3" name="Content Placeholder 2">
            <a:extLst>
              <a:ext uri="{FF2B5EF4-FFF2-40B4-BE49-F238E27FC236}">
                <a16:creationId xmlns:a16="http://schemas.microsoft.com/office/drawing/2014/main" id="{8F07E0AA-8F81-1C2B-9E9F-544DF613D1A8}"/>
              </a:ext>
            </a:extLst>
          </p:cNvPr>
          <p:cNvSpPr>
            <a:spLocks noGrp="1"/>
          </p:cNvSpPr>
          <p:nvPr>
            <p:ph idx="1"/>
          </p:nvPr>
        </p:nvSpPr>
        <p:spPr/>
        <p:txBody>
          <a:bodyPr>
            <a:normAutofit fontScale="77500" lnSpcReduction="20000"/>
          </a:bodyPr>
          <a:lstStyle/>
          <a:p>
            <a:pPr marL="0" indent="0">
              <a:buNone/>
            </a:pPr>
            <a:r>
              <a:rPr lang="en-US" i="1" dirty="0">
                <a:effectLst/>
                <a:latin typeface="Helvetica" pitchFamily="2" charset="0"/>
              </a:rPr>
              <a:t>Most animals are composed of a vast array of different cell types, tissues, and organs and larger structures such as</a:t>
            </a:r>
            <a:r>
              <a:rPr lang="en-US" dirty="0">
                <a:latin typeface="Helvetica" pitchFamily="2" charset="0"/>
              </a:rPr>
              <a:t> </a:t>
            </a:r>
            <a:r>
              <a:rPr lang="en-US" i="1" dirty="0">
                <a:effectLst/>
                <a:latin typeface="Helvetica" pitchFamily="2" charset="0"/>
              </a:rPr>
              <a:t>appendages, that are themselves composed of many different</a:t>
            </a:r>
            <a:r>
              <a:rPr lang="en-US" dirty="0">
                <a:latin typeface="Helvetica" pitchFamily="2" charset="0"/>
              </a:rPr>
              <a:t> </a:t>
            </a:r>
            <a:r>
              <a:rPr lang="en-US" i="1" dirty="0">
                <a:effectLst/>
                <a:latin typeface="Helvetica" pitchFamily="2" charset="0"/>
              </a:rPr>
              <a:t>cell types and tissues. </a:t>
            </a:r>
          </a:p>
          <a:p>
            <a:pPr marL="0" indent="0">
              <a:buNone/>
            </a:pPr>
            <a:r>
              <a:rPr lang="en-US" i="1" dirty="0">
                <a:effectLst/>
                <a:latin typeface="Helvetica" pitchFamily="2" charset="0"/>
              </a:rPr>
              <a:t>The development of a functional</a:t>
            </a:r>
            <a:r>
              <a:rPr lang="en-US" dirty="0">
                <a:latin typeface="Helvetica" pitchFamily="2" charset="0"/>
              </a:rPr>
              <a:t> </a:t>
            </a:r>
            <a:r>
              <a:rPr lang="en-US" i="1" dirty="0">
                <a:effectLst/>
                <a:latin typeface="Helvetica" pitchFamily="2" charset="0"/>
              </a:rPr>
              <a:t>organism, or even appendage, requires the development of</a:t>
            </a:r>
            <a:r>
              <a:rPr lang="en-US" dirty="0">
                <a:latin typeface="Helvetica" pitchFamily="2" charset="0"/>
              </a:rPr>
              <a:t> </a:t>
            </a:r>
            <a:r>
              <a:rPr lang="en-US" i="1" dirty="0">
                <a:effectLst/>
                <a:latin typeface="Helvetica" pitchFamily="2" charset="0"/>
              </a:rPr>
              <a:t>the correct number of each different cell type and that these</a:t>
            </a:r>
            <a:endParaRPr lang="en-US" dirty="0">
              <a:effectLst/>
              <a:latin typeface="Helvetica" pitchFamily="2" charset="0"/>
            </a:endParaRPr>
          </a:p>
          <a:p>
            <a:pPr marL="0" indent="0">
              <a:buNone/>
            </a:pPr>
            <a:r>
              <a:rPr lang="en-US" i="1" dirty="0">
                <a:effectLst/>
                <a:latin typeface="Helvetica" pitchFamily="2" charset="0"/>
              </a:rPr>
              <a:t>differently fated cells develop in a specific and largely invariant</a:t>
            </a:r>
            <a:r>
              <a:rPr lang="en-US" dirty="0">
                <a:latin typeface="Helvetica" pitchFamily="2" charset="0"/>
              </a:rPr>
              <a:t> </a:t>
            </a:r>
            <a:r>
              <a:rPr lang="en-US" i="1" dirty="0">
                <a:effectLst/>
                <a:latin typeface="Helvetica" pitchFamily="2" charset="0"/>
              </a:rPr>
              <a:t>pattern within the organism. </a:t>
            </a:r>
          </a:p>
          <a:p>
            <a:pPr marL="0" indent="0">
              <a:buNone/>
            </a:pPr>
            <a:r>
              <a:rPr lang="en-US" i="1" dirty="0">
                <a:effectLst/>
                <a:latin typeface="Helvetica" pitchFamily="2" charset="0"/>
              </a:rPr>
              <a:t>A central issue of developmental</a:t>
            </a:r>
            <a:r>
              <a:rPr lang="en-US" dirty="0">
                <a:latin typeface="Helvetica" pitchFamily="2" charset="0"/>
              </a:rPr>
              <a:t> </a:t>
            </a:r>
            <a:r>
              <a:rPr lang="en-US" i="1" dirty="0">
                <a:effectLst/>
                <a:latin typeface="Helvetica" pitchFamily="2" charset="0"/>
              </a:rPr>
              <a:t>biology, thus, revolves around the elucidation of the</a:t>
            </a:r>
            <a:r>
              <a:rPr lang="en-US" dirty="0">
                <a:latin typeface="Helvetica" pitchFamily="2" charset="0"/>
              </a:rPr>
              <a:t> </a:t>
            </a:r>
            <a:r>
              <a:rPr lang="en-US" i="1" dirty="0">
                <a:effectLst/>
                <a:latin typeface="Helvetica" pitchFamily="2" charset="0"/>
              </a:rPr>
              <a:t>genetic regulatory mechanisms that integrate the processes</a:t>
            </a:r>
            <a:r>
              <a:rPr lang="en-US" dirty="0">
                <a:latin typeface="Helvetica" pitchFamily="2" charset="0"/>
              </a:rPr>
              <a:t> </a:t>
            </a:r>
            <a:r>
              <a:rPr lang="en-US" i="1" dirty="0">
                <a:effectLst/>
                <a:latin typeface="Helvetica" pitchFamily="2" charset="0"/>
              </a:rPr>
              <a:t>of cell-type specification with those that position where and determine when different cell types form in a developing</a:t>
            </a:r>
            <a:r>
              <a:rPr lang="en-US" dirty="0">
                <a:latin typeface="Helvetica" pitchFamily="2" charset="0"/>
              </a:rPr>
              <a:t> </a:t>
            </a:r>
            <a:r>
              <a:rPr lang="en-US" i="1" dirty="0">
                <a:effectLst/>
                <a:latin typeface="Helvetica" pitchFamily="2" charset="0"/>
              </a:rPr>
              <a:t>animal (pattern formation). </a:t>
            </a:r>
          </a:p>
          <a:p>
            <a:pPr marL="0" indent="0">
              <a:buNone/>
            </a:pPr>
            <a:r>
              <a:rPr lang="en-US" i="1" dirty="0">
                <a:effectLst/>
                <a:latin typeface="Helvetica" pitchFamily="2" charset="0"/>
              </a:rPr>
              <a:t>The development of the </a:t>
            </a:r>
            <a:r>
              <a:rPr lang="en-US" i="1" dirty="0" err="1">
                <a:effectLst/>
                <a:latin typeface="Helvetica" pitchFamily="2" charset="0"/>
              </a:rPr>
              <a:t>Drosophilacentral</a:t>
            </a:r>
            <a:r>
              <a:rPr lang="en-US" i="1" dirty="0">
                <a:effectLst/>
                <a:latin typeface="Helvetica" pitchFamily="2" charset="0"/>
              </a:rPr>
              <a:t> nervous system (CNS) serves as an ideal model system through which to illuminate the </a:t>
            </a:r>
            <a:r>
              <a:rPr lang="en-US" i="1" dirty="0" err="1">
                <a:effectLst/>
                <a:latin typeface="Helvetica" pitchFamily="2" charset="0"/>
              </a:rPr>
              <a:t>developmentalprocesses</a:t>
            </a:r>
            <a:r>
              <a:rPr lang="en-US" i="1" dirty="0">
                <a:effectLst/>
                <a:latin typeface="Helvetica" pitchFamily="2" charset="0"/>
              </a:rPr>
              <a:t> that link pattern formation with cell-type specification.</a:t>
            </a:r>
            <a:endParaRPr lang="en-US" dirty="0">
              <a:effectLst/>
              <a:latin typeface="Helvetica" pitchFamily="2" charset="0"/>
            </a:endParaRPr>
          </a:p>
          <a:p>
            <a:endParaRPr lang="en-IL" dirty="0"/>
          </a:p>
        </p:txBody>
      </p:sp>
    </p:spTree>
    <p:extLst>
      <p:ext uri="{BB962C8B-B14F-4D97-AF65-F5344CB8AC3E}">
        <p14:creationId xmlns:p14="http://schemas.microsoft.com/office/powerpoint/2010/main" val="263616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C96BC-DD0F-E295-9955-6EE7A823A3B4}"/>
              </a:ext>
            </a:extLst>
          </p:cNvPr>
          <p:cNvSpPr>
            <a:spLocks noGrp="1"/>
          </p:cNvSpPr>
          <p:nvPr>
            <p:ph type="title"/>
          </p:nvPr>
        </p:nvSpPr>
        <p:spPr/>
        <p:txBody>
          <a:bodyPr/>
          <a:lstStyle/>
          <a:p>
            <a:r>
              <a:rPr lang="en-IL" dirty="0"/>
              <a:t>Motif Enrichment</a:t>
            </a:r>
          </a:p>
        </p:txBody>
      </p:sp>
      <p:sp>
        <p:nvSpPr>
          <p:cNvPr id="5" name="Content Placeholder 4">
            <a:extLst>
              <a:ext uri="{FF2B5EF4-FFF2-40B4-BE49-F238E27FC236}">
                <a16:creationId xmlns:a16="http://schemas.microsoft.com/office/drawing/2014/main" id="{7DAC1950-16CF-9202-D23B-4F779C3BDB71}"/>
              </a:ext>
            </a:extLst>
          </p:cNvPr>
          <p:cNvSpPr>
            <a:spLocks noGrp="1"/>
          </p:cNvSpPr>
          <p:nvPr>
            <p:ph idx="1"/>
          </p:nvPr>
        </p:nvSpPr>
        <p:spPr/>
        <p:txBody>
          <a:bodyPr/>
          <a:lstStyle/>
          <a:p>
            <a:r>
              <a:rPr lang="en-IL" dirty="0"/>
              <a:t>Modules contain both direct and indirect targets (only based on coexpression) </a:t>
            </a:r>
          </a:p>
          <a:p>
            <a:r>
              <a:rPr lang="en-US" dirty="0"/>
              <a:t>T</a:t>
            </a:r>
            <a:r>
              <a:rPr lang="en-IL" dirty="0"/>
              <a:t>herefor – putative regulatory regions of the target genes are searched for enriched motifs </a:t>
            </a:r>
          </a:p>
          <a:p>
            <a:pPr lvl="1"/>
            <a:r>
              <a:rPr lang="en-US" dirty="0"/>
              <a:t>C</a:t>
            </a:r>
            <a:r>
              <a:rPr lang="en-IL" dirty="0"/>
              <a:t>omparing scores of cis-regulatory modules (CRMs) near the genes in the module with the remaining genes in the genome </a:t>
            </a:r>
          </a:p>
          <a:p>
            <a:pPr lvl="1"/>
            <a:r>
              <a:rPr lang="en-IL" dirty="0"/>
              <a:t>CRM calculated with HMM</a:t>
            </a:r>
          </a:p>
          <a:p>
            <a:r>
              <a:rPr lang="en-US" dirty="0"/>
              <a:t>R</a:t>
            </a:r>
            <a:r>
              <a:rPr lang="en-IL" dirty="0"/>
              <a:t>etaining regulons in which the TF’s motif is significanlty enriched</a:t>
            </a:r>
          </a:p>
          <a:p>
            <a:pPr marL="457200" lvl="1" indent="0">
              <a:buNone/>
            </a:pPr>
            <a:endParaRPr lang="en-IL" dirty="0"/>
          </a:p>
        </p:txBody>
      </p:sp>
    </p:spTree>
    <p:extLst>
      <p:ext uri="{BB962C8B-B14F-4D97-AF65-F5344CB8AC3E}">
        <p14:creationId xmlns:p14="http://schemas.microsoft.com/office/powerpoint/2010/main" val="7853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iRegulon (&amp;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Ranking: R</a:t>
            </a:r>
            <a:r>
              <a:rPr lang="en-IL" dirty="0"/>
              <a:t>ank all genes in the genome </a:t>
            </a:r>
            <a:r>
              <a:rPr lang="en-IL" dirty="0">
                <a:highlight>
                  <a:srgbClr val="FFFF00"/>
                </a:highlight>
              </a:rPr>
              <a:t>for their likelyhood of being a target gene of a certain input motif (pre-calculated)</a:t>
            </a:r>
          </a:p>
          <a:p>
            <a:pPr marL="514350" indent="-514350">
              <a:buFont typeface="+mj-lt"/>
              <a:buAutoNum type="arabicPeriod"/>
            </a:pPr>
            <a:r>
              <a:rPr lang="en-IL" dirty="0"/>
              <a:t>Recovery: Genomic ranks of a set of coexpressed genes are plotted in a cumulative recovery curve -&gt; X: motifs by ranks, Y: recovered from data</a:t>
            </a:r>
            <a:r>
              <a:rPr lang="en-IL" dirty="0">
                <a:solidFill>
                  <a:srgbClr val="FF0000"/>
                </a:solidFill>
              </a:rPr>
              <a:t>**</a:t>
            </a:r>
            <a:r>
              <a:rPr lang="en-IL" dirty="0"/>
              <a:t> </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4509-CBA4-B08B-8E70-3C644AB44488}"/>
              </a:ext>
            </a:extLst>
          </p:cNvPr>
          <p:cNvSpPr>
            <a:spLocks noGrp="1"/>
          </p:cNvSpPr>
          <p:nvPr>
            <p:ph type="title"/>
          </p:nvPr>
        </p:nvSpPr>
        <p:spPr>
          <a:xfrm>
            <a:off x="838200" y="365125"/>
            <a:ext cx="10515600" cy="2047875"/>
          </a:xfrm>
        </p:spPr>
        <p:txBody>
          <a:bodyPr>
            <a:normAutofit/>
          </a:bodyPr>
          <a:lstStyle/>
          <a:p>
            <a:r>
              <a:rPr lang="en-IL" dirty="0"/>
              <a:t>1. Ranking</a:t>
            </a:r>
            <a:br>
              <a:rPr lang="en-IL" dirty="0"/>
            </a:br>
            <a:endParaRPr lang="en-IL" dirty="0"/>
          </a:p>
        </p:txBody>
      </p:sp>
      <p:sp>
        <p:nvSpPr>
          <p:cNvPr id="3" name="Content Placeholder 2">
            <a:extLst>
              <a:ext uri="{FF2B5EF4-FFF2-40B4-BE49-F238E27FC236}">
                <a16:creationId xmlns:a16="http://schemas.microsoft.com/office/drawing/2014/main" id="{85531072-8CEA-4F4A-C3A6-22F79DFBCC08}"/>
              </a:ext>
            </a:extLst>
          </p:cNvPr>
          <p:cNvSpPr>
            <a:spLocks noGrp="1"/>
          </p:cNvSpPr>
          <p:nvPr>
            <p:ph idx="1"/>
          </p:nvPr>
        </p:nvSpPr>
        <p:spPr/>
        <p:txBody>
          <a:bodyPr/>
          <a:lstStyle/>
          <a:p>
            <a:r>
              <a:rPr lang="en-US" dirty="0"/>
              <a:t>F</a:t>
            </a:r>
            <a:r>
              <a:rPr lang="en-IL" dirty="0"/>
              <a:t>or each gene, a regulatory search space is scanned for homotypic CRMs using a Hidden Markov Model (Cluster-Buster)</a:t>
            </a:r>
          </a:p>
          <a:p>
            <a:r>
              <a:rPr lang="en-US" dirty="0"/>
              <a:t>F</a:t>
            </a:r>
            <a:r>
              <a:rPr lang="en-IL" dirty="0"/>
              <a:t>or N PWMs (number of motifs), N ranked lists of genes sorted by likelyhood of being a target gene are generated </a:t>
            </a:r>
          </a:p>
          <a:p>
            <a:r>
              <a:rPr lang="en-IL" dirty="0"/>
              <a:t>Orthologous search spaces in X other species are determined (UCSC listover tool), and scanned with the same PWMs.</a:t>
            </a:r>
          </a:p>
          <a:p>
            <a:r>
              <a:rPr lang="en-IL" dirty="0"/>
              <a:t>Rank aggregation (original refseq + other species) - OrderStatistics</a:t>
            </a:r>
          </a:p>
          <a:p>
            <a:pPr marL="0" indent="0">
              <a:buNone/>
            </a:pPr>
            <a:endParaRPr lang="en-IL" dirty="0"/>
          </a:p>
          <a:p>
            <a:endParaRPr lang="en-IL" dirty="0"/>
          </a:p>
        </p:txBody>
      </p:sp>
    </p:spTree>
    <p:extLst>
      <p:ext uri="{BB962C8B-B14F-4D97-AF65-F5344CB8AC3E}">
        <p14:creationId xmlns:p14="http://schemas.microsoft.com/office/powerpoint/2010/main" val="193566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1E2-99DB-A5DD-F6FB-A2BE40625B29}"/>
              </a:ext>
            </a:extLst>
          </p:cNvPr>
          <p:cNvSpPr>
            <a:spLocks noGrp="1"/>
          </p:cNvSpPr>
          <p:nvPr>
            <p:ph type="title"/>
          </p:nvPr>
        </p:nvSpPr>
        <p:spPr/>
        <p:txBody>
          <a:bodyPr/>
          <a:lstStyle/>
          <a:p>
            <a:r>
              <a:rPr lang="en-IL" dirty="0"/>
              <a:t>2. Recovery </a:t>
            </a:r>
          </a:p>
        </p:txBody>
      </p:sp>
      <p:sp>
        <p:nvSpPr>
          <p:cNvPr id="3" name="Content Placeholder 2">
            <a:extLst>
              <a:ext uri="{FF2B5EF4-FFF2-40B4-BE49-F238E27FC236}">
                <a16:creationId xmlns:a16="http://schemas.microsoft.com/office/drawing/2014/main" id="{040CA855-8D03-7A0A-01EF-C1D1ECE95001}"/>
              </a:ext>
            </a:extLst>
          </p:cNvPr>
          <p:cNvSpPr>
            <a:spLocks noGrp="1"/>
          </p:cNvSpPr>
          <p:nvPr>
            <p:ph idx="1"/>
          </p:nvPr>
        </p:nvSpPr>
        <p:spPr/>
        <p:txBody>
          <a:bodyPr/>
          <a:lstStyle/>
          <a:p>
            <a:r>
              <a:rPr lang="en-US" dirty="0"/>
              <a:t>I</a:t>
            </a:r>
            <a:r>
              <a:rPr lang="en-IL" dirty="0"/>
              <a:t>nput: set of coexpressed genes</a:t>
            </a:r>
          </a:p>
          <a:p>
            <a:r>
              <a:rPr lang="en-IL" dirty="0"/>
              <a:t>A</a:t>
            </a:r>
            <a:r>
              <a:rPr lang="en-US" dirty="0"/>
              <a:t>UC is computed in the top 3% of the ranking from the last step</a:t>
            </a:r>
          </a:p>
          <a:p>
            <a:r>
              <a:rPr lang="en-IL" dirty="0"/>
              <a:t>AUC values are normalized (Normalized Enrichment Score) </a:t>
            </a:r>
          </a:p>
          <a:p>
            <a:r>
              <a:rPr lang="en-US" dirty="0"/>
              <a:t>NES C</a:t>
            </a:r>
            <a:r>
              <a:rPr lang="en-IL" dirty="0"/>
              <a:t>utoff: 3, corresponding to a False Discovery Rate (FDR) between 3%-9% </a:t>
            </a:r>
          </a:p>
          <a:p>
            <a:r>
              <a:rPr lang="en-US" dirty="0"/>
              <a:t>For each motif and gene set - predict candidate target genes (genes that are ranked above the </a:t>
            </a:r>
            <a:r>
              <a:rPr lang="en-US" i="1" dirty="0"/>
              <a:t>leading edge</a:t>
            </a:r>
            <a:r>
              <a:rPr lang="en-US" dirty="0"/>
              <a:t>)</a:t>
            </a:r>
            <a:endParaRPr lang="en-IL" dirty="0"/>
          </a:p>
        </p:txBody>
      </p:sp>
    </p:spTree>
    <p:extLst>
      <p:ext uri="{BB962C8B-B14F-4D97-AF65-F5344CB8AC3E}">
        <p14:creationId xmlns:p14="http://schemas.microsoft.com/office/powerpoint/2010/main" val="399422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pPr lvl="1"/>
            <a:r>
              <a:rPr lang="en-US" b="0" i="0" u="none" strike="noStrike" dirty="0">
                <a:solidFill>
                  <a:srgbClr val="212121"/>
                </a:solidFill>
                <a:effectLst/>
                <a:latin typeface="Cambria" panose="02040503050406030204" pitchFamily="18" charset="0"/>
              </a:rPr>
              <a:t>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pPr marL="0" indent="0">
              <a:buNone/>
            </a:pPr>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5BB-4B37-6E8F-6D74-3D6A4BEA692E}"/>
              </a:ext>
            </a:extLst>
          </p:cNvPr>
          <p:cNvSpPr>
            <a:spLocks noGrp="1"/>
          </p:cNvSpPr>
          <p:nvPr>
            <p:ph type="title"/>
          </p:nvPr>
        </p:nvSpPr>
        <p:spPr/>
        <p:txBody>
          <a:bodyPr/>
          <a:lstStyle/>
          <a:p>
            <a:r>
              <a:rPr lang="en-IL" dirty="0"/>
              <a:t>Motif2TF mapping</a:t>
            </a:r>
          </a:p>
        </p:txBody>
      </p:sp>
      <p:sp>
        <p:nvSpPr>
          <p:cNvPr id="3" name="Content Placeholder 2">
            <a:extLst>
              <a:ext uri="{FF2B5EF4-FFF2-40B4-BE49-F238E27FC236}">
                <a16:creationId xmlns:a16="http://schemas.microsoft.com/office/drawing/2014/main" id="{EDF649A5-56D3-1501-39EA-1AD8404AED8C}"/>
              </a:ext>
            </a:extLst>
          </p:cNvPr>
          <p:cNvSpPr>
            <a:spLocks noGrp="1"/>
          </p:cNvSpPr>
          <p:nvPr>
            <p:ph idx="1"/>
          </p:nvPr>
        </p:nvSpPr>
        <p:spPr/>
        <p:txBody>
          <a:bodyPr/>
          <a:lstStyle/>
          <a:p>
            <a:r>
              <a:rPr lang="en-IL" dirty="0"/>
              <a:t>If we use only the direct annotations of candidate TFs, only a small fraction of motifs can be associated with Drosophila TFs.</a:t>
            </a:r>
          </a:p>
          <a:p>
            <a:r>
              <a:rPr lang="en-IL" dirty="0"/>
              <a:t>Motif2TF – database corresponding to a network of associations between motifs and TFs</a:t>
            </a:r>
          </a:p>
          <a:p>
            <a:r>
              <a:rPr lang="en-US" b="0" i="0" u="none" strike="noStrike" dirty="0">
                <a:solidFill>
                  <a:srgbClr val="202020"/>
                </a:solidFill>
                <a:effectLst/>
                <a:latin typeface="Helvetica" pitchFamily="2" charset="0"/>
              </a:rPr>
              <a:t>TFs are ranked, prioritizing directly annotated TFs, then the TF present in the input set, then the ones that are found by gene homology and finally the TFs found using motif similarity. </a:t>
            </a:r>
            <a:endParaRPr lang="en-IL" dirty="0"/>
          </a:p>
        </p:txBody>
      </p:sp>
    </p:spTree>
    <p:extLst>
      <p:ext uri="{BB962C8B-B14F-4D97-AF65-F5344CB8AC3E}">
        <p14:creationId xmlns:p14="http://schemas.microsoft.com/office/powerpoint/2010/main" val="360937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82655"/>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7CB2-6778-D6AF-07B9-9D4B79CD925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4C931AD-7987-AFCE-49F7-41DD413D497D}"/>
              </a:ext>
            </a:extLst>
          </p:cNvPr>
          <p:cNvSpPr>
            <a:spLocks noGrp="1"/>
          </p:cNvSpPr>
          <p:nvPr>
            <p:ph idx="1"/>
          </p:nvPr>
        </p:nvSpPr>
        <p:spPr/>
        <p:txBody>
          <a:bodyPr>
            <a:normAutofit fontScale="92500" lnSpcReduction="10000"/>
          </a:bodyPr>
          <a:lstStyle/>
          <a:p>
            <a:pPr algn="l"/>
            <a:r>
              <a:rPr lang="en-US" b="0" i="0" u="none" strike="noStrike" dirty="0">
                <a:solidFill>
                  <a:srgbClr val="374151"/>
                </a:solidFill>
                <a:effectLst/>
                <a:latin typeface="Söhne"/>
              </a:rPr>
              <a:t>The process of assigning specific and distinct fates to individual cells based on their position within a developing organism is crucial in the development of multicellular organisms. The embryonic central nervous system of Drosophila serves as an ideal model to study the mechanisms that connect pattern formation to cell-type specification. In this system, neural stem cells called neuroblasts are responsible for the development of the central nervous system. Neuroblasts arise in a consistent pattern from the outer layer of cells (ectoderm), and each neuroblast acquires a unique fate depending on its position within this pattern.</a:t>
            </a:r>
          </a:p>
          <a:p>
            <a:pPr algn="l"/>
            <a:r>
              <a:rPr lang="en-US" b="0" i="0" u="none" strike="noStrike" dirty="0">
                <a:solidFill>
                  <a:srgbClr val="374151"/>
                </a:solidFill>
                <a:effectLst/>
                <a:latin typeface="Söhne"/>
              </a:rPr>
              <a:t>Overall, by understanding how pattern formation and cell-type specification are connected in the Drosophila embryonic central nervous system, researchers gain insights into the fundamental mechanisms underlying cell fate determination in development.</a:t>
            </a:r>
          </a:p>
          <a:p>
            <a:endParaRPr lang="en-IL" dirty="0"/>
          </a:p>
        </p:txBody>
      </p:sp>
    </p:spTree>
    <p:extLst>
      <p:ext uri="{BB962C8B-B14F-4D97-AF65-F5344CB8AC3E}">
        <p14:creationId xmlns:p14="http://schemas.microsoft.com/office/powerpoint/2010/main" val="402999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Threshold per regulon</a:t>
            </a:r>
          </a:p>
        </p:txBody>
      </p:sp>
      <p:pic>
        <p:nvPicPr>
          <p:cNvPr id="5" name="Picture 4">
            <a:extLst>
              <a:ext uri="{FF2B5EF4-FFF2-40B4-BE49-F238E27FC236}">
                <a16:creationId xmlns:a16="http://schemas.microsoft.com/office/drawing/2014/main" id="{A00F315F-0C9C-589A-F7E0-F97777FFCAA3}"/>
              </a:ext>
            </a:extLst>
          </p:cNvPr>
          <p:cNvPicPr>
            <a:picLocks noChangeAspect="1"/>
          </p:cNvPicPr>
          <p:nvPr/>
        </p:nvPicPr>
        <p:blipFill>
          <a:blip r:embed="rId2"/>
          <a:stretch>
            <a:fillRect/>
          </a:stretch>
        </p:blipFill>
        <p:spPr>
          <a:xfrm>
            <a:off x="2241396" y="1845426"/>
            <a:ext cx="7706155" cy="4450303"/>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r>
              <a:rPr lang="en-US" dirty="0"/>
              <a:t>S</a:t>
            </a:r>
            <a:r>
              <a:rPr lang="en-IL" dirty="0"/>
              <a:t>ee pySCENIC notebooks for code..</a:t>
            </a:r>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249A-3E29-A452-A727-222846800C2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601131-06A0-E44E-A684-EECD76F86A16}"/>
              </a:ext>
            </a:extLst>
          </p:cNvPr>
          <p:cNvSpPr>
            <a:spLocks noGrp="1"/>
          </p:cNvSpPr>
          <p:nvPr>
            <p:ph idx="1"/>
          </p:nvPr>
        </p:nvSpPr>
        <p:spPr/>
        <p:txBody>
          <a:bodyPr>
            <a:normAutofit fontScale="92500"/>
          </a:bodyPr>
          <a:lstStyle/>
          <a:p>
            <a:pPr algn="l"/>
            <a:r>
              <a:rPr lang="en-US" dirty="0">
                <a:effectLst/>
              </a:rPr>
              <a:t>Pattern formation is the establishment of organized arrangements of cells or tissues during development. </a:t>
            </a:r>
            <a:r>
              <a:rPr lang="en-US" b="0" i="0" u="none" strike="noStrike" dirty="0">
                <a:solidFill>
                  <a:srgbClr val="000000"/>
                </a:solidFill>
                <a:effectLst/>
                <a:latin typeface="Söhne"/>
              </a:rPr>
              <a:t>The spatial positioning of cells plays a critical role in determining their specific fates in multicellular organisms.</a:t>
            </a:r>
          </a:p>
          <a:p>
            <a:r>
              <a:rPr lang="en-US" dirty="0">
                <a:effectLst/>
              </a:rPr>
              <a:t> The Drosophila embryonic central nervous system serves as a model to understand the connection between pattern formation and cell-type specification. It develops from neuroblasts, neural stem cells originating from the ectoderm. The fate of each neuroblast is determined by its position within the pattern, resulting in distinct cell types.</a:t>
            </a:r>
          </a:p>
          <a:p>
            <a:br>
              <a:rPr lang="en-US" dirty="0">
                <a:effectLst/>
              </a:rPr>
            </a:br>
            <a:endParaRPr lang="en-US" dirty="0">
              <a:effectLst/>
            </a:endParaRPr>
          </a:p>
          <a:p>
            <a:endParaRPr lang="en-IL" dirty="0"/>
          </a:p>
        </p:txBody>
      </p:sp>
    </p:spTree>
    <p:extLst>
      <p:ext uri="{BB962C8B-B14F-4D97-AF65-F5344CB8AC3E}">
        <p14:creationId xmlns:p14="http://schemas.microsoft.com/office/powerpoint/2010/main" val="3059161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180-7290-B912-9BEF-5F3BB9403601}"/>
              </a:ext>
            </a:extLst>
          </p:cNvPr>
          <p:cNvSpPr>
            <a:spLocks noGrp="1"/>
          </p:cNvSpPr>
          <p:nvPr>
            <p:ph type="title"/>
          </p:nvPr>
        </p:nvSpPr>
        <p:spPr/>
        <p:txBody>
          <a:bodyPr/>
          <a:lstStyle/>
          <a:p>
            <a:r>
              <a:rPr lang="en-IL" dirty="0"/>
              <a:t>Clustering based on Regulon Activity</a:t>
            </a:r>
          </a:p>
        </p:txBody>
      </p:sp>
      <p:sp>
        <p:nvSpPr>
          <p:cNvPr id="3" name="Content Placeholder 2">
            <a:extLst>
              <a:ext uri="{FF2B5EF4-FFF2-40B4-BE49-F238E27FC236}">
                <a16:creationId xmlns:a16="http://schemas.microsoft.com/office/drawing/2014/main" id="{A629BB2C-A232-D158-FF4A-5B4FE7F887CF}"/>
              </a:ext>
            </a:extLst>
          </p:cNvPr>
          <p:cNvSpPr>
            <a:spLocks noGrp="1"/>
          </p:cNvSpPr>
          <p:nvPr>
            <p:ph idx="1"/>
          </p:nvPr>
        </p:nvSpPr>
        <p:spPr/>
        <p:txBody>
          <a:bodyPr/>
          <a:lstStyle/>
          <a:p>
            <a:r>
              <a:rPr lang="en-IL" dirty="0"/>
              <a:t>AUCell is a dimentional reduction – number of discovered regulons is typically much lower than the number of genes </a:t>
            </a:r>
          </a:p>
          <a:p>
            <a:r>
              <a:rPr lang="en-IL" dirty="0"/>
              <a:t>Instead of reducing dimentionality vis PCA/t-SNE etc..</a:t>
            </a:r>
          </a:p>
          <a:p>
            <a:r>
              <a:rPr lang="en-US" b="0" i="0" u="none" strike="noStrike" dirty="0">
                <a:solidFill>
                  <a:srgbClr val="222222"/>
                </a:solidFill>
                <a:effectLst/>
                <a:latin typeface="Harding"/>
              </a:rPr>
              <a:t>Scope – a tool for interactive visualization </a:t>
            </a:r>
            <a:endParaRPr lang="en-IL" dirty="0"/>
          </a:p>
        </p:txBody>
      </p:sp>
    </p:spTree>
    <p:extLst>
      <p:ext uri="{BB962C8B-B14F-4D97-AF65-F5344CB8AC3E}">
        <p14:creationId xmlns:p14="http://schemas.microsoft.com/office/powerpoint/2010/main" val="15676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Tree>
    <p:extLst>
      <p:ext uri="{BB962C8B-B14F-4D97-AF65-F5344CB8AC3E}">
        <p14:creationId xmlns:p14="http://schemas.microsoft.com/office/powerpoint/2010/main" val="407024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103865</TotalTime>
  <Words>3015</Words>
  <Application>Microsoft Macintosh PowerPoint</Application>
  <PresentationFormat>Widescreen</PresentationFormat>
  <Paragraphs>254</Paragraphs>
  <Slides>40</Slides>
  <Notes>25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-apple-system</vt:lpstr>
      <vt:lpstr>Arial</vt:lpstr>
      <vt:lpstr>Calibri</vt:lpstr>
      <vt:lpstr>Calibri Light</vt:lpstr>
      <vt:lpstr>Cambria</vt:lpstr>
      <vt:lpstr>Google Sans</vt:lpstr>
      <vt:lpstr>Harding</vt:lpstr>
      <vt:lpstr>Helvetica</vt:lpstr>
      <vt:lpstr>Menlo</vt:lpstr>
      <vt:lpstr>Roboto</vt:lpstr>
      <vt:lpstr>Söhne</vt:lpstr>
      <vt:lpstr>Office Theme</vt:lpstr>
      <vt:lpstr>Abstract - Straight from the paper</vt:lpstr>
      <vt:lpstr>Quotes from the text</vt:lpstr>
      <vt:lpstr>PowerPoint Presentation</vt:lpstr>
      <vt:lpstr>PowerPoint Presentation</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Motif Enrichment</vt:lpstr>
      <vt:lpstr>iRegulon (&amp; i-cisTarget)</vt:lpstr>
      <vt:lpstr>1. Ranking </vt:lpstr>
      <vt:lpstr>2. Recovery </vt:lpstr>
      <vt:lpstr>RcisTarget</vt:lpstr>
      <vt:lpstr>Motif2TF mapping</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lpstr>Clustering based on Regulon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35</cp:revision>
  <dcterms:created xsi:type="dcterms:W3CDTF">2023-03-16T15:46:19Z</dcterms:created>
  <dcterms:modified xsi:type="dcterms:W3CDTF">2023-07-31T11:58:10Z</dcterms:modified>
</cp:coreProperties>
</file>