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8" r:id="rId3"/>
    <p:sldId id="265" r:id="rId4"/>
    <p:sldId id="269" r:id="rId5"/>
    <p:sldId id="259" r:id="rId6"/>
    <p:sldId id="261" r:id="rId7"/>
    <p:sldId id="262" r:id="rId8"/>
    <p:sldId id="260" r:id="rId9"/>
    <p:sldId id="264" r:id="rId10"/>
    <p:sldId id="276" r:id="rId11"/>
    <p:sldId id="263" r:id="rId12"/>
    <p:sldId id="277" r:id="rId13"/>
    <p:sldId id="266" r:id="rId14"/>
    <p:sldId id="267" r:id="rId15"/>
    <p:sldId id="270" r:id="rId16"/>
    <p:sldId id="293" r:id="rId17"/>
    <p:sldId id="286" r:id="rId18"/>
    <p:sldId id="292" r:id="rId19"/>
    <p:sldId id="294" r:id="rId20"/>
    <p:sldId id="281" r:id="rId21"/>
    <p:sldId id="295" r:id="rId22"/>
    <p:sldId id="272" r:id="rId23"/>
    <p:sldId id="278" r:id="rId24"/>
    <p:sldId id="273" r:id="rId25"/>
    <p:sldId id="274" r:id="rId26"/>
    <p:sldId id="280" r:id="rId27"/>
    <p:sldId id="275" r:id="rId28"/>
    <p:sldId id="291" r:id="rId29"/>
    <p:sldId id="288" r:id="rId30"/>
    <p:sldId id="279" r:id="rId31"/>
    <p:sldId id="283" r:id="rId32"/>
    <p:sldId id="284" r:id="rId33"/>
    <p:sldId id="285" r:id="rId34"/>
    <p:sldId id="289" r:id="rId35"/>
    <p:sldId id="290" r:id="rId36"/>
    <p:sldId id="296" r:id="rId3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40"/>
    <p:restoredTop sz="83521"/>
  </p:normalViewPr>
  <p:slideViewPr>
    <p:cSldViewPr snapToGrid="0">
      <p:cViewPr>
        <p:scale>
          <a:sx n="150" d="100"/>
          <a:sy n="150" d="100"/>
        </p:scale>
        <p:origin x="-216"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21/04/2023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16</a:t>
            </a:fld>
            <a:endParaRPr lang="en-IL"/>
          </a:p>
        </p:txBody>
      </p:sp>
    </p:spTree>
    <p:extLst>
      <p:ext uri="{BB962C8B-B14F-4D97-AF65-F5344CB8AC3E}">
        <p14:creationId xmlns:p14="http://schemas.microsoft.com/office/powerpoint/2010/main" val="205792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luster-Buster </a:t>
            </a:r>
            <a:r>
              <a:rPr lang="en-US" dirty="0"/>
              <a:t>https://</a:t>
            </a:r>
            <a:r>
              <a:rPr lang="en-US" dirty="0" err="1"/>
              <a:t>www.ncbi.nlm.nih.gov</a:t>
            </a:r>
            <a:r>
              <a:rPr lang="en-US" dirty="0"/>
              <a:t>/</a:t>
            </a:r>
            <a:r>
              <a:rPr lang="en-US" dirty="0" err="1"/>
              <a:t>pmc</a:t>
            </a:r>
            <a:r>
              <a:rPr lang="en-US" dirty="0"/>
              <a:t>/articles/PMC168947/ </a:t>
            </a:r>
          </a:p>
          <a:p>
            <a:endParaRPr lang="en-IL" dirty="0"/>
          </a:p>
          <a:p>
            <a:endParaRPr lang="en-IL" dirty="0"/>
          </a:p>
          <a:p>
            <a:r>
              <a:rPr lang="en-US" b="0" i="1" u="none" strike="noStrike" dirty="0">
                <a:solidFill>
                  <a:srgbClr val="4D5156"/>
                </a:solidFill>
                <a:effectLst/>
                <a:latin typeface="Google Sans"/>
              </a:rPr>
              <a:t>Cis-regulatory modules (CRMs) - </a:t>
            </a:r>
            <a:r>
              <a:rPr lang="en-US" b="0" i="0" u="none" strike="noStrike" dirty="0">
                <a:solidFill>
                  <a:srgbClr val="4D5156"/>
                </a:solidFill>
                <a:effectLst/>
                <a:latin typeface="Google Sans"/>
              </a:rPr>
              <a:t> </a:t>
            </a:r>
            <a:r>
              <a:rPr lang="en-US" b="0" i="0" u="none" strike="noStrike" dirty="0">
                <a:solidFill>
                  <a:srgbClr val="040C28"/>
                </a:solidFill>
                <a:effectLst/>
                <a:latin typeface="Google Sans"/>
              </a:rPr>
              <a:t>DNA sequence elements that have transcriptional regulatory activity</a:t>
            </a:r>
            <a:r>
              <a:rPr lang="en-US" b="0" i="0" u="none" strike="noStrike" dirty="0">
                <a:solidFill>
                  <a:srgbClr val="4D5156"/>
                </a:solidFill>
                <a:effectLst/>
                <a:latin typeface="Google Sans"/>
              </a:rPr>
              <a:t>. (promoters, enhancers, silencers)</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2692109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a:p>
            <a:endParaRPr lang="en-IL" dirty="0"/>
          </a:p>
          <a:p>
            <a:r>
              <a:rPr lang="en-US" dirty="0"/>
              <a:t>M</a:t>
            </a:r>
            <a:r>
              <a:rPr lang="en-IL" dirty="0"/>
              <a:t>ethods part of the first SCENIC paper</a:t>
            </a:r>
          </a:p>
        </p:txBody>
      </p:sp>
      <p:sp>
        <p:nvSpPr>
          <p:cNvPr id="4" name="Slide Number Placeholder 3"/>
          <p:cNvSpPr>
            <a:spLocks noGrp="1"/>
          </p:cNvSpPr>
          <p:nvPr>
            <p:ph type="sldNum" sz="quarter" idx="5"/>
          </p:nvPr>
        </p:nvSpPr>
        <p:spPr/>
        <p:txBody>
          <a:bodyPr/>
          <a:lstStyle/>
          <a:p>
            <a:fld id="{86AFD4FA-721D-0140-967B-1B04101EA7BE}" type="slidenum">
              <a:rPr lang="en-IL" smtClean="0"/>
              <a:t>20</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 </a:t>
            </a:r>
          </a:p>
          <a:p>
            <a:r>
              <a:rPr lang="en-US" dirty="0"/>
              <a:t>I am not sure weather this step is done in between ranking and recovery!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21</a:t>
            </a:fld>
            <a:endParaRPr lang="en-IL"/>
          </a:p>
        </p:txBody>
      </p:sp>
    </p:spTree>
    <p:extLst>
      <p:ext uri="{BB962C8B-B14F-4D97-AF65-F5344CB8AC3E}">
        <p14:creationId xmlns:p14="http://schemas.microsoft.com/office/powerpoint/2010/main" val="2840657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22</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 TO DO -&gt; check if RNA-seq analysis (fold change) exists in validation</a:t>
            </a:r>
          </a:p>
        </p:txBody>
      </p:sp>
      <p:sp>
        <p:nvSpPr>
          <p:cNvPr id="4" name="Slide Number Placeholder 3"/>
          <p:cNvSpPr>
            <a:spLocks noGrp="1"/>
          </p:cNvSpPr>
          <p:nvPr>
            <p:ph type="sldNum" sz="quarter" idx="5"/>
          </p:nvPr>
        </p:nvSpPr>
        <p:spPr/>
        <p:txBody>
          <a:bodyPr/>
          <a:lstStyle/>
          <a:p>
            <a:fld id="{86AFD4FA-721D-0140-967B-1B04101EA7BE}" type="slidenum">
              <a:rPr lang="en-IL" smtClean="0"/>
              <a:t>26</a:t>
            </a:fld>
            <a:endParaRPr lang="en-IL"/>
          </a:p>
        </p:txBody>
      </p:sp>
    </p:spTree>
    <p:extLst>
      <p:ext uri="{BB962C8B-B14F-4D97-AF65-F5344CB8AC3E}">
        <p14:creationId xmlns:p14="http://schemas.microsoft.com/office/powerpoint/2010/main" val="407952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27</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28</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31</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35</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36</a:t>
            </a:fld>
            <a:endParaRPr lang="en-IL"/>
          </a:p>
        </p:txBody>
      </p:sp>
    </p:spTree>
    <p:extLst>
      <p:ext uri="{BB962C8B-B14F-4D97-AF65-F5344CB8AC3E}">
        <p14:creationId xmlns:p14="http://schemas.microsoft.com/office/powerpoint/2010/main" val="248738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8</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10916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44090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111997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21/04/2023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21/04/2023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
        <p:nvSpPr>
          <p:cNvPr id="3" name="Subtitle 2">
            <a:extLst>
              <a:ext uri="{FF2B5EF4-FFF2-40B4-BE49-F238E27FC236}">
                <a16:creationId xmlns:a16="http://schemas.microsoft.com/office/drawing/2014/main" id="{B8271572-13C8-4440-0079-AAEFBA5FF1A9}"/>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407024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a:solidFill>
                  <a:srgbClr val="9CDCFE"/>
                </a:solidFill>
                <a:effectLst/>
                <a:latin typeface="Menlo" panose="020B0609030804020204" pitchFamily="49" charset="0"/>
              </a:rPr>
              <a:t>adjacencies</a:t>
            </a:r>
            <a:r>
              <a:rPr lang="en-US" sz="2000" b="0">
                <a:solidFill>
                  <a:srgbClr val="D4D4D4"/>
                </a:solidFill>
                <a:effectLst/>
                <a:latin typeface="Menlo" panose="020B0609030804020204" pitchFamily="49" charset="0"/>
              </a:rPr>
              <a:t> = grnboost2(</a:t>
            </a:r>
            <a:r>
              <a:rPr lang="en-US" sz="2000" b="0">
                <a:solidFill>
                  <a:srgbClr val="9CDCFE"/>
                </a:solidFill>
                <a:effectLst/>
                <a:latin typeface="Menlo" panose="020B0609030804020204" pitchFamily="49" charset="0"/>
              </a:rPr>
              <a:t>ex_matrix</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tf_names</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verbose</a:t>
            </a:r>
            <a:r>
              <a:rPr lang="en-US" sz="2000" b="0">
                <a:solidFill>
                  <a:srgbClr val="D4D4D4"/>
                </a:solidFill>
                <a:effectLst/>
                <a:latin typeface="Menlo" panose="020B0609030804020204" pitchFamily="49" charset="0"/>
              </a:rPr>
              <a:t>=</a:t>
            </a:r>
            <a:r>
              <a:rPr lang="en-US" sz="2000" b="0">
                <a:solidFill>
                  <a:srgbClr val="569CD6"/>
                </a:solidFill>
                <a:effectLst/>
                <a:latin typeface="Menlo" panose="020B0609030804020204" pitchFamily="49" charset="0"/>
              </a:rPr>
              <a:t>True</a:t>
            </a:r>
            <a:r>
              <a:rPr lang="en-US" sz="2000" b="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C96BC-DD0F-E295-9955-6EE7A823A3B4}"/>
              </a:ext>
            </a:extLst>
          </p:cNvPr>
          <p:cNvSpPr>
            <a:spLocks noGrp="1"/>
          </p:cNvSpPr>
          <p:nvPr>
            <p:ph type="title"/>
          </p:nvPr>
        </p:nvSpPr>
        <p:spPr/>
        <p:txBody>
          <a:bodyPr/>
          <a:lstStyle/>
          <a:p>
            <a:r>
              <a:rPr lang="en-IL" dirty="0"/>
              <a:t>Motif Enrichment</a:t>
            </a:r>
          </a:p>
        </p:txBody>
      </p:sp>
      <p:sp>
        <p:nvSpPr>
          <p:cNvPr id="5" name="Content Placeholder 4">
            <a:extLst>
              <a:ext uri="{FF2B5EF4-FFF2-40B4-BE49-F238E27FC236}">
                <a16:creationId xmlns:a16="http://schemas.microsoft.com/office/drawing/2014/main" id="{7DAC1950-16CF-9202-D23B-4F779C3BDB71}"/>
              </a:ext>
            </a:extLst>
          </p:cNvPr>
          <p:cNvSpPr>
            <a:spLocks noGrp="1"/>
          </p:cNvSpPr>
          <p:nvPr>
            <p:ph idx="1"/>
          </p:nvPr>
        </p:nvSpPr>
        <p:spPr/>
        <p:txBody>
          <a:bodyPr/>
          <a:lstStyle/>
          <a:p>
            <a:r>
              <a:rPr lang="en-IL" dirty="0"/>
              <a:t>Modules contain both direct and indirect targets (only based on coexpression) </a:t>
            </a:r>
          </a:p>
          <a:p>
            <a:r>
              <a:rPr lang="en-US" dirty="0"/>
              <a:t>T</a:t>
            </a:r>
            <a:r>
              <a:rPr lang="en-IL" dirty="0"/>
              <a:t>herefor – putative regulatory regions of the target genes are searched for enriched motifs </a:t>
            </a:r>
          </a:p>
          <a:p>
            <a:pPr lvl="1"/>
            <a:r>
              <a:rPr lang="en-US" dirty="0"/>
              <a:t>C</a:t>
            </a:r>
            <a:r>
              <a:rPr lang="en-IL" dirty="0"/>
              <a:t>omparing scores of cis-regulatory modules (CRMs) near the genes in the module with the remaining genes in the genome </a:t>
            </a:r>
          </a:p>
          <a:p>
            <a:pPr lvl="1"/>
            <a:r>
              <a:rPr lang="en-IL" dirty="0"/>
              <a:t>CRM calculated with HMM</a:t>
            </a:r>
          </a:p>
          <a:p>
            <a:r>
              <a:rPr lang="en-US" dirty="0"/>
              <a:t>R</a:t>
            </a:r>
            <a:r>
              <a:rPr lang="en-IL" dirty="0"/>
              <a:t>etaining regulons in which the TF’s motif is significanlty enriched</a:t>
            </a:r>
          </a:p>
          <a:p>
            <a:pPr marL="457200" lvl="1" indent="0">
              <a:buNone/>
            </a:pPr>
            <a:endParaRPr lang="en-IL" dirty="0"/>
          </a:p>
        </p:txBody>
      </p:sp>
    </p:spTree>
    <p:extLst>
      <p:ext uri="{BB962C8B-B14F-4D97-AF65-F5344CB8AC3E}">
        <p14:creationId xmlns:p14="http://schemas.microsoft.com/office/powerpoint/2010/main" val="7853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iRegulon (&amp;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Ranking: R</a:t>
            </a:r>
            <a:r>
              <a:rPr lang="en-IL" dirty="0"/>
              <a:t>ank all genes in the genome for their likelyhood of being a target gene of a certain input motif</a:t>
            </a:r>
          </a:p>
          <a:p>
            <a:pPr marL="514350" indent="-514350">
              <a:buFont typeface="+mj-lt"/>
              <a:buAutoNum type="arabicPeriod"/>
            </a:pPr>
            <a:r>
              <a:rPr lang="en-IL" dirty="0"/>
              <a:t>Recovery: Genomic ranks of a set of coexpressed genes are plotted in a cumulative recovery curve -&gt; X: motifs by ranks, Y: recovered from data</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4509-CBA4-B08B-8E70-3C644AB44488}"/>
              </a:ext>
            </a:extLst>
          </p:cNvPr>
          <p:cNvSpPr>
            <a:spLocks noGrp="1"/>
          </p:cNvSpPr>
          <p:nvPr>
            <p:ph type="title"/>
          </p:nvPr>
        </p:nvSpPr>
        <p:spPr>
          <a:xfrm>
            <a:off x="838200" y="365125"/>
            <a:ext cx="10515600" cy="2047875"/>
          </a:xfrm>
        </p:spPr>
        <p:txBody>
          <a:bodyPr>
            <a:normAutofit/>
          </a:bodyPr>
          <a:lstStyle/>
          <a:p>
            <a:r>
              <a:rPr lang="en-IL" dirty="0"/>
              <a:t>Ranking</a:t>
            </a:r>
            <a:br>
              <a:rPr lang="en-IL" dirty="0"/>
            </a:br>
            <a:endParaRPr lang="en-IL" dirty="0"/>
          </a:p>
        </p:txBody>
      </p:sp>
      <p:sp>
        <p:nvSpPr>
          <p:cNvPr id="3" name="Content Placeholder 2">
            <a:extLst>
              <a:ext uri="{FF2B5EF4-FFF2-40B4-BE49-F238E27FC236}">
                <a16:creationId xmlns:a16="http://schemas.microsoft.com/office/drawing/2014/main" id="{85531072-8CEA-4F4A-C3A6-22F79DFBCC08}"/>
              </a:ext>
            </a:extLst>
          </p:cNvPr>
          <p:cNvSpPr>
            <a:spLocks noGrp="1"/>
          </p:cNvSpPr>
          <p:nvPr>
            <p:ph idx="1"/>
          </p:nvPr>
        </p:nvSpPr>
        <p:spPr/>
        <p:txBody>
          <a:bodyPr/>
          <a:lstStyle/>
          <a:p>
            <a:r>
              <a:rPr lang="en-US" dirty="0"/>
              <a:t>F</a:t>
            </a:r>
            <a:r>
              <a:rPr lang="en-IL" dirty="0"/>
              <a:t>or each gene, a regulatory search space is scanned for homotypic CRMs using a Hidden Markov Model (Cluster-Buster)</a:t>
            </a:r>
          </a:p>
          <a:p>
            <a:r>
              <a:rPr lang="en-US" dirty="0"/>
              <a:t>F</a:t>
            </a:r>
            <a:r>
              <a:rPr lang="en-IL" dirty="0"/>
              <a:t>or N PWMs (number of motifs), N ranked lists of genes sorted by likelyhood of being a target gene are generated </a:t>
            </a:r>
          </a:p>
          <a:p>
            <a:r>
              <a:rPr lang="en-IL" dirty="0"/>
              <a:t>Orthologous search spaces in X other species are determined (UCSC listover tool), and scanned with the same PWMs.</a:t>
            </a:r>
          </a:p>
          <a:p>
            <a:r>
              <a:rPr lang="en-IL" dirty="0"/>
              <a:t>Rank aggregation (original refseq + other species) - OrderStatistics</a:t>
            </a:r>
          </a:p>
          <a:p>
            <a:pPr marL="0" indent="0">
              <a:buNone/>
            </a:pPr>
            <a:endParaRPr lang="en-IL" dirty="0"/>
          </a:p>
          <a:p>
            <a:endParaRPr lang="en-IL" dirty="0"/>
          </a:p>
        </p:txBody>
      </p:sp>
    </p:spTree>
    <p:extLst>
      <p:ext uri="{BB962C8B-B14F-4D97-AF65-F5344CB8AC3E}">
        <p14:creationId xmlns:p14="http://schemas.microsoft.com/office/powerpoint/2010/main" val="193566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1E2-99DB-A5DD-F6FB-A2BE40625B29}"/>
              </a:ext>
            </a:extLst>
          </p:cNvPr>
          <p:cNvSpPr>
            <a:spLocks noGrp="1"/>
          </p:cNvSpPr>
          <p:nvPr>
            <p:ph type="title"/>
          </p:nvPr>
        </p:nvSpPr>
        <p:spPr/>
        <p:txBody>
          <a:bodyPr/>
          <a:lstStyle/>
          <a:p>
            <a:r>
              <a:rPr lang="en-IL" dirty="0"/>
              <a:t>2. Recovery </a:t>
            </a:r>
          </a:p>
        </p:txBody>
      </p:sp>
      <p:sp>
        <p:nvSpPr>
          <p:cNvPr id="3" name="Content Placeholder 2">
            <a:extLst>
              <a:ext uri="{FF2B5EF4-FFF2-40B4-BE49-F238E27FC236}">
                <a16:creationId xmlns:a16="http://schemas.microsoft.com/office/drawing/2014/main" id="{040CA855-8D03-7A0A-01EF-C1D1ECE95001}"/>
              </a:ext>
            </a:extLst>
          </p:cNvPr>
          <p:cNvSpPr>
            <a:spLocks noGrp="1"/>
          </p:cNvSpPr>
          <p:nvPr>
            <p:ph idx="1"/>
          </p:nvPr>
        </p:nvSpPr>
        <p:spPr/>
        <p:txBody>
          <a:bodyPr/>
          <a:lstStyle/>
          <a:p>
            <a:r>
              <a:rPr lang="en-US" dirty="0"/>
              <a:t>I</a:t>
            </a:r>
            <a:r>
              <a:rPr lang="en-IL" dirty="0"/>
              <a:t>nput: set of coexpressed genes</a:t>
            </a:r>
          </a:p>
          <a:p>
            <a:r>
              <a:rPr lang="en-IL" dirty="0"/>
              <a:t>A</a:t>
            </a:r>
            <a:r>
              <a:rPr lang="en-US" dirty="0"/>
              <a:t>UC is computed in the top 3% of the ranking from the last step</a:t>
            </a:r>
          </a:p>
          <a:p>
            <a:r>
              <a:rPr lang="en-IL" dirty="0"/>
              <a:t>AUC values are normalized (Normalized Enrichment Score) </a:t>
            </a:r>
          </a:p>
          <a:p>
            <a:r>
              <a:rPr lang="en-US" dirty="0"/>
              <a:t>NES C</a:t>
            </a:r>
            <a:r>
              <a:rPr lang="en-IL" dirty="0"/>
              <a:t>utoff: 3, corresponding to a False Discovery Rate (FDR) between 3%-9% </a:t>
            </a:r>
          </a:p>
          <a:p>
            <a:r>
              <a:rPr lang="en-US" dirty="0"/>
              <a:t>For each motif and gene set - predict candidate target genes (genes that are ranked above the </a:t>
            </a:r>
            <a:r>
              <a:rPr lang="en-US" i="1" dirty="0"/>
              <a:t>leading edge</a:t>
            </a:r>
            <a:r>
              <a:rPr lang="en-US" dirty="0"/>
              <a:t>)</a:t>
            </a:r>
            <a:endParaRPr lang="en-IL" dirty="0"/>
          </a:p>
        </p:txBody>
      </p:sp>
    </p:spTree>
    <p:extLst>
      <p:ext uri="{BB962C8B-B14F-4D97-AF65-F5344CB8AC3E}">
        <p14:creationId xmlns:p14="http://schemas.microsoft.com/office/powerpoint/2010/main" val="39942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pPr lvl="1"/>
            <a:r>
              <a:rPr lang="en-US" b="0" i="0" u="none" strike="noStrike" dirty="0">
                <a:solidFill>
                  <a:srgbClr val="212121"/>
                </a:solidFill>
                <a:effectLst/>
                <a:latin typeface="Cambria" panose="02040503050406030204" pitchFamily="18" charset="0"/>
              </a:rPr>
              <a:t>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5BB-4B37-6E8F-6D74-3D6A4BEA692E}"/>
              </a:ext>
            </a:extLst>
          </p:cNvPr>
          <p:cNvSpPr>
            <a:spLocks noGrp="1"/>
          </p:cNvSpPr>
          <p:nvPr>
            <p:ph type="title"/>
          </p:nvPr>
        </p:nvSpPr>
        <p:spPr/>
        <p:txBody>
          <a:bodyPr/>
          <a:lstStyle/>
          <a:p>
            <a:r>
              <a:rPr lang="en-IL" dirty="0"/>
              <a:t>Motif2TF mapping</a:t>
            </a:r>
          </a:p>
        </p:txBody>
      </p:sp>
      <p:sp>
        <p:nvSpPr>
          <p:cNvPr id="3" name="Content Placeholder 2">
            <a:extLst>
              <a:ext uri="{FF2B5EF4-FFF2-40B4-BE49-F238E27FC236}">
                <a16:creationId xmlns:a16="http://schemas.microsoft.com/office/drawing/2014/main" id="{EDF649A5-56D3-1501-39EA-1AD8404AED8C}"/>
              </a:ext>
            </a:extLst>
          </p:cNvPr>
          <p:cNvSpPr>
            <a:spLocks noGrp="1"/>
          </p:cNvSpPr>
          <p:nvPr>
            <p:ph idx="1"/>
          </p:nvPr>
        </p:nvSpPr>
        <p:spPr/>
        <p:txBody>
          <a:bodyPr/>
          <a:lstStyle/>
          <a:p>
            <a:r>
              <a:rPr lang="en-IL" dirty="0"/>
              <a:t>If we use only the direct annotations of candidate TFs, only a small fraction of motifs can be associated with Drosophila TFs.</a:t>
            </a:r>
          </a:p>
          <a:p>
            <a:r>
              <a:rPr lang="en-IL" dirty="0"/>
              <a:t>Motif2TF – database corresponding to a network of associations between motifs and TFs</a:t>
            </a:r>
          </a:p>
          <a:p>
            <a:r>
              <a:rPr lang="en-US" b="0" i="0" u="none" strike="noStrike" dirty="0">
                <a:solidFill>
                  <a:srgbClr val="202020"/>
                </a:solidFill>
                <a:effectLst/>
                <a:latin typeface="Helvetica" pitchFamily="2" charset="0"/>
              </a:rPr>
              <a:t>TFs are ranked, prioritizing directly annotated TFs, then the TF present in the input set, then the ones that are found by gene homology and finally the TFs found using motif similarity. </a:t>
            </a:r>
            <a:endParaRPr lang="en-IL" dirty="0"/>
          </a:p>
        </p:txBody>
      </p:sp>
    </p:spTree>
    <p:extLst>
      <p:ext uri="{BB962C8B-B14F-4D97-AF65-F5344CB8AC3E}">
        <p14:creationId xmlns:p14="http://schemas.microsoft.com/office/powerpoint/2010/main" val="360937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43466"/>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Threshold per regulon</a:t>
            </a:r>
          </a:p>
        </p:txBody>
      </p:sp>
      <p:pic>
        <p:nvPicPr>
          <p:cNvPr id="5" name="Picture 4">
            <a:extLst>
              <a:ext uri="{FF2B5EF4-FFF2-40B4-BE49-F238E27FC236}">
                <a16:creationId xmlns:a16="http://schemas.microsoft.com/office/drawing/2014/main" id="{A00F315F-0C9C-589A-F7E0-F97777FFCAA3}"/>
              </a:ext>
            </a:extLst>
          </p:cNvPr>
          <p:cNvPicPr>
            <a:picLocks noChangeAspect="1"/>
          </p:cNvPicPr>
          <p:nvPr/>
        </p:nvPicPr>
        <p:blipFill>
          <a:blip r:embed="rId2"/>
          <a:stretch>
            <a:fillRect/>
          </a:stretch>
        </p:blipFill>
        <p:spPr>
          <a:xfrm>
            <a:off x="2241396" y="1845426"/>
            <a:ext cx="7706155" cy="4450303"/>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r>
              <a:rPr lang="en-US" dirty="0"/>
              <a:t>S</a:t>
            </a:r>
            <a:r>
              <a:rPr lang="en-IL" dirty="0"/>
              <a:t>ee pySCENIC notebooks for code..</a:t>
            </a:r>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180-7290-B912-9BEF-5F3BB9403601}"/>
              </a:ext>
            </a:extLst>
          </p:cNvPr>
          <p:cNvSpPr>
            <a:spLocks noGrp="1"/>
          </p:cNvSpPr>
          <p:nvPr>
            <p:ph type="title"/>
          </p:nvPr>
        </p:nvSpPr>
        <p:spPr/>
        <p:txBody>
          <a:bodyPr/>
          <a:lstStyle/>
          <a:p>
            <a:r>
              <a:rPr lang="en-IL" dirty="0"/>
              <a:t>Clustering based on Regulon Activity</a:t>
            </a:r>
          </a:p>
        </p:txBody>
      </p:sp>
      <p:sp>
        <p:nvSpPr>
          <p:cNvPr id="3" name="Content Placeholder 2">
            <a:extLst>
              <a:ext uri="{FF2B5EF4-FFF2-40B4-BE49-F238E27FC236}">
                <a16:creationId xmlns:a16="http://schemas.microsoft.com/office/drawing/2014/main" id="{A629BB2C-A232-D158-FF4A-5B4FE7F887CF}"/>
              </a:ext>
            </a:extLst>
          </p:cNvPr>
          <p:cNvSpPr>
            <a:spLocks noGrp="1"/>
          </p:cNvSpPr>
          <p:nvPr>
            <p:ph idx="1"/>
          </p:nvPr>
        </p:nvSpPr>
        <p:spPr/>
        <p:txBody>
          <a:bodyPr/>
          <a:lstStyle/>
          <a:p>
            <a:r>
              <a:rPr lang="en-IL" dirty="0"/>
              <a:t>AUCell is a dimentional reduction – number of discovered regulons is typically much lower than the number of genes </a:t>
            </a:r>
          </a:p>
          <a:p>
            <a:r>
              <a:rPr lang="en-IL" dirty="0"/>
              <a:t>Instead of reducing dimentionality vis PCA/t-SNE etc..</a:t>
            </a:r>
          </a:p>
          <a:p>
            <a:r>
              <a:rPr lang="en-US" b="0" i="0" u="none" strike="noStrike" dirty="0">
                <a:solidFill>
                  <a:srgbClr val="222222"/>
                </a:solidFill>
                <a:effectLst/>
                <a:latin typeface="Harding"/>
              </a:rPr>
              <a:t>Scope – a tool for interactive visualization </a:t>
            </a:r>
            <a:endParaRPr lang="en-IL" dirty="0"/>
          </a:p>
        </p:txBody>
      </p:sp>
    </p:spTree>
    <p:extLst>
      <p:ext uri="{BB962C8B-B14F-4D97-AF65-F5344CB8AC3E}">
        <p14:creationId xmlns:p14="http://schemas.microsoft.com/office/powerpoint/2010/main" val="156767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66280</TotalTime>
  <Words>2288</Words>
  <Application>Microsoft Macintosh PowerPoint</Application>
  <PresentationFormat>Widescreen</PresentationFormat>
  <Paragraphs>215</Paragraphs>
  <Slides>36</Slides>
  <Notes>23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-apple-system</vt:lpstr>
      <vt:lpstr>Arial</vt:lpstr>
      <vt:lpstr>Calibri</vt:lpstr>
      <vt:lpstr>Calibri Light</vt:lpstr>
      <vt:lpstr>Cambria</vt:lpstr>
      <vt:lpstr>Google Sans</vt:lpstr>
      <vt:lpstr>Harding</vt:lpstr>
      <vt:lpstr>Helvetica</vt:lpstr>
      <vt:lpstr>Menlo</vt:lpstr>
      <vt:lpstr>Roboto</vt:lpstr>
      <vt:lpstr>Söhne</vt:lpstr>
      <vt:lpstr>Office Theme</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Motif Enrichment</vt:lpstr>
      <vt:lpstr>iRegulon (&amp; i-cisTarget)</vt:lpstr>
      <vt:lpstr>Ranking </vt:lpstr>
      <vt:lpstr>2. Recovery </vt:lpstr>
      <vt:lpstr>RcisTarget</vt:lpstr>
      <vt:lpstr>Motif2TF mapping</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lpstr>Clustering based on Regulon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29</cp:revision>
  <dcterms:created xsi:type="dcterms:W3CDTF">2023-03-16T15:46:19Z</dcterms:created>
  <dcterms:modified xsi:type="dcterms:W3CDTF">2023-05-13T16:50:46Z</dcterms:modified>
</cp:coreProperties>
</file>