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0" r:id="rId4"/>
    <p:sldId id="259" r:id="rId5"/>
    <p:sldId id="258" r:id="rId6"/>
    <p:sldId id="260" r:id="rId7"/>
    <p:sldId id="261" r:id="rId8"/>
    <p:sldId id="262" r:id="rId9"/>
    <p:sldId id="263" r:id="rId10"/>
    <p:sldId id="264" r:id="rId11"/>
    <p:sldId id="265" r:id="rId12"/>
    <p:sldId id="266" r:id="rId13"/>
    <p:sldId id="267" r:id="rId14"/>
    <p:sldId id="268" r:id="rId15"/>
    <p:sldId id="269" r:id="rId16"/>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336A57-72CF-4854-87A1-2AA9DAD61F04}" v="109" dt="2023-12-23T18:00:18.5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1524000" y="1122363"/>
            <a:ext cx="9144000" cy="2387600"/>
          </a:xfrm>
        </p:spPr>
        <p:txBody>
          <a:bodyPr anchor="b"/>
          <a:lstStyle>
            <a:lvl1pPr algn="ctr">
              <a:defRPr sz="6000"/>
            </a:lvl1pPr>
          </a:lstStyle>
          <a:p>
            <a:r>
              <a:rPr lang="tr-TR"/>
              <a:t>Asıl başlık stili için tıklatın</a:t>
            </a: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tıklatın</a:t>
            </a:r>
          </a:p>
        </p:txBody>
      </p:sp>
      <p:sp>
        <p:nvSpPr>
          <p:cNvPr id="4" name="Veri Yer Tutucusu 3"/>
          <p:cNvSpPr>
            <a:spLocks noGrp="1"/>
          </p:cNvSpPr>
          <p:nvPr>
            <p:ph type="dt" sz="half" idx="10"/>
          </p:nvPr>
        </p:nvSpPr>
        <p:spPr/>
        <p:txBody>
          <a:bodyPr/>
          <a:lstStyle/>
          <a:p>
            <a:fld id="{E2072480-10DA-4FB4-BEAE-2A1DEA90F248}" type="datetimeFigureOut">
              <a:rPr lang="tr-TR" smtClean="0"/>
              <a:t>23.12.2023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440994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23.12.2023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47874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23.12.2023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04856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23.12.2023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944319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831850" y="1709738"/>
            <a:ext cx="10515600" cy="2852737"/>
          </a:xfrm>
        </p:spPr>
        <p:txBody>
          <a:bodyPr anchor="b"/>
          <a:lstStyle>
            <a:lvl1pPr>
              <a:defRPr sz="6000"/>
            </a:lvl1pPr>
          </a:lstStyle>
          <a:p>
            <a:r>
              <a:rPr lang="tr-TR"/>
              <a:t>Asıl başlık stili için tıklatın</a:t>
            </a: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tıklatın</a:t>
            </a:r>
          </a:p>
        </p:txBody>
      </p:sp>
      <p:sp>
        <p:nvSpPr>
          <p:cNvPr id="4" name="Veri Yer Tutucusu 3"/>
          <p:cNvSpPr>
            <a:spLocks noGrp="1"/>
          </p:cNvSpPr>
          <p:nvPr>
            <p:ph type="dt" sz="half" idx="10"/>
          </p:nvPr>
        </p:nvSpPr>
        <p:spPr/>
        <p:txBody>
          <a:bodyPr/>
          <a:lstStyle/>
          <a:p>
            <a:fld id="{E2072480-10DA-4FB4-BEAE-2A1DEA90F248}" type="datetimeFigureOut">
              <a:rPr lang="tr-TR" smtClean="0"/>
              <a:t>23.12.2023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1196833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838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6172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p:cNvSpPr>
            <a:spLocks noGrp="1"/>
          </p:cNvSpPr>
          <p:nvPr>
            <p:ph type="dt" sz="half" idx="10"/>
          </p:nvPr>
        </p:nvSpPr>
        <p:spPr/>
        <p:txBody>
          <a:bodyPr/>
          <a:lstStyle/>
          <a:p>
            <a:fld id="{E2072480-10DA-4FB4-BEAE-2A1DEA90F248}" type="datetimeFigureOut">
              <a:rPr lang="tr-TR" smtClean="0"/>
              <a:t>23.12.2023</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652797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839788" y="365125"/>
            <a:ext cx="10515600" cy="1325563"/>
          </a:xfrm>
        </p:spPr>
        <p:txBody>
          <a:bodyPr/>
          <a:lstStyle/>
          <a:p>
            <a:r>
              <a:rPr lang="tr-TR"/>
              <a:t>Asıl başlık stili için tıklatın</a:t>
            </a: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İçerik Yer Tutucusu 3"/>
          <p:cNvSpPr>
            <a:spLocks noGrp="1"/>
          </p:cNvSpPr>
          <p:nvPr>
            <p:ph sz="half" idx="2"/>
          </p:nvPr>
        </p:nvSpPr>
        <p:spPr>
          <a:xfrm>
            <a:off x="839788" y="2505075"/>
            <a:ext cx="5157787"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İçerik Yer Tutucusu 5"/>
          <p:cNvSpPr>
            <a:spLocks noGrp="1"/>
          </p:cNvSpPr>
          <p:nvPr>
            <p:ph sz="quarter" idx="4"/>
          </p:nvPr>
        </p:nvSpPr>
        <p:spPr>
          <a:xfrm>
            <a:off x="6172200" y="2505075"/>
            <a:ext cx="5183188"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p:cNvSpPr>
            <a:spLocks noGrp="1"/>
          </p:cNvSpPr>
          <p:nvPr>
            <p:ph type="dt" sz="half" idx="10"/>
          </p:nvPr>
        </p:nvSpPr>
        <p:spPr/>
        <p:txBody>
          <a:bodyPr/>
          <a:lstStyle/>
          <a:p>
            <a:fld id="{E2072480-10DA-4FB4-BEAE-2A1DEA90F248}" type="datetimeFigureOut">
              <a:rPr lang="tr-TR" smtClean="0"/>
              <a:t>23.12.2023</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46744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Veri Yer Tutucusu 2"/>
          <p:cNvSpPr>
            <a:spLocks noGrp="1"/>
          </p:cNvSpPr>
          <p:nvPr>
            <p:ph type="dt" sz="half" idx="10"/>
          </p:nvPr>
        </p:nvSpPr>
        <p:spPr/>
        <p:txBody>
          <a:bodyPr/>
          <a:lstStyle/>
          <a:p>
            <a:fld id="{E2072480-10DA-4FB4-BEAE-2A1DEA90F248}" type="datetimeFigureOut">
              <a:rPr lang="tr-TR" smtClean="0"/>
              <a:t>23.12.2023</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2861482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E2072480-10DA-4FB4-BEAE-2A1DEA90F248}" type="datetimeFigureOut">
              <a:rPr lang="tr-TR" smtClean="0"/>
              <a:t>23.12.2023</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4199817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E2072480-10DA-4FB4-BEAE-2A1DEA90F248}" type="datetimeFigureOut">
              <a:rPr lang="tr-TR" smtClean="0"/>
              <a:t>23.12.2023</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2700913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E2072480-10DA-4FB4-BEAE-2A1DEA90F248}" type="datetimeFigureOut">
              <a:rPr lang="tr-TR" smtClean="0"/>
              <a:t>23.12.2023</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18175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 için tıklatın</a:t>
            </a: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072480-10DA-4FB4-BEAE-2A1DEA90F248}" type="datetimeFigureOut">
              <a:rPr lang="tr-TR" smtClean="0"/>
              <a:t>23.12.2023</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0A84BC-3F9E-4B08-9743-FC4E27FA5126}" type="slidenum">
              <a:rPr lang="tr-TR" smtClean="0"/>
              <a:t>‹#›</a:t>
            </a:fld>
            <a:endParaRPr lang="tr-TR"/>
          </a:p>
        </p:txBody>
      </p:sp>
    </p:spTree>
    <p:extLst>
      <p:ext uri="{BB962C8B-B14F-4D97-AF65-F5344CB8AC3E}">
        <p14:creationId xmlns:p14="http://schemas.microsoft.com/office/powerpoint/2010/main" val="3712468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Resim 3" descr="metin, ekran görüntüsü, yazı tipi, grafik içeren bir resim&#10;&#10;Açıklama otomatik olarak oluşturuldu">
            <a:extLst>
              <a:ext uri="{FF2B5EF4-FFF2-40B4-BE49-F238E27FC236}">
                <a16:creationId xmlns:a16="http://schemas.microsoft.com/office/drawing/2014/main" id="{EC528A67-A60F-6A87-3572-17FA34EE5FB0}"/>
              </a:ext>
            </a:extLst>
          </p:cNvPr>
          <p:cNvPicPr>
            <a:picLocks noChangeAspect="1"/>
          </p:cNvPicPr>
          <p:nvPr/>
        </p:nvPicPr>
        <p:blipFill rotWithShape="1">
          <a:blip r:embed="rId2"/>
          <a:srcRect t="3817" r="23298" b="5275"/>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p:cNvSpPr>
            <a:spLocks noGrp="1"/>
          </p:cNvSpPr>
          <p:nvPr>
            <p:ph type="ctrTitle"/>
          </p:nvPr>
        </p:nvSpPr>
        <p:spPr>
          <a:xfrm>
            <a:off x="477981" y="1122363"/>
            <a:ext cx="4023360" cy="3204134"/>
          </a:xfrm>
        </p:spPr>
        <p:txBody>
          <a:bodyPr anchor="b">
            <a:normAutofit/>
          </a:bodyPr>
          <a:lstStyle/>
          <a:p>
            <a:pPr algn="l"/>
            <a:r>
              <a:rPr lang="tr-TR" sz="4800">
                <a:solidFill>
                  <a:schemeClr val="bg1"/>
                </a:solidFill>
                <a:ea typeface="+mj-lt"/>
                <a:cs typeface="+mj-lt"/>
              </a:rPr>
              <a:t>Store Item Demand Forecasting </a:t>
            </a:r>
            <a:endParaRPr lang="tr-TR" sz="4800">
              <a:solidFill>
                <a:schemeClr val="bg1"/>
              </a:solidFill>
            </a:endParaRPr>
          </a:p>
        </p:txBody>
      </p:sp>
      <p:sp>
        <p:nvSpPr>
          <p:cNvPr id="3" name="Alt Başlık 2"/>
          <p:cNvSpPr>
            <a:spLocks noGrp="1"/>
          </p:cNvSpPr>
          <p:nvPr>
            <p:ph type="subTitle" idx="1"/>
          </p:nvPr>
        </p:nvSpPr>
        <p:spPr>
          <a:xfrm>
            <a:off x="477980" y="4872922"/>
            <a:ext cx="4023359" cy="1208141"/>
          </a:xfrm>
        </p:spPr>
        <p:txBody>
          <a:bodyPr>
            <a:normAutofit/>
          </a:bodyPr>
          <a:lstStyle/>
          <a:p>
            <a:pPr algn="l"/>
            <a:endParaRPr lang="tr-TR" sz="2000">
              <a:solidFill>
                <a:schemeClr val="bg1"/>
              </a:solidFill>
            </a:endParaRP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74425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0087D53-9295-4463-AAE4-D5C626046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64DCD961-7E35-C01B-7D0D-0FFCEB4B9B04}"/>
              </a:ext>
            </a:extLst>
          </p:cNvPr>
          <p:cNvSpPr>
            <a:spLocks noGrp="1"/>
          </p:cNvSpPr>
          <p:nvPr>
            <p:ph type="title"/>
          </p:nvPr>
        </p:nvSpPr>
        <p:spPr>
          <a:xfrm>
            <a:off x="638881" y="4501453"/>
            <a:ext cx="10909640" cy="1065836"/>
          </a:xfrm>
        </p:spPr>
        <p:txBody>
          <a:bodyPr vert="horz" lIns="91440" tIns="45720" rIns="91440" bIns="45720" rtlCol="0" anchor="ctr">
            <a:normAutofit/>
          </a:bodyPr>
          <a:lstStyle/>
          <a:p>
            <a:pPr algn="ctr"/>
            <a:endParaRPr lang="en-US" sz="6600"/>
          </a:p>
        </p:txBody>
      </p:sp>
      <p:pic>
        <p:nvPicPr>
          <p:cNvPr id="4" name="İçerik Yer Tutucusu 3" descr="metin, ekran görüntüsü, sayı, numara, yazı tipi içeren bir resim&#10;&#10;Açıklama otomatik olarak oluşturuldu">
            <a:extLst>
              <a:ext uri="{FF2B5EF4-FFF2-40B4-BE49-F238E27FC236}">
                <a16:creationId xmlns:a16="http://schemas.microsoft.com/office/drawing/2014/main" id="{17AE0E3C-3091-3B77-2691-E582819D8E46}"/>
              </a:ext>
            </a:extLst>
          </p:cNvPr>
          <p:cNvPicPr>
            <a:picLocks noGrp="1" noChangeAspect="1"/>
          </p:cNvPicPr>
          <p:nvPr>
            <p:ph idx="1"/>
          </p:nvPr>
        </p:nvPicPr>
        <p:blipFill>
          <a:blip r:embed="rId2"/>
          <a:stretch>
            <a:fillRect/>
          </a:stretch>
        </p:blipFill>
        <p:spPr>
          <a:xfrm>
            <a:off x="730114" y="320040"/>
            <a:ext cx="4794268" cy="3895344"/>
          </a:xfrm>
          <a:prstGeom prst="rect">
            <a:avLst/>
          </a:prstGeom>
        </p:spPr>
      </p:pic>
      <p:pic>
        <p:nvPicPr>
          <p:cNvPr id="5" name="Resim 4" descr="metin, ekran görüntüsü, yazı tipi, çizgi içeren bir resim&#10;&#10;Açıklama otomatik olarak oluşturuldu">
            <a:extLst>
              <a:ext uri="{FF2B5EF4-FFF2-40B4-BE49-F238E27FC236}">
                <a16:creationId xmlns:a16="http://schemas.microsoft.com/office/drawing/2014/main" id="{0408E2FE-E636-31D2-9575-D5B0AC5945ED}"/>
              </a:ext>
            </a:extLst>
          </p:cNvPr>
          <p:cNvPicPr>
            <a:picLocks noChangeAspect="1"/>
          </p:cNvPicPr>
          <p:nvPr/>
        </p:nvPicPr>
        <p:blipFill>
          <a:blip r:embed="rId3"/>
          <a:stretch>
            <a:fillRect/>
          </a:stretch>
        </p:blipFill>
        <p:spPr>
          <a:xfrm>
            <a:off x="6254496" y="1615626"/>
            <a:ext cx="5614416" cy="1304172"/>
          </a:xfrm>
          <a:prstGeom prst="rect">
            <a:avLst/>
          </a:prstGeom>
        </p:spPr>
      </p:pic>
      <p:sp>
        <p:nvSpPr>
          <p:cNvPr id="12"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5594358"/>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9052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0087D53-9295-4463-AAE4-D5C626046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F1A15B16-5967-55E1-BFBF-A6785C4A6FED}"/>
              </a:ext>
            </a:extLst>
          </p:cNvPr>
          <p:cNvSpPr>
            <a:spLocks noGrp="1"/>
          </p:cNvSpPr>
          <p:nvPr>
            <p:ph type="title"/>
          </p:nvPr>
        </p:nvSpPr>
        <p:spPr>
          <a:xfrm>
            <a:off x="638881" y="4501453"/>
            <a:ext cx="10909640" cy="1065836"/>
          </a:xfrm>
        </p:spPr>
        <p:txBody>
          <a:bodyPr vert="horz" lIns="91440" tIns="45720" rIns="91440" bIns="45720" rtlCol="0" anchor="ctr">
            <a:normAutofit/>
          </a:bodyPr>
          <a:lstStyle/>
          <a:p>
            <a:pPr algn="ctr"/>
            <a:endParaRPr lang="en-US" sz="6600"/>
          </a:p>
        </p:txBody>
      </p:sp>
      <p:pic>
        <p:nvPicPr>
          <p:cNvPr id="4" name="İçerik Yer Tutucusu 3" descr="metin, ekran görüntüsü, yazı tipi, sayı, numara içeren bir resim&#10;&#10;Açıklama otomatik olarak oluşturuldu">
            <a:extLst>
              <a:ext uri="{FF2B5EF4-FFF2-40B4-BE49-F238E27FC236}">
                <a16:creationId xmlns:a16="http://schemas.microsoft.com/office/drawing/2014/main" id="{4EB28CFF-E8CD-BC35-1B48-FAEEAA43AA27}"/>
              </a:ext>
            </a:extLst>
          </p:cNvPr>
          <p:cNvPicPr>
            <a:picLocks noGrp="1" noChangeAspect="1"/>
          </p:cNvPicPr>
          <p:nvPr>
            <p:ph idx="1"/>
          </p:nvPr>
        </p:nvPicPr>
        <p:blipFill>
          <a:blip r:embed="rId2"/>
          <a:stretch>
            <a:fillRect/>
          </a:stretch>
        </p:blipFill>
        <p:spPr>
          <a:xfrm>
            <a:off x="320040" y="1053595"/>
            <a:ext cx="5614416" cy="2428234"/>
          </a:xfrm>
          <a:prstGeom prst="rect">
            <a:avLst/>
          </a:prstGeom>
        </p:spPr>
      </p:pic>
      <p:pic>
        <p:nvPicPr>
          <p:cNvPr id="5" name="Resim 4" descr="metin, ekran görüntüsü, yazı tipi, sayı, numara içeren bir resim&#10;&#10;Açıklama otomatik olarak oluşturuldu">
            <a:extLst>
              <a:ext uri="{FF2B5EF4-FFF2-40B4-BE49-F238E27FC236}">
                <a16:creationId xmlns:a16="http://schemas.microsoft.com/office/drawing/2014/main" id="{CEBDD59B-34EB-E57F-1CA8-047984619087}"/>
              </a:ext>
            </a:extLst>
          </p:cNvPr>
          <p:cNvPicPr>
            <a:picLocks noChangeAspect="1"/>
          </p:cNvPicPr>
          <p:nvPr/>
        </p:nvPicPr>
        <p:blipFill>
          <a:blip r:embed="rId3"/>
          <a:stretch>
            <a:fillRect/>
          </a:stretch>
        </p:blipFill>
        <p:spPr>
          <a:xfrm>
            <a:off x="6254496" y="1060612"/>
            <a:ext cx="5614416" cy="2414199"/>
          </a:xfrm>
          <a:prstGeom prst="rect">
            <a:avLst/>
          </a:prstGeom>
        </p:spPr>
      </p:pic>
      <p:sp>
        <p:nvSpPr>
          <p:cNvPr id="12"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5594358"/>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2393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D9BF02BE-9DFB-236D-B0AE-9BD6AC993879}"/>
              </a:ext>
            </a:extLst>
          </p:cNvPr>
          <p:cNvSpPr>
            <a:spLocks noGrp="1"/>
          </p:cNvSpPr>
          <p:nvPr>
            <p:ph type="title"/>
          </p:nvPr>
        </p:nvSpPr>
        <p:spPr>
          <a:xfrm>
            <a:off x="630936" y="640080"/>
            <a:ext cx="4818888" cy="1481328"/>
          </a:xfrm>
        </p:spPr>
        <p:txBody>
          <a:bodyPr anchor="b">
            <a:normAutofit/>
          </a:bodyPr>
          <a:lstStyle/>
          <a:p>
            <a:r>
              <a:rPr lang="tr-TR" sz="5000"/>
              <a:t>The XGBoost Algorithm</a:t>
            </a:r>
          </a:p>
        </p:txBody>
      </p:sp>
      <p:sp>
        <p:nvSpPr>
          <p:cNvPr id="11"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949C4267-495F-DB90-C5A1-8370C576841B}"/>
              </a:ext>
            </a:extLst>
          </p:cNvPr>
          <p:cNvSpPr>
            <a:spLocks noGrp="1"/>
          </p:cNvSpPr>
          <p:nvPr>
            <p:ph idx="1"/>
          </p:nvPr>
        </p:nvSpPr>
        <p:spPr>
          <a:xfrm>
            <a:off x="630936" y="2660904"/>
            <a:ext cx="4818888" cy="3547872"/>
          </a:xfrm>
        </p:spPr>
        <p:txBody>
          <a:bodyPr vert="horz" lIns="91440" tIns="45720" rIns="91440" bIns="45720" rtlCol="0" anchor="t">
            <a:normAutofit/>
          </a:bodyPr>
          <a:lstStyle/>
          <a:p>
            <a:r>
              <a:rPr lang="tr-TR" sz="2200" err="1">
                <a:ea typeface="+mn-lt"/>
                <a:cs typeface="+mn-lt"/>
              </a:rPr>
              <a:t>The</a:t>
            </a:r>
            <a:r>
              <a:rPr lang="tr-TR" sz="2200" dirty="0">
                <a:ea typeface="+mn-lt"/>
                <a:cs typeface="+mn-lt"/>
              </a:rPr>
              <a:t> </a:t>
            </a:r>
            <a:r>
              <a:rPr lang="tr-TR" sz="2200" err="1">
                <a:ea typeface="+mn-lt"/>
                <a:cs typeface="+mn-lt"/>
              </a:rPr>
              <a:t>basic</a:t>
            </a:r>
            <a:r>
              <a:rPr lang="tr-TR" sz="2200" dirty="0">
                <a:ea typeface="+mn-lt"/>
                <a:cs typeface="+mn-lt"/>
              </a:rPr>
              <a:t> </a:t>
            </a:r>
            <a:r>
              <a:rPr lang="tr-TR" sz="2200" err="1">
                <a:ea typeface="+mn-lt"/>
                <a:cs typeface="+mn-lt"/>
              </a:rPr>
              <a:t>working</a:t>
            </a:r>
            <a:r>
              <a:rPr lang="tr-TR" sz="2200" dirty="0">
                <a:ea typeface="+mn-lt"/>
                <a:cs typeface="+mn-lt"/>
              </a:rPr>
              <a:t> </a:t>
            </a:r>
            <a:r>
              <a:rPr lang="tr-TR" sz="2200" err="1">
                <a:ea typeface="+mn-lt"/>
                <a:cs typeface="+mn-lt"/>
              </a:rPr>
              <a:t>principle</a:t>
            </a:r>
            <a:r>
              <a:rPr lang="tr-TR" sz="2200" dirty="0">
                <a:ea typeface="+mn-lt"/>
                <a:cs typeface="+mn-lt"/>
              </a:rPr>
              <a:t> of </a:t>
            </a:r>
            <a:r>
              <a:rPr lang="tr-TR" sz="2200" err="1">
                <a:ea typeface="+mn-lt"/>
                <a:cs typeface="+mn-lt"/>
              </a:rPr>
              <a:t>the</a:t>
            </a:r>
            <a:r>
              <a:rPr lang="tr-TR" sz="2200" dirty="0">
                <a:ea typeface="+mn-lt"/>
                <a:cs typeface="+mn-lt"/>
              </a:rPr>
              <a:t> </a:t>
            </a:r>
            <a:r>
              <a:rPr lang="tr-TR" sz="2200" err="1">
                <a:ea typeface="+mn-lt"/>
                <a:cs typeface="+mn-lt"/>
              </a:rPr>
              <a:t>XGBoost</a:t>
            </a:r>
            <a:r>
              <a:rPr lang="tr-TR" sz="2200" dirty="0">
                <a:ea typeface="+mn-lt"/>
                <a:cs typeface="+mn-lt"/>
              </a:rPr>
              <a:t> </a:t>
            </a:r>
            <a:r>
              <a:rPr lang="tr-TR" sz="2200" err="1">
                <a:ea typeface="+mn-lt"/>
                <a:cs typeface="+mn-lt"/>
              </a:rPr>
              <a:t>algorithm</a:t>
            </a:r>
            <a:r>
              <a:rPr lang="tr-TR" sz="2200" dirty="0">
                <a:ea typeface="+mn-lt"/>
                <a:cs typeface="+mn-lt"/>
              </a:rPr>
              <a:t> is </a:t>
            </a:r>
            <a:r>
              <a:rPr lang="tr-TR" sz="2200" err="1">
                <a:ea typeface="+mn-lt"/>
                <a:cs typeface="+mn-lt"/>
              </a:rPr>
              <a:t>to</a:t>
            </a:r>
            <a:r>
              <a:rPr lang="tr-TR" sz="2200" dirty="0">
                <a:ea typeface="+mn-lt"/>
                <a:cs typeface="+mn-lt"/>
              </a:rPr>
              <a:t> </a:t>
            </a:r>
            <a:r>
              <a:rPr lang="tr-TR" sz="2200" err="1">
                <a:ea typeface="+mn-lt"/>
                <a:cs typeface="+mn-lt"/>
              </a:rPr>
              <a:t>add</a:t>
            </a:r>
            <a:r>
              <a:rPr lang="tr-TR" sz="2200" dirty="0">
                <a:ea typeface="+mn-lt"/>
                <a:cs typeface="+mn-lt"/>
              </a:rPr>
              <a:t> a </a:t>
            </a:r>
            <a:r>
              <a:rPr lang="tr-TR" sz="2200" err="1">
                <a:ea typeface="+mn-lt"/>
                <a:cs typeface="+mn-lt"/>
              </a:rPr>
              <a:t>new</a:t>
            </a:r>
            <a:r>
              <a:rPr lang="tr-TR" sz="2200" dirty="0">
                <a:ea typeface="+mn-lt"/>
                <a:cs typeface="+mn-lt"/>
              </a:rPr>
              <a:t> model in </a:t>
            </a:r>
            <a:r>
              <a:rPr lang="tr-TR" sz="2200" err="1">
                <a:ea typeface="+mn-lt"/>
                <a:cs typeface="+mn-lt"/>
              </a:rPr>
              <a:t>such</a:t>
            </a:r>
            <a:r>
              <a:rPr lang="tr-TR" sz="2200" dirty="0">
                <a:ea typeface="+mn-lt"/>
                <a:cs typeface="+mn-lt"/>
              </a:rPr>
              <a:t> a </a:t>
            </a:r>
            <a:r>
              <a:rPr lang="tr-TR" sz="2200" err="1">
                <a:ea typeface="+mn-lt"/>
                <a:cs typeface="+mn-lt"/>
              </a:rPr>
              <a:t>way</a:t>
            </a:r>
            <a:r>
              <a:rPr lang="tr-TR" sz="2200" dirty="0">
                <a:ea typeface="+mn-lt"/>
                <a:cs typeface="+mn-lt"/>
              </a:rPr>
              <a:t> as </a:t>
            </a:r>
            <a:r>
              <a:rPr lang="tr-TR" sz="2200" err="1">
                <a:ea typeface="+mn-lt"/>
                <a:cs typeface="+mn-lt"/>
              </a:rPr>
              <a:t>to</a:t>
            </a:r>
            <a:r>
              <a:rPr lang="tr-TR" sz="2200" dirty="0">
                <a:ea typeface="+mn-lt"/>
                <a:cs typeface="+mn-lt"/>
              </a:rPr>
              <a:t> minimize </a:t>
            </a:r>
            <a:r>
              <a:rPr lang="tr-TR" sz="2200" err="1">
                <a:ea typeface="+mn-lt"/>
                <a:cs typeface="+mn-lt"/>
              </a:rPr>
              <a:t>the</a:t>
            </a:r>
            <a:r>
              <a:rPr lang="tr-TR" sz="2200" dirty="0">
                <a:ea typeface="+mn-lt"/>
                <a:cs typeface="+mn-lt"/>
              </a:rPr>
              <a:t> </a:t>
            </a:r>
            <a:r>
              <a:rPr lang="tr-TR" sz="2200" err="1">
                <a:ea typeface="+mn-lt"/>
                <a:cs typeface="+mn-lt"/>
              </a:rPr>
              <a:t>errors</a:t>
            </a:r>
            <a:r>
              <a:rPr lang="tr-TR" sz="2200" dirty="0">
                <a:ea typeface="+mn-lt"/>
                <a:cs typeface="+mn-lt"/>
              </a:rPr>
              <a:t> of </a:t>
            </a:r>
            <a:r>
              <a:rPr lang="tr-TR" sz="2200" err="1">
                <a:ea typeface="+mn-lt"/>
                <a:cs typeface="+mn-lt"/>
              </a:rPr>
              <a:t>the</a:t>
            </a:r>
            <a:r>
              <a:rPr lang="tr-TR" sz="2200" dirty="0">
                <a:ea typeface="+mn-lt"/>
                <a:cs typeface="+mn-lt"/>
              </a:rPr>
              <a:t> </a:t>
            </a:r>
            <a:r>
              <a:rPr lang="tr-TR" sz="2200" err="1">
                <a:ea typeface="+mn-lt"/>
                <a:cs typeface="+mn-lt"/>
              </a:rPr>
              <a:t>existing</a:t>
            </a:r>
            <a:r>
              <a:rPr lang="tr-TR" sz="2200" dirty="0">
                <a:ea typeface="+mn-lt"/>
                <a:cs typeface="+mn-lt"/>
              </a:rPr>
              <a:t> model. </a:t>
            </a:r>
            <a:r>
              <a:rPr lang="tr-TR" sz="2200" err="1">
                <a:ea typeface="+mn-lt"/>
                <a:cs typeface="+mn-lt"/>
              </a:rPr>
              <a:t>For</a:t>
            </a:r>
            <a:r>
              <a:rPr lang="tr-TR" sz="2200" dirty="0">
                <a:ea typeface="+mn-lt"/>
                <a:cs typeface="+mn-lt"/>
              </a:rPr>
              <a:t> </a:t>
            </a:r>
            <a:r>
              <a:rPr lang="tr-TR" sz="2200" err="1">
                <a:ea typeface="+mn-lt"/>
                <a:cs typeface="+mn-lt"/>
              </a:rPr>
              <a:t>this</a:t>
            </a:r>
            <a:r>
              <a:rPr lang="tr-TR" sz="2200" dirty="0">
                <a:ea typeface="+mn-lt"/>
                <a:cs typeface="+mn-lt"/>
              </a:rPr>
              <a:t>, a step </a:t>
            </a:r>
            <a:r>
              <a:rPr lang="tr-TR" sz="2200" err="1">
                <a:ea typeface="+mn-lt"/>
                <a:cs typeface="+mn-lt"/>
              </a:rPr>
              <a:t>dimension</a:t>
            </a:r>
            <a:r>
              <a:rPr lang="tr-TR" sz="2200" dirty="0">
                <a:ea typeface="+mn-lt"/>
                <a:cs typeface="+mn-lt"/>
              </a:rPr>
              <a:t> is </a:t>
            </a:r>
            <a:r>
              <a:rPr lang="tr-TR" sz="2200" err="1">
                <a:ea typeface="+mn-lt"/>
                <a:cs typeface="+mn-lt"/>
              </a:rPr>
              <a:t>calculated</a:t>
            </a:r>
            <a:r>
              <a:rPr lang="tr-TR" sz="2200" dirty="0">
                <a:ea typeface="+mn-lt"/>
                <a:cs typeface="+mn-lt"/>
              </a:rPr>
              <a:t> </a:t>
            </a:r>
            <a:r>
              <a:rPr lang="tr-TR" sz="2200" err="1">
                <a:ea typeface="+mn-lt"/>
                <a:cs typeface="+mn-lt"/>
              </a:rPr>
              <a:t>based</a:t>
            </a:r>
            <a:r>
              <a:rPr lang="tr-TR" sz="2200" dirty="0">
                <a:ea typeface="+mn-lt"/>
                <a:cs typeface="+mn-lt"/>
              </a:rPr>
              <a:t> on </a:t>
            </a:r>
            <a:r>
              <a:rPr lang="tr-TR" sz="2200" err="1">
                <a:ea typeface="+mn-lt"/>
                <a:cs typeface="+mn-lt"/>
              </a:rPr>
              <a:t>the</a:t>
            </a:r>
            <a:r>
              <a:rPr lang="tr-TR" sz="2200" dirty="0">
                <a:ea typeface="+mn-lt"/>
                <a:cs typeface="+mn-lt"/>
              </a:rPr>
              <a:t> </a:t>
            </a:r>
            <a:r>
              <a:rPr lang="tr-TR" sz="2200" err="1">
                <a:ea typeface="+mn-lt"/>
                <a:cs typeface="+mn-lt"/>
              </a:rPr>
              <a:t>second</a:t>
            </a:r>
            <a:r>
              <a:rPr lang="tr-TR" sz="2200" dirty="0">
                <a:ea typeface="+mn-lt"/>
                <a:cs typeface="+mn-lt"/>
              </a:rPr>
              <a:t> </a:t>
            </a:r>
            <a:r>
              <a:rPr lang="tr-TR" sz="2200" err="1">
                <a:ea typeface="+mn-lt"/>
                <a:cs typeface="+mn-lt"/>
              </a:rPr>
              <a:t>derivative</a:t>
            </a:r>
            <a:r>
              <a:rPr lang="tr-TR" sz="2200" dirty="0">
                <a:ea typeface="+mn-lt"/>
                <a:cs typeface="+mn-lt"/>
              </a:rPr>
              <a:t> of </a:t>
            </a:r>
            <a:r>
              <a:rPr lang="tr-TR" sz="2200" err="1">
                <a:ea typeface="+mn-lt"/>
                <a:cs typeface="+mn-lt"/>
              </a:rPr>
              <a:t>the</a:t>
            </a:r>
            <a:r>
              <a:rPr lang="tr-TR" sz="2200" dirty="0">
                <a:ea typeface="+mn-lt"/>
                <a:cs typeface="+mn-lt"/>
              </a:rPr>
              <a:t> </a:t>
            </a:r>
            <a:r>
              <a:rPr lang="tr-TR" sz="2200" err="1">
                <a:ea typeface="+mn-lt"/>
                <a:cs typeface="+mn-lt"/>
              </a:rPr>
              <a:t>loss</a:t>
            </a:r>
            <a:r>
              <a:rPr lang="tr-TR" sz="2200" dirty="0">
                <a:ea typeface="+mn-lt"/>
                <a:cs typeface="+mn-lt"/>
              </a:rPr>
              <a:t> </a:t>
            </a:r>
            <a:r>
              <a:rPr lang="tr-TR" sz="2200" err="1">
                <a:ea typeface="+mn-lt"/>
                <a:cs typeface="+mn-lt"/>
              </a:rPr>
              <a:t>function</a:t>
            </a:r>
            <a:r>
              <a:rPr lang="tr-TR" sz="2200" dirty="0">
                <a:ea typeface="+mn-lt"/>
                <a:cs typeface="+mn-lt"/>
              </a:rPr>
              <a:t>. </a:t>
            </a:r>
            <a:r>
              <a:rPr lang="tr-TR" sz="2200" err="1">
                <a:ea typeface="+mn-lt"/>
                <a:cs typeface="+mn-lt"/>
              </a:rPr>
              <a:t>This</a:t>
            </a:r>
            <a:r>
              <a:rPr lang="tr-TR" sz="2200" dirty="0">
                <a:ea typeface="+mn-lt"/>
                <a:cs typeface="+mn-lt"/>
              </a:rPr>
              <a:t> step </a:t>
            </a:r>
            <a:r>
              <a:rPr lang="tr-TR" sz="2200" err="1">
                <a:ea typeface="+mn-lt"/>
                <a:cs typeface="+mn-lt"/>
              </a:rPr>
              <a:t>helps</a:t>
            </a:r>
            <a:r>
              <a:rPr lang="tr-TR" sz="2200" dirty="0">
                <a:ea typeface="+mn-lt"/>
                <a:cs typeface="+mn-lt"/>
              </a:rPr>
              <a:t> </a:t>
            </a:r>
            <a:r>
              <a:rPr lang="tr-TR" sz="2200" err="1">
                <a:ea typeface="+mn-lt"/>
                <a:cs typeface="+mn-lt"/>
              </a:rPr>
              <a:t>to</a:t>
            </a:r>
            <a:r>
              <a:rPr lang="tr-TR" sz="2200" dirty="0">
                <a:ea typeface="+mn-lt"/>
                <a:cs typeface="+mn-lt"/>
              </a:rPr>
              <a:t> </a:t>
            </a:r>
            <a:r>
              <a:rPr lang="tr-TR" sz="2200" err="1">
                <a:ea typeface="+mn-lt"/>
                <a:cs typeface="+mn-lt"/>
              </a:rPr>
              <a:t>adjust</a:t>
            </a:r>
            <a:r>
              <a:rPr lang="tr-TR" sz="2200" dirty="0">
                <a:ea typeface="+mn-lt"/>
                <a:cs typeface="+mn-lt"/>
              </a:rPr>
              <a:t> </a:t>
            </a:r>
            <a:r>
              <a:rPr lang="tr-TR" sz="2200" err="1">
                <a:ea typeface="+mn-lt"/>
                <a:cs typeface="+mn-lt"/>
              </a:rPr>
              <a:t>the</a:t>
            </a:r>
            <a:r>
              <a:rPr lang="tr-TR" sz="2200" dirty="0">
                <a:ea typeface="+mn-lt"/>
                <a:cs typeface="+mn-lt"/>
              </a:rPr>
              <a:t> </a:t>
            </a:r>
            <a:r>
              <a:rPr lang="tr-TR" sz="2200" err="1">
                <a:ea typeface="+mn-lt"/>
                <a:cs typeface="+mn-lt"/>
              </a:rPr>
              <a:t>output</a:t>
            </a:r>
            <a:r>
              <a:rPr lang="tr-TR" sz="2200" dirty="0">
                <a:ea typeface="+mn-lt"/>
                <a:cs typeface="+mn-lt"/>
              </a:rPr>
              <a:t> of </a:t>
            </a:r>
            <a:r>
              <a:rPr lang="tr-TR" sz="2200" err="1">
                <a:ea typeface="+mn-lt"/>
                <a:cs typeface="+mn-lt"/>
              </a:rPr>
              <a:t>the</a:t>
            </a:r>
            <a:r>
              <a:rPr lang="tr-TR" sz="2200" dirty="0">
                <a:ea typeface="+mn-lt"/>
                <a:cs typeface="+mn-lt"/>
              </a:rPr>
              <a:t> </a:t>
            </a:r>
            <a:r>
              <a:rPr lang="tr-TR" sz="2200" err="1">
                <a:ea typeface="+mn-lt"/>
                <a:cs typeface="+mn-lt"/>
              </a:rPr>
              <a:t>new</a:t>
            </a:r>
            <a:r>
              <a:rPr lang="tr-TR" sz="2200" dirty="0">
                <a:ea typeface="+mn-lt"/>
                <a:cs typeface="+mn-lt"/>
              </a:rPr>
              <a:t> model in </a:t>
            </a:r>
            <a:r>
              <a:rPr lang="tr-TR" sz="2200" err="1">
                <a:ea typeface="+mn-lt"/>
                <a:cs typeface="+mn-lt"/>
              </a:rPr>
              <a:t>such</a:t>
            </a:r>
            <a:r>
              <a:rPr lang="tr-TR" sz="2200" dirty="0">
                <a:ea typeface="+mn-lt"/>
                <a:cs typeface="+mn-lt"/>
              </a:rPr>
              <a:t> a </a:t>
            </a:r>
            <a:r>
              <a:rPr lang="tr-TR" sz="2200" err="1">
                <a:ea typeface="+mn-lt"/>
                <a:cs typeface="+mn-lt"/>
              </a:rPr>
              <a:t>way</a:t>
            </a:r>
            <a:r>
              <a:rPr lang="tr-TR" sz="2200" dirty="0">
                <a:ea typeface="+mn-lt"/>
                <a:cs typeface="+mn-lt"/>
              </a:rPr>
              <a:t> as </a:t>
            </a:r>
            <a:r>
              <a:rPr lang="tr-TR" sz="2200" err="1">
                <a:ea typeface="+mn-lt"/>
                <a:cs typeface="+mn-lt"/>
              </a:rPr>
              <a:t>to</a:t>
            </a:r>
            <a:r>
              <a:rPr lang="tr-TR" sz="2200" dirty="0">
                <a:ea typeface="+mn-lt"/>
                <a:cs typeface="+mn-lt"/>
              </a:rPr>
              <a:t> minimize </a:t>
            </a:r>
            <a:r>
              <a:rPr lang="tr-TR" sz="2200" err="1">
                <a:ea typeface="+mn-lt"/>
                <a:cs typeface="+mn-lt"/>
              </a:rPr>
              <a:t>the</a:t>
            </a:r>
            <a:r>
              <a:rPr lang="tr-TR" sz="2200" dirty="0">
                <a:ea typeface="+mn-lt"/>
                <a:cs typeface="+mn-lt"/>
              </a:rPr>
              <a:t> </a:t>
            </a:r>
            <a:r>
              <a:rPr lang="tr-TR" sz="2200" err="1">
                <a:ea typeface="+mn-lt"/>
                <a:cs typeface="+mn-lt"/>
              </a:rPr>
              <a:t>errors</a:t>
            </a:r>
            <a:r>
              <a:rPr lang="tr-TR" sz="2200" dirty="0">
                <a:ea typeface="+mn-lt"/>
                <a:cs typeface="+mn-lt"/>
              </a:rPr>
              <a:t> of </a:t>
            </a:r>
            <a:r>
              <a:rPr lang="tr-TR" sz="2200" err="1">
                <a:ea typeface="+mn-lt"/>
                <a:cs typeface="+mn-lt"/>
              </a:rPr>
              <a:t>the</a:t>
            </a:r>
            <a:r>
              <a:rPr lang="tr-TR" sz="2200" dirty="0">
                <a:ea typeface="+mn-lt"/>
                <a:cs typeface="+mn-lt"/>
              </a:rPr>
              <a:t> </a:t>
            </a:r>
            <a:r>
              <a:rPr lang="tr-TR" sz="2200" err="1">
                <a:ea typeface="+mn-lt"/>
                <a:cs typeface="+mn-lt"/>
              </a:rPr>
              <a:t>existing</a:t>
            </a:r>
            <a:r>
              <a:rPr lang="tr-TR" sz="2200" dirty="0">
                <a:ea typeface="+mn-lt"/>
                <a:cs typeface="+mn-lt"/>
              </a:rPr>
              <a:t> model.</a:t>
            </a:r>
          </a:p>
          <a:p>
            <a:r>
              <a:rPr lang="tr-TR" sz="2000" dirty="0">
                <a:solidFill>
                  <a:srgbClr val="242424"/>
                </a:solidFill>
                <a:ea typeface="+mn-lt"/>
                <a:cs typeface="+mn-lt"/>
              </a:rPr>
              <a:t>L(y, ŷ ) + Ω(f)</a:t>
            </a:r>
            <a:endParaRPr lang="tr-TR" sz="2000" dirty="0">
              <a:latin typeface="Calibri"/>
              <a:ea typeface="Calibri"/>
              <a:cs typeface="Calibri"/>
            </a:endParaRPr>
          </a:p>
        </p:txBody>
      </p:sp>
      <p:pic>
        <p:nvPicPr>
          <p:cNvPr id="4" name="Resim 3" descr="metin, ekran görüntüsü, logo, yazı tipi içeren bir resim&#10;&#10;Açıklama otomatik olarak oluşturuldu">
            <a:extLst>
              <a:ext uri="{FF2B5EF4-FFF2-40B4-BE49-F238E27FC236}">
                <a16:creationId xmlns:a16="http://schemas.microsoft.com/office/drawing/2014/main" id="{766F6B9B-8ECE-EDCA-3975-599369B705C3}"/>
              </a:ext>
            </a:extLst>
          </p:cNvPr>
          <p:cNvPicPr>
            <a:picLocks noChangeAspect="1"/>
          </p:cNvPicPr>
          <p:nvPr/>
        </p:nvPicPr>
        <p:blipFill>
          <a:blip r:embed="rId2"/>
          <a:stretch>
            <a:fillRect/>
          </a:stretch>
        </p:blipFill>
        <p:spPr>
          <a:xfrm>
            <a:off x="6099048" y="2009668"/>
            <a:ext cx="5458968" cy="2838663"/>
          </a:xfrm>
          <a:prstGeom prst="rect">
            <a:avLst/>
          </a:prstGeom>
        </p:spPr>
      </p:pic>
    </p:spTree>
    <p:extLst>
      <p:ext uri="{BB962C8B-B14F-4D97-AF65-F5344CB8AC3E}">
        <p14:creationId xmlns:p14="http://schemas.microsoft.com/office/powerpoint/2010/main" val="2758413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463B99A-73EE-4FBB-B7C4-F9F9BCC25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İçerik Yer Tutucusu 3" descr="metin, ekran görüntüsü, yazı tipi içeren bir resim&#10;&#10;Açıklama otomatik olarak oluşturuldu">
            <a:extLst>
              <a:ext uri="{FF2B5EF4-FFF2-40B4-BE49-F238E27FC236}">
                <a16:creationId xmlns:a16="http://schemas.microsoft.com/office/drawing/2014/main" id="{6D9BC1DD-0D55-A6ED-C90D-41621A7A839D}"/>
              </a:ext>
            </a:extLst>
          </p:cNvPr>
          <p:cNvPicPr>
            <a:picLocks noGrp="1" noChangeAspect="1"/>
          </p:cNvPicPr>
          <p:nvPr>
            <p:ph idx="1"/>
          </p:nvPr>
        </p:nvPicPr>
        <p:blipFill>
          <a:blip r:embed="rId2"/>
          <a:stretch>
            <a:fillRect/>
          </a:stretch>
        </p:blipFill>
        <p:spPr>
          <a:xfrm>
            <a:off x="228600" y="1233201"/>
            <a:ext cx="11658600" cy="2943797"/>
          </a:xfrm>
          <a:prstGeom prst="rect">
            <a:avLst/>
          </a:prstGeom>
        </p:spPr>
      </p:pic>
    </p:spTree>
    <p:extLst>
      <p:ext uri="{BB962C8B-B14F-4D97-AF65-F5344CB8AC3E}">
        <p14:creationId xmlns:p14="http://schemas.microsoft.com/office/powerpoint/2010/main" val="873375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56B219A9-EBA4-E406-BE80-A0D369556262}"/>
              </a:ext>
            </a:extLst>
          </p:cNvPr>
          <p:cNvSpPr>
            <a:spLocks noGrp="1"/>
          </p:cNvSpPr>
          <p:nvPr>
            <p:ph type="title"/>
          </p:nvPr>
        </p:nvSpPr>
        <p:spPr>
          <a:xfrm>
            <a:off x="838200" y="184805"/>
            <a:ext cx="10515600" cy="1505883"/>
          </a:xfrm>
        </p:spPr>
        <p:txBody>
          <a:bodyPr vert="horz" lIns="91440" tIns="45720" rIns="91440" bIns="45720" rtlCol="0" anchor="ctr">
            <a:normAutofit/>
          </a:bodyPr>
          <a:lstStyle/>
          <a:p>
            <a:endParaRPr lang="en-US" sz="5200" kern="1200">
              <a:solidFill>
                <a:schemeClr val="tx1"/>
              </a:solidFill>
              <a:latin typeface="+mj-lt"/>
              <a:ea typeface="+mj-ea"/>
              <a:cs typeface="+mj-cs"/>
            </a:endParaRPr>
          </a:p>
        </p:txBody>
      </p:sp>
      <p:pic>
        <p:nvPicPr>
          <p:cNvPr id="4" name="İçerik Yer Tutucusu 3" descr="metin, ekran görüntüsü, yazı tipi, çizgi içeren bir resim&#10;&#10;Açıklama otomatik olarak oluşturuldu">
            <a:extLst>
              <a:ext uri="{FF2B5EF4-FFF2-40B4-BE49-F238E27FC236}">
                <a16:creationId xmlns:a16="http://schemas.microsoft.com/office/drawing/2014/main" id="{6BDF65F2-4803-92D8-A0F2-CC9E23EDE745}"/>
              </a:ext>
            </a:extLst>
          </p:cNvPr>
          <p:cNvPicPr>
            <a:picLocks noGrp="1" noChangeAspect="1"/>
          </p:cNvPicPr>
          <p:nvPr>
            <p:ph idx="1"/>
          </p:nvPr>
        </p:nvPicPr>
        <p:blipFill>
          <a:blip r:embed="rId2"/>
          <a:stretch>
            <a:fillRect/>
          </a:stretch>
        </p:blipFill>
        <p:spPr>
          <a:xfrm>
            <a:off x="838200" y="3255855"/>
            <a:ext cx="10512547" cy="1629445"/>
          </a:xfrm>
          <a:prstGeom prst="rect">
            <a:avLst/>
          </a:prstGeom>
        </p:spPr>
      </p:pic>
    </p:spTree>
    <p:extLst>
      <p:ext uri="{BB962C8B-B14F-4D97-AF65-F5344CB8AC3E}">
        <p14:creationId xmlns:p14="http://schemas.microsoft.com/office/powerpoint/2010/main" val="35872778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04F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çerik Yer Tutucusu 3" descr="metin, ekran görüntüsü, sayı, numara, yazılım içeren bir resim&#10;&#10;Açıklama otomatik olarak oluşturuldu">
            <a:extLst>
              <a:ext uri="{FF2B5EF4-FFF2-40B4-BE49-F238E27FC236}">
                <a16:creationId xmlns:a16="http://schemas.microsoft.com/office/drawing/2014/main" id="{9F8BFCBB-5E3F-2F72-149E-1C0943AEFD3E}"/>
              </a:ext>
            </a:extLst>
          </p:cNvPr>
          <p:cNvPicPr>
            <a:picLocks noGrp="1" noChangeAspect="1"/>
          </p:cNvPicPr>
          <p:nvPr>
            <p:ph idx="1"/>
          </p:nvPr>
        </p:nvPicPr>
        <p:blipFill>
          <a:blip r:embed="rId2"/>
          <a:stretch>
            <a:fillRect/>
          </a:stretch>
        </p:blipFill>
        <p:spPr>
          <a:xfrm>
            <a:off x="3832754" y="643467"/>
            <a:ext cx="4526492" cy="5571066"/>
          </a:xfrm>
          <a:prstGeom prst="rect">
            <a:avLst/>
          </a:prstGeom>
        </p:spPr>
      </p:pic>
    </p:spTree>
    <p:extLst>
      <p:ext uri="{BB962C8B-B14F-4D97-AF65-F5344CB8AC3E}">
        <p14:creationId xmlns:p14="http://schemas.microsoft.com/office/powerpoint/2010/main" val="1816888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6BD977C6-4FC8-75A3-FD60-D1971C984DE6}"/>
              </a:ext>
            </a:extLst>
          </p:cNvPr>
          <p:cNvSpPr>
            <a:spLocks noGrp="1"/>
          </p:cNvSpPr>
          <p:nvPr>
            <p:ph type="title"/>
          </p:nvPr>
        </p:nvSpPr>
        <p:spPr>
          <a:xfrm>
            <a:off x="1137034" y="609597"/>
            <a:ext cx="9392421" cy="1330841"/>
          </a:xfrm>
        </p:spPr>
        <p:txBody>
          <a:bodyPr>
            <a:normAutofit/>
          </a:bodyPr>
          <a:lstStyle/>
          <a:p>
            <a:r>
              <a:rPr lang="tr-TR" b="1" dirty="0">
                <a:ea typeface="+mj-lt"/>
                <a:cs typeface="+mj-lt"/>
              </a:rPr>
              <a:t>I. </a:t>
            </a:r>
            <a:r>
              <a:rPr lang="tr-TR" b="1" dirty="0" err="1">
                <a:ea typeface="+mj-lt"/>
                <a:cs typeface="+mj-lt"/>
              </a:rPr>
              <a:t>Demand</a:t>
            </a:r>
            <a:r>
              <a:rPr lang="tr-TR" b="1" dirty="0">
                <a:ea typeface="+mj-lt"/>
                <a:cs typeface="+mj-lt"/>
              </a:rPr>
              <a:t> Planning &amp; </a:t>
            </a:r>
            <a:r>
              <a:rPr lang="tr-TR" b="1" dirty="0" err="1">
                <a:ea typeface="+mj-lt"/>
                <a:cs typeface="+mj-lt"/>
              </a:rPr>
              <a:t>Optimization</a:t>
            </a:r>
            <a:r>
              <a:rPr lang="tr-TR" b="1" dirty="0">
                <a:ea typeface="+mj-lt"/>
                <a:cs typeface="+mj-lt"/>
              </a:rPr>
              <a:t> Problem</a:t>
            </a:r>
            <a:endParaRPr lang="tr-TR" dirty="0"/>
          </a:p>
        </p:txBody>
      </p:sp>
      <p:sp>
        <p:nvSpPr>
          <p:cNvPr id="3" name="İçerik Yer Tutucusu 2">
            <a:extLst>
              <a:ext uri="{FF2B5EF4-FFF2-40B4-BE49-F238E27FC236}">
                <a16:creationId xmlns:a16="http://schemas.microsoft.com/office/drawing/2014/main" id="{C79341E2-E768-AE02-AC7B-BED341547BF3}"/>
              </a:ext>
            </a:extLst>
          </p:cNvPr>
          <p:cNvSpPr>
            <a:spLocks noGrp="1"/>
          </p:cNvSpPr>
          <p:nvPr>
            <p:ph idx="1"/>
          </p:nvPr>
        </p:nvSpPr>
        <p:spPr>
          <a:xfrm>
            <a:off x="1137034" y="2198362"/>
            <a:ext cx="4958966" cy="3917773"/>
          </a:xfrm>
        </p:spPr>
        <p:txBody>
          <a:bodyPr vert="horz" lIns="91440" tIns="45720" rIns="91440" bIns="45720" rtlCol="0">
            <a:normAutofit/>
          </a:bodyPr>
          <a:lstStyle/>
          <a:p>
            <a:pPr marL="0" indent="0">
              <a:buNone/>
            </a:pPr>
            <a:r>
              <a:rPr lang="tr-TR" sz="1600">
                <a:ea typeface="+mn-lt"/>
                <a:cs typeface="+mn-lt"/>
              </a:rPr>
              <a:t>This potential optimization can reduce operating costs by:</a:t>
            </a:r>
            <a:endParaRPr lang="tr-TR" sz="1600">
              <a:ea typeface="Calibri" panose="020F0502020204030204"/>
              <a:cs typeface="Calibri" panose="020F0502020204030204"/>
            </a:endParaRPr>
          </a:p>
          <a:p>
            <a:pPr marL="0" indent="0">
              <a:buNone/>
            </a:pPr>
            <a:r>
              <a:rPr lang="tr-TR" sz="1600">
                <a:ea typeface="+mn-lt"/>
                <a:cs typeface="+mn-lt"/>
              </a:rPr>
              <a:t>Inventory Optimization: matching store inventory to actual needs to reduce required storage space (Rental Costs)</a:t>
            </a:r>
            <a:endParaRPr lang="tr-TR" sz="1600">
              <a:ea typeface="Calibri" panose="020F0502020204030204"/>
              <a:cs typeface="Calibri" panose="020F0502020204030204"/>
            </a:endParaRPr>
          </a:p>
          <a:p>
            <a:pPr marL="0" indent="0">
              <a:buNone/>
            </a:pPr>
            <a:r>
              <a:rPr lang="tr-TR" sz="1600">
                <a:ea typeface="+mn-lt"/>
                <a:cs typeface="+mn-lt"/>
              </a:rPr>
              <a:t>Replenishment Optimization: optimizing replenishment per order to minimize the number of replenishments between warehouse and stores (Storage and Shipping Costs)</a:t>
            </a:r>
          </a:p>
          <a:p>
            <a:pPr marL="0" indent="0">
              <a:buNone/>
            </a:pPr>
            <a:r>
              <a:rPr lang="tr-TR" sz="1600">
                <a:ea typeface="+mn-lt"/>
                <a:cs typeface="+mn-lt"/>
              </a:rPr>
              <a:t>Let’s take a retailer with 50 stores as an example.</a:t>
            </a:r>
            <a:endParaRPr lang="tr-TR" sz="1600">
              <a:ea typeface="Calibri" panose="020F0502020204030204"/>
              <a:cs typeface="Calibri" panose="020F0502020204030204"/>
            </a:endParaRPr>
          </a:p>
          <a:p>
            <a:r>
              <a:rPr lang="tr-TR" sz="1600">
                <a:ea typeface="+mn-lt"/>
                <a:cs typeface="+mn-lt"/>
              </a:rPr>
              <a:t>Transactions between 2013–01–01 and 2017–12–31</a:t>
            </a:r>
            <a:endParaRPr lang="tr-TR" sz="1600"/>
          </a:p>
          <a:p>
            <a:r>
              <a:rPr lang="tr-TR" sz="1600">
                <a:ea typeface="+mn-lt"/>
                <a:cs typeface="+mn-lt"/>
              </a:rPr>
              <a:t>913,000 Sales Transactions</a:t>
            </a:r>
            <a:endParaRPr lang="tr-TR" sz="1600"/>
          </a:p>
          <a:p>
            <a:r>
              <a:rPr lang="tr-TR" sz="1600">
                <a:ea typeface="+mn-lt"/>
                <a:cs typeface="+mn-lt"/>
              </a:rPr>
              <a:t>50 unique SKUs</a:t>
            </a:r>
            <a:endParaRPr lang="tr-TR" sz="1600"/>
          </a:p>
          <a:p>
            <a:r>
              <a:rPr lang="tr-TR" sz="1600">
                <a:ea typeface="+mn-lt"/>
                <a:cs typeface="+mn-lt"/>
              </a:rPr>
              <a:t>10 stores</a:t>
            </a:r>
            <a:endParaRPr lang="tr-TR" sz="1600"/>
          </a:p>
          <a:p>
            <a:endParaRPr lang="tr-TR" sz="1600">
              <a:ea typeface="Calibri"/>
              <a:cs typeface="Calibri"/>
            </a:endParaRPr>
          </a:p>
        </p:txBody>
      </p:sp>
      <p:pic>
        <p:nvPicPr>
          <p:cNvPr id="4" name="Resim 3" descr="metin, ekran görüntüsü, ekran, görüntüleme içeren bir resim&#10;&#10;Açıklama otomatik olarak oluşturuldu">
            <a:extLst>
              <a:ext uri="{FF2B5EF4-FFF2-40B4-BE49-F238E27FC236}">
                <a16:creationId xmlns:a16="http://schemas.microsoft.com/office/drawing/2014/main" id="{5FBD2BA4-DC41-E63A-9272-31EFB3AAE52B}"/>
              </a:ext>
            </a:extLst>
          </p:cNvPr>
          <p:cNvPicPr>
            <a:picLocks noChangeAspect="1"/>
          </p:cNvPicPr>
          <p:nvPr/>
        </p:nvPicPr>
        <p:blipFill>
          <a:blip r:embed="rId2"/>
          <a:stretch>
            <a:fillRect/>
          </a:stretch>
        </p:blipFill>
        <p:spPr>
          <a:xfrm>
            <a:off x="6719367" y="3176998"/>
            <a:ext cx="4788505" cy="1771746"/>
          </a:xfrm>
          <a:prstGeom prst="rect">
            <a:avLst/>
          </a:prstGeom>
        </p:spPr>
      </p:pic>
      <p:sp>
        <p:nvSpPr>
          <p:cNvPr id="13" name="Freeform: Shape 12">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686673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53A69CAC-6288-2ED0-DA8B-E9263197338F}"/>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endParaRPr lang="en-US" sz="3600" kern="1200">
              <a:solidFill>
                <a:srgbClr val="FFFFFF"/>
              </a:solidFill>
              <a:latin typeface="+mj-lt"/>
              <a:ea typeface="+mj-ea"/>
              <a:cs typeface="+mj-cs"/>
            </a:endParaRPr>
          </a:p>
        </p:txBody>
      </p:sp>
      <p:pic>
        <p:nvPicPr>
          <p:cNvPr id="4" name="İçerik Yer Tutucusu 3" descr="metin, ekran görüntüsü, sayı, numara, yazı tipi içeren bir resim&#10;&#10;Açıklama otomatik olarak oluşturuldu">
            <a:extLst>
              <a:ext uri="{FF2B5EF4-FFF2-40B4-BE49-F238E27FC236}">
                <a16:creationId xmlns:a16="http://schemas.microsoft.com/office/drawing/2014/main" id="{EA307E9B-1F71-8068-3A03-DFEA806D9480}"/>
              </a:ext>
            </a:extLst>
          </p:cNvPr>
          <p:cNvPicPr>
            <a:picLocks noGrp="1" noChangeAspect="1"/>
          </p:cNvPicPr>
          <p:nvPr>
            <p:ph idx="1"/>
          </p:nvPr>
        </p:nvPicPr>
        <p:blipFill>
          <a:blip r:embed="rId2"/>
          <a:stretch>
            <a:fillRect/>
          </a:stretch>
        </p:blipFill>
        <p:spPr>
          <a:xfrm>
            <a:off x="5450987" y="643466"/>
            <a:ext cx="5433357" cy="5568739"/>
          </a:xfrm>
          <a:prstGeom prst="rect">
            <a:avLst/>
          </a:prstGeom>
        </p:spPr>
      </p:pic>
    </p:spTree>
    <p:extLst>
      <p:ext uri="{BB962C8B-B14F-4D97-AF65-F5344CB8AC3E}">
        <p14:creationId xmlns:p14="http://schemas.microsoft.com/office/powerpoint/2010/main" val="520667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BF4DF2C-F028-4921-9C23-41303F650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Başlık 1">
            <a:extLst>
              <a:ext uri="{FF2B5EF4-FFF2-40B4-BE49-F238E27FC236}">
                <a16:creationId xmlns:a16="http://schemas.microsoft.com/office/drawing/2014/main" id="{5BEF0EAF-BB2D-8AD4-519F-BBEE023EAD1D}"/>
              </a:ext>
            </a:extLst>
          </p:cNvPr>
          <p:cNvSpPr>
            <a:spLocks noGrp="1"/>
          </p:cNvSpPr>
          <p:nvPr>
            <p:ph type="title"/>
          </p:nvPr>
        </p:nvSpPr>
        <p:spPr>
          <a:xfrm>
            <a:off x="457200" y="1598246"/>
            <a:ext cx="4412419" cy="3626217"/>
          </a:xfrm>
        </p:spPr>
        <p:txBody>
          <a:bodyPr vert="horz" lIns="91440" tIns="45720" rIns="91440" bIns="45720" rtlCol="0" anchor="t">
            <a:normAutofit/>
          </a:bodyPr>
          <a:lstStyle/>
          <a:p>
            <a:pPr algn="r"/>
            <a:r>
              <a:rPr lang="en-US" sz="2600" kern="1200" dirty="0">
                <a:solidFill>
                  <a:srgbClr val="FFFFFF"/>
                </a:solidFill>
                <a:latin typeface="+mj-lt"/>
                <a:ea typeface="+mj-ea"/>
                <a:cs typeface="+mj-cs"/>
              </a:rPr>
              <a:t>In this particular code example, the </a:t>
            </a:r>
            <a:r>
              <a:rPr lang="en-US" sz="2600" kern="1200" dirty="0" err="1">
                <a:solidFill>
                  <a:srgbClr val="FFFFFF"/>
                </a:solidFill>
                <a:latin typeface="+mj-lt"/>
                <a:ea typeface="+mj-ea"/>
                <a:cs typeface="+mj-cs"/>
              </a:rPr>
              <a:t>smape</a:t>
            </a:r>
            <a:r>
              <a:rPr lang="en-US" sz="2600" kern="1200" dirty="0">
                <a:solidFill>
                  <a:srgbClr val="FFFFFF"/>
                </a:solidFill>
                <a:latin typeface="+mj-lt"/>
                <a:ea typeface="+mj-ea"/>
                <a:cs typeface="+mj-cs"/>
              </a:rPr>
              <a:t> function was used during the training and evaluation of </a:t>
            </a:r>
            <a:r>
              <a:rPr lang="en-US" sz="2600" kern="1200" dirty="0" err="1">
                <a:solidFill>
                  <a:srgbClr val="FFFFFF"/>
                </a:solidFill>
                <a:latin typeface="+mj-lt"/>
                <a:ea typeface="+mj-ea"/>
                <a:cs typeface="+mj-cs"/>
              </a:rPr>
              <a:t>XGBoost</a:t>
            </a:r>
            <a:r>
              <a:rPr lang="en-US" sz="2600" kern="1200" dirty="0">
                <a:solidFill>
                  <a:srgbClr val="FFFFFF"/>
                </a:solidFill>
                <a:latin typeface="+mj-lt"/>
                <a:ea typeface="+mj-ea"/>
                <a:cs typeface="+mj-cs"/>
              </a:rPr>
              <a:t> models. SMAPE is a metric that measures the amount of error between the estimated values and the actual values in percentage </a:t>
            </a:r>
            <a:r>
              <a:rPr lang="en-US" sz="2600" kern="1200" dirty="0" err="1">
                <a:solidFill>
                  <a:srgbClr val="FFFFFF"/>
                </a:solidFill>
                <a:latin typeface="+mj-lt"/>
                <a:ea typeface="+mj-ea"/>
                <a:cs typeface="+mj-cs"/>
              </a:rPr>
              <a:t>terms.Dec</a:t>
            </a:r>
            <a:r>
              <a:rPr lang="en-US" sz="2600" kern="1200" dirty="0">
                <a:solidFill>
                  <a:srgbClr val="FFFFFF"/>
                </a:solidFill>
                <a:latin typeface="+mj-lt"/>
                <a:ea typeface="+mj-ea"/>
                <a:cs typeface="+mj-cs"/>
              </a:rPr>
              <a:t>.</a:t>
            </a:r>
          </a:p>
        </p:txBody>
      </p:sp>
      <p:sp>
        <p:nvSpPr>
          <p:cNvPr id="8" name="Content Placeholder 7">
            <a:extLst>
              <a:ext uri="{FF2B5EF4-FFF2-40B4-BE49-F238E27FC236}">
                <a16:creationId xmlns:a16="http://schemas.microsoft.com/office/drawing/2014/main" id="{59B2770B-3209-2DC1-3D4B-86F184F21207}"/>
              </a:ext>
            </a:extLst>
          </p:cNvPr>
          <p:cNvSpPr>
            <a:spLocks noGrp="1"/>
          </p:cNvSpPr>
          <p:nvPr>
            <p:ph idx="1"/>
          </p:nvPr>
        </p:nvSpPr>
        <p:spPr>
          <a:xfrm>
            <a:off x="457200" y="5350213"/>
            <a:ext cx="4412417" cy="1031537"/>
          </a:xfrm>
        </p:spPr>
        <p:txBody>
          <a:bodyPr vert="horz" lIns="91440" tIns="45720" rIns="91440" bIns="45720" rtlCol="0">
            <a:normAutofit/>
          </a:bodyPr>
          <a:lstStyle/>
          <a:p>
            <a:pPr marL="0" indent="0" algn="r">
              <a:buNone/>
            </a:pPr>
            <a:r>
              <a:rPr lang="en-US" sz="3200" kern="1200">
                <a:solidFill>
                  <a:srgbClr val="FFFFFF"/>
                </a:solidFill>
                <a:latin typeface="+mn-lt"/>
                <a:ea typeface="+mn-ea"/>
                <a:cs typeface="+mn-cs"/>
              </a:rPr>
              <a:t>SMAPE</a:t>
            </a:r>
          </a:p>
        </p:txBody>
      </p:sp>
      <p:cxnSp>
        <p:nvCxnSpPr>
          <p:cNvPr id="26" name="Straight Connector 2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pic>
        <p:nvPicPr>
          <p:cNvPr id="4" name="İçerik Yer Tutucusu 3" descr="metin, iş kartı, ekran görüntüsü, yazı tipi içeren bir resim&#10;&#10;Açıklama otomatik olarak oluşturuldu">
            <a:extLst>
              <a:ext uri="{FF2B5EF4-FFF2-40B4-BE49-F238E27FC236}">
                <a16:creationId xmlns:a16="http://schemas.microsoft.com/office/drawing/2014/main" id="{B3E5251C-5DBD-BF91-66B4-6216432A9809}"/>
              </a:ext>
            </a:extLst>
          </p:cNvPr>
          <p:cNvPicPr>
            <a:picLocks noChangeAspect="1"/>
          </p:cNvPicPr>
          <p:nvPr/>
        </p:nvPicPr>
        <p:blipFill>
          <a:blip r:embed="rId2"/>
          <a:stretch>
            <a:fillRect/>
          </a:stretch>
        </p:blipFill>
        <p:spPr>
          <a:xfrm>
            <a:off x="5986925" y="2386326"/>
            <a:ext cx="5664133" cy="3143593"/>
          </a:xfrm>
          <a:prstGeom prst="rect">
            <a:avLst/>
          </a:prstGeom>
        </p:spPr>
      </p:pic>
      <p:grpSp>
        <p:nvGrpSpPr>
          <p:cNvPr id="28" name="Group 27">
            <a:extLst>
              <a:ext uri="{FF2B5EF4-FFF2-40B4-BE49-F238E27FC236}">
                <a16:creationId xmlns:a16="http://schemas.microsoft.com/office/drawing/2014/main" id="{892B7B61-D701-474B-AE8F-EA238B550A7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12034" y="1267063"/>
            <a:ext cx="368480" cy="519967"/>
            <a:chOff x="11512034" y="1267063"/>
            <a:chExt cx="368480" cy="519967"/>
          </a:xfrm>
          <a:solidFill>
            <a:srgbClr val="FFFFFF"/>
          </a:solidFill>
        </p:grpSpPr>
        <p:sp>
          <p:nvSpPr>
            <p:cNvPr id="29"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grpFill/>
            <a:ln w="603" cap="flat">
              <a:noFill/>
              <a:prstDash val="solid"/>
              <a:miter/>
            </a:ln>
          </p:spPr>
          <p:txBody>
            <a:bodyPr rtlCol="0" anchor="ctr"/>
            <a:lstStyle/>
            <a:p>
              <a:endParaRPr lang="en-US">
                <a:solidFill>
                  <a:srgbClr val="FFFFFF"/>
                </a:solidFill>
              </a:endParaRPr>
            </a:p>
          </p:txBody>
        </p:sp>
        <p:sp>
          <p:nvSpPr>
            <p:cNvPr id="30"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grpFill/>
            <a:ln w="610" cap="flat">
              <a:noFill/>
              <a:prstDash val="solid"/>
              <a:miter/>
            </a:ln>
          </p:spPr>
          <p:txBody>
            <a:bodyPr rtlCol="0" anchor="ctr"/>
            <a:lstStyle/>
            <a:p>
              <a:endParaRPr lang="en-US">
                <a:solidFill>
                  <a:srgbClr val="FFFFFF"/>
                </a:solidFill>
              </a:endParaRPr>
            </a:p>
          </p:txBody>
        </p:sp>
      </p:grpSp>
      <p:pic>
        <p:nvPicPr>
          <p:cNvPr id="5" name="Resim 4">
            <a:extLst>
              <a:ext uri="{FF2B5EF4-FFF2-40B4-BE49-F238E27FC236}">
                <a16:creationId xmlns:a16="http://schemas.microsoft.com/office/drawing/2014/main" id="{FAF8F8A9-9B8A-4554-E7B4-F41CCCD9C8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2543" y="1072525"/>
            <a:ext cx="5448772" cy="870575"/>
          </a:xfrm>
          <a:prstGeom prst="rect">
            <a:avLst/>
          </a:prstGeom>
        </p:spPr>
      </p:pic>
    </p:spTree>
    <p:extLst>
      <p:ext uri="{BB962C8B-B14F-4D97-AF65-F5344CB8AC3E}">
        <p14:creationId xmlns:p14="http://schemas.microsoft.com/office/powerpoint/2010/main" val="4234714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62E7F684-AA3B-A590-380B-81F194D42A31}"/>
              </a:ext>
            </a:extLst>
          </p:cNvPr>
          <p:cNvSpPr>
            <a:spLocks noGrp="1"/>
          </p:cNvSpPr>
          <p:nvPr>
            <p:ph type="title"/>
          </p:nvPr>
        </p:nvSpPr>
        <p:spPr>
          <a:xfrm>
            <a:off x="640080" y="329184"/>
            <a:ext cx="6894576" cy="1783080"/>
          </a:xfrm>
        </p:spPr>
        <p:txBody>
          <a:bodyPr anchor="b">
            <a:normAutofit/>
          </a:bodyPr>
          <a:lstStyle/>
          <a:p>
            <a:endParaRPr lang="tr-TR" sz="5400"/>
          </a:p>
        </p:txBody>
      </p:sp>
      <p:sp>
        <p:nvSpPr>
          <p:cNvPr id="24"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FE77F162-0F93-F529-F3FB-93865B46D4AA}"/>
              </a:ext>
            </a:extLst>
          </p:cNvPr>
          <p:cNvSpPr>
            <a:spLocks noGrp="1"/>
          </p:cNvSpPr>
          <p:nvPr>
            <p:ph idx="1"/>
          </p:nvPr>
        </p:nvSpPr>
        <p:spPr>
          <a:xfrm>
            <a:off x="640080" y="2706624"/>
            <a:ext cx="6894576" cy="3483864"/>
          </a:xfrm>
        </p:spPr>
        <p:txBody>
          <a:bodyPr>
            <a:normAutofit/>
          </a:bodyPr>
          <a:lstStyle/>
          <a:p>
            <a:pPr marL="0" indent="0"/>
            <a:r>
              <a:rPr lang="en-US" sz="2000">
                <a:ea typeface="+mn-lt"/>
                <a:cs typeface="+mn-lt"/>
              </a:rPr>
              <a:t>plt.plot</a:t>
            </a:r>
            <a:r>
              <a:rPr lang="en-US" sz="2000" dirty="0">
                <a:ea typeface="+mn-lt"/>
                <a:cs typeface="+mn-lt"/>
              </a:rPr>
              <a:t>(</a:t>
            </a:r>
            <a:r>
              <a:rPr lang="en-US" sz="2000">
                <a:ea typeface="+mn-lt"/>
                <a:cs typeface="+mn-lt"/>
              </a:rPr>
              <a:t>train.sales</a:t>
            </a:r>
            <a:r>
              <a:rPr lang="en-US" sz="2000" dirty="0">
                <a:ea typeface="+mn-lt"/>
                <a:cs typeface="+mn-lt"/>
              </a:rPr>
              <a:t>[:365*4]) the sales data of the first 4 years of the training dataset (365 days * 4) are drawn with the expression.</a:t>
            </a:r>
            <a:endParaRPr lang="en-US" sz="2000" dirty="0">
              <a:ea typeface="Calibri" panose="020F0502020204030204"/>
              <a:cs typeface="Calibri" panose="020F0502020204030204"/>
            </a:endParaRPr>
          </a:p>
          <a:p>
            <a:endParaRPr lang="en-US" sz="2000"/>
          </a:p>
          <a:p>
            <a:r>
              <a:rPr lang="en-US" sz="2000">
                <a:ea typeface="+mn-lt"/>
                <a:cs typeface="+mn-lt"/>
              </a:rPr>
              <a:t>plt.plot</a:t>
            </a:r>
            <a:r>
              <a:rPr lang="en-US" sz="2000" dirty="0">
                <a:ea typeface="+mn-lt"/>
                <a:cs typeface="+mn-lt"/>
              </a:rPr>
              <a:t>(</a:t>
            </a:r>
            <a:r>
              <a:rPr lang="en-US" sz="2000">
                <a:ea typeface="+mn-lt"/>
                <a:cs typeface="+mn-lt"/>
              </a:rPr>
              <a:t>train.sales</a:t>
            </a:r>
            <a:r>
              <a:rPr lang="en-US" sz="2000" dirty="0">
                <a:ea typeface="+mn-lt"/>
                <a:cs typeface="+mn-lt"/>
              </a:rPr>
              <a:t>[:365]) expression is used to draw the sales data of the first year (365 days) of the training data set.</a:t>
            </a:r>
            <a:endParaRPr lang="en-US" sz="2000"/>
          </a:p>
          <a:p>
            <a:endParaRPr lang="en-US" sz="2000"/>
          </a:p>
          <a:p>
            <a:r>
              <a:rPr lang="en-US" sz="2000">
                <a:ea typeface="+mn-lt"/>
                <a:cs typeface="+mn-lt"/>
              </a:rPr>
              <a:t>plt.plot</a:t>
            </a:r>
            <a:r>
              <a:rPr lang="en-US" sz="2000" dirty="0">
                <a:ea typeface="+mn-lt"/>
                <a:cs typeface="+mn-lt"/>
              </a:rPr>
              <a:t>(</a:t>
            </a:r>
            <a:r>
              <a:rPr lang="en-US" sz="2000">
                <a:ea typeface="+mn-lt"/>
                <a:cs typeface="+mn-lt"/>
              </a:rPr>
              <a:t>train.sales</a:t>
            </a:r>
            <a:r>
              <a:rPr lang="en-US" sz="2000" dirty="0">
                <a:ea typeface="+mn-lt"/>
                <a:cs typeface="+mn-lt"/>
              </a:rPr>
              <a:t>[:31]) the sales data of the first month (31 days) of the training data set are drawn with the expression.</a:t>
            </a:r>
            <a:endParaRPr lang="en-US" sz="2000"/>
          </a:p>
        </p:txBody>
      </p:sp>
      <p:pic>
        <p:nvPicPr>
          <p:cNvPr id="4" name="İçerik Yer Tutucusu 3" descr="metin, ekran görüntüsü, öykü gelişim çizgisi&#10;&#10;Açıklama otomatik olarak oluşturuldu">
            <a:extLst>
              <a:ext uri="{FF2B5EF4-FFF2-40B4-BE49-F238E27FC236}">
                <a16:creationId xmlns:a16="http://schemas.microsoft.com/office/drawing/2014/main" id="{6017BFB8-AE08-EC20-8660-42E29177A275}"/>
              </a:ext>
            </a:extLst>
          </p:cNvPr>
          <p:cNvPicPr>
            <a:picLocks noChangeAspect="1"/>
          </p:cNvPicPr>
          <p:nvPr/>
        </p:nvPicPr>
        <p:blipFill>
          <a:blip r:embed="rId2"/>
          <a:stretch>
            <a:fillRect/>
          </a:stretch>
        </p:blipFill>
        <p:spPr>
          <a:xfrm>
            <a:off x="8263150" y="329183"/>
            <a:ext cx="3215596" cy="3429969"/>
          </a:xfrm>
          <a:prstGeom prst="rect">
            <a:avLst/>
          </a:prstGeom>
        </p:spPr>
      </p:pic>
    </p:spTree>
    <p:extLst>
      <p:ext uri="{BB962C8B-B14F-4D97-AF65-F5344CB8AC3E}">
        <p14:creationId xmlns:p14="http://schemas.microsoft.com/office/powerpoint/2010/main" val="1935856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FC794A1A-12F8-1975-DAB7-977F3F21555C}"/>
              </a:ext>
            </a:extLst>
          </p:cNvPr>
          <p:cNvSpPr>
            <a:spLocks noGrp="1"/>
          </p:cNvSpPr>
          <p:nvPr>
            <p:ph type="title"/>
          </p:nvPr>
        </p:nvSpPr>
        <p:spPr>
          <a:xfrm>
            <a:off x="572493" y="238539"/>
            <a:ext cx="11018520" cy="1434415"/>
          </a:xfrm>
        </p:spPr>
        <p:txBody>
          <a:bodyPr anchor="b">
            <a:normAutofit/>
          </a:bodyPr>
          <a:lstStyle/>
          <a:p>
            <a:r>
              <a:rPr lang="tr-TR" sz="5400" dirty="0">
                <a:ea typeface="Calibri Light"/>
                <a:cs typeface="Calibri Light"/>
              </a:rPr>
              <a:t>ROLLİNG WİNDOW</a:t>
            </a:r>
            <a:endParaRPr lang="tr-TR" sz="5400" dirty="0"/>
          </a:p>
        </p:txBody>
      </p:sp>
      <p:sp>
        <p:nvSpPr>
          <p:cNvPr id="1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CF05C700-811B-9E25-C05C-7B9C7C91C684}"/>
              </a:ext>
            </a:extLst>
          </p:cNvPr>
          <p:cNvSpPr>
            <a:spLocks noGrp="1"/>
          </p:cNvSpPr>
          <p:nvPr>
            <p:ph idx="1"/>
          </p:nvPr>
        </p:nvSpPr>
        <p:spPr>
          <a:xfrm>
            <a:off x="572493" y="2071316"/>
            <a:ext cx="6713552" cy="4119172"/>
          </a:xfrm>
        </p:spPr>
        <p:txBody>
          <a:bodyPr anchor="t">
            <a:normAutofit/>
          </a:bodyPr>
          <a:lstStyle/>
          <a:p>
            <a:r>
              <a:rPr lang="tr-TR" sz="2000"/>
              <a:t>In time series analysis, often the recent delays have a higher predictive power than the old ones. Therefore, a model applied to the entire series (or to a subset of ‘education’) can belie several properties of the entire series. Therefore, the rolling window consists of the selection of a certain window size (by analyzing the Root Mean Square Error). For example, if the best window size is 24, we will apply the model to the example consisting of the first 24 observations; then in the second window, it consists of 2-25 observations; then 3-26 observations; and so on. The rolling window helps you to assess whether the parameters estimated by linear methods (intersections and slopes) are invariant over time.</a:t>
            </a:r>
          </a:p>
        </p:txBody>
      </p:sp>
      <p:pic>
        <p:nvPicPr>
          <p:cNvPr id="4" name="Resim 3" descr="siyah, karanlık içeren bir resim&#10;&#10;Açıklama otomatik olarak oluşturuldu">
            <a:extLst>
              <a:ext uri="{FF2B5EF4-FFF2-40B4-BE49-F238E27FC236}">
                <a16:creationId xmlns:a16="http://schemas.microsoft.com/office/drawing/2014/main" id="{DDDD7BB8-A066-579F-FD46-6565EB198813}"/>
              </a:ext>
            </a:extLst>
          </p:cNvPr>
          <p:cNvPicPr>
            <a:picLocks noChangeAspect="1"/>
          </p:cNvPicPr>
          <p:nvPr/>
        </p:nvPicPr>
        <p:blipFill rotWithShape="1">
          <a:blip r:embed="rId2"/>
          <a:srcRect l="8747" r="17139" b="-5"/>
          <a:stretch/>
        </p:blipFill>
        <p:spPr>
          <a:xfrm>
            <a:off x="7675658" y="2093976"/>
            <a:ext cx="3941064" cy="4096512"/>
          </a:xfrm>
          <a:prstGeom prst="rect">
            <a:avLst/>
          </a:prstGeom>
        </p:spPr>
      </p:pic>
    </p:spTree>
    <p:extLst>
      <p:ext uri="{BB962C8B-B14F-4D97-AF65-F5344CB8AC3E}">
        <p14:creationId xmlns:p14="http://schemas.microsoft.com/office/powerpoint/2010/main" val="4080304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A38A530F-81FC-BC39-40F9-2AFBCB5BBC78}"/>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1700" kern="1200">
                <a:solidFill>
                  <a:srgbClr val="FFFFFF"/>
                </a:solidFill>
                <a:latin typeface="+mj-lt"/>
                <a:ea typeface="+mj-ea"/>
                <a:cs typeface="+mj-cs"/>
              </a:rPr>
              <a:t>.the rolling(window=7) expression indicates that a moving average will be taken within this window by specifying a window size. Here, the window size is determined to be 7 days. .the mean() expression takes the average of the values in the window.</a:t>
            </a:r>
          </a:p>
        </p:txBody>
      </p:sp>
      <p:pic>
        <p:nvPicPr>
          <p:cNvPr id="4" name="İçerik Yer Tutucusu 3" descr="metin, ekran görüntüsü, sayı, numara, yazı tipi içeren bir resim&#10;&#10;Açıklama otomatik olarak oluşturuldu">
            <a:extLst>
              <a:ext uri="{FF2B5EF4-FFF2-40B4-BE49-F238E27FC236}">
                <a16:creationId xmlns:a16="http://schemas.microsoft.com/office/drawing/2014/main" id="{DF5B157D-73CC-93BC-83D6-F2CA2BC3D449}"/>
              </a:ext>
            </a:extLst>
          </p:cNvPr>
          <p:cNvPicPr>
            <a:picLocks noGrp="1" noChangeAspect="1"/>
          </p:cNvPicPr>
          <p:nvPr>
            <p:ph idx="1"/>
          </p:nvPr>
        </p:nvPicPr>
        <p:blipFill>
          <a:blip r:embed="rId2"/>
          <a:stretch>
            <a:fillRect/>
          </a:stretch>
        </p:blipFill>
        <p:spPr>
          <a:xfrm>
            <a:off x="4777316" y="714368"/>
            <a:ext cx="6780700" cy="5426935"/>
          </a:xfrm>
          <a:prstGeom prst="rect">
            <a:avLst/>
          </a:prstGeom>
        </p:spPr>
      </p:pic>
    </p:spTree>
    <p:extLst>
      <p:ext uri="{BB962C8B-B14F-4D97-AF65-F5344CB8AC3E}">
        <p14:creationId xmlns:p14="http://schemas.microsoft.com/office/powerpoint/2010/main" val="2938420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B761509-3B9A-49A6-A84B-C3D868116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91DE43FD-EB47-414A-B0AB-169B0FFF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272922" cy="6858000"/>
          </a:xfrm>
          <a:custGeom>
            <a:avLst/>
            <a:gdLst>
              <a:gd name="connsiteX0" fmla="*/ 0 w 9272922"/>
              <a:gd name="connsiteY0" fmla="*/ 0 h 6858000"/>
              <a:gd name="connsiteX1" fmla="*/ 1733417 w 9272922"/>
              <a:gd name="connsiteY1" fmla="*/ 0 h 6858000"/>
              <a:gd name="connsiteX2" fmla="*/ 3307976 w 9272922"/>
              <a:gd name="connsiteY2" fmla="*/ 0 h 6858000"/>
              <a:gd name="connsiteX3" fmla="*/ 8126249 w 9272922"/>
              <a:gd name="connsiteY3" fmla="*/ 0 h 6858000"/>
              <a:gd name="connsiteX4" fmla="*/ 8138896 w 9272922"/>
              <a:gd name="connsiteY4" fmla="*/ 31774 h 6858000"/>
              <a:gd name="connsiteX5" fmla="*/ 9193904 w 9272922"/>
              <a:gd name="connsiteY5" fmla="*/ 2682457 h 6858000"/>
              <a:gd name="connsiteX6" fmla="*/ 9193904 w 9272922"/>
              <a:gd name="connsiteY6" fmla="*/ 3752208 h 6858000"/>
              <a:gd name="connsiteX7" fmla="*/ 8036400 w 9272922"/>
              <a:gd name="connsiteY7" fmla="*/ 6660411 h 6858000"/>
              <a:gd name="connsiteX8" fmla="*/ 7957938 w 9272922"/>
              <a:gd name="connsiteY8" fmla="*/ 6857542 h 6858000"/>
              <a:gd name="connsiteX9" fmla="*/ 3307976 w 9272922"/>
              <a:gd name="connsiteY9" fmla="*/ 6857542 h 6858000"/>
              <a:gd name="connsiteX10" fmla="*/ 3307976 w 9272922"/>
              <a:gd name="connsiteY10" fmla="*/ 6858000 h 6858000"/>
              <a:gd name="connsiteX11" fmla="*/ 0 w 9272922"/>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İçerik Yer Tutucusu 3" descr="metin, öykü gelişim çizgisi&#10;&#10;Açıklama otomatik olarak oluşturuldu">
            <a:extLst>
              <a:ext uri="{FF2B5EF4-FFF2-40B4-BE49-F238E27FC236}">
                <a16:creationId xmlns:a16="http://schemas.microsoft.com/office/drawing/2014/main" id="{E6CE2E75-7426-C945-A9C0-76902900D53E}"/>
              </a:ext>
            </a:extLst>
          </p:cNvPr>
          <p:cNvPicPr>
            <a:picLocks noGrp="1" noChangeAspect="1"/>
          </p:cNvPicPr>
          <p:nvPr>
            <p:ph idx="1"/>
          </p:nvPr>
        </p:nvPicPr>
        <p:blipFill>
          <a:blip r:embed="rId2"/>
          <a:stretch>
            <a:fillRect/>
          </a:stretch>
        </p:blipFill>
        <p:spPr>
          <a:xfrm>
            <a:off x="1355897" y="643466"/>
            <a:ext cx="5623062" cy="5566833"/>
          </a:xfrm>
          <a:prstGeom prst="rect">
            <a:avLst/>
          </a:prstGeom>
        </p:spPr>
      </p:pic>
      <p:grpSp>
        <p:nvGrpSpPr>
          <p:cNvPr id="13" name="Group 12">
            <a:extLst>
              <a:ext uri="{FF2B5EF4-FFF2-40B4-BE49-F238E27FC236}">
                <a16:creationId xmlns:a16="http://schemas.microsoft.com/office/drawing/2014/main" id="{58495BCC-CE77-4CC2-952E-846F41119F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75188"/>
            <a:chExt cx="1562267" cy="1172973"/>
          </a:xfrm>
        </p:grpSpPr>
        <p:sp>
          <p:nvSpPr>
            <p:cNvPr id="14" name="Freeform 5">
              <a:extLst>
                <a:ext uri="{FF2B5EF4-FFF2-40B4-BE49-F238E27FC236}">
                  <a16:creationId xmlns:a16="http://schemas.microsoft.com/office/drawing/2014/main" id="{1B42538B-E30F-4967-A6C1-8EBA775F4D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423846"/>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5" name="Freeform 5">
              <a:extLst>
                <a:ext uri="{FF2B5EF4-FFF2-40B4-BE49-F238E27FC236}">
                  <a16:creationId xmlns:a16="http://schemas.microsoft.com/office/drawing/2014/main" id="{9A6BD9AC-4DE7-4B20-8547-4E3B375C2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75188"/>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160639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9938554-631C-3994-7C02-6F406F803FF7}"/>
              </a:ext>
            </a:extLst>
          </p:cNvPr>
          <p:cNvSpPr>
            <a:spLocks noGrp="1"/>
          </p:cNvSpPr>
          <p:nvPr>
            <p:ph type="title"/>
          </p:nvPr>
        </p:nvSpPr>
        <p:spPr>
          <a:xfrm>
            <a:off x="481013" y="3752849"/>
            <a:ext cx="3290887" cy="2452687"/>
          </a:xfrm>
        </p:spPr>
        <p:txBody>
          <a:bodyPr anchor="ctr">
            <a:normAutofit/>
          </a:bodyPr>
          <a:lstStyle/>
          <a:p>
            <a:endParaRPr lang="tr-TR" sz="3600"/>
          </a:p>
        </p:txBody>
      </p:sp>
      <p:pic>
        <p:nvPicPr>
          <p:cNvPr id="4" name="Resim 3" descr="metin, ekran görüntüsü, makine, astronot içeren bir resim&#10;&#10;Açıklama otomatik olarak oluşturuldu">
            <a:extLst>
              <a:ext uri="{FF2B5EF4-FFF2-40B4-BE49-F238E27FC236}">
                <a16:creationId xmlns:a16="http://schemas.microsoft.com/office/drawing/2014/main" id="{CD65B660-9C3F-C11F-7C0C-0A75A3E5361C}"/>
              </a:ext>
            </a:extLst>
          </p:cNvPr>
          <p:cNvPicPr>
            <a:picLocks noChangeAspect="1"/>
          </p:cNvPicPr>
          <p:nvPr/>
        </p:nvPicPr>
        <p:blipFill rotWithShape="1">
          <a:blip r:embed="rId2"/>
          <a:srcRect t="22963" b="20936"/>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İçerik Yer Tutucusu 2">
            <a:extLst>
              <a:ext uri="{FF2B5EF4-FFF2-40B4-BE49-F238E27FC236}">
                <a16:creationId xmlns:a16="http://schemas.microsoft.com/office/drawing/2014/main" id="{BAB9503B-3EA5-81AD-7F5B-E6E18F772A77}"/>
              </a:ext>
            </a:extLst>
          </p:cNvPr>
          <p:cNvSpPr>
            <a:spLocks noGrp="1"/>
          </p:cNvSpPr>
          <p:nvPr>
            <p:ph idx="1"/>
          </p:nvPr>
        </p:nvSpPr>
        <p:spPr>
          <a:xfrm>
            <a:off x="4223982" y="3752850"/>
            <a:ext cx="7485413" cy="2452687"/>
          </a:xfrm>
        </p:spPr>
        <p:txBody>
          <a:bodyPr anchor="ctr">
            <a:normAutofit/>
          </a:bodyPr>
          <a:lstStyle/>
          <a:p>
            <a:r>
              <a:rPr lang="tr-TR" sz="1700"/>
              <a:t>Time series can have the following components: Trend (Trend): It is the direction of long-term change of the time series. A trend represents the overall trend or an increase/decrease trend in the data set. Seasonality: These are patterns that repeat at certain intervals (such as day, week, December, month, year). For example, increases or decreases in sales of a particular product during a year can be called seasonality. Cycle: These are long-term patterns that repeat over a certain period of time but differ seasonally. They may include longer-term trends such as business cycles or economic cycles. Randomness (Noise): Represents random variations in a time series that are unpredictable and irregular.</a:t>
            </a:r>
          </a:p>
        </p:txBody>
      </p:sp>
    </p:spTree>
    <p:extLst>
      <p:ext uri="{BB962C8B-B14F-4D97-AF65-F5344CB8AC3E}">
        <p14:creationId xmlns:p14="http://schemas.microsoft.com/office/powerpoint/2010/main" val="1987965337"/>
      </p:ext>
    </p:extLst>
  </p:cSld>
  <p:clrMapOvr>
    <a:masterClrMapping/>
  </p:clrMapOvr>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i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640</Words>
  <Application>Microsoft Office PowerPoint</Application>
  <PresentationFormat>Geniş ekran</PresentationFormat>
  <Paragraphs>24</Paragraphs>
  <Slides>15</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15</vt:i4>
      </vt:variant>
    </vt:vector>
  </HeadingPairs>
  <TitlesOfParts>
    <vt:vector size="19" baseType="lpstr">
      <vt:lpstr>Arial</vt:lpstr>
      <vt:lpstr>Calibri</vt:lpstr>
      <vt:lpstr>Calibri Light</vt:lpstr>
      <vt:lpstr>Ofis Teması</vt:lpstr>
      <vt:lpstr>Store Item Demand Forecasting </vt:lpstr>
      <vt:lpstr>I. Demand Planning &amp; Optimization Problem</vt:lpstr>
      <vt:lpstr>PowerPoint Sunusu</vt:lpstr>
      <vt:lpstr>In this particular code example, the smape function was used during the training and evaluation of XGBoost models. SMAPE is a metric that measures the amount of error between the estimated values and the actual values in percentage terms.Dec.</vt:lpstr>
      <vt:lpstr>PowerPoint Sunusu</vt:lpstr>
      <vt:lpstr>ROLLİNG WİNDOW</vt:lpstr>
      <vt:lpstr>.the rolling(window=7) expression indicates that a moving average will be taken within this window by specifying a window size. Here, the window size is determined to be 7 days. .the mean() expression takes the average of the values in the window.</vt:lpstr>
      <vt:lpstr>PowerPoint Sunusu</vt:lpstr>
      <vt:lpstr>PowerPoint Sunusu</vt:lpstr>
      <vt:lpstr>PowerPoint Sunusu</vt:lpstr>
      <vt:lpstr>PowerPoint Sunusu</vt:lpstr>
      <vt:lpstr>The XGBoost Algorithm</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https://github.com/ozlemefe/ozlemefe/blob/main/Store-ItemDemandForecastingFinal.ipynb</dc:title>
  <dc:creator>Acer</dc:creator>
  <cp:lastModifiedBy>efe kurnaz</cp:lastModifiedBy>
  <cp:revision>77</cp:revision>
  <dcterms:created xsi:type="dcterms:W3CDTF">2023-12-23T15:07:15Z</dcterms:created>
  <dcterms:modified xsi:type="dcterms:W3CDTF">2023-12-23T18:16:48Z</dcterms:modified>
</cp:coreProperties>
</file>