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54"/>
  </p:notesMasterIdLst>
  <p:handoutMasterIdLst>
    <p:handoutMasterId r:id="rId55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53" r:id="rId13"/>
    <p:sldId id="417" r:id="rId14"/>
    <p:sldId id="418" r:id="rId15"/>
    <p:sldId id="419" r:id="rId16"/>
    <p:sldId id="420" r:id="rId17"/>
    <p:sldId id="421" r:id="rId18"/>
    <p:sldId id="422" r:id="rId19"/>
    <p:sldId id="458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59" r:id="rId29"/>
    <p:sldId id="431" r:id="rId30"/>
    <p:sldId id="432" r:id="rId31"/>
    <p:sldId id="433" r:id="rId32"/>
    <p:sldId id="434" r:id="rId33"/>
    <p:sldId id="462" r:id="rId34"/>
    <p:sldId id="436" r:id="rId35"/>
    <p:sldId id="460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61" r:id="rId5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8" autoAdjust="0"/>
    <p:restoredTop sz="86871" autoAdjust="0"/>
  </p:normalViewPr>
  <p:slideViewPr>
    <p:cSldViewPr>
      <p:cViewPr varScale="1">
        <p:scale>
          <a:sx n="119" d="100"/>
          <a:sy n="119" d="100"/>
        </p:scale>
        <p:origin x="192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3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37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D1F3-A02B-E34E-A5A8-0152B8DC3FBC}" type="slidenum">
              <a:rPr lang="en-US"/>
              <a:pPr/>
              <a:t>42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2314-EE8A-B847-A766-AEEA45E825E0}" type="slidenum">
              <a:rPr lang="en-US"/>
              <a:pPr/>
              <a:t>43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43AE-1CC2-BE40-8BE4-2BA5E466CEBC}" type="slidenum">
              <a:rPr lang="en-US"/>
              <a:pPr/>
              <a:t>44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B869F-A84D-7A44-B023-850168FA7FBE}" type="slidenum">
              <a:rPr lang="en-US"/>
              <a:pPr/>
              <a:t>45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2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5D07-CA9A-894F-8C7D-8EEE36138543}" type="slidenum">
              <a:rPr lang="en-US"/>
              <a:pPr/>
              <a:t>46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1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47CCA-62F1-1B41-8EA7-0BB94C81C200}" type="slidenum">
              <a:rPr lang="en-US"/>
              <a:pPr/>
              <a:t>47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4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1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1/8/21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02" r:id="rId13"/>
    <p:sldLayoutId id="214748370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2800350"/>
            <a:ext cx="5009393" cy="169164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00A1-255A-E64E-B8D2-DDB22BD1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470E-AC87-1A45-8F32-61766BD2E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2BC4-3157-0E4F-BC78-4F4977DD3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200150"/>
            <a:ext cx="83058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0386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7056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636C8-6781-B545-8D9F-EDC028996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D1A6-5191-CF4C-85C7-F52ECFD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5" y="3105150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FA6E-2382-6B4C-B8E6-8B94E008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0F15-EA58-4843-B17B-AAE3E1DC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94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3850"/>
            <a:ext cx="80924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did the name, dynamic programming, come from? 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76350"/>
            <a:ext cx="7924800" cy="35433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decided therefore to use the word, “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 it’s impossible to use the word,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Thus, I thought dynamic programming was a good name. It was something not even a Congressman could object to.”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Richard Bellman, “Eye of the Hurricane: an autobiography” 1984.</a:t>
            </a: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244D-BBE8-ED44-B026-C9FDD80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1476-3210-D645-BF97-E35B11E1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0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-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*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-j * d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-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- d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  D(i-1,j-1) + s[x(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971800" y="28765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57250"/>
          </a:xfrm>
        </p:spPr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35052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>
            <a:off x="1284289" y="1490663"/>
            <a:ext cx="3703637" cy="2708672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219200" y="9715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>
            <a:off x="-514996" y="26508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638800" y="1657350"/>
            <a:ext cx="32004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alibri"/>
                <a:cs typeface="Calibri"/>
              </a:rPr>
              <a:t>(Note that the origin is at the upper left.)</a:t>
            </a:r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4300"/>
            <a:ext cx="7772400" cy="857250"/>
          </a:xfrm>
        </p:spPr>
        <p:txBody>
          <a:bodyPr/>
          <a:lstStyle/>
          <a:p>
            <a:r>
              <a:rPr lang="en-US"/>
              <a:t>A variant of the basic algorithm: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9448"/>
            <a:ext cx="8382000" cy="1310878"/>
          </a:xfrm>
        </p:spPr>
        <p:txBody>
          <a:bodyPr/>
          <a:lstStyle/>
          <a:p>
            <a:r>
              <a:rPr lang="en-US" sz="2400" dirty="0"/>
              <a:t>Maybe it is OK to have an unlimited # of gaps in the beginning and end:</a:t>
            </a:r>
          </a:p>
        </p:txBody>
      </p:sp>
      <p:sp>
        <p:nvSpPr>
          <p:cNvPr id="1249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1" y="2571750"/>
            <a:ext cx="868068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ATGCCCCTTCCGGC</a:t>
            </a:r>
          </a:p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GCGAGTTCAT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--------------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38290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r>
              <a:rPr lang="en-US" sz="2400" dirty="0"/>
              <a:t>If so, we don’t want to penalize gaps at the ends</a:t>
            </a:r>
          </a:p>
        </p:txBody>
      </p:sp>
    </p:spTree>
    <p:extLst>
      <p:ext uri="{BB962C8B-B14F-4D97-AF65-F5344CB8AC3E}">
        <p14:creationId xmlns:p14="http://schemas.microsoft.com/office/powerpoint/2010/main" val="1595979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Dark vertical"/>
          <p:cNvSpPr>
            <a:spLocks noChangeArrowheads="1"/>
          </p:cNvSpPr>
          <p:nvPr/>
        </p:nvSpPr>
        <p:spPr bwMode="auto">
          <a:xfrm>
            <a:off x="1733550" y="1714500"/>
            <a:ext cx="26670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1" name="Rectangle 3" descr="Dark vertical"/>
          <p:cNvSpPr>
            <a:spLocks noChangeArrowheads="1"/>
          </p:cNvSpPr>
          <p:nvPr/>
        </p:nvSpPr>
        <p:spPr bwMode="auto">
          <a:xfrm>
            <a:off x="1657350" y="2400300"/>
            <a:ext cx="27432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2" name="Rectangle 4" descr="Dark vertical"/>
          <p:cNvSpPr>
            <a:spLocks noChangeArrowheads="1"/>
          </p:cNvSpPr>
          <p:nvPr/>
        </p:nvSpPr>
        <p:spPr bwMode="auto">
          <a:xfrm>
            <a:off x="1733550" y="354330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3" name="Rectangle 5" descr="Dark vertical"/>
          <p:cNvSpPr>
            <a:spLocks noChangeArrowheads="1"/>
          </p:cNvSpPr>
          <p:nvPr/>
        </p:nvSpPr>
        <p:spPr bwMode="auto">
          <a:xfrm>
            <a:off x="1733550" y="405765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overlaps</a:t>
            </a:r>
          </a:p>
        </p:txBody>
      </p:sp>
      <p:sp>
        <p:nvSpPr>
          <p:cNvPr id="1269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38150" y="17145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33550" y="19431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57350" y="24003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38150" y="26289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38150" y="354330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733550" y="37719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38150" y="428625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733550" y="405765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848350" y="1766887"/>
            <a:ext cx="2971800" cy="785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2 </a:t>
            </a:r>
            <a:r>
              <a:rPr lang="en-US" sz="1600" dirty="0" err="1">
                <a:solidFill>
                  <a:srgbClr val="113457"/>
                </a:solidFill>
              </a:rPr>
              <a:t>overlapping“</a:t>
            </a:r>
            <a:r>
              <a:rPr lang="en-US" sz="1600" i="1" dirty="0" err="1">
                <a:solidFill>
                  <a:srgbClr val="113457"/>
                </a:solidFill>
              </a:rPr>
              <a:t>reads</a:t>
            </a:r>
            <a:r>
              <a:rPr lang="en-US" sz="1600" dirty="0">
                <a:solidFill>
                  <a:srgbClr val="113457"/>
                </a:solidFill>
              </a:rPr>
              <a:t>” from a 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sequencing project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48350" y="3552825"/>
            <a:ext cx="2971800" cy="72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Search for a mouse gene</a:t>
            </a:r>
          </a:p>
          <a:p>
            <a:r>
              <a:rPr lang="en-US" sz="1600" dirty="0">
                <a:solidFill>
                  <a:srgbClr val="113457"/>
                </a:solidFill>
              </a:rPr>
              <a:t>within a human chromosome</a:t>
            </a:r>
          </a:p>
        </p:txBody>
      </p:sp>
    </p:spTree>
    <p:extLst>
      <p:ext uri="{BB962C8B-B14F-4D97-AF65-F5344CB8AC3E}">
        <p14:creationId xmlns:p14="http://schemas.microsoft.com/office/powerpoint/2010/main" val="971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857250"/>
          </a:xfrm>
        </p:spPr>
        <p:txBody>
          <a:bodyPr/>
          <a:lstStyle/>
          <a:p>
            <a:r>
              <a:rPr lang="en-US" dirty="0"/>
              <a:t>The Overlap Detection variant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813300" y="1289448"/>
            <a:ext cx="4025900" cy="3682603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/>
                <a:cs typeface="Calibri"/>
              </a:rPr>
              <a:t>Changes: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Initialization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F(0, j)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Termination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max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N)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baseline="-25000" dirty="0">
                <a:latin typeface="Courier"/>
                <a:cs typeface="Courier"/>
              </a:rPr>
              <a:t>OPT</a:t>
            </a:r>
            <a:r>
              <a:rPr lang="en-US" sz="1800" dirty="0">
                <a:latin typeface="Courier"/>
                <a:cs typeface="Courier"/>
              </a:rPr>
              <a:t> = max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</a:t>
            </a:r>
            <a:r>
              <a:rPr lang="en-US" sz="1800" dirty="0" err="1">
                <a:latin typeface="Courier"/>
                <a:cs typeface="Courier"/>
              </a:rPr>
              <a:t>max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 F(M, j)</a:t>
            </a:r>
          </a:p>
        </p:txBody>
      </p:sp>
      <p:sp>
        <p:nvSpPr>
          <p:cNvPr id="1291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95325" y="16740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95325" y="43874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700088" y="43136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700088" y="42457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5325" y="41779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700088" y="41136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695325" y="40397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85800" y="39719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700088" y="39040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700088" y="38302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95325" y="37564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95325" y="36885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00088" y="36206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87388" y="35563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700088" y="34825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90563" y="34147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704850" y="33468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700088" y="32694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04850" y="31956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704850" y="31277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700088" y="30599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704850" y="29956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700088" y="29217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90563" y="28539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95325" y="27860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87388" y="27193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700088" y="26384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00088" y="25705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>
            <a:off x="704850" y="25026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>
            <a:off x="692150" y="24384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696913" y="23645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695325" y="22967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700088" y="22288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695325" y="21705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695325" y="21026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700088" y="20347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687388" y="19704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700088" y="18966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90563" y="1828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704850" y="17609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8" name="Line 44"/>
          <p:cNvSpPr>
            <a:spLocks noChangeShapeType="1"/>
          </p:cNvSpPr>
          <p:nvPr/>
        </p:nvSpPr>
        <p:spPr bwMode="auto">
          <a:xfrm flipV="1">
            <a:off x="7969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V="1">
            <a:off x="89376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 flipV="1">
            <a:off x="9953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 flipV="1">
            <a:off x="108426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 flipV="1">
            <a:off x="117157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 flipV="1">
            <a:off x="1268413" y="16847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 flipV="1">
            <a:off x="13700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 flipV="1">
            <a:off x="145891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15494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164623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17478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183673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19240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2020888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 flipV="1">
            <a:off x="21224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 flipV="1">
            <a:off x="22113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4" name="Line 60"/>
          <p:cNvSpPr>
            <a:spLocks noChangeShapeType="1"/>
          </p:cNvSpPr>
          <p:nvPr/>
        </p:nvSpPr>
        <p:spPr bwMode="auto">
          <a:xfrm flipV="1">
            <a:off x="23161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5" name="Line 61"/>
          <p:cNvSpPr>
            <a:spLocks noChangeShapeType="1"/>
          </p:cNvSpPr>
          <p:nvPr/>
        </p:nvSpPr>
        <p:spPr bwMode="auto">
          <a:xfrm flipV="1">
            <a:off x="241300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 flipV="1">
            <a:off x="2514600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7" name="Line 63"/>
          <p:cNvSpPr>
            <a:spLocks noChangeShapeType="1"/>
          </p:cNvSpPr>
          <p:nvPr/>
        </p:nvSpPr>
        <p:spPr bwMode="auto">
          <a:xfrm flipV="1">
            <a:off x="26035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8" name="Line 64"/>
          <p:cNvSpPr>
            <a:spLocks noChangeShapeType="1"/>
          </p:cNvSpPr>
          <p:nvPr/>
        </p:nvSpPr>
        <p:spPr bwMode="auto">
          <a:xfrm flipV="1">
            <a:off x="26908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9" name="Line 65"/>
          <p:cNvSpPr>
            <a:spLocks noChangeShapeType="1"/>
          </p:cNvSpPr>
          <p:nvPr/>
        </p:nvSpPr>
        <p:spPr bwMode="auto">
          <a:xfrm flipV="1">
            <a:off x="2787650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0" name="Line 66"/>
          <p:cNvSpPr>
            <a:spLocks noChangeShapeType="1"/>
          </p:cNvSpPr>
          <p:nvPr/>
        </p:nvSpPr>
        <p:spPr bwMode="auto">
          <a:xfrm flipV="1">
            <a:off x="288925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1" name="Line 67"/>
          <p:cNvSpPr>
            <a:spLocks noChangeShapeType="1"/>
          </p:cNvSpPr>
          <p:nvPr/>
        </p:nvSpPr>
        <p:spPr bwMode="auto">
          <a:xfrm flipV="1">
            <a:off x="29781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 flipV="1">
            <a:off x="30686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3" name="Line 69"/>
          <p:cNvSpPr>
            <a:spLocks noChangeShapeType="1"/>
          </p:cNvSpPr>
          <p:nvPr/>
        </p:nvSpPr>
        <p:spPr bwMode="auto">
          <a:xfrm flipV="1">
            <a:off x="31654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V="1">
            <a:off x="3267075" y="16668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 flipV="1">
            <a:off x="33559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 flipV="1">
            <a:off x="34432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35401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8" name="Line 74"/>
          <p:cNvSpPr>
            <a:spLocks noChangeShapeType="1"/>
          </p:cNvSpPr>
          <p:nvPr/>
        </p:nvSpPr>
        <p:spPr bwMode="auto">
          <a:xfrm flipV="1">
            <a:off x="364172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9" name="Line 75"/>
          <p:cNvSpPr>
            <a:spLocks noChangeShapeType="1"/>
          </p:cNvSpPr>
          <p:nvPr/>
        </p:nvSpPr>
        <p:spPr bwMode="auto">
          <a:xfrm flipV="1">
            <a:off x="37306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0" name="Line 76"/>
          <p:cNvSpPr>
            <a:spLocks noChangeShapeType="1"/>
          </p:cNvSpPr>
          <p:nvPr/>
        </p:nvSpPr>
        <p:spPr bwMode="auto">
          <a:xfrm flipV="1">
            <a:off x="38258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1" name="Line 77"/>
          <p:cNvSpPr>
            <a:spLocks noChangeShapeType="1"/>
          </p:cNvSpPr>
          <p:nvPr/>
        </p:nvSpPr>
        <p:spPr bwMode="auto">
          <a:xfrm flipV="1">
            <a:off x="39147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2" name="Line 78"/>
          <p:cNvSpPr>
            <a:spLocks noChangeShapeType="1"/>
          </p:cNvSpPr>
          <p:nvPr/>
        </p:nvSpPr>
        <p:spPr bwMode="auto">
          <a:xfrm flipV="1">
            <a:off x="40020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3" name="Line 79"/>
          <p:cNvSpPr>
            <a:spLocks noChangeShapeType="1"/>
          </p:cNvSpPr>
          <p:nvPr/>
        </p:nvSpPr>
        <p:spPr bwMode="auto">
          <a:xfrm flipV="1">
            <a:off x="409892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4" name="Line 80"/>
          <p:cNvSpPr>
            <a:spLocks noChangeShapeType="1"/>
          </p:cNvSpPr>
          <p:nvPr/>
        </p:nvSpPr>
        <p:spPr bwMode="auto">
          <a:xfrm flipV="1">
            <a:off x="42005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5" name="Line 81"/>
          <p:cNvSpPr>
            <a:spLocks noChangeShapeType="1"/>
          </p:cNvSpPr>
          <p:nvPr/>
        </p:nvSpPr>
        <p:spPr bwMode="auto">
          <a:xfrm flipV="1">
            <a:off x="42894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6" name="Line 82"/>
          <p:cNvSpPr>
            <a:spLocks noChangeShapeType="1"/>
          </p:cNvSpPr>
          <p:nvPr/>
        </p:nvSpPr>
        <p:spPr bwMode="auto">
          <a:xfrm flipV="1">
            <a:off x="43957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75" name="Freeform 83"/>
          <p:cNvSpPr>
            <a:spLocks/>
          </p:cNvSpPr>
          <p:nvPr/>
        </p:nvSpPr>
        <p:spPr bwMode="auto">
          <a:xfrm flipH="1">
            <a:off x="1752600" y="1714500"/>
            <a:ext cx="2743200" cy="211455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8" name="Text Box 84"/>
          <p:cNvSpPr txBox="1">
            <a:spLocks noChangeArrowheads="1"/>
          </p:cNvSpPr>
          <p:nvPr/>
        </p:nvSpPr>
        <p:spPr bwMode="auto">
          <a:xfrm>
            <a:off x="685800" y="12763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9109" name="Text Box 85"/>
          <p:cNvSpPr txBox="1">
            <a:spLocks noChangeArrowheads="1"/>
          </p:cNvSpPr>
          <p:nvPr/>
        </p:nvSpPr>
        <p:spPr bwMode="auto">
          <a:xfrm rot="-5400000">
            <a:off x="-1118246" y="28794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9478" name="AutoShape 86"/>
          <p:cNvSpPr>
            <a:spLocks/>
          </p:cNvSpPr>
          <p:nvPr/>
        </p:nvSpPr>
        <p:spPr bwMode="auto">
          <a:xfrm>
            <a:off x="6629400" y="3943350"/>
            <a:ext cx="1524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5" grpId="0" animBg="1"/>
      <p:bldP spid="59478" grpId="0" animBg="1"/>
      <p:bldP spid="5947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The Local Alignment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Given two strings 		x = x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y = y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Find substrings x’, y’ whose similarity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(optimal global alignment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is maximum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x = </a:t>
            </a:r>
            <a:r>
              <a:rPr lang="en-US" dirty="0" err="1"/>
              <a:t>aaaacccccggggtta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y = </a:t>
            </a:r>
            <a:r>
              <a:rPr lang="en-US" dirty="0" err="1"/>
              <a:t>ttcccgggaaccaacc</a:t>
            </a:r>
            <a:endParaRPr lang="en-US" dirty="0"/>
          </a:p>
        </p:txBody>
      </p:sp>
      <p:sp>
        <p:nvSpPr>
          <p:cNvPr id="1311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4800600"/>
            <a:ext cx="2895600" cy="342900"/>
          </a:xfrm>
          <a:noFill/>
        </p:spPr>
        <p:txBody>
          <a:bodyPr/>
          <a:lstStyle/>
          <a:p>
            <a:r>
              <a:rPr lang="en-US" sz="1200" dirty="0"/>
              <a:t>Slide from </a:t>
            </a:r>
            <a:r>
              <a:rPr lang="en-US" sz="1200" dirty="0" err="1"/>
              <a:t>Serafim</a:t>
            </a:r>
            <a:r>
              <a:rPr lang="en-US" sz="1200" dirty="0"/>
              <a:t> </a:t>
            </a:r>
            <a:r>
              <a:rPr lang="en-US" sz="1200" dirty="0" err="1"/>
              <a:t>Batzoglou</a:t>
            </a:r>
            <a:r>
              <a:rPr lang="en-US" sz="1200" dirty="0"/>
              <a:t> WITH PERMISSION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552700" y="4393406"/>
            <a:ext cx="838200" cy="342900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05000" y="4781550"/>
            <a:ext cx="838200" cy="350044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197600" y="2271712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197600" y="4126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200775" y="4075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6200775" y="40290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6197600" y="39826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200775" y="39397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6197600" y="3888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191250" y="38421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6200775" y="37957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200775" y="3745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197600" y="3694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197600" y="36492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6200775" y="36028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192838" y="355877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200775" y="3507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194425" y="346114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6205538" y="341471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6200775" y="33623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205538" y="33123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6205538" y="326588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6200775" y="32194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205538" y="3175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6200775" y="31242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194425" y="30777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197600" y="30313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6192838" y="298608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6200775" y="293131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6200775" y="2884884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6205538" y="283845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6196013" y="2794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6199188" y="274439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6197600" y="2697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6200775" y="2651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197600" y="26110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6197600" y="25646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6200775" y="25181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6192838" y="24741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6200775" y="24241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6194425" y="23776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205538" y="233124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62706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33888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4103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4738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5357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6604000" y="227885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6754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67389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 flipV="1">
            <a:off x="68024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687228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 flipV="1">
            <a:off x="6943725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 flipV="1">
            <a:off x="70072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 flipV="1">
            <a:off x="70691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flipV="1">
            <a:off x="7137400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V="1">
            <a:off x="720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 flipV="1">
            <a:off x="72723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 flipV="1">
            <a:off x="73469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V="1">
            <a:off x="741521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 flipV="1">
            <a:off x="74866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 flipV="1">
            <a:off x="755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 flipV="1">
            <a:off x="76120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 flipV="1">
            <a:off x="7680325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V="1">
            <a:off x="77517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V="1">
            <a:off x="78152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 flipV="1">
            <a:off x="78803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 flipV="1">
            <a:off x="794861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V="1">
            <a:off x="8020050" y="2266950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80835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81454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82137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8285163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V="1">
            <a:off x="83486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 flipV="1">
            <a:off x="8415338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7" name="Line 81"/>
          <p:cNvSpPr>
            <a:spLocks noChangeShapeType="1"/>
          </p:cNvSpPr>
          <p:nvPr/>
        </p:nvSpPr>
        <p:spPr bwMode="auto">
          <a:xfrm flipV="1">
            <a:off x="847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 flipV="1">
            <a:off x="85407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 flipV="1">
            <a:off x="8609013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 flipV="1">
            <a:off x="86820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 flipV="1">
            <a:off x="87439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 flipV="1">
            <a:off x="882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3" name="Freeform 87"/>
          <p:cNvSpPr>
            <a:spLocks/>
          </p:cNvSpPr>
          <p:nvPr/>
        </p:nvSpPr>
        <p:spPr bwMode="auto">
          <a:xfrm flipH="1">
            <a:off x="7378700" y="2949178"/>
            <a:ext cx="666750" cy="534591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74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39" grpId="0" animBg="1"/>
      <p:bldP spid="60440" grpId="0" animBg="1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460" grpId="0" animBg="1"/>
      <p:bldP spid="60461" grpId="0" animBg="1"/>
      <p:bldP spid="60462" grpId="0" animBg="1"/>
      <p:bldP spid="60463" grpId="0" animBg="1"/>
      <p:bldP spid="60464" grpId="0" animBg="1"/>
      <p:bldP spid="60465" grpId="0" animBg="1"/>
      <p:bldP spid="60466" grpId="0" animBg="1"/>
      <p:bldP spid="60467" grpId="0" animBg="1"/>
      <p:bldP spid="60468" grpId="0" animBg="1"/>
      <p:bldP spid="60469" grpId="0" animBg="1"/>
      <p:bldP spid="60470" grpId="0" animBg="1"/>
      <p:bldP spid="60471" grpId="0" animBg="1"/>
      <p:bldP spid="60472" grpId="0" animBg="1"/>
      <p:bldP spid="60473" grpId="0" animBg="1"/>
      <p:bldP spid="60474" grpId="0" animBg="1"/>
      <p:bldP spid="60475" grpId="0" animBg="1"/>
      <p:bldP spid="60476" grpId="0" animBg="1"/>
      <p:bldP spid="60477" grpId="0" animBg="1"/>
      <p:bldP spid="60478" grpId="0" animBg="1"/>
      <p:bldP spid="60479" grpId="0" animBg="1"/>
      <p:bldP spid="60480" grpId="0" animBg="1"/>
      <p:bldP spid="60481" grpId="0" animBg="1"/>
      <p:bldP spid="60482" grpId="0" animBg="1"/>
      <p:bldP spid="60483" grpId="0" animBg="1"/>
      <p:bldP spid="60484" grpId="0" animBg="1"/>
      <p:bldP spid="60485" grpId="0" animBg="1"/>
      <p:bldP spid="60486" grpId="0" animBg="1"/>
      <p:bldP spid="60487" grpId="0" animBg="1"/>
      <p:bldP spid="60488" grpId="0" animBg="1"/>
      <p:bldP spid="60489" grpId="0" animBg="1"/>
      <p:bldP spid="60490" grpId="0" animBg="1"/>
      <p:bldP spid="60491" grpId="0" animBg="1"/>
      <p:bldP spid="60492" grpId="0" animBg="1"/>
      <p:bldP spid="60493" grpId="0" animBg="1"/>
      <p:bldP spid="60494" grpId="0" animBg="1"/>
      <p:bldP spid="60495" grpId="0" animBg="1"/>
      <p:bldP spid="60496" grpId="0" animBg="1"/>
      <p:bldP spid="60497" grpId="0" animBg="1"/>
      <p:bldP spid="60498" grpId="0" animBg="1"/>
      <p:bldP spid="60499" grpId="0" animBg="1"/>
      <p:bldP spid="60500" grpId="0" animBg="1"/>
      <p:bldP spid="60501" grpId="0" animBg="1"/>
      <p:bldP spid="60502" grpId="0" animBg="1"/>
      <p:bldP spid="605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85850"/>
            <a:ext cx="8229600" cy="39433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000" b="1" dirty="0"/>
              <a:t>Idea</a:t>
            </a:r>
            <a:r>
              <a:rPr lang="en-US" sz="2000" dirty="0"/>
              <a:t>: Ignore badly aligning regions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Modifications to Needleman-</a:t>
            </a:r>
            <a:r>
              <a:rPr lang="en-US" sz="1800" dirty="0" err="1"/>
              <a:t>Wunsch</a:t>
            </a:r>
            <a:r>
              <a:rPr lang="en-US" sz="1800" dirty="0"/>
              <a:t>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Initialization</a:t>
            </a:r>
            <a:r>
              <a:rPr lang="en-US" sz="1800" dirty="0"/>
              <a:t>:	</a:t>
            </a:r>
            <a:r>
              <a:rPr lang="en-US" sz="1800" dirty="0">
                <a:latin typeface="Courier"/>
                <a:cs typeface="Courier"/>
              </a:rPr>
              <a:t>F(0, j) = 0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>
              <a:buFontTx/>
              <a:buNone/>
            </a:pPr>
            <a:r>
              <a:rPr lang="en-US" sz="1800" dirty="0"/>
              <a:t>					</a:t>
            </a:r>
          </a:p>
          <a:p>
            <a:pPr>
              <a:buFontTx/>
              <a:buNone/>
            </a:pPr>
            <a:r>
              <a:rPr lang="en-US" sz="1800" dirty="0"/>
              <a:t>				                     </a:t>
            </a:r>
            <a:r>
              <a:rPr lang="en-US" sz="1800" dirty="0">
                <a:latin typeface="Courier"/>
                <a:cs typeface="Courier"/>
              </a:rPr>
              <a:t>0	</a:t>
            </a:r>
          </a:p>
          <a:p>
            <a:pPr>
              <a:buFontTx/>
              <a:buNone/>
            </a:pPr>
            <a:r>
              <a:rPr lang="en-US" sz="1800" b="1" dirty="0">
                <a:latin typeface="Calibri"/>
                <a:cs typeface="Calibri"/>
              </a:rPr>
              <a:t>Iteration</a:t>
            </a:r>
            <a:r>
              <a:rPr lang="en-US" sz="1800" dirty="0">
                <a:latin typeface="Calibri"/>
                <a:cs typeface="Calibri"/>
              </a:rPr>
              <a:t>:           </a:t>
            </a:r>
            <a:r>
              <a:rPr lang="en-US" sz="1800" dirty="0">
                <a:latin typeface="Courier"/>
                <a:cs typeface="Courier"/>
              </a:rPr>
              <a:t>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j) = max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 – 1)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 – 1) + s(x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y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)  </a:t>
            </a:r>
          </a:p>
        </p:txBody>
      </p:sp>
      <p:sp>
        <p:nvSpPr>
          <p:cNvPr id="1373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4793903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3962400" y="3467100"/>
            <a:ext cx="76200" cy="1314450"/>
          </a:xfrm>
          <a:prstGeom prst="leftBrace">
            <a:avLst>
              <a:gd name="adj1" fmla="val 864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3366"/>
              </a:solidFill>
              <a:latin typeface="Times New Roman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797550" y="1262063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5797550" y="3117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800725" y="3065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800725" y="30194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7550" y="29729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5800725" y="29301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797550" y="2878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791200" y="28324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5800725" y="27860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5800725" y="2736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797550" y="2684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797550" y="26396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800725" y="25931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5792788" y="254912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5800725" y="2497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5794375" y="245149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5805488" y="240506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5800725" y="23526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5805488" y="23026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5805488" y="2256235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5800725" y="22098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805488" y="2165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5800725" y="21145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794375" y="20681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797550" y="20216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5792788" y="197643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800725" y="192166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5800725" y="187523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5805488" y="182880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5795963" y="1784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5799138" y="1734741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>
            <a:off x="5797550" y="16883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5800725" y="16418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797550" y="16013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>
            <a:off x="5797550" y="1554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>
            <a:off x="5800725" y="1508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>
            <a:off x="5792788" y="14644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5800725" y="14144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5794375" y="13680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5805488" y="132159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1" name="Line 45"/>
          <p:cNvSpPr>
            <a:spLocks noChangeShapeType="1"/>
          </p:cNvSpPr>
          <p:nvPr/>
        </p:nvSpPr>
        <p:spPr bwMode="auto">
          <a:xfrm flipV="1">
            <a:off x="58705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2" name="Line 46"/>
          <p:cNvSpPr>
            <a:spLocks noChangeShapeType="1"/>
          </p:cNvSpPr>
          <p:nvPr/>
        </p:nvSpPr>
        <p:spPr bwMode="auto">
          <a:xfrm flipV="1">
            <a:off x="593883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3" name="Line 47"/>
          <p:cNvSpPr>
            <a:spLocks noChangeShapeType="1"/>
          </p:cNvSpPr>
          <p:nvPr/>
        </p:nvSpPr>
        <p:spPr bwMode="auto">
          <a:xfrm flipV="1">
            <a:off x="60102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 bwMode="auto">
          <a:xfrm flipV="1">
            <a:off x="60737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5" name="Line 49"/>
          <p:cNvSpPr>
            <a:spLocks noChangeShapeType="1"/>
          </p:cNvSpPr>
          <p:nvPr/>
        </p:nvSpPr>
        <p:spPr bwMode="auto">
          <a:xfrm flipV="1">
            <a:off x="61356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V="1">
            <a:off x="6203950" y="1269207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V="1">
            <a:off x="62753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 flipV="1">
            <a:off x="63388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V="1">
            <a:off x="64023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V="1">
            <a:off x="647223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 flipV="1">
            <a:off x="6543675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 flipV="1">
            <a:off x="66071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3" name="Line 57"/>
          <p:cNvSpPr>
            <a:spLocks noChangeShapeType="1"/>
          </p:cNvSpPr>
          <p:nvPr/>
        </p:nvSpPr>
        <p:spPr bwMode="auto">
          <a:xfrm flipV="1">
            <a:off x="66690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4" name="Line 58"/>
          <p:cNvSpPr>
            <a:spLocks noChangeShapeType="1"/>
          </p:cNvSpPr>
          <p:nvPr/>
        </p:nvSpPr>
        <p:spPr bwMode="auto">
          <a:xfrm flipV="1">
            <a:off x="6737350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 flipV="1">
            <a:off x="680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 flipV="1">
            <a:off x="68722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 flipV="1">
            <a:off x="69469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 flipV="1">
            <a:off x="701516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9" name="Line 63"/>
          <p:cNvSpPr>
            <a:spLocks noChangeShapeType="1"/>
          </p:cNvSpPr>
          <p:nvPr/>
        </p:nvSpPr>
        <p:spPr bwMode="auto">
          <a:xfrm flipV="1">
            <a:off x="70866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715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 flipV="1">
            <a:off x="72120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 flipV="1">
            <a:off x="7280275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 flipV="1">
            <a:off x="73517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 flipV="1">
            <a:off x="74152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5" name="Line 69"/>
          <p:cNvSpPr>
            <a:spLocks noChangeShapeType="1"/>
          </p:cNvSpPr>
          <p:nvPr/>
        </p:nvSpPr>
        <p:spPr bwMode="auto">
          <a:xfrm flipV="1">
            <a:off x="74803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6" name="Line 70"/>
          <p:cNvSpPr>
            <a:spLocks noChangeShapeType="1"/>
          </p:cNvSpPr>
          <p:nvPr/>
        </p:nvSpPr>
        <p:spPr bwMode="auto">
          <a:xfrm flipV="1">
            <a:off x="754856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 flipV="1">
            <a:off x="7620000" y="125730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8" name="Line 72"/>
          <p:cNvSpPr>
            <a:spLocks noChangeShapeType="1"/>
          </p:cNvSpPr>
          <p:nvPr/>
        </p:nvSpPr>
        <p:spPr bwMode="auto">
          <a:xfrm flipV="1">
            <a:off x="76835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 flipV="1">
            <a:off x="77454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 flipV="1">
            <a:off x="78136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1" name="Line 75"/>
          <p:cNvSpPr>
            <a:spLocks noChangeShapeType="1"/>
          </p:cNvSpPr>
          <p:nvPr/>
        </p:nvSpPr>
        <p:spPr bwMode="auto">
          <a:xfrm flipV="1">
            <a:off x="7885113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2" name="Line 76"/>
          <p:cNvSpPr>
            <a:spLocks noChangeShapeType="1"/>
          </p:cNvSpPr>
          <p:nvPr/>
        </p:nvSpPr>
        <p:spPr bwMode="auto">
          <a:xfrm flipV="1">
            <a:off x="79486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3" name="Line 77"/>
          <p:cNvSpPr>
            <a:spLocks noChangeShapeType="1"/>
          </p:cNvSpPr>
          <p:nvPr/>
        </p:nvSpPr>
        <p:spPr bwMode="auto">
          <a:xfrm flipV="1">
            <a:off x="8015288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4" name="Line 78"/>
          <p:cNvSpPr>
            <a:spLocks noChangeShapeType="1"/>
          </p:cNvSpPr>
          <p:nvPr/>
        </p:nvSpPr>
        <p:spPr bwMode="auto">
          <a:xfrm flipV="1">
            <a:off x="807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5" name="Line 79"/>
          <p:cNvSpPr>
            <a:spLocks noChangeShapeType="1"/>
          </p:cNvSpPr>
          <p:nvPr/>
        </p:nvSpPr>
        <p:spPr bwMode="auto">
          <a:xfrm flipV="1">
            <a:off x="81407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6" name="Line 80"/>
          <p:cNvSpPr>
            <a:spLocks noChangeShapeType="1"/>
          </p:cNvSpPr>
          <p:nvPr/>
        </p:nvSpPr>
        <p:spPr bwMode="auto">
          <a:xfrm flipV="1">
            <a:off x="8208963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7" name="Line 81"/>
          <p:cNvSpPr>
            <a:spLocks noChangeShapeType="1"/>
          </p:cNvSpPr>
          <p:nvPr/>
        </p:nvSpPr>
        <p:spPr bwMode="auto">
          <a:xfrm flipV="1">
            <a:off x="82819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8" name="Line 82"/>
          <p:cNvSpPr>
            <a:spLocks noChangeShapeType="1"/>
          </p:cNvSpPr>
          <p:nvPr/>
        </p:nvSpPr>
        <p:spPr bwMode="auto">
          <a:xfrm flipV="1">
            <a:off x="83439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9" name="Line 83"/>
          <p:cNvSpPr>
            <a:spLocks noChangeShapeType="1"/>
          </p:cNvSpPr>
          <p:nvPr/>
        </p:nvSpPr>
        <p:spPr bwMode="auto">
          <a:xfrm flipV="1">
            <a:off x="842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0" name="Freeform 84"/>
          <p:cNvSpPr>
            <a:spLocks/>
          </p:cNvSpPr>
          <p:nvPr/>
        </p:nvSpPr>
        <p:spPr bwMode="auto">
          <a:xfrm flipH="1">
            <a:off x="6235700" y="2277667"/>
            <a:ext cx="666750" cy="534590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1" name="Freeform 85"/>
          <p:cNvSpPr>
            <a:spLocks/>
          </p:cNvSpPr>
          <p:nvPr/>
        </p:nvSpPr>
        <p:spPr bwMode="auto">
          <a:xfrm flipH="1">
            <a:off x="7334250" y="1534716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2" name="Freeform 86"/>
          <p:cNvSpPr>
            <a:spLocks/>
          </p:cNvSpPr>
          <p:nvPr/>
        </p:nvSpPr>
        <p:spPr bwMode="auto">
          <a:xfrm flipH="1">
            <a:off x="6323013" y="1528762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3" name="Freeform 87"/>
          <p:cNvSpPr>
            <a:spLocks/>
          </p:cNvSpPr>
          <p:nvPr/>
        </p:nvSpPr>
        <p:spPr bwMode="auto">
          <a:xfrm flipH="1">
            <a:off x="7569200" y="2742010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33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/>
              <a:t>Termination</a:t>
            </a:r>
            <a:r>
              <a:rPr lang="en-US" dirty="0"/>
              <a:t>:</a:t>
            </a:r>
            <a:endParaRPr lang="en-US" sz="32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the </a:t>
            </a:r>
            <a:r>
              <a:rPr lang="en-US" dirty="0">
                <a:solidFill>
                  <a:srgbClr val="CC0000"/>
                </a:solidFill>
              </a:rPr>
              <a:t>best</a:t>
            </a:r>
            <a:r>
              <a:rPr lang="en-US" dirty="0"/>
              <a:t> local alignment…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		F</a:t>
            </a:r>
            <a:r>
              <a:rPr lang="en-US" baseline="-25000" dirty="0"/>
              <a:t>OPT</a:t>
            </a:r>
            <a:r>
              <a:rPr lang="en-US" dirty="0"/>
              <a:t> = </a:t>
            </a:r>
            <a:r>
              <a:rPr lang="en-US" dirty="0" err="1"/>
              <a:t>max</a:t>
            </a:r>
            <a:r>
              <a:rPr lang="en-US" baseline="-25000" dirty="0" err="1"/>
              <a:t>i,j</a:t>
            </a:r>
            <a:r>
              <a:rPr lang="en-US" dirty="0"/>
              <a:t> F(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Find F</a:t>
            </a:r>
            <a:r>
              <a:rPr lang="en-US" baseline="-25000" dirty="0"/>
              <a:t>OPT</a:t>
            </a:r>
            <a:r>
              <a:rPr lang="en-US" dirty="0"/>
              <a:t> and trace back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</a:t>
            </a:r>
            <a:r>
              <a:rPr lang="en-US" dirty="0">
                <a:solidFill>
                  <a:srgbClr val="CC0000"/>
                </a:solidFill>
              </a:rPr>
              <a:t>all</a:t>
            </a:r>
            <a:r>
              <a:rPr lang="en-US" dirty="0"/>
              <a:t> local alignments </a:t>
            </a:r>
            <a:r>
              <a:rPr lang="en-US" dirty="0">
                <a:solidFill>
                  <a:srgbClr val="CC0000"/>
                </a:solidFill>
              </a:rPr>
              <a:t>scoring &gt; t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>
              <a:solidFill>
                <a:srgbClr val="CC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??		For all </a:t>
            </a:r>
            <a:r>
              <a:rPr lang="en-US" dirty="0" err="1"/>
              <a:t>i</a:t>
            </a:r>
            <a:r>
              <a:rPr lang="en-US" dirty="0"/>
              <a:t>, j find F(</a:t>
            </a:r>
            <a:r>
              <a:rPr lang="en-US" dirty="0" err="1"/>
              <a:t>i</a:t>
            </a:r>
            <a:r>
              <a:rPr lang="en-US" dirty="0"/>
              <a:t>, j) &gt; t, and trace back?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Complicated by overlapping local alignments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1392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32142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867400" y="1943100"/>
            <a:ext cx="1905000" cy="1314450"/>
          </a:xfrm>
          <a:prstGeom prst="rect">
            <a:avLst/>
          </a:prstGeom>
          <a:solidFill>
            <a:srgbClr val="CBE9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162800" y="291465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391400" y="262890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>
            <a:off x="6410326" y="2216944"/>
            <a:ext cx="746125" cy="692944"/>
          </a:xfrm>
          <a:custGeom>
            <a:avLst/>
            <a:gdLst>
              <a:gd name="T0" fmla="*/ 2147483647 w 470"/>
              <a:gd name="T1" fmla="*/ 2147483647 h 582"/>
              <a:gd name="T2" fmla="*/ 2147483647 w 470"/>
              <a:gd name="T3" fmla="*/ 2147483647 h 582"/>
              <a:gd name="T4" fmla="*/ 2147483647 w 470"/>
              <a:gd name="T5" fmla="*/ 2147483647 h 582"/>
              <a:gd name="T6" fmla="*/ 2147483647 w 470"/>
              <a:gd name="T7" fmla="*/ 2147483647 h 582"/>
              <a:gd name="T8" fmla="*/ 2147483647 w 470"/>
              <a:gd name="T9" fmla="*/ 2147483647 h 582"/>
              <a:gd name="T10" fmla="*/ 2147483647 w 470"/>
              <a:gd name="T11" fmla="*/ 2147483647 h 582"/>
              <a:gd name="T12" fmla="*/ 2147483647 w 470"/>
              <a:gd name="T13" fmla="*/ 2147483647 h 582"/>
              <a:gd name="T14" fmla="*/ 2147483647 w 470"/>
              <a:gd name="T15" fmla="*/ 2147483647 h 582"/>
              <a:gd name="T16" fmla="*/ 2147483647 w 470"/>
              <a:gd name="T17" fmla="*/ 2147483647 h 582"/>
              <a:gd name="T18" fmla="*/ 2147483647 w 470"/>
              <a:gd name="T19" fmla="*/ 2147483647 h 582"/>
              <a:gd name="T20" fmla="*/ 2147483647 w 470"/>
              <a:gd name="T21" fmla="*/ 2147483647 h 582"/>
              <a:gd name="T22" fmla="*/ 2147483647 w 470"/>
              <a:gd name="T23" fmla="*/ 2147483647 h 582"/>
              <a:gd name="T24" fmla="*/ 2147483647 w 470"/>
              <a:gd name="T25" fmla="*/ 2147483647 h 582"/>
              <a:gd name="T26" fmla="*/ 2147483647 w 470"/>
              <a:gd name="T27" fmla="*/ 2147483647 h 582"/>
              <a:gd name="T28" fmla="*/ 2147483647 w 470"/>
              <a:gd name="T29" fmla="*/ 2147483647 h 582"/>
              <a:gd name="T30" fmla="*/ 2147483647 w 470"/>
              <a:gd name="T31" fmla="*/ 2147483647 h 582"/>
              <a:gd name="T32" fmla="*/ 2147483647 w 470"/>
              <a:gd name="T33" fmla="*/ 2147483647 h 582"/>
              <a:gd name="T34" fmla="*/ 2147483647 w 470"/>
              <a:gd name="T35" fmla="*/ 2147483647 h 582"/>
              <a:gd name="T36" fmla="*/ 2147483647 w 470"/>
              <a:gd name="T37" fmla="*/ 2147483647 h 582"/>
              <a:gd name="T38" fmla="*/ 2147483647 w 470"/>
              <a:gd name="T39" fmla="*/ 2147483647 h 582"/>
              <a:gd name="T40" fmla="*/ 2147483647 w 470"/>
              <a:gd name="T41" fmla="*/ 2147483647 h 582"/>
              <a:gd name="T42" fmla="*/ 2147483647 w 470"/>
              <a:gd name="T43" fmla="*/ 2147483647 h 582"/>
              <a:gd name="T44" fmla="*/ 2147483647 w 470"/>
              <a:gd name="T45" fmla="*/ 2147483647 h 582"/>
              <a:gd name="T46" fmla="*/ 2147483647 w 470"/>
              <a:gd name="T47" fmla="*/ 2147483647 h 582"/>
              <a:gd name="T48" fmla="*/ 0 w 470"/>
              <a:gd name="T49" fmla="*/ 0 h 5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70"/>
              <a:gd name="T76" fmla="*/ 0 h 582"/>
              <a:gd name="T77" fmla="*/ 470 w 470"/>
              <a:gd name="T78" fmla="*/ 582 h 5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6735764" y="2446735"/>
            <a:ext cx="649287" cy="179784"/>
          </a:xfrm>
          <a:custGeom>
            <a:avLst/>
            <a:gdLst>
              <a:gd name="T0" fmla="*/ 2147483647 w 409"/>
              <a:gd name="T1" fmla="*/ 2147483647 h 151"/>
              <a:gd name="T2" fmla="*/ 2147483647 w 409"/>
              <a:gd name="T3" fmla="*/ 2147483647 h 151"/>
              <a:gd name="T4" fmla="*/ 2147483647 w 409"/>
              <a:gd name="T5" fmla="*/ 2147483647 h 151"/>
              <a:gd name="T6" fmla="*/ 2147483647 w 409"/>
              <a:gd name="T7" fmla="*/ 2147483647 h 151"/>
              <a:gd name="T8" fmla="*/ 2147483647 w 409"/>
              <a:gd name="T9" fmla="*/ 2147483647 h 151"/>
              <a:gd name="T10" fmla="*/ 2147483647 w 409"/>
              <a:gd name="T11" fmla="*/ 2147483647 h 151"/>
              <a:gd name="T12" fmla="*/ 2147483647 w 409"/>
              <a:gd name="T13" fmla="*/ 2147483647 h 151"/>
              <a:gd name="T14" fmla="*/ 2147483647 w 409"/>
              <a:gd name="T15" fmla="*/ 2147483647 h 151"/>
              <a:gd name="T16" fmla="*/ 2147483647 w 409"/>
              <a:gd name="T17" fmla="*/ 2147483647 h 151"/>
              <a:gd name="T18" fmla="*/ 2147483647 w 409"/>
              <a:gd name="T19" fmla="*/ 2147483647 h 151"/>
              <a:gd name="T20" fmla="*/ 2147483647 w 409"/>
              <a:gd name="T21" fmla="*/ 2147483647 h 1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"/>
              <a:gd name="T34" fmla="*/ 0 h 151"/>
              <a:gd name="T35" fmla="*/ 409 w 409"/>
              <a:gd name="T36" fmla="*/ 151 h 1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6673850" y="2400300"/>
            <a:ext cx="152400" cy="114300"/>
          </a:xfrm>
          <a:prstGeom prst="ellipse">
            <a:avLst/>
          </a:prstGeom>
          <a:solidFill>
            <a:srgbClr val="FFFF00">
              <a:alpha val="34901"/>
            </a:srgbClr>
          </a:solidFill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20" grpId="0" animBg="1"/>
      <p:bldP spid="64521" grpId="0" animBg="1"/>
      <p:bldP spid="645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52909"/>
              </p:ext>
            </p:extLst>
          </p:nvPr>
        </p:nvGraphicFramePr>
        <p:xfrm>
          <a:off x="4724400" y="1298245"/>
          <a:ext cx="3886200" cy="363570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33550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Let:</a:t>
            </a:r>
          </a:p>
          <a:p>
            <a:r>
              <a:rPr lang="en-US" dirty="0">
                <a:latin typeface="Calibri"/>
                <a:cs typeface="Calibri"/>
              </a:rPr>
              <a:t> m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(1 point for match)</a:t>
            </a:r>
          </a:p>
          <a:p>
            <a:r>
              <a:rPr lang="en-US" dirty="0">
                <a:latin typeface="Calibri"/>
                <a:cs typeface="Calibri"/>
              </a:rPr>
              <a:t> d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(-1 point for del/ins/sub)</a:t>
            </a:r>
          </a:p>
        </p:txBody>
      </p:sp>
    </p:spTree>
    <p:extLst>
      <p:ext uri="{BB962C8B-B14F-4D97-AF65-F5344CB8AC3E}">
        <p14:creationId xmlns:p14="http://schemas.microsoft.com/office/powerpoint/2010/main" val="2565202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10300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442461" y="2282789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7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31682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ATTAT</a:t>
            </a:r>
            <a:r>
              <a:rPr lang="en-US" sz="2800" dirty="0">
                <a:latin typeface="Courier"/>
                <a:cs typeface="Courier"/>
              </a:rPr>
              <a:t>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96200" y="447675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46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6891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  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  <a:r>
              <a:rPr lang="en-US" sz="2800" dirty="0">
                <a:latin typeface="Courier"/>
                <a:cs typeface="Courier"/>
              </a:rPr>
              <a:t>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ATT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164255" y="3442512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9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3A92-F3B1-E548-9279-C4F9B9A68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7474</TotalTime>
  <Words>2424</Words>
  <Application>Microsoft Macintosh PowerPoint</Application>
  <PresentationFormat>On-screen Show (16:9)</PresentationFormat>
  <Paragraphs>812</Paragraphs>
  <Slides>52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 Unicode MS</vt:lpstr>
      <vt:lpstr>Arial</vt:lpstr>
      <vt:lpstr>Calibri</vt:lpstr>
      <vt:lpstr>Calibri Light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Retrospect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  <vt:lpstr>Minimum Edit Distance</vt:lpstr>
      <vt:lpstr>Sequence Alignment</vt:lpstr>
      <vt:lpstr>Why sequence alignment?</vt:lpstr>
      <vt:lpstr>Alignments in two fields</vt:lpstr>
      <vt:lpstr>The Needleman-Wunsch Algorithm</vt:lpstr>
      <vt:lpstr>The Needleman-Wunsch Matrix</vt:lpstr>
      <vt:lpstr>A variant of the basic algorithm:</vt:lpstr>
      <vt:lpstr>Different types of overlaps</vt:lpstr>
      <vt:lpstr>The Overlap Detection variant</vt:lpstr>
      <vt:lpstr>The Local Alignment Problem</vt:lpstr>
      <vt:lpstr>The Smith-Waterman algorithm</vt:lpstr>
      <vt:lpstr>The Smith-Waterman algorithm</vt:lpstr>
      <vt:lpstr>Local alignment example</vt:lpstr>
      <vt:lpstr>Local alignment example</vt:lpstr>
      <vt:lpstr>Local alignment example</vt:lpstr>
      <vt:lpstr>Local alignment example</vt:lpstr>
      <vt:lpstr>Minimum Edit Distance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103</cp:revision>
  <cp:lastPrinted>2009-04-20T16:46:08Z</cp:lastPrinted>
  <dcterms:created xsi:type="dcterms:W3CDTF">2010-04-19T15:31:24Z</dcterms:created>
  <dcterms:modified xsi:type="dcterms:W3CDTF">2021-01-08T22:13:01Z</dcterms:modified>
</cp:coreProperties>
</file>