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59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6BC07-FF1D-4113-80B3-ACA30B25D6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0B1A5C5-A9BD-48B3-A7D2-3DA76F8E2B2D}">
      <dgm:prSet/>
      <dgm:spPr/>
      <dgm:t>
        <a:bodyPr/>
        <a:lstStyle/>
        <a:p>
          <a:r>
            <a:rPr lang="en-US" b="1" dirty="0"/>
            <a:t>Reduces initial load time</a:t>
          </a:r>
          <a:r>
            <a:rPr lang="en-US" dirty="0"/>
            <a:t> – Lazy loading a webpage reduces page weight, allowing for a quicker page load time.</a:t>
          </a:r>
        </a:p>
      </dgm:t>
    </dgm:pt>
    <dgm:pt modelId="{7828B90F-664A-41DB-9FA0-6A2FF13C0148}" type="parTrans" cxnId="{D689F84C-64B1-44B8-8621-D6ADDBB54B6A}">
      <dgm:prSet/>
      <dgm:spPr/>
      <dgm:t>
        <a:bodyPr/>
        <a:lstStyle/>
        <a:p>
          <a:endParaRPr lang="en-US"/>
        </a:p>
      </dgm:t>
    </dgm:pt>
    <dgm:pt modelId="{1DD1F374-034B-40D4-90F1-C6C5CCB410C0}" type="sibTrans" cxnId="{D689F84C-64B1-44B8-8621-D6ADDBB54B6A}">
      <dgm:prSet/>
      <dgm:spPr/>
      <dgm:t>
        <a:bodyPr/>
        <a:lstStyle/>
        <a:p>
          <a:endParaRPr lang="en-US"/>
        </a:p>
      </dgm:t>
    </dgm:pt>
    <dgm:pt modelId="{67FD3F86-4A48-4D3A-8D5F-85227FAD5D38}">
      <dgm:prSet/>
      <dgm:spPr/>
      <dgm:t>
        <a:bodyPr/>
        <a:lstStyle/>
        <a:p>
          <a:r>
            <a:rPr lang="en-US" b="1"/>
            <a:t>Bandwidth conservation</a:t>
          </a:r>
          <a:r>
            <a:rPr lang="en-US"/>
            <a:t> – Lazy loading conserves bandwidth by delivering content to users only if it’s requested.</a:t>
          </a:r>
        </a:p>
      </dgm:t>
    </dgm:pt>
    <dgm:pt modelId="{98BD868D-5AB7-4BA5-8A47-1BEC6E02CC1E}" type="parTrans" cxnId="{02883C40-2AC3-48A1-AA86-1132BB03AE1E}">
      <dgm:prSet/>
      <dgm:spPr/>
      <dgm:t>
        <a:bodyPr/>
        <a:lstStyle/>
        <a:p>
          <a:endParaRPr lang="en-US"/>
        </a:p>
      </dgm:t>
    </dgm:pt>
    <dgm:pt modelId="{553D32DE-B6AF-4749-92F4-4FB5DCDCD78E}" type="sibTrans" cxnId="{02883C40-2AC3-48A1-AA86-1132BB03AE1E}">
      <dgm:prSet/>
      <dgm:spPr/>
      <dgm:t>
        <a:bodyPr/>
        <a:lstStyle/>
        <a:p>
          <a:endParaRPr lang="en-US"/>
        </a:p>
      </dgm:t>
    </dgm:pt>
    <dgm:pt modelId="{75F97EEC-8846-417C-B9E6-3B547285FACB}">
      <dgm:prSet/>
      <dgm:spPr/>
      <dgm:t>
        <a:bodyPr/>
        <a:lstStyle/>
        <a:p>
          <a:r>
            <a:rPr lang="en-US" b="1"/>
            <a:t>System resource conservation</a:t>
          </a:r>
          <a:r>
            <a:rPr lang="en-US"/>
            <a:t> – Lazy loading conserves both server and client resources, because only some of the images, JavaScript and other code actually needs to be rendered or executed.</a:t>
          </a:r>
        </a:p>
      </dgm:t>
    </dgm:pt>
    <dgm:pt modelId="{32A50B7C-B27E-401C-A1B7-9E723C5F6BB8}" type="parTrans" cxnId="{4F4230CF-746F-4518-832A-DF23327C928A}">
      <dgm:prSet/>
      <dgm:spPr/>
      <dgm:t>
        <a:bodyPr/>
        <a:lstStyle/>
        <a:p>
          <a:endParaRPr lang="en-US"/>
        </a:p>
      </dgm:t>
    </dgm:pt>
    <dgm:pt modelId="{B6FFED9E-F298-48E0-92C4-1AC0A5A24C7A}" type="sibTrans" cxnId="{4F4230CF-746F-4518-832A-DF23327C928A}">
      <dgm:prSet/>
      <dgm:spPr/>
      <dgm:t>
        <a:bodyPr/>
        <a:lstStyle/>
        <a:p>
          <a:endParaRPr lang="en-US"/>
        </a:p>
      </dgm:t>
    </dgm:pt>
    <dgm:pt modelId="{2ED57F3A-3DA0-45A5-B125-3EFC0C713AF8}">
      <dgm:prSet/>
      <dgm:spPr/>
      <dgm:t>
        <a:bodyPr/>
        <a:lstStyle/>
        <a:p>
          <a:r>
            <a:rPr lang="en-US" b="1"/>
            <a:t>User Experience </a:t>
          </a:r>
          <a:r>
            <a:rPr lang="en-US"/>
            <a:t>– Progressive Image loading offers a smoother experience to the user.</a:t>
          </a:r>
        </a:p>
      </dgm:t>
    </dgm:pt>
    <dgm:pt modelId="{D4A8009E-021C-438B-A219-9E937D257443}" type="parTrans" cxnId="{FDA76A0D-5878-4149-AC0A-A2DEAB420DC6}">
      <dgm:prSet/>
      <dgm:spPr/>
      <dgm:t>
        <a:bodyPr/>
        <a:lstStyle/>
        <a:p>
          <a:endParaRPr lang="en-US"/>
        </a:p>
      </dgm:t>
    </dgm:pt>
    <dgm:pt modelId="{2339050B-6985-46D6-8546-30A24AF1CC26}" type="sibTrans" cxnId="{FDA76A0D-5878-4149-AC0A-A2DEAB420DC6}">
      <dgm:prSet/>
      <dgm:spPr/>
      <dgm:t>
        <a:bodyPr/>
        <a:lstStyle/>
        <a:p>
          <a:endParaRPr lang="en-US"/>
        </a:p>
      </dgm:t>
    </dgm:pt>
    <dgm:pt modelId="{57861C3C-E59A-CE4F-A5CC-5DA55C13306B}" type="pres">
      <dgm:prSet presAssocID="{C896BC07-FF1D-4113-80B3-ACA30B25D6C1}" presName="vert0" presStyleCnt="0">
        <dgm:presLayoutVars>
          <dgm:dir/>
          <dgm:animOne val="branch"/>
          <dgm:animLvl val="lvl"/>
        </dgm:presLayoutVars>
      </dgm:prSet>
      <dgm:spPr/>
    </dgm:pt>
    <dgm:pt modelId="{8D4DD6DA-B48F-D144-A85C-9D34473AC90C}" type="pres">
      <dgm:prSet presAssocID="{E0B1A5C5-A9BD-48B3-A7D2-3DA76F8E2B2D}" presName="thickLine" presStyleLbl="alignNode1" presStyleIdx="0" presStyleCnt="4"/>
      <dgm:spPr/>
    </dgm:pt>
    <dgm:pt modelId="{402D47B3-1421-214E-A13F-A0118EFDE107}" type="pres">
      <dgm:prSet presAssocID="{E0B1A5C5-A9BD-48B3-A7D2-3DA76F8E2B2D}" presName="horz1" presStyleCnt="0"/>
      <dgm:spPr/>
    </dgm:pt>
    <dgm:pt modelId="{D03EA820-601A-1243-B167-A7D324620FB9}" type="pres">
      <dgm:prSet presAssocID="{E0B1A5C5-A9BD-48B3-A7D2-3DA76F8E2B2D}" presName="tx1" presStyleLbl="revTx" presStyleIdx="0" presStyleCnt="4"/>
      <dgm:spPr/>
    </dgm:pt>
    <dgm:pt modelId="{F945667E-A4B0-CE47-B46A-19E7DD47F777}" type="pres">
      <dgm:prSet presAssocID="{E0B1A5C5-A9BD-48B3-A7D2-3DA76F8E2B2D}" presName="vert1" presStyleCnt="0"/>
      <dgm:spPr/>
    </dgm:pt>
    <dgm:pt modelId="{311F1186-3E31-4D47-A77B-F5D8454132FF}" type="pres">
      <dgm:prSet presAssocID="{67FD3F86-4A48-4D3A-8D5F-85227FAD5D38}" presName="thickLine" presStyleLbl="alignNode1" presStyleIdx="1" presStyleCnt="4"/>
      <dgm:spPr/>
    </dgm:pt>
    <dgm:pt modelId="{7B78CAE5-407D-9244-8F2E-8C691A45F2AA}" type="pres">
      <dgm:prSet presAssocID="{67FD3F86-4A48-4D3A-8D5F-85227FAD5D38}" presName="horz1" presStyleCnt="0"/>
      <dgm:spPr/>
    </dgm:pt>
    <dgm:pt modelId="{467FF2EE-C9BE-7D49-9B00-4816BA08C69C}" type="pres">
      <dgm:prSet presAssocID="{67FD3F86-4A48-4D3A-8D5F-85227FAD5D38}" presName="tx1" presStyleLbl="revTx" presStyleIdx="1" presStyleCnt="4"/>
      <dgm:spPr/>
    </dgm:pt>
    <dgm:pt modelId="{A30BE621-EA63-1445-8E2F-15A81FA9E7B8}" type="pres">
      <dgm:prSet presAssocID="{67FD3F86-4A48-4D3A-8D5F-85227FAD5D38}" presName="vert1" presStyleCnt="0"/>
      <dgm:spPr/>
    </dgm:pt>
    <dgm:pt modelId="{603CA572-4364-D148-BA67-D63AB9196816}" type="pres">
      <dgm:prSet presAssocID="{75F97EEC-8846-417C-B9E6-3B547285FACB}" presName="thickLine" presStyleLbl="alignNode1" presStyleIdx="2" presStyleCnt="4"/>
      <dgm:spPr/>
    </dgm:pt>
    <dgm:pt modelId="{B6E464CB-1DDF-974C-A932-45BFFAD11579}" type="pres">
      <dgm:prSet presAssocID="{75F97EEC-8846-417C-B9E6-3B547285FACB}" presName="horz1" presStyleCnt="0"/>
      <dgm:spPr/>
    </dgm:pt>
    <dgm:pt modelId="{B333B8B4-230A-964B-B055-0FE6BF2E2A8A}" type="pres">
      <dgm:prSet presAssocID="{75F97EEC-8846-417C-B9E6-3B547285FACB}" presName="tx1" presStyleLbl="revTx" presStyleIdx="2" presStyleCnt="4"/>
      <dgm:spPr/>
    </dgm:pt>
    <dgm:pt modelId="{2DBD2F1E-70A3-504B-B70E-08941D3F98F0}" type="pres">
      <dgm:prSet presAssocID="{75F97EEC-8846-417C-B9E6-3B547285FACB}" presName="vert1" presStyleCnt="0"/>
      <dgm:spPr/>
    </dgm:pt>
    <dgm:pt modelId="{539F91F4-B6D0-3941-BC18-51A121AD0E70}" type="pres">
      <dgm:prSet presAssocID="{2ED57F3A-3DA0-45A5-B125-3EFC0C713AF8}" presName="thickLine" presStyleLbl="alignNode1" presStyleIdx="3" presStyleCnt="4"/>
      <dgm:spPr/>
    </dgm:pt>
    <dgm:pt modelId="{0B7B36AB-F70E-2F49-A268-C2992FA0867D}" type="pres">
      <dgm:prSet presAssocID="{2ED57F3A-3DA0-45A5-B125-3EFC0C713AF8}" presName="horz1" presStyleCnt="0"/>
      <dgm:spPr/>
    </dgm:pt>
    <dgm:pt modelId="{198C921A-975E-3C43-B94F-7A7ED6F2E387}" type="pres">
      <dgm:prSet presAssocID="{2ED57F3A-3DA0-45A5-B125-3EFC0C713AF8}" presName="tx1" presStyleLbl="revTx" presStyleIdx="3" presStyleCnt="4"/>
      <dgm:spPr/>
    </dgm:pt>
    <dgm:pt modelId="{24A678A4-BA8E-CC4A-B3F1-D758151460DA}" type="pres">
      <dgm:prSet presAssocID="{2ED57F3A-3DA0-45A5-B125-3EFC0C713AF8}" presName="vert1" presStyleCnt="0"/>
      <dgm:spPr/>
    </dgm:pt>
  </dgm:ptLst>
  <dgm:cxnLst>
    <dgm:cxn modelId="{FDA76A0D-5878-4149-AC0A-A2DEAB420DC6}" srcId="{C896BC07-FF1D-4113-80B3-ACA30B25D6C1}" destId="{2ED57F3A-3DA0-45A5-B125-3EFC0C713AF8}" srcOrd="3" destOrd="0" parTransId="{D4A8009E-021C-438B-A219-9E937D257443}" sibTransId="{2339050B-6985-46D6-8546-30A24AF1CC26}"/>
    <dgm:cxn modelId="{0F0D602D-EBDA-DE49-9782-272FB0E941B9}" type="presOf" srcId="{2ED57F3A-3DA0-45A5-B125-3EFC0C713AF8}" destId="{198C921A-975E-3C43-B94F-7A7ED6F2E387}" srcOrd="0" destOrd="0" presId="urn:microsoft.com/office/officeart/2008/layout/LinedList"/>
    <dgm:cxn modelId="{02883C40-2AC3-48A1-AA86-1132BB03AE1E}" srcId="{C896BC07-FF1D-4113-80B3-ACA30B25D6C1}" destId="{67FD3F86-4A48-4D3A-8D5F-85227FAD5D38}" srcOrd="1" destOrd="0" parTransId="{98BD868D-5AB7-4BA5-8A47-1BEC6E02CC1E}" sibTransId="{553D32DE-B6AF-4749-92F4-4FB5DCDCD78E}"/>
    <dgm:cxn modelId="{D689F84C-64B1-44B8-8621-D6ADDBB54B6A}" srcId="{C896BC07-FF1D-4113-80B3-ACA30B25D6C1}" destId="{E0B1A5C5-A9BD-48B3-A7D2-3DA76F8E2B2D}" srcOrd="0" destOrd="0" parTransId="{7828B90F-664A-41DB-9FA0-6A2FF13C0148}" sibTransId="{1DD1F374-034B-40D4-90F1-C6C5CCB410C0}"/>
    <dgm:cxn modelId="{6C02D895-DCB9-5845-958D-30B3A54D5789}" type="presOf" srcId="{75F97EEC-8846-417C-B9E6-3B547285FACB}" destId="{B333B8B4-230A-964B-B055-0FE6BF2E2A8A}" srcOrd="0" destOrd="0" presId="urn:microsoft.com/office/officeart/2008/layout/LinedList"/>
    <dgm:cxn modelId="{856D1ACC-F6AF-244F-8AF7-6ADCF6C1C849}" type="presOf" srcId="{67FD3F86-4A48-4D3A-8D5F-85227FAD5D38}" destId="{467FF2EE-C9BE-7D49-9B00-4816BA08C69C}" srcOrd="0" destOrd="0" presId="urn:microsoft.com/office/officeart/2008/layout/LinedList"/>
    <dgm:cxn modelId="{4F4230CF-746F-4518-832A-DF23327C928A}" srcId="{C896BC07-FF1D-4113-80B3-ACA30B25D6C1}" destId="{75F97EEC-8846-417C-B9E6-3B547285FACB}" srcOrd="2" destOrd="0" parTransId="{32A50B7C-B27E-401C-A1B7-9E723C5F6BB8}" sibTransId="{B6FFED9E-F298-48E0-92C4-1AC0A5A24C7A}"/>
    <dgm:cxn modelId="{7337D8DD-30F2-1545-833F-2CB92581F822}" type="presOf" srcId="{E0B1A5C5-A9BD-48B3-A7D2-3DA76F8E2B2D}" destId="{D03EA820-601A-1243-B167-A7D324620FB9}" srcOrd="0" destOrd="0" presId="urn:microsoft.com/office/officeart/2008/layout/LinedList"/>
    <dgm:cxn modelId="{3A2A2BEF-57E7-464D-8D28-FC368BC4979F}" type="presOf" srcId="{C896BC07-FF1D-4113-80B3-ACA30B25D6C1}" destId="{57861C3C-E59A-CE4F-A5CC-5DA55C13306B}" srcOrd="0" destOrd="0" presId="urn:microsoft.com/office/officeart/2008/layout/LinedList"/>
    <dgm:cxn modelId="{4F35E00F-FD39-7A45-B0BE-B02633FEA813}" type="presParOf" srcId="{57861C3C-E59A-CE4F-A5CC-5DA55C13306B}" destId="{8D4DD6DA-B48F-D144-A85C-9D34473AC90C}" srcOrd="0" destOrd="0" presId="urn:microsoft.com/office/officeart/2008/layout/LinedList"/>
    <dgm:cxn modelId="{96D133EB-A64B-0740-8893-8B504E1B6C18}" type="presParOf" srcId="{57861C3C-E59A-CE4F-A5CC-5DA55C13306B}" destId="{402D47B3-1421-214E-A13F-A0118EFDE107}" srcOrd="1" destOrd="0" presId="urn:microsoft.com/office/officeart/2008/layout/LinedList"/>
    <dgm:cxn modelId="{18029546-D99D-AF4B-B03F-140A2CF07037}" type="presParOf" srcId="{402D47B3-1421-214E-A13F-A0118EFDE107}" destId="{D03EA820-601A-1243-B167-A7D324620FB9}" srcOrd="0" destOrd="0" presId="urn:microsoft.com/office/officeart/2008/layout/LinedList"/>
    <dgm:cxn modelId="{AF47BBD0-F82A-1B41-B5FC-8E0EC55E50AA}" type="presParOf" srcId="{402D47B3-1421-214E-A13F-A0118EFDE107}" destId="{F945667E-A4B0-CE47-B46A-19E7DD47F777}" srcOrd="1" destOrd="0" presId="urn:microsoft.com/office/officeart/2008/layout/LinedList"/>
    <dgm:cxn modelId="{3481306A-E7E3-2A49-9D27-411C42794165}" type="presParOf" srcId="{57861C3C-E59A-CE4F-A5CC-5DA55C13306B}" destId="{311F1186-3E31-4D47-A77B-F5D8454132FF}" srcOrd="2" destOrd="0" presId="urn:microsoft.com/office/officeart/2008/layout/LinedList"/>
    <dgm:cxn modelId="{943B1195-F72D-2D4D-9DD1-9143119C4408}" type="presParOf" srcId="{57861C3C-E59A-CE4F-A5CC-5DA55C13306B}" destId="{7B78CAE5-407D-9244-8F2E-8C691A45F2AA}" srcOrd="3" destOrd="0" presId="urn:microsoft.com/office/officeart/2008/layout/LinedList"/>
    <dgm:cxn modelId="{A479F919-3DA8-7940-B8DA-018906D98C42}" type="presParOf" srcId="{7B78CAE5-407D-9244-8F2E-8C691A45F2AA}" destId="{467FF2EE-C9BE-7D49-9B00-4816BA08C69C}" srcOrd="0" destOrd="0" presId="urn:microsoft.com/office/officeart/2008/layout/LinedList"/>
    <dgm:cxn modelId="{3E0C599D-A889-794F-990E-4A57EDE0FE63}" type="presParOf" srcId="{7B78CAE5-407D-9244-8F2E-8C691A45F2AA}" destId="{A30BE621-EA63-1445-8E2F-15A81FA9E7B8}" srcOrd="1" destOrd="0" presId="urn:microsoft.com/office/officeart/2008/layout/LinedList"/>
    <dgm:cxn modelId="{4B2E5FE3-C318-E24B-8E1A-4865A246B670}" type="presParOf" srcId="{57861C3C-E59A-CE4F-A5CC-5DA55C13306B}" destId="{603CA572-4364-D148-BA67-D63AB9196816}" srcOrd="4" destOrd="0" presId="urn:microsoft.com/office/officeart/2008/layout/LinedList"/>
    <dgm:cxn modelId="{5297CBD9-D682-E64A-8860-F8FE6F802EC8}" type="presParOf" srcId="{57861C3C-E59A-CE4F-A5CC-5DA55C13306B}" destId="{B6E464CB-1DDF-974C-A932-45BFFAD11579}" srcOrd="5" destOrd="0" presId="urn:microsoft.com/office/officeart/2008/layout/LinedList"/>
    <dgm:cxn modelId="{D8EADAC3-3452-884A-A755-2F7579BB1E05}" type="presParOf" srcId="{B6E464CB-1DDF-974C-A932-45BFFAD11579}" destId="{B333B8B4-230A-964B-B055-0FE6BF2E2A8A}" srcOrd="0" destOrd="0" presId="urn:microsoft.com/office/officeart/2008/layout/LinedList"/>
    <dgm:cxn modelId="{D90B6B63-B296-3B4E-96E2-D92905D738F9}" type="presParOf" srcId="{B6E464CB-1DDF-974C-A932-45BFFAD11579}" destId="{2DBD2F1E-70A3-504B-B70E-08941D3F98F0}" srcOrd="1" destOrd="0" presId="urn:microsoft.com/office/officeart/2008/layout/LinedList"/>
    <dgm:cxn modelId="{01449FE4-974A-7346-A55B-DACE90B7E529}" type="presParOf" srcId="{57861C3C-E59A-CE4F-A5CC-5DA55C13306B}" destId="{539F91F4-B6D0-3941-BC18-51A121AD0E70}" srcOrd="6" destOrd="0" presId="urn:microsoft.com/office/officeart/2008/layout/LinedList"/>
    <dgm:cxn modelId="{1CB6A8A1-BF57-3445-ADF5-3B9047E8293C}" type="presParOf" srcId="{57861C3C-E59A-CE4F-A5CC-5DA55C13306B}" destId="{0B7B36AB-F70E-2F49-A268-C2992FA0867D}" srcOrd="7" destOrd="0" presId="urn:microsoft.com/office/officeart/2008/layout/LinedList"/>
    <dgm:cxn modelId="{15D37E64-DC4B-DD47-AA71-E83D61EB8498}" type="presParOf" srcId="{0B7B36AB-F70E-2F49-A268-C2992FA0867D}" destId="{198C921A-975E-3C43-B94F-7A7ED6F2E387}" srcOrd="0" destOrd="0" presId="urn:microsoft.com/office/officeart/2008/layout/LinedList"/>
    <dgm:cxn modelId="{3145BE0D-810E-0B46-98DC-F00C8CA7AE0D}" type="presParOf" srcId="{0B7B36AB-F70E-2F49-A268-C2992FA0867D}" destId="{24A678A4-BA8E-CC4A-B3F1-D758151460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DD6DA-B48F-D144-A85C-9D34473AC90C}">
      <dsp:nvSpPr>
        <dsp:cNvPr id="0" name=""/>
        <dsp:cNvSpPr/>
      </dsp:nvSpPr>
      <dsp:spPr>
        <a:xfrm>
          <a:off x="0" y="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EA820-601A-1243-B167-A7D324620FB9}">
      <dsp:nvSpPr>
        <dsp:cNvPr id="0" name=""/>
        <dsp:cNvSpPr/>
      </dsp:nvSpPr>
      <dsp:spPr>
        <a:xfrm>
          <a:off x="0" y="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Reduces initial load time</a:t>
          </a:r>
          <a:r>
            <a:rPr lang="en-US" sz="2200" kern="1200" dirty="0"/>
            <a:t> – Lazy loading a webpage reduces page weight, allowing for a quicker page load time.</a:t>
          </a:r>
        </a:p>
      </dsp:txBody>
      <dsp:txXfrm>
        <a:off x="0" y="0"/>
        <a:ext cx="6506304" cy="1394460"/>
      </dsp:txXfrm>
    </dsp:sp>
    <dsp:sp modelId="{311F1186-3E31-4D47-A77B-F5D8454132FF}">
      <dsp:nvSpPr>
        <dsp:cNvPr id="0" name=""/>
        <dsp:cNvSpPr/>
      </dsp:nvSpPr>
      <dsp:spPr>
        <a:xfrm>
          <a:off x="0" y="1394460"/>
          <a:ext cx="6506304" cy="0"/>
        </a:xfrm>
        <a:prstGeom prst="line">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7FF2EE-C9BE-7D49-9B00-4816BA08C69C}">
      <dsp:nvSpPr>
        <dsp:cNvPr id="0" name=""/>
        <dsp:cNvSpPr/>
      </dsp:nvSpPr>
      <dsp:spPr>
        <a:xfrm>
          <a:off x="0" y="139446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Bandwidth conservation</a:t>
          </a:r>
          <a:r>
            <a:rPr lang="en-US" sz="2200" kern="1200"/>
            <a:t> – Lazy loading conserves bandwidth by delivering content to users only if it’s requested.</a:t>
          </a:r>
        </a:p>
      </dsp:txBody>
      <dsp:txXfrm>
        <a:off x="0" y="1394460"/>
        <a:ext cx="6506304" cy="1394460"/>
      </dsp:txXfrm>
    </dsp:sp>
    <dsp:sp modelId="{603CA572-4364-D148-BA67-D63AB9196816}">
      <dsp:nvSpPr>
        <dsp:cNvPr id="0" name=""/>
        <dsp:cNvSpPr/>
      </dsp:nvSpPr>
      <dsp:spPr>
        <a:xfrm>
          <a:off x="0" y="2788920"/>
          <a:ext cx="6506304" cy="0"/>
        </a:xfrm>
        <a:prstGeom prst="line">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33B8B4-230A-964B-B055-0FE6BF2E2A8A}">
      <dsp:nvSpPr>
        <dsp:cNvPr id="0" name=""/>
        <dsp:cNvSpPr/>
      </dsp:nvSpPr>
      <dsp:spPr>
        <a:xfrm>
          <a:off x="0" y="278892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System resource conservation</a:t>
          </a:r>
          <a:r>
            <a:rPr lang="en-US" sz="2200" kern="1200"/>
            <a:t> – Lazy loading conserves both server and client resources, because only some of the images, JavaScript and other code actually needs to be rendered or executed.</a:t>
          </a:r>
        </a:p>
      </dsp:txBody>
      <dsp:txXfrm>
        <a:off x="0" y="2788920"/>
        <a:ext cx="6506304" cy="1394460"/>
      </dsp:txXfrm>
    </dsp:sp>
    <dsp:sp modelId="{539F91F4-B6D0-3941-BC18-51A121AD0E70}">
      <dsp:nvSpPr>
        <dsp:cNvPr id="0" name=""/>
        <dsp:cNvSpPr/>
      </dsp:nvSpPr>
      <dsp:spPr>
        <a:xfrm>
          <a:off x="0" y="4183380"/>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8C921A-975E-3C43-B94F-7A7ED6F2E387}">
      <dsp:nvSpPr>
        <dsp:cNvPr id="0" name=""/>
        <dsp:cNvSpPr/>
      </dsp:nvSpPr>
      <dsp:spPr>
        <a:xfrm>
          <a:off x="0" y="418338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User Experience </a:t>
          </a:r>
          <a:r>
            <a:rPr lang="en-US" sz="2200" kern="1200"/>
            <a:t>– Progressive Image loading offers a smoother experience to the user.</a:t>
          </a:r>
        </a:p>
      </dsp:txBody>
      <dsp:txXfrm>
        <a:off x="0" y="4183380"/>
        <a:ext cx="6506304" cy="13944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344022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2274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6359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115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035694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2423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5037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1640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426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59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675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7488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ApoorvSaxena/lozad.j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web/tools/lighthouse/audits/offscreen-images" TargetMode="External"/><Relationship Id="rId2" Type="http://schemas.openxmlformats.org/officeDocument/2006/relationships/hyperlink" Target="https://developers.google.com/web/tools/lighthouse/" TargetMode="External"/><Relationship Id="rId1" Type="http://schemas.openxmlformats.org/officeDocument/2006/relationships/slideLayout" Target="../slideLayouts/slideLayout2.xml"/><Relationship Id="rId4" Type="http://schemas.openxmlformats.org/officeDocument/2006/relationships/hyperlink" Target="https://imagekit.io/website-analyzer?utm_source=lazyblog&amp;utm_medium=blo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API/Intersection_Observer_API"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46AF-E6F7-E340-BEA2-588BD5EEDB0C}"/>
              </a:ext>
            </a:extLst>
          </p:cNvPr>
          <p:cNvSpPr>
            <a:spLocks noGrp="1"/>
          </p:cNvSpPr>
          <p:nvPr>
            <p:ph type="ctrTitle"/>
          </p:nvPr>
        </p:nvSpPr>
        <p:spPr>
          <a:xfrm rot="21290264">
            <a:off x="1915125" y="1360171"/>
            <a:ext cx="8361229" cy="2892270"/>
          </a:xfrm>
        </p:spPr>
        <p:txBody>
          <a:bodyPr/>
          <a:lstStyle/>
          <a:p>
            <a:r>
              <a:rPr lang="en-US" dirty="0"/>
              <a:t>Lazy &amp; progressive image loading</a:t>
            </a:r>
          </a:p>
        </p:txBody>
      </p:sp>
      <p:sp>
        <p:nvSpPr>
          <p:cNvPr id="3" name="Subtitle 2">
            <a:extLst>
              <a:ext uri="{FF2B5EF4-FFF2-40B4-BE49-F238E27FC236}">
                <a16:creationId xmlns:a16="http://schemas.microsoft.com/office/drawing/2014/main" id="{B7F3E32E-910E-5544-8E6B-04A57B65FFF8}"/>
              </a:ext>
            </a:extLst>
          </p:cNvPr>
          <p:cNvSpPr>
            <a:spLocks noGrp="1"/>
          </p:cNvSpPr>
          <p:nvPr>
            <p:ph type="subTitle" idx="1"/>
          </p:nvPr>
        </p:nvSpPr>
        <p:spPr>
          <a:xfrm>
            <a:off x="2679904" y="4622733"/>
            <a:ext cx="6831673" cy="1086237"/>
          </a:xfrm>
        </p:spPr>
        <p:txBody>
          <a:bodyPr/>
          <a:lstStyle/>
          <a:p>
            <a:r>
              <a:rPr lang="en-US" dirty="0"/>
              <a:t>By Glory Ozonuwe (WDD 230)</a:t>
            </a:r>
          </a:p>
        </p:txBody>
      </p:sp>
    </p:spTree>
    <p:extLst>
      <p:ext uri="{BB962C8B-B14F-4D97-AF65-F5344CB8AC3E}">
        <p14:creationId xmlns:p14="http://schemas.microsoft.com/office/powerpoint/2010/main" val="59050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B440-86F6-D045-BB4F-21EE1BB69A01}"/>
              </a:ext>
            </a:extLst>
          </p:cNvPr>
          <p:cNvSpPr>
            <a:spLocks noGrp="1"/>
          </p:cNvSpPr>
          <p:nvPr>
            <p:ph type="title"/>
          </p:nvPr>
        </p:nvSpPr>
        <p:spPr>
          <a:xfrm>
            <a:off x="1295400" y="247650"/>
            <a:ext cx="9601200" cy="872490"/>
          </a:xfrm>
        </p:spPr>
        <p:txBody>
          <a:bodyPr/>
          <a:lstStyle/>
          <a:p>
            <a:r>
              <a:rPr lang="en-US" dirty="0"/>
              <a:t>3. </a:t>
            </a:r>
            <a:r>
              <a:rPr lang="en-US" dirty="0" err="1"/>
              <a:t>Lozad.js</a:t>
            </a:r>
            <a:r>
              <a:rPr lang="en-US" dirty="0"/>
              <a:t> </a:t>
            </a:r>
          </a:p>
        </p:txBody>
      </p:sp>
      <p:sp>
        <p:nvSpPr>
          <p:cNvPr id="3" name="Content Placeholder 2">
            <a:extLst>
              <a:ext uri="{FF2B5EF4-FFF2-40B4-BE49-F238E27FC236}">
                <a16:creationId xmlns:a16="http://schemas.microsoft.com/office/drawing/2014/main" id="{50DD9E23-1C88-434D-B613-D35C1246D38D}"/>
              </a:ext>
            </a:extLst>
          </p:cNvPr>
          <p:cNvSpPr>
            <a:spLocks noGrp="1"/>
          </p:cNvSpPr>
          <p:nvPr>
            <p:ph idx="1"/>
          </p:nvPr>
        </p:nvSpPr>
        <p:spPr>
          <a:xfrm>
            <a:off x="1295400" y="982980"/>
            <a:ext cx="10646568" cy="2131695"/>
          </a:xfrm>
        </p:spPr>
        <p:txBody>
          <a:bodyPr>
            <a:normAutofit lnSpcReduction="10000"/>
          </a:bodyPr>
          <a:lstStyle/>
          <a:p>
            <a:pPr marL="0" indent="0">
              <a:buNone/>
            </a:pPr>
            <a:r>
              <a:rPr lang="en-US" dirty="0"/>
              <a:t>A quick and easy alternative for implementing lazy loading of images is to let a JS library do most of the job for you.</a:t>
            </a:r>
          </a:p>
          <a:p>
            <a:pPr marL="0" indent="0">
              <a:buNone/>
            </a:pPr>
            <a:r>
              <a:rPr lang="en-US" dirty="0" err="1"/>
              <a:t>Lozad</a:t>
            </a:r>
            <a:r>
              <a:rPr lang="en-US" dirty="0"/>
              <a:t> is a highly performant, light and configurable lazy loader in pure JavaScript with no dependencies. You can use it to lazy load images, videos, iframes and more, and it uses the Intersection Observer API.</a:t>
            </a:r>
          </a:p>
          <a:p>
            <a:pPr marL="0" indent="0">
              <a:buNone/>
            </a:pPr>
            <a:r>
              <a:rPr lang="en-US" dirty="0"/>
              <a:t>You can include </a:t>
            </a:r>
            <a:r>
              <a:rPr lang="en-US" dirty="0" err="1"/>
              <a:t>Lozad</a:t>
            </a:r>
            <a:r>
              <a:rPr lang="en-US" dirty="0"/>
              <a:t> with </a:t>
            </a:r>
            <a:r>
              <a:rPr lang="en-US" dirty="0" err="1"/>
              <a:t>npm</a:t>
            </a:r>
            <a:r>
              <a:rPr lang="en-US" dirty="0"/>
              <a:t>/Yarn and import it using your module bundler of choice:</a:t>
            </a:r>
          </a:p>
          <a:p>
            <a:endParaRPr lang="en-US" dirty="0"/>
          </a:p>
        </p:txBody>
      </p:sp>
      <p:pic>
        <p:nvPicPr>
          <p:cNvPr id="5" name="Picture 4">
            <a:extLst>
              <a:ext uri="{FF2B5EF4-FFF2-40B4-BE49-F238E27FC236}">
                <a16:creationId xmlns:a16="http://schemas.microsoft.com/office/drawing/2014/main" id="{1985CDAE-E7D0-1A4C-83D1-48F7F31E9BB6}"/>
              </a:ext>
            </a:extLst>
          </p:cNvPr>
          <p:cNvPicPr>
            <a:picLocks noChangeAspect="1"/>
          </p:cNvPicPr>
          <p:nvPr/>
        </p:nvPicPr>
        <p:blipFill>
          <a:blip r:embed="rId2"/>
          <a:stretch>
            <a:fillRect/>
          </a:stretch>
        </p:blipFill>
        <p:spPr>
          <a:xfrm>
            <a:off x="1295400" y="2983707"/>
            <a:ext cx="8820151" cy="2245922"/>
          </a:xfrm>
          <a:prstGeom prst="rect">
            <a:avLst/>
          </a:prstGeom>
        </p:spPr>
      </p:pic>
      <p:sp>
        <p:nvSpPr>
          <p:cNvPr id="6" name="Content Placeholder 2">
            <a:extLst>
              <a:ext uri="{FF2B5EF4-FFF2-40B4-BE49-F238E27FC236}">
                <a16:creationId xmlns:a16="http://schemas.microsoft.com/office/drawing/2014/main" id="{CECD67BA-3762-B343-BE14-C3B92D4AD54D}"/>
              </a:ext>
            </a:extLst>
          </p:cNvPr>
          <p:cNvSpPr txBox="1">
            <a:spLocks/>
          </p:cNvSpPr>
          <p:nvPr/>
        </p:nvSpPr>
        <p:spPr>
          <a:xfrm>
            <a:off x="1083467" y="5466874"/>
            <a:ext cx="10646569" cy="482441"/>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t>A quick and easy alternative for implementing lazy loading of images is to let a JS library do most of the job for you.</a:t>
            </a:r>
          </a:p>
        </p:txBody>
      </p:sp>
      <p:pic>
        <p:nvPicPr>
          <p:cNvPr id="8" name="Picture 7">
            <a:extLst>
              <a:ext uri="{FF2B5EF4-FFF2-40B4-BE49-F238E27FC236}">
                <a16:creationId xmlns:a16="http://schemas.microsoft.com/office/drawing/2014/main" id="{F1159139-6D69-EB47-9DC3-F75171E29244}"/>
              </a:ext>
            </a:extLst>
          </p:cNvPr>
          <p:cNvPicPr>
            <a:picLocks noChangeAspect="1"/>
          </p:cNvPicPr>
          <p:nvPr/>
        </p:nvPicPr>
        <p:blipFill>
          <a:blip r:embed="rId3"/>
          <a:stretch>
            <a:fillRect/>
          </a:stretch>
        </p:blipFill>
        <p:spPr>
          <a:xfrm>
            <a:off x="1083467" y="5889625"/>
            <a:ext cx="10287000" cy="749300"/>
          </a:xfrm>
          <a:prstGeom prst="rect">
            <a:avLst/>
          </a:prstGeom>
        </p:spPr>
      </p:pic>
    </p:spTree>
    <p:extLst>
      <p:ext uri="{BB962C8B-B14F-4D97-AF65-F5344CB8AC3E}">
        <p14:creationId xmlns:p14="http://schemas.microsoft.com/office/powerpoint/2010/main" val="64759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BDBB8-A8BA-3442-BBD6-FD72F01AD27A}"/>
              </a:ext>
            </a:extLst>
          </p:cNvPr>
          <p:cNvSpPr>
            <a:spLocks noGrp="1"/>
          </p:cNvSpPr>
          <p:nvPr>
            <p:ph idx="1"/>
          </p:nvPr>
        </p:nvSpPr>
        <p:spPr>
          <a:xfrm>
            <a:off x="1188720" y="571818"/>
            <a:ext cx="9601200" cy="514350"/>
          </a:xfrm>
        </p:spPr>
        <p:txBody>
          <a:bodyPr/>
          <a:lstStyle/>
          <a:p>
            <a:pPr marL="0" indent="0">
              <a:buNone/>
            </a:pPr>
            <a:r>
              <a:rPr lang="en-US" dirty="0"/>
              <a:t>For a basic implementation, add the class </a:t>
            </a:r>
            <a:r>
              <a:rPr lang="en-US" i="1" dirty="0" err="1"/>
              <a:t>lozad</a:t>
            </a:r>
            <a:r>
              <a:rPr lang="en-US" dirty="0"/>
              <a:t> to the asset in your markup:</a:t>
            </a:r>
          </a:p>
        </p:txBody>
      </p:sp>
      <p:pic>
        <p:nvPicPr>
          <p:cNvPr id="5" name="Picture 4">
            <a:extLst>
              <a:ext uri="{FF2B5EF4-FFF2-40B4-BE49-F238E27FC236}">
                <a16:creationId xmlns:a16="http://schemas.microsoft.com/office/drawing/2014/main" id="{DC35F290-EEA6-4447-8FD5-927AC7585B0E}"/>
              </a:ext>
            </a:extLst>
          </p:cNvPr>
          <p:cNvPicPr>
            <a:picLocks noChangeAspect="1"/>
          </p:cNvPicPr>
          <p:nvPr/>
        </p:nvPicPr>
        <p:blipFill>
          <a:blip r:embed="rId2"/>
          <a:stretch>
            <a:fillRect/>
          </a:stretch>
        </p:blipFill>
        <p:spPr>
          <a:xfrm>
            <a:off x="1188720" y="1217930"/>
            <a:ext cx="10261600" cy="660400"/>
          </a:xfrm>
          <a:prstGeom prst="rect">
            <a:avLst/>
          </a:prstGeom>
        </p:spPr>
      </p:pic>
      <p:sp>
        <p:nvSpPr>
          <p:cNvPr id="6" name="Content Placeholder 2">
            <a:extLst>
              <a:ext uri="{FF2B5EF4-FFF2-40B4-BE49-F238E27FC236}">
                <a16:creationId xmlns:a16="http://schemas.microsoft.com/office/drawing/2014/main" id="{27C2DB5F-517B-FD47-9CBE-8F247CA2CE61}"/>
              </a:ext>
            </a:extLst>
          </p:cNvPr>
          <p:cNvSpPr txBox="1">
            <a:spLocks/>
          </p:cNvSpPr>
          <p:nvPr/>
        </p:nvSpPr>
        <p:spPr>
          <a:xfrm>
            <a:off x="1188720" y="2108199"/>
            <a:ext cx="9601200" cy="5143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Then, instantiate </a:t>
            </a:r>
            <a:r>
              <a:rPr lang="en-US" dirty="0" err="1"/>
              <a:t>Lozad</a:t>
            </a:r>
            <a:r>
              <a:rPr lang="en-US" dirty="0"/>
              <a:t> in your JS document:</a:t>
            </a:r>
          </a:p>
        </p:txBody>
      </p:sp>
      <p:pic>
        <p:nvPicPr>
          <p:cNvPr id="8" name="Picture 7">
            <a:extLst>
              <a:ext uri="{FF2B5EF4-FFF2-40B4-BE49-F238E27FC236}">
                <a16:creationId xmlns:a16="http://schemas.microsoft.com/office/drawing/2014/main" id="{49225F79-2342-2F4E-A7B3-02A6A20A365E}"/>
              </a:ext>
            </a:extLst>
          </p:cNvPr>
          <p:cNvPicPr>
            <a:picLocks noChangeAspect="1"/>
          </p:cNvPicPr>
          <p:nvPr/>
        </p:nvPicPr>
        <p:blipFill>
          <a:blip r:embed="rId3"/>
          <a:stretch>
            <a:fillRect/>
          </a:stretch>
        </p:blipFill>
        <p:spPr>
          <a:xfrm>
            <a:off x="1188720" y="2876549"/>
            <a:ext cx="10223500" cy="1016000"/>
          </a:xfrm>
          <a:prstGeom prst="rect">
            <a:avLst/>
          </a:prstGeom>
        </p:spPr>
      </p:pic>
      <p:sp>
        <p:nvSpPr>
          <p:cNvPr id="9" name="Content Placeholder 2">
            <a:extLst>
              <a:ext uri="{FF2B5EF4-FFF2-40B4-BE49-F238E27FC236}">
                <a16:creationId xmlns:a16="http://schemas.microsoft.com/office/drawing/2014/main" id="{D20E815C-9E4C-5B42-85B3-113C01AB8CF6}"/>
              </a:ext>
            </a:extLst>
          </p:cNvPr>
          <p:cNvSpPr txBox="1">
            <a:spLocks/>
          </p:cNvSpPr>
          <p:nvPr/>
        </p:nvSpPr>
        <p:spPr>
          <a:xfrm>
            <a:off x="1188720" y="4156074"/>
            <a:ext cx="9601200" cy="203898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You’ll find all the details of how you can use the library on the </a:t>
            </a:r>
            <a:r>
              <a:rPr lang="en-US" dirty="0">
                <a:hlinkClick r:id="rId4"/>
              </a:rPr>
              <a:t>Lozad GitHub repository</a:t>
            </a:r>
            <a:r>
              <a:rPr lang="en-US" dirty="0"/>
              <a:t>.</a:t>
            </a:r>
          </a:p>
          <a:p>
            <a:pPr marL="0" indent="0">
              <a:buNone/>
            </a:pPr>
            <a:endParaRPr lang="en-US" dirty="0"/>
          </a:p>
          <a:p>
            <a:pPr marL="0" indent="0">
              <a:buNone/>
            </a:pPr>
            <a:r>
              <a:rPr lang="en-US" dirty="0"/>
              <a:t>Pros: Fast implementation that applies to a variety of content types</a:t>
            </a:r>
          </a:p>
          <a:p>
            <a:pPr marL="0" indent="0">
              <a:buNone/>
            </a:pPr>
            <a:r>
              <a:rPr lang="en-US" dirty="0"/>
              <a:t>Cons: Not all browsers support. </a:t>
            </a:r>
          </a:p>
        </p:txBody>
      </p:sp>
    </p:spTree>
    <p:extLst>
      <p:ext uri="{BB962C8B-B14F-4D97-AF65-F5344CB8AC3E}">
        <p14:creationId xmlns:p14="http://schemas.microsoft.com/office/powerpoint/2010/main" val="211885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6D26-3C12-5347-97A2-21C0D655F8B2}"/>
              </a:ext>
            </a:extLst>
          </p:cNvPr>
          <p:cNvSpPr>
            <a:spLocks noGrp="1"/>
          </p:cNvSpPr>
          <p:nvPr>
            <p:ph type="title"/>
          </p:nvPr>
        </p:nvSpPr>
        <p:spPr>
          <a:xfrm>
            <a:off x="1371600" y="247650"/>
            <a:ext cx="10264140" cy="849630"/>
          </a:xfrm>
        </p:spPr>
        <p:txBody>
          <a:bodyPr>
            <a:normAutofit/>
          </a:bodyPr>
          <a:lstStyle/>
          <a:p>
            <a:r>
              <a:rPr lang="en-US" dirty="0"/>
              <a:t>4. Lazy Loading with Blurred Image Effect  </a:t>
            </a:r>
          </a:p>
        </p:txBody>
      </p:sp>
      <p:sp>
        <p:nvSpPr>
          <p:cNvPr id="3" name="Content Placeholder 2">
            <a:extLst>
              <a:ext uri="{FF2B5EF4-FFF2-40B4-BE49-F238E27FC236}">
                <a16:creationId xmlns:a16="http://schemas.microsoft.com/office/drawing/2014/main" id="{9E086313-4902-9C43-80DC-FCCE44A453C3}"/>
              </a:ext>
            </a:extLst>
          </p:cNvPr>
          <p:cNvSpPr>
            <a:spLocks noGrp="1"/>
          </p:cNvSpPr>
          <p:nvPr>
            <p:ph idx="1"/>
          </p:nvPr>
        </p:nvSpPr>
        <p:spPr>
          <a:xfrm>
            <a:off x="1125855" y="1005840"/>
            <a:ext cx="10755630" cy="708660"/>
          </a:xfrm>
        </p:spPr>
        <p:txBody>
          <a:bodyPr/>
          <a:lstStyle/>
          <a:p>
            <a:pPr marL="0" indent="0">
              <a:buNone/>
            </a:pPr>
            <a:r>
              <a:rPr lang="en-US" dirty="0"/>
              <a:t>This method uses a placeholder image instead, which is small, lightweight, and blurred while the final paths to target images are stored in data-</a:t>
            </a:r>
            <a:r>
              <a:rPr lang="en-US" dirty="0" err="1"/>
              <a:t>src</a:t>
            </a:r>
            <a:r>
              <a:rPr lang="en-US" dirty="0"/>
              <a:t> attributes:</a:t>
            </a:r>
          </a:p>
        </p:txBody>
      </p:sp>
      <p:pic>
        <p:nvPicPr>
          <p:cNvPr id="5" name="Picture 4">
            <a:extLst>
              <a:ext uri="{FF2B5EF4-FFF2-40B4-BE49-F238E27FC236}">
                <a16:creationId xmlns:a16="http://schemas.microsoft.com/office/drawing/2014/main" id="{59F606DD-7C0E-F04F-9C4A-3E7FE3A94D77}"/>
              </a:ext>
            </a:extLst>
          </p:cNvPr>
          <p:cNvPicPr>
            <a:picLocks noChangeAspect="1"/>
          </p:cNvPicPr>
          <p:nvPr/>
        </p:nvPicPr>
        <p:blipFill rotWithShape="1">
          <a:blip r:embed="rId2"/>
          <a:srcRect r="21062"/>
          <a:stretch/>
        </p:blipFill>
        <p:spPr>
          <a:xfrm>
            <a:off x="1125855" y="1714500"/>
            <a:ext cx="9624060" cy="756574"/>
          </a:xfrm>
          <a:prstGeom prst="rect">
            <a:avLst/>
          </a:prstGeom>
        </p:spPr>
      </p:pic>
      <p:sp>
        <p:nvSpPr>
          <p:cNvPr id="6" name="Content Placeholder 2">
            <a:extLst>
              <a:ext uri="{FF2B5EF4-FFF2-40B4-BE49-F238E27FC236}">
                <a16:creationId xmlns:a16="http://schemas.microsoft.com/office/drawing/2014/main" id="{E47FDACC-4DA1-694F-8922-7682013DA0BF}"/>
              </a:ext>
            </a:extLst>
          </p:cNvPr>
          <p:cNvSpPr txBox="1">
            <a:spLocks/>
          </p:cNvSpPr>
          <p:nvPr/>
        </p:nvSpPr>
        <p:spPr>
          <a:xfrm>
            <a:off x="1125855" y="2513680"/>
            <a:ext cx="10755630" cy="1076733"/>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Those images will be loaded via JavaScript </a:t>
            </a:r>
            <a:r>
              <a:rPr lang="en-US" i="1" dirty="0"/>
              <a:t>after</a:t>
            </a:r>
            <a:r>
              <a:rPr lang="en-US" dirty="0"/>
              <a:t> the site finishes building the HTML structure. The placeholder image is scaled the same way the original images are, so it will take up the same space and not cause the layout to repaint as the images load. The </a:t>
            </a:r>
            <a:r>
              <a:rPr lang="en-US" dirty="0" err="1"/>
              <a:t>js</a:t>
            </a:r>
            <a:r>
              <a:rPr lang="en-US" dirty="0"/>
              <a:t> file could processes the data-</a:t>
            </a:r>
            <a:r>
              <a:rPr lang="en-US" dirty="0" err="1"/>
              <a:t>src</a:t>
            </a:r>
            <a:r>
              <a:rPr lang="en-US" dirty="0"/>
              <a:t> attributes like so:</a:t>
            </a:r>
          </a:p>
          <a:p>
            <a:pPr marL="0" indent="0">
              <a:buNone/>
            </a:pPr>
            <a:endParaRPr lang="en-US" dirty="0"/>
          </a:p>
        </p:txBody>
      </p:sp>
      <p:pic>
        <p:nvPicPr>
          <p:cNvPr id="8" name="Picture 7">
            <a:extLst>
              <a:ext uri="{FF2B5EF4-FFF2-40B4-BE49-F238E27FC236}">
                <a16:creationId xmlns:a16="http://schemas.microsoft.com/office/drawing/2014/main" id="{E8B9BEEC-7A4C-6644-A562-8AE2A698EC36}"/>
              </a:ext>
            </a:extLst>
          </p:cNvPr>
          <p:cNvPicPr>
            <a:picLocks noChangeAspect="1"/>
          </p:cNvPicPr>
          <p:nvPr/>
        </p:nvPicPr>
        <p:blipFill rotWithShape="1">
          <a:blip r:embed="rId3"/>
          <a:srcRect t="9738" r="36016" b="3649"/>
          <a:stretch/>
        </p:blipFill>
        <p:spPr>
          <a:xfrm>
            <a:off x="1125855" y="3509010"/>
            <a:ext cx="7800975" cy="1931670"/>
          </a:xfrm>
          <a:prstGeom prst="rect">
            <a:avLst/>
          </a:prstGeom>
        </p:spPr>
      </p:pic>
      <p:sp>
        <p:nvSpPr>
          <p:cNvPr id="9" name="Content Placeholder 2">
            <a:extLst>
              <a:ext uri="{FF2B5EF4-FFF2-40B4-BE49-F238E27FC236}">
                <a16:creationId xmlns:a16="http://schemas.microsoft.com/office/drawing/2014/main" id="{846A2D77-7A2D-874F-8EC1-6B19EE75E686}"/>
              </a:ext>
            </a:extLst>
          </p:cNvPr>
          <p:cNvSpPr txBox="1">
            <a:spLocks/>
          </p:cNvSpPr>
          <p:nvPr/>
        </p:nvSpPr>
        <p:spPr>
          <a:xfrm>
            <a:off x="1125855" y="5703570"/>
            <a:ext cx="10755630" cy="906780"/>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The </a:t>
            </a:r>
            <a:r>
              <a:rPr lang="en-US" dirty="0" err="1"/>
              <a:t>imagesToLoad</a:t>
            </a:r>
            <a:r>
              <a:rPr lang="en-US" dirty="0"/>
              <a:t> variable contains references to all the images, while the </a:t>
            </a:r>
            <a:r>
              <a:rPr lang="en-US" dirty="0" err="1"/>
              <a:t>loadImages</a:t>
            </a:r>
            <a:r>
              <a:rPr lang="en-US" dirty="0"/>
              <a:t> function moves the path from data-</a:t>
            </a:r>
            <a:r>
              <a:rPr lang="en-US" dirty="0" err="1"/>
              <a:t>src</a:t>
            </a:r>
            <a:r>
              <a:rPr lang="en-US" dirty="0"/>
              <a:t> to </a:t>
            </a:r>
            <a:r>
              <a:rPr lang="en-US" dirty="0" err="1"/>
              <a:t>src</a:t>
            </a:r>
            <a:r>
              <a:rPr lang="en-US" dirty="0"/>
              <a:t>. When each image is actually loaded, we remove its data-</a:t>
            </a:r>
            <a:r>
              <a:rPr lang="en-US" dirty="0" err="1"/>
              <a:t>src</a:t>
            </a:r>
            <a:r>
              <a:rPr lang="en-US" dirty="0"/>
              <a:t> attribute as it's not needed anymore. Then we loop through each image and load it:</a:t>
            </a:r>
          </a:p>
        </p:txBody>
      </p:sp>
    </p:spTree>
    <p:extLst>
      <p:ext uri="{BB962C8B-B14F-4D97-AF65-F5344CB8AC3E}">
        <p14:creationId xmlns:p14="http://schemas.microsoft.com/office/powerpoint/2010/main" val="311092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3D8230-816C-E84B-826B-7E12849A96D5}"/>
              </a:ext>
            </a:extLst>
          </p:cNvPr>
          <p:cNvPicPr>
            <a:picLocks noGrp="1" noChangeAspect="1"/>
          </p:cNvPicPr>
          <p:nvPr>
            <p:ph idx="1"/>
          </p:nvPr>
        </p:nvPicPr>
        <p:blipFill>
          <a:blip r:embed="rId2"/>
          <a:stretch>
            <a:fillRect/>
          </a:stretch>
        </p:blipFill>
        <p:spPr>
          <a:xfrm>
            <a:off x="1075531" y="233363"/>
            <a:ext cx="8610600" cy="1206500"/>
          </a:xfrm>
        </p:spPr>
      </p:pic>
      <p:sp>
        <p:nvSpPr>
          <p:cNvPr id="6" name="Content Placeholder 2">
            <a:extLst>
              <a:ext uri="{FF2B5EF4-FFF2-40B4-BE49-F238E27FC236}">
                <a16:creationId xmlns:a16="http://schemas.microsoft.com/office/drawing/2014/main" id="{22F634D9-B345-F74C-BAA1-76F2891092DE}"/>
              </a:ext>
            </a:extLst>
          </p:cNvPr>
          <p:cNvSpPr txBox="1">
            <a:spLocks/>
          </p:cNvSpPr>
          <p:nvPr/>
        </p:nvSpPr>
        <p:spPr>
          <a:xfrm>
            <a:off x="1075531" y="1645920"/>
            <a:ext cx="10755630" cy="15544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Blur in CSS</a:t>
            </a:r>
          </a:p>
          <a:p>
            <a:pPr marL="0" indent="0">
              <a:buNone/>
            </a:pPr>
            <a:r>
              <a:rPr lang="en-US" dirty="0"/>
              <a:t>To make the whole process more visually appealing, the placeholder is blurred in CSS. We render the images with a blur at the beginning, so a transition to the sharp one can be achieved. This will remove the blur effect within half a second, which looks good enough for the "loading" effect.</a:t>
            </a:r>
          </a:p>
        </p:txBody>
      </p:sp>
      <p:pic>
        <p:nvPicPr>
          <p:cNvPr id="8" name="Picture 7">
            <a:extLst>
              <a:ext uri="{FF2B5EF4-FFF2-40B4-BE49-F238E27FC236}">
                <a16:creationId xmlns:a16="http://schemas.microsoft.com/office/drawing/2014/main" id="{E98F7CB3-DCAA-0148-9BFF-85AB5C1D6927}"/>
              </a:ext>
            </a:extLst>
          </p:cNvPr>
          <p:cNvPicPr>
            <a:picLocks noChangeAspect="1"/>
          </p:cNvPicPr>
          <p:nvPr/>
        </p:nvPicPr>
        <p:blipFill>
          <a:blip r:embed="rId3"/>
          <a:stretch>
            <a:fillRect/>
          </a:stretch>
        </p:blipFill>
        <p:spPr>
          <a:xfrm>
            <a:off x="1075531" y="3200400"/>
            <a:ext cx="8851900" cy="2273300"/>
          </a:xfrm>
          <a:prstGeom prst="rect">
            <a:avLst/>
          </a:prstGeom>
        </p:spPr>
      </p:pic>
      <p:sp>
        <p:nvSpPr>
          <p:cNvPr id="9" name="Content Placeholder 2">
            <a:extLst>
              <a:ext uri="{FF2B5EF4-FFF2-40B4-BE49-F238E27FC236}">
                <a16:creationId xmlns:a16="http://schemas.microsoft.com/office/drawing/2014/main" id="{4C725751-3983-964D-8963-91EEED49AB89}"/>
              </a:ext>
            </a:extLst>
          </p:cNvPr>
          <p:cNvSpPr txBox="1">
            <a:spLocks/>
          </p:cNvSpPr>
          <p:nvPr/>
        </p:nvSpPr>
        <p:spPr>
          <a:xfrm>
            <a:off x="1075531" y="5473700"/>
            <a:ext cx="10755630" cy="1304290"/>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Pros: Visually appealing. It loads the images after rendering the HTML structure, and applies a nice transition effect in the process.</a:t>
            </a:r>
          </a:p>
          <a:p>
            <a:pPr marL="0" indent="0">
              <a:buNone/>
            </a:pPr>
            <a:r>
              <a:rPr lang="en-US" dirty="0"/>
              <a:t>Cons: If done without the Intersection Observer API in method 2, it still loads </a:t>
            </a:r>
            <a:r>
              <a:rPr lang="en-US" i="1" dirty="0"/>
              <a:t>all</a:t>
            </a:r>
            <a:r>
              <a:rPr lang="en-US" dirty="0"/>
              <a:t> the images at once, even though the user will only see the first two or three upon page load.</a:t>
            </a:r>
          </a:p>
        </p:txBody>
      </p:sp>
    </p:spTree>
    <p:extLst>
      <p:ext uri="{BB962C8B-B14F-4D97-AF65-F5344CB8AC3E}">
        <p14:creationId xmlns:p14="http://schemas.microsoft.com/office/powerpoint/2010/main" val="51367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E624-56FE-3742-881A-B50AFAA9E55B}"/>
              </a:ext>
            </a:extLst>
          </p:cNvPr>
          <p:cNvSpPr>
            <a:spLocks noGrp="1"/>
          </p:cNvSpPr>
          <p:nvPr>
            <p:ph type="title"/>
          </p:nvPr>
        </p:nvSpPr>
        <p:spPr>
          <a:xfrm>
            <a:off x="1295400" y="224790"/>
            <a:ext cx="9601200" cy="765810"/>
          </a:xfrm>
        </p:spPr>
        <p:txBody>
          <a:bodyPr/>
          <a:lstStyle/>
          <a:p>
            <a:r>
              <a:rPr lang="en-US" dirty="0"/>
              <a:t>5. </a:t>
            </a:r>
            <a:r>
              <a:rPr lang="en-US" dirty="0" err="1"/>
              <a:t>Yall.js</a:t>
            </a:r>
            <a:endParaRPr lang="en-US" dirty="0"/>
          </a:p>
        </p:txBody>
      </p:sp>
      <p:sp>
        <p:nvSpPr>
          <p:cNvPr id="3" name="Content Placeholder 2">
            <a:extLst>
              <a:ext uri="{FF2B5EF4-FFF2-40B4-BE49-F238E27FC236}">
                <a16:creationId xmlns:a16="http://schemas.microsoft.com/office/drawing/2014/main" id="{86117923-BD38-E64F-802C-3CACD2D109F9}"/>
              </a:ext>
            </a:extLst>
          </p:cNvPr>
          <p:cNvSpPr>
            <a:spLocks noGrp="1"/>
          </p:cNvSpPr>
          <p:nvPr>
            <p:ph idx="1"/>
          </p:nvPr>
        </p:nvSpPr>
        <p:spPr>
          <a:xfrm>
            <a:off x="1295400" y="990600"/>
            <a:ext cx="10557510" cy="1535430"/>
          </a:xfrm>
        </p:spPr>
        <p:txBody>
          <a:bodyPr/>
          <a:lstStyle/>
          <a:p>
            <a:pPr marL="0" indent="0">
              <a:buNone/>
            </a:pPr>
            <a:r>
              <a:rPr lang="en-US" dirty="0" err="1"/>
              <a:t>Yall</a:t>
            </a:r>
            <a:r>
              <a:rPr lang="en-US" dirty="0"/>
              <a:t> is a feature-packed, lazy-loading script for images, videos, and iframes. More specifically, it uses the Intersection Observer API and smartly falls back on traditional event handler techniques where necessary.</a:t>
            </a:r>
          </a:p>
          <a:p>
            <a:pPr marL="0" indent="0">
              <a:buNone/>
            </a:pPr>
            <a:r>
              <a:rPr lang="en-US" dirty="0"/>
              <a:t>When including </a:t>
            </a:r>
            <a:r>
              <a:rPr lang="en-US" dirty="0" err="1"/>
              <a:t>Yall</a:t>
            </a:r>
            <a:r>
              <a:rPr lang="en-US" dirty="0"/>
              <a:t> in your document, you need to initialize it as follows:</a:t>
            </a:r>
          </a:p>
          <a:p>
            <a:pPr marL="0" indent="0">
              <a:buNone/>
            </a:pPr>
            <a:endParaRPr lang="en-US" dirty="0"/>
          </a:p>
        </p:txBody>
      </p:sp>
      <p:pic>
        <p:nvPicPr>
          <p:cNvPr id="7" name="Picture 6">
            <a:extLst>
              <a:ext uri="{FF2B5EF4-FFF2-40B4-BE49-F238E27FC236}">
                <a16:creationId xmlns:a16="http://schemas.microsoft.com/office/drawing/2014/main" id="{5C0C555F-72FF-B440-9F65-954DECCBB9AA}"/>
              </a:ext>
            </a:extLst>
          </p:cNvPr>
          <p:cNvPicPr>
            <a:picLocks noChangeAspect="1"/>
          </p:cNvPicPr>
          <p:nvPr/>
        </p:nvPicPr>
        <p:blipFill>
          <a:blip r:embed="rId2"/>
          <a:stretch>
            <a:fillRect/>
          </a:stretch>
        </p:blipFill>
        <p:spPr>
          <a:xfrm>
            <a:off x="1295400" y="2374900"/>
            <a:ext cx="10185400" cy="1651000"/>
          </a:xfrm>
          <a:prstGeom prst="rect">
            <a:avLst/>
          </a:prstGeom>
        </p:spPr>
      </p:pic>
      <p:sp>
        <p:nvSpPr>
          <p:cNvPr id="8" name="Content Placeholder 2">
            <a:extLst>
              <a:ext uri="{FF2B5EF4-FFF2-40B4-BE49-F238E27FC236}">
                <a16:creationId xmlns:a16="http://schemas.microsoft.com/office/drawing/2014/main" id="{1FAAF171-F3BA-784C-B7B7-0962383CE769}"/>
              </a:ext>
            </a:extLst>
          </p:cNvPr>
          <p:cNvSpPr txBox="1">
            <a:spLocks/>
          </p:cNvSpPr>
          <p:nvPr/>
        </p:nvSpPr>
        <p:spPr>
          <a:xfrm>
            <a:off x="1295400" y="4025900"/>
            <a:ext cx="10557510" cy="42037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Next, to lazy load a simple </a:t>
            </a:r>
            <a:r>
              <a:rPr lang="en-US" dirty="0" err="1"/>
              <a:t>img</a:t>
            </a:r>
            <a:r>
              <a:rPr lang="en-US" dirty="0"/>
              <a:t> element, all you need to do in your markup is:</a:t>
            </a:r>
          </a:p>
        </p:txBody>
      </p:sp>
      <p:pic>
        <p:nvPicPr>
          <p:cNvPr id="10" name="Picture 9">
            <a:extLst>
              <a:ext uri="{FF2B5EF4-FFF2-40B4-BE49-F238E27FC236}">
                <a16:creationId xmlns:a16="http://schemas.microsoft.com/office/drawing/2014/main" id="{FEFB1F7B-5362-CE44-9583-3B4338122FAF}"/>
              </a:ext>
            </a:extLst>
          </p:cNvPr>
          <p:cNvPicPr>
            <a:picLocks noChangeAspect="1"/>
          </p:cNvPicPr>
          <p:nvPr/>
        </p:nvPicPr>
        <p:blipFill>
          <a:blip r:embed="rId3"/>
          <a:stretch>
            <a:fillRect/>
          </a:stretch>
        </p:blipFill>
        <p:spPr>
          <a:xfrm>
            <a:off x="1295400" y="4390390"/>
            <a:ext cx="9880600" cy="609600"/>
          </a:xfrm>
          <a:prstGeom prst="rect">
            <a:avLst/>
          </a:prstGeom>
        </p:spPr>
      </p:pic>
      <p:sp>
        <p:nvSpPr>
          <p:cNvPr id="11" name="Content Placeholder 2">
            <a:extLst>
              <a:ext uri="{FF2B5EF4-FFF2-40B4-BE49-F238E27FC236}">
                <a16:creationId xmlns:a16="http://schemas.microsoft.com/office/drawing/2014/main" id="{FF5B34FF-D9C7-1D4B-B2C1-90CE1F168E27}"/>
              </a:ext>
            </a:extLst>
          </p:cNvPr>
          <p:cNvSpPr txBox="1">
            <a:spLocks/>
          </p:cNvSpPr>
          <p:nvPr/>
        </p:nvSpPr>
        <p:spPr>
          <a:xfrm>
            <a:off x="1295400" y="5046344"/>
            <a:ext cx="10557510" cy="1586865"/>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Note the following:</a:t>
            </a:r>
          </a:p>
          <a:p>
            <a:pPr marL="0" indent="0">
              <a:buNone/>
            </a:pPr>
            <a:r>
              <a:rPr lang="en-US" dirty="0">
                <a:solidFill>
                  <a:srgbClr val="FF0000"/>
                </a:solidFill>
              </a:rPr>
              <a:t>You add the class </a:t>
            </a:r>
            <a:r>
              <a:rPr lang="en-US" i="1" dirty="0">
                <a:solidFill>
                  <a:srgbClr val="FF0000"/>
                </a:solidFill>
              </a:rPr>
              <a:t>lazy</a:t>
            </a:r>
            <a:r>
              <a:rPr lang="en-US" dirty="0">
                <a:solidFill>
                  <a:srgbClr val="FF0000"/>
                </a:solidFill>
              </a:rPr>
              <a:t> to the element</a:t>
            </a:r>
            <a:r>
              <a:rPr lang="en-US" dirty="0"/>
              <a:t>, </a:t>
            </a:r>
            <a:r>
              <a:rPr lang="en-US" dirty="0">
                <a:solidFill>
                  <a:srgbClr val="00B050"/>
                </a:solidFill>
              </a:rPr>
              <a:t>the value of </a:t>
            </a:r>
            <a:r>
              <a:rPr lang="en-US" dirty="0" err="1">
                <a:solidFill>
                  <a:srgbClr val="00B050"/>
                </a:solidFill>
              </a:rPr>
              <a:t>src</a:t>
            </a:r>
            <a:r>
              <a:rPr lang="en-US" dirty="0">
                <a:solidFill>
                  <a:srgbClr val="00B050"/>
                </a:solidFill>
              </a:rPr>
              <a:t> is a placeholder image</a:t>
            </a:r>
            <a:r>
              <a:rPr lang="en-US" dirty="0"/>
              <a:t>, </a:t>
            </a:r>
            <a:r>
              <a:rPr lang="en-US" dirty="0">
                <a:solidFill>
                  <a:srgbClr val="0070C0"/>
                </a:solidFill>
              </a:rPr>
              <a:t>the path to the image you want to lazy load is inside the data-</a:t>
            </a:r>
            <a:r>
              <a:rPr lang="en-US" dirty="0" err="1">
                <a:solidFill>
                  <a:srgbClr val="0070C0"/>
                </a:solidFill>
              </a:rPr>
              <a:t>src</a:t>
            </a:r>
            <a:r>
              <a:rPr lang="en-US" dirty="0">
                <a:solidFill>
                  <a:srgbClr val="0070C0"/>
                </a:solidFill>
              </a:rPr>
              <a:t> attribute</a:t>
            </a:r>
          </a:p>
          <a:p>
            <a:pPr marL="0" indent="0">
              <a:buNone/>
            </a:pPr>
            <a:r>
              <a:rPr lang="en-US" dirty="0"/>
              <a:t>Pros: Great performance with the Intersection Observer API, fantastic browser support (it goes back to IE11), no other dependencies necessary</a:t>
            </a:r>
            <a:br>
              <a:rPr lang="en-US" dirty="0"/>
            </a:br>
            <a:endParaRPr lang="en-US" dirty="0"/>
          </a:p>
        </p:txBody>
      </p:sp>
    </p:spTree>
    <p:extLst>
      <p:ext uri="{BB962C8B-B14F-4D97-AF65-F5344CB8AC3E}">
        <p14:creationId xmlns:p14="http://schemas.microsoft.com/office/powerpoint/2010/main" val="86582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1439-CAD7-D54D-9BE5-A5FA7E938A26}"/>
              </a:ext>
            </a:extLst>
          </p:cNvPr>
          <p:cNvSpPr>
            <a:spLocks noGrp="1"/>
          </p:cNvSpPr>
          <p:nvPr>
            <p:ph type="title"/>
          </p:nvPr>
        </p:nvSpPr>
        <p:spPr>
          <a:xfrm>
            <a:off x="1105469" y="5423537"/>
            <a:ext cx="9867331" cy="868081"/>
          </a:xfrm>
        </p:spPr>
        <p:txBody>
          <a:bodyPr anchor="ctr">
            <a:normAutofit/>
          </a:bodyPr>
          <a:lstStyle/>
          <a:p>
            <a:r>
              <a:rPr lang="en-US" dirty="0"/>
              <a:t>Conclusion</a:t>
            </a:r>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B27B3C6C-83F9-CC4F-8E23-D964F568F939}"/>
              </a:ext>
            </a:extLst>
          </p:cNvPr>
          <p:cNvSpPr>
            <a:spLocks noGrp="1"/>
          </p:cNvSpPr>
          <p:nvPr>
            <p:ph idx="1"/>
          </p:nvPr>
        </p:nvSpPr>
        <p:spPr>
          <a:xfrm>
            <a:off x="1219201" y="1123486"/>
            <a:ext cx="9639868" cy="3516753"/>
          </a:xfrm>
        </p:spPr>
        <p:txBody>
          <a:bodyPr anchor="ctr">
            <a:normAutofit fontScale="92500" lnSpcReduction="10000"/>
          </a:bodyPr>
          <a:lstStyle/>
          <a:p>
            <a:r>
              <a:rPr lang="en-US" dirty="0"/>
              <a:t>Less files to load initially, smaller files split into modules, use of placeholders, and loading more content on demand — this will help achieve faster initial load times, which brings benefits to the creator and offers a smoother experience to the user.</a:t>
            </a:r>
          </a:p>
          <a:p>
            <a:r>
              <a:rPr lang="en-US" dirty="0"/>
              <a:t>There are other methods or techniques not mentioned in this lecture.</a:t>
            </a:r>
          </a:p>
          <a:p>
            <a:r>
              <a:rPr lang="en-US" dirty="0"/>
              <a:t>Perform Demo</a:t>
            </a:r>
          </a:p>
          <a:p>
            <a:r>
              <a:rPr lang="en-US" dirty="0"/>
              <a:t>Try it out!</a:t>
            </a:r>
          </a:p>
          <a:p>
            <a:r>
              <a:rPr lang="en-US" dirty="0"/>
              <a:t>Questions, Comments? Leave in the Discussion Board.</a:t>
            </a:r>
          </a:p>
          <a:p>
            <a:endParaRPr lang="en-US" dirty="0"/>
          </a:p>
          <a:p>
            <a:pPr marL="0" indent="0">
              <a:buNone/>
            </a:pPr>
            <a:r>
              <a:rPr lang="en-US" i="1" dirty="0"/>
              <a:t>Disclaimer: Codes shown in this training may or may not work for your specific case/website. It may have to be tweaked a little so it applies.</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43387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4AB6-688A-0D4F-B3DB-4BD353C72F5F}"/>
              </a:ext>
            </a:extLst>
          </p:cNvPr>
          <p:cNvSpPr>
            <a:spLocks noGrp="1"/>
          </p:cNvSpPr>
          <p:nvPr>
            <p:ph type="title"/>
          </p:nvPr>
        </p:nvSpPr>
        <p:spPr/>
        <p:txBody>
          <a:bodyPr/>
          <a:lstStyle/>
          <a:p>
            <a:r>
              <a:rPr lang="en-US" dirty="0"/>
              <a:t>What is Lazy Loading or Progressive Image Loading?</a:t>
            </a:r>
          </a:p>
        </p:txBody>
      </p:sp>
      <p:sp>
        <p:nvSpPr>
          <p:cNvPr id="3" name="Content Placeholder 2">
            <a:extLst>
              <a:ext uri="{FF2B5EF4-FFF2-40B4-BE49-F238E27FC236}">
                <a16:creationId xmlns:a16="http://schemas.microsoft.com/office/drawing/2014/main" id="{BB49AA31-1352-4E41-9400-13957951ED36}"/>
              </a:ext>
            </a:extLst>
          </p:cNvPr>
          <p:cNvSpPr>
            <a:spLocks noGrp="1"/>
          </p:cNvSpPr>
          <p:nvPr>
            <p:ph idx="1"/>
          </p:nvPr>
        </p:nvSpPr>
        <p:spPr/>
        <p:txBody>
          <a:bodyPr/>
          <a:lstStyle/>
          <a:p>
            <a:r>
              <a:rPr lang="en-US" dirty="0"/>
              <a:t>This a technique to smartly load the images of your website or application by demand, using small placeholders while the original image is being lazy loaded. When it finishes, do a soft transition from the placeholder to the original picture.</a:t>
            </a:r>
          </a:p>
          <a:p>
            <a:r>
              <a:rPr lang="en-US" b="1" dirty="0"/>
              <a:t>Lazy Loading</a:t>
            </a:r>
            <a:r>
              <a:rPr lang="en-US" dirty="0"/>
              <a:t> defers the </a:t>
            </a:r>
            <a:r>
              <a:rPr lang="en-US" b="1" dirty="0"/>
              <a:t>loading</a:t>
            </a:r>
            <a:r>
              <a:rPr lang="en-US" dirty="0"/>
              <a:t> of an </a:t>
            </a:r>
            <a:r>
              <a:rPr lang="en-US" b="1" dirty="0"/>
              <a:t>image</a:t>
            </a:r>
            <a:r>
              <a:rPr lang="en-US" dirty="0"/>
              <a:t> that is not needed on the page immediately. An </a:t>
            </a:r>
            <a:r>
              <a:rPr lang="en-US" b="1" dirty="0"/>
              <a:t>image</a:t>
            </a:r>
            <a:r>
              <a:rPr lang="en-US" dirty="0"/>
              <a:t>, not visible to the user when the page loads, is </a:t>
            </a:r>
            <a:r>
              <a:rPr lang="en-US" b="1" dirty="0"/>
              <a:t>loaded</a:t>
            </a:r>
            <a:r>
              <a:rPr lang="en-US" dirty="0"/>
              <a:t> later when the user scrolls and the </a:t>
            </a:r>
            <a:r>
              <a:rPr lang="en-US" b="1" dirty="0"/>
              <a:t>image</a:t>
            </a:r>
            <a:r>
              <a:rPr lang="en-US" dirty="0"/>
              <a:t> actually becomes visible. If the user never scrolls, an </a:t>
            </a:r>
            <a:r>
              <a:rPr lang="en-US" b="1" dirty="0"/>
              <a:t>image</a:t>
            </a:r>
            <a:r>
              <a:rPr lang="en-US" dirty="0"/>
              <a:t> that is not visible to the user never gets </a:t>
            </a:r>
            <a:r>
              <a:rPr lang="en-US" b="1" dirty="0"/>
              <a:t>loaded</a:t>
            </a:r>
            <a:r>
              <a:rPr lang="en-US" dirty="0"/>
              <a:t>.</a:t>
            </a:r>
          </a:p>
          <a:p>
            <a:r>
              <a:rPr lang="en-US" b="1" dirty="0"/>
              <a:t>Progressive images load</a:t>
            </a:r>
            <a:r>
              <a:rPr lang="en-US" dirty="0"/>
              <a:t> immediately on your website at first with a low resolution and then increase their resolution as the website loads completely. You may notice a website uses </a:t>
            </a:r>
            <a:r>
              <a:rPr lang="en-US" b="1" dirty="0"/>
              <a:t>progressive images</a:t>
            </a:r>
            <a:r>
              <a:rPr lang="en-US" dirty="0"/>
              <a:t> when the content looks blurry at first and then sharpens within a few tenths of a second.</a:t>
            </a:r>
          </a:p>
        </p:txBody>
      </p:sp>
    </p:spTree>
    <p:extLst>
      <p:ext uri="{BB962C8B-B14F-4D97-AF65-F5344CB8AC3E}">
        <p14:creationId xmlns:p14="http://schemas.microsoft.com/office/powerpoint/2010/main" val="208689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AF5-8CDE-CB44-8C55-3B80E774C9A9}"/>
              </a:ext>
            </a:extLst>
          </p:cNvPr>
          <p:cNvSpPr>
            <a:spLocks noGrp="1"/>
          </p:cNvSpPr>
          <p:nvPr>
            <p:ph type="title"/>
          </p:nvPr>
        </p:nvSpPr>
        <p:spPr>
          <a:xfrm>
            <a:off x="640080" y="639704"/>
            <a:ext cx="3299579" cy="5577840"/>
          </a:xfrm>
        </p:spPr>
        <p:txBody>
          <a:bodyPr anchor="ctr">
            <a:normAutofit/>
          </a:bodyPr>
          <a:lstStyle/>
          <a:p>
            <a:pPr algn="ctr"/>
            <a:r>
              <a:rPr lang="en-US" dirty="0"/>
              <a:t>Why Should We Lazy Load?</a:t>
            </a:r>
            <a:endParaRPr lang="en-US"/>
          </a:p>
        </p:txBody>
      </p:sp>
      <p:graphicFrame>
        <p:nvGraphicFramePr>
          <p:cNvPr id="7" name="Content Placeholder 2">
            <a:extLst>
              <a:ext uri="{FF2B5EF4-FFF2-40B4-BE49-F238E27FC236}">
                <a16:creationId xmlns:a16="http://schemas.microsoft.com/office/drawing/2014/main" id="{CD42D675-3D2B-44BD-854E-411EA7053342}"/>
              </a:ext>
            </a:extLst>
          </p:cNvPr>
          <p:cNvGraphicFramePr>
            <a:graphicFrameLocks noGrp="1"/>
          </p:cNvGraphicFramePr>
          <p:nvPr>
            <p:ph idx="1"/>
            <p:extLst>
              <p:ext uri="{D42A27DB-BD31-4B8C-83A1-F6EECF244321}">
                <p14:modId xmlns:p14="http://schemas.microsoft.com/office/powerpoint/2010/main" val="230713930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55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B042-E9D3-7843-BC69-B668262FF447}"/>
              </a:ext>
            </a:extLst>
          </p:cNvPr>
          <p:cNvSpPr>
            <a:spLocks noGrp="1"/>
          </p:cNvSpPr>
          <p:nvPr>
            <p:ph type="title"/>
          </p:nvPr>
        </p:nvSpPr>
        <p:spPr>
          <a:xfrm>
            <a:off x="1371600" y="1281916"/>
            <a:ext cx="9601200" cy="1485900"/>
          </a:xfrm>
        </p:spPr>
        <p:txBody>
          <a:bodyPr>
            <a:normAutofit/>
          </a:bodyPr>
          <a:lstStyle/>
          <a:p>
            <a:r>
              <a:rPr lang="en-US" dirty="0"/>
              <a:t>Which Images can be Lazy Loaded?</a:t>
            </a:r>
          </a:p>
        </p:txBody>
      </p:sp>
      <p:sp>
        <p:nvSpPr>
          <p:cNvPr id="3" name="Content Placeholder 2">
            <a:extLst>
              <a:ext uri="{FF2B5EF4-FFF2-40B4-BE49-F238E27FC236}">
                <a16:creationId xmlns:a16="http://schemas.microsoft.com/office/drawing/2014/main" id="{C0EF1E9F-86EC-044F-8E2C-31B8975A1CDB}"/>
              </a:ext>
            </a:extLst>
          </p:cNvPr>
          <p:cNvSpPr>
            <a:spLocks noGrp="1"/>
          </p:cNvSpPr>
          <p:nvPr>
            <p:ph idx="1"/>
          </p:nvPr>
        </p:nvSpPr>
        <p:spPr>
          <a:xfrm>
            <a:off x="1371599" y="2028825"/>
            <a:ext cx="10329863" cy="4400549"/>
          </a:xfrm>
        </p:spPr>
        <p:txBody>
          <a:bodyPr>
            <a:normAutofit lnSpcReduction="10000"/>
          </a:bodyPr>
          <a:lstStyle/>
          <a:p>
            <a:pPr marL="0" indent="0" fontAlgn="base">
              <a:buNone/>
            </a:pPr>
            <a:r>
              <a:rPr lang="en-US" sz="2400" dirty="0"/>
              <a:t>The basic idea of lazy loading is simple - defer loading anything that is not needed right now. For images, it usually translates to any image that is not visible to the user up front. These can be lazy loaded.</a:t>
            </a:r>
          </a:p>
          <a:p>
            <a:pPr marL="0" indent="0" fontAlgn="base">
              <a:buNone/>
            </a:pPr>
            <a:r>
              <a:rPr lang="en-US" sz="2400" dirty="0"/>
              <a:t>As the user scrolls down the page, the image placeholders start coming into viewport (visible part of the webpage). We trigger the load for these images when they become visible.</a:t>
            </a:r>
          </a:p>
          <a:p>
            <a:pPr marL="0" indent="0" fontAlgn="base">
              <a:buNone/>
            </a:pPr>
            <a:r>
              <a:rPr lang="en-US" sz="2400" dirty="0"/>
              <a:t>You can find out which images are a candidate for lazy loading and how many bytes you can save on the initial page load by using </a:t>
            </a:r>
            <a:r>
              <a:rPr lang="en-US" sz="2400" dirty="0">
                <a:hlinkClick r:id="rId2"/>
              </a:rPr>
              <a:t>Google Lighthouse audit tool</a:t>
            </a:r>
            <a:r>
              <a:rPr lang="en-US" sz="2400" dirty="0"/>
              <a:t>. The audit performed by this tool has a section dedicated for </a:t>
            </a:r>
            <a:r>
              <a:rPr lang="en-US" sz="2400" dirty="0">
                <a:hlinkClick r:id="rId3"/>
              </a:rPr>
              <a:t>offscreen images</a:t>
            </a:r>
            <a:r>
              <a:rPr lang="en-US" sz="2400" dirty="0"/>
              <a:t>. You can also use </a:t>
            </a:r>
            <a:r>
              <a:rPr lang="en-US" sz="2400" dirty="0">
                <a:hlinkClick r:id="rId4"/>
              </a:rPr>
              <a:t>ImageKit’s website analyzer</a:t>
            </a:r>
            <a:r>
              <a:rPr lang="en-US" sz="2400" dirty="0"/>
              <a:t> to identify if your website uses lazy loading or not, in addition other critical image-related optimizations on your page.</a:t>
            </a:r>
          </a:p>
          <a:p>
            <a:endParaRPr lang="en-US" sz="1700" dirty="0"/>
          </a:p>
        </p:txBody>
      </p:sp>
    </p:spTree>
    <p:extLst>
      <p:ext uri="{BB962C8B-B14F-4D97-AF65-F5344CB8AC3E}">
        <p14:creationId xmlns:p14="http://schemas.microsoft.com/office/powerpoint/2010/main" val="18899759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D6AC3-C71D-FC4D-8492-CE9537C3BAA6}"/>
              </a:ext>
            </a:extLst>
          </p:cNvPr>
          <p:cNvSpPr>
            <a:spLocks noGrp="1"/>
          </p:cNvSpPr>
          <p:nvPr>
            <p:ph type="title"/>
          </p:nvPr>
        </p:nvSpPr>
        <p:spPr>
          <a:xfrm>
            <a:off x="5100824" y="685800"/>
            <a:ext cx="6176776" cy="1485900"/>
          </a:xfrm>
        </p:spPr>
        <p:txBody>
          <a:bodyPr>
            <a:normAutofit/>
          </a:bodyPr>
          <a:lstStyle/>
          <a:p>
            <a:r>
              <a:rPr lang="en-US" u="sng" dirty="0"/>
              <a:t>5 different techniques for Lazy Loading</a:t>
            </a:r>
          </a:p>
        </p:txBody>
      </p:sp>
      <p:pic>
        <p:nvPicPr>
          <p:cNvPr id="5" name="Picture 4" descr="Yellow paper aeroplane flying the opposite way as many grey paper aeroplanes">
            <a:extLst>
              <a:ext uri="{FF2B5EF4-FFF2-40B4-BE49-F238E27FC236}">
                <a16:creationId xmlns:a16="http://schemas.microsoft.com/office/drawing/2014/main" id="{99425C98-1CE9-491F-A10F-D5B63CABEBF5}"/>
              </a:ext>
            </a:extLst>
          </p:cNvPr>
          <p:cNvPicPr>
            <a:picLocks noChangeAspect="1"/>
          </p:cNvPicPr>
          <p:nvPr/>
        </p:nvPicPr>
        <p:blipFill rotWithShape="1">
          <a:blip r:embed="rId2"/>
          <a:srcRect l="17458" r="39973" b="-1"/>
          <a:stretch/>
        </p:blipFill>
        <p:spPr>
          <a:xfrm>
            <a:off x="-1" y="-376"/>
            <a:ext cx="4373546" cy="6857990"/>
          </a:xfrm>
          <a:prstGeom prst="rect">
            <a:avLst/>
          </a:prstGeom>
        </p:spPr>
      </p:pic>
      <p:sp>
        <p:nvSpPr>
          <p:cNvPr id="12" name="Rectangle 11">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205337F-CF78-A646-9650-35C809C27376}"/>
              </a:ext>
            </a:extLst>
          </p:cNvPr>
          <p:cNvSpPr>
            <a:spLocks noGrp="1"/>
          </p:cNvSpPr>
          <p:nvPr>
            <p:ph idx="1"/>
          </p:nvPr>
        </p:nvSpPr>
        <p:spPr>
          <a:xfrm>
            <a:off x="5100824" y="2286000"/>
            <a:ext cx="6176776" cy="4434840"/>
          </a:xfrm>
        </p:spPr>
        <p:txBody>
          <a:bodyPr>
            <a:noAutofit/>
          </a:bodyPr>
          <a:lstStyle/>
          <a:p>
            <a:r>
              <a:rPr lang="en-US" sz="3600" dirty="0"/>
              <a:t>Native Lazy Loading</a:t>
            </a:r>
          </a:p>
          <a:p>
            <a:r>
              <a:rPr lang="en-US" sz="3600" dirty="0"/>
              <a:t>Lazy Loading Using the Intersection Observer API</a:t>
            </a:r>
          </a:p>
          <a:p>
            <a:r>
              <a:rPr lang="en-US" sz="3600" dirty="0" err="1"/>
              <a:t>Lozad.js</a:t>
            </a:r>
            <a:endParaRPr lang="en-US" sz="3600" dirty="0"/>
          </a:p>
          <a:p>
            <a:r>
              <a:rPr lang="en-US" sz="3600" dirty="0"/>
              <a:t>Lazy Loading with Blurred Image Effect</a:t>
            </a:r>
          </a:p>
          <a:p>
            <a:r>
              <a:rPr lang="en-US" sz="3600" dirty="0" err="1"/>
              <a:t>Yall.js</a:t>
            </a:r>
            <a:endParaRPr lang="en-US" sz="3600" dirty="0"/>
          </a:p>
        </p:txBody>
      </p:sp>
    </p:spTree>
    <p:extLst>
      <p:ext uri="{BB962C8B-B14F-4D97-AF65-F5344CB8AC3E}">
        <p14:creationId xmlns:p14="http://schemas.microsoft.com/office/powerpoint/2010/main" val="111665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424B-93DD-374C-8DED-A455D34A0E02}"/>
              </a:ext>
            </a:extLst>
          </p:cNvPr>
          <p:cNvSpPr>
            <a:spLocks noGrp="1"/>
          </p:cNvSpPr>
          <p:nvPr>
            <p:ph type="title"/>
          </p:nvPr>
        </p:nvSpPr>
        <p:spPr>
          <a:xfrm>
            <a:off x="1371600" y="356961"/>
            <a:ext cx="9601200" cy="1485900"/>
          </a:xfrm>
        </p:spPr>
        <p:txBody>
          <a:bodyPr/>
          <a:lstStyle/>
          <a:p>
            <a:r>
              <a:rPr lang="en-US" dirty="0"/>
              <a:t>1. Native Lazy Loading</a:t>
            </a:r>
          </a:p>
        </p:txBody>
      </p:sp>
      <p:sp>
        <p:nvSpPr>
          <p:cNvPr id="3" name="Content Placeholder 2">
            <a:extLst>
              <a:ext uri="{FF2B5EF4-FFF2-40B4-BE49-F238E27FC236}">
                <a16:creationId xmlns:a16="http://schemas.microsoft.com/office/drawing/2014/main" id="{EF115AAA-5C1C-8240-A99E-A9FB9B82451F}"/>
              </a:ext>
            </a:extLst>
          </p:cNvPr>
          <p:cNvSpPr>
            <a:spLocks noGrp="1"/>
          </p:cNvSpPr>
          <p:nvPr>
            <p:ph idx="1"/>
          </p:nvPr>
        </p:nvSpPr>
        <p:spPr>
          <a:xfrm>
            <a:off x="1371600" y="1359717"/>
            <a:ext cx="9601200" cy="428625"/>
          </a:xfrm>
        </p:spPr>
        <p:txBody>
          <a:bodyPr/>
          <a:lstStyle/>
          <a:p>
            <a:r>
              <a:rPr lang="en-US" dirty="0"/>
              <a:t>Native lazy loading of images and iframes is straightforward and easy. </a:t>
            </a:r>
          </a:p>
        </p:txBody>
      </p:sp>
      <p:pic>
        <p:nvPicPr>
          <p:cNvPr id="5" name="Picture 4">
            <a:extLst>
              <a:ext uri="{FF2B5EF4-FFF2-40B4-BE49-F238E27FC236}">
                <a16:creationId xmlns:a16="http://schemas.microsoft.com/office/drawing/2014/main" id="{A8F2436F-F716-D94D-8161-F91286C67404}"/>
              </a:ext>
            </a:extLst>
          </p:cNvPr>
          <p:cNvPicPr>
            <a:picLocks noChangeAspect="1"/>
          </p:cNvPicPr>
          <p:nvPr/>
        </p:nvPicPr>
        <p:blipFill>
          <a:blip r:embed="rId2"/>
          <a:stretch>
            <a:fillRect/>
          </a:stretch>
        </p:blipFill>
        <p:spPr>
          <a:xfrm>
            <a:off x="1295400" y="2050915"/>
            <a:ext cx="10274300" cy="1016000"/>
          </a:xfrm>
          <a:prstGeom prst="rect">
            <a:avLst/>
          </a:prstGeom>
        </p:spPr>
      </p:pic>
      <p:sp>
        <p:nvSpPr>
          <p:cNvPr id="6" name="Rectangle 5">
            <a:extLst>
              <a:ext uri="{FF2B5EF4-FFF2-40B4-BE49-F238E27FC236}">
                <a16:creationId xmlns:a16="http://schemas.microsoft.com/office/drawing/2014/main" id="{588B6126-AA42-BF4C-BA54-C9B17C71F42D}"/>
              </a:ext>
            </a:extLst>
          </p:cNvPr>
          <p:cNvSpPr/>
          <p:nvPr/>
        </p:nvSpPr>
        <p:spPr>
          <a:xfrm>
            <a:off x="1295400" y="3429000"/>
            <a:ext cx="9601200" cy="3447098"/>
          </a:xfrm>
          <a:prstGeom prst="rect">
            <a:avLst/>
          </a:prstGeom>
        </p:spPr>
        <p:txBody>
          <a:bodyPr wrap="square">
            <a:spAutoFit/>
          </a:bodyPr>
          <a:lstStyle/>
          <a:p>
            <a:r>
              <a:rPr lang="en-US" dirty="0"/>
              <a:t>As you can see above, it is just plain old html with a ‘loading’ attribute. The loading attribute gives us the option to delay off-screen images and iframes until users scroll to their location on the page. Loading can take any of these three values:</a:t>
            </a:r>
          </a:p>
          <a:p>
            <a:r>
              <a:rPr lang="en-US" b="1" dirty="0"/>
              <a:t>lazy: works great for lazy loading</a:t>
            </a:r>
          </a:p>
          <a:p>
            <a:r>
              <a:rPr lang="en-US" b="1" dirty="0"/>
              <a:t>eager: instructs the browser to load the specified content right away</a:t>
            </a:r>
          </a:p>
          <a:p>
            <a:r>
              <a:rPr lang="en-US" b="1" dirty="0"/>
              <a:t>auto: leaves the option to lazy load or not to lazy load up to the browser.</a:t>
            </a:r>
          </a:p>
          <a:p>
            <a:endParaRPr lang="en-US" dirty="0"/>
          </a:p>
          <a:p>
            <a:r>
              <a:rPr lang="en-US" dirty="0"/>
              <a:t>Pros: This method has no rivals: it has zero overhead, it’s clean and simple. </a:t>
            </a:r>
          </a:p>
          <a:p>
            <a:endParaRPr lang="en-US" dirty="0"/>
          </a:p>
          <a:p>
            <a:r>
              <a:rPr lang="en-US" dirty="0"/>
              <a:t>Cons: At the time of writing, most major browsers have good support for the loading attribute, but not all browsers are on board yet.</a:t>
            </a:r>
          </a:p>
          <a:p>
            <a:endParaRPr lang="en-US" sz="2000" dirty="0"/>
          </a:p>
        </p:txBody>
      </p:sp>
    </p:spTree>
    <p:extLst>
      <p:ext uri="{BB962C8B-B14F-4D97-AF65-F5344CB8AC3E}">
        <p14:creationId xmlns:p14="http://schemas.microsoft.com/office/powerpoint/2010/main" val="382125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A510-0FB1-444D-AB8F-6298B383BB93}"/>
              </a:ext>
            </a:extLst>
          </p:cNvPr>
          <p:cNvSpPr>
            <a:spLocks noGrp="1"/>
          </p:cNvSpPr>
          <p:nvPr>
            <p:ph type="title"/>
          </p:nvPr>
        </p:nvSpPr>
        <p:spPr>
          <a:xfrm>
            <a:off x="1371600" y="205740"/>
            <a:ext cx="9601200" cy="1485900"/>
          </a:xfrm>
        </p:spPr>
        <p:txBody>
          <a:bodyPr>
            <a:normAutofit/>
          </a:bodyPr>
          <a:lstStyle/>
          <a:p>
            <a:r>
              <a:rPr lang="en-US" dirty="0"/>
              <a:t>2. Lazy Loading Using the Intersection Observer API</a:t>
            </a:r>
          </a:p>
        </p:txBody>
      </p:sp>
      <p:sp>
        <p:nvSpPr>
          <p:cNvPr id="3" name="Content Placeholder 2">
            <a:extLst>
              <a:ext uri="{FF2B5EF4-FFF2-40B4-BE49-F238E27FC236}">
                <a16:creationId xmlns:a16="http://schemas.microsoft.com/office/drawing/2014/main" id="{92A1BFE9-D817-3D47-802F-5A793DF515A4}"/>
              </a:ext>
            </a:extLst>
          </p:cNvPr>
          <p:cNvSpPr>
            <a:spLocks noGrp="1"/>
          </p:cNvSpPr>
          <p:nvPr>
            <p:ph idx="1"/>
          </p:nvPr>
        </p:nvSpPr>
        <p:spPr>
          <a:xfrm>
            <a:off x="1371600" y="1543050"/>
            <a:ext cx="9601200" cy="925830"/>
          </a:xfrm>
        </p:spPr>
        <p:txBody>
          <a:bodyPr>
            <a:normAutofit fontScale="85000" lnSpcReduction="10000"/>
          </a:bodyPr>
          <a:lstStyle/>
          <a:p>
            <a:pPr marL="0" indent="0">
              <a:buNone/>
            </a:pPr>
            <a:r>
              <a:rPr lang="en-US" dirty="0"/>
              <a:t>The </a:t>
            </a:r>
            <a:r>
              <a:rPr lang="en-US" dirty="0">
                <a:hlinkClick r:id="rId2"/>
              </a:rPr>
              <a:t>Intersection Observer API</a:t>
            </a:r>
            <a:r>
              <a:rPr lang="en-US" dirty="0"/>
              <a:t> is a modern interface that you can leverage for lazy loading images and other content.</a:t>
            </a:r>
          </a:p>
          <a:p>
            <a:pPr marL="0" indent="0">
              <a:buNone/>
            </a:pPr>
            <a:r>
              <a:rPr lang="en-US" dirty="0"/>
              <a:t>Let’s say you’d like to lazy load an image gallery. The markup for each image would look like this: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3F80965-E52D-324B-98FD-43649DD13931}"/>
              </a:ext>
            </a:extLst>
          </p:cNvPr>
          <p:cNvPicPr>
            <a:picLocks noChangeAspect="1"/>
          </p:cNvPicPr>
          <p:nvPr/>
        </p:nvPicPr>
        <p:blipFill>
          <a:blip r:embed="rId3"/>
          <a:stretch>
            <a:fillRect/>
          </a:stretch>
        </p:blipFill>
        <p:spPr>
          <a:xfrm>
            <a:off x="1203960" y="2493611"/>
            <a:ext cx="9876790" cy="666683"/>
          </a:xfrm>
          <a:prstGeom prst="rect">
            <a:avLst/>
          </a:prstGeom>
        </p:spPr>
      </p:pic>
      <p:sp>
        <p:nvSpPr>
          <p:cNvPr id="6" name="Content Placeholder 2">
            <a:extLst>
              <a:ext uri="{FF2B5EF4-FFF2-40B4-BE49-F238E27FC236}">
                <a16:creationId xmlns:a16="http://schemas.microsoft.com/office/drawing/2014/main" id="{A89EF48C-2CF1-6445-8F91-DD9FB8E2A840}"/>
              </a:ext>
            </a:extLst>
          </p:cNvPr>
          <p:cNvSpPr txBox="1">
            <a:spLocks/>
          </p:cNvSpPr>
          <p:nvPr/>
        </p:nvSpPr>
        <p:spPr>
          <a:xfrm>
            <a:off x="1203960" y="3236561"/>
            <a:ext cx="9601200" cy="1108710"/>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Notice how the path to the image is contained inside a data-</a:t>
            </a:r>
            <a:r>
              <a:rPr lang="en-US" dirty="0" err="1"/>
              <a:t>src</a:t>
            </a:r>
            <a:r>
              <a:rPr lang="en-US" dirty="0"/>
              <a:t> attribute, not a </a:t>
            </a:r>
            <a:r>
              <a:rPr lang="en-US" dirty="0" err="1"/>
              <a:t>src</a:t>
            </a:r>
            <a:r>
              <a:rPr lang="en-US" dirty="0"/>
              <a:t> attribute. The reason is that using </a:t>
            </a:r>
            <a:r>
              <a:rPr lang="en-US" dirty="0" err="1"/>
              <a:t>src</a:t>
            </a:r>
            <a:r>
              <a:rPr lang="en-US" dirty="0"/>
              <a:t> means the image would load right away, which is not what you want.</a:t>
            </a:r>
          </a:p>
          <a:p>
            <a:pPr marL="0" indent="0">
              <a:buNone/>
            </a:pPr>
            <a:r>
              <a:rPr lang="en-US" dirty="0"/>
              <a:t>In the CSS, you give each image a min-height value, let’s say 100px. This gives each image placeholder (the </a:t>
            </a:r>
            <a:r>
              <a:rPr lang="en-US" dirty="0" err="1"/>
              <a:t>img</a:t>
            </a:r>
            <a:r>
              <a:rPr lang="en-US" dirty="0"/>
              <a:t> element without the </a:t>
            </a:r>
            <a:r>
              <a:rPr lang="en-US" dirty="0" err="1"/>
              <a:t>src</a:t>
            </a:r>
            <a:r>
              <a:rPr lang="en-US" dirty="0"/>
              <a:t> attribute) a vertical dimension:</a:t>
            </a:r>
          </a:p>
          <a:p>
            <a:pPr marL="0" indent="0">
              <a:buFont typeface="Franklin Gothic Book" panose="020B0503020102020204" pitchFamily="34" charset="0"/>
              <a:buNone/>
            </a:pPr>
            <a:endParaRPr lang="en-US" dirty="0"/>
          </a:p>
        </p:txBody>
      </p:sp>
      <p:pic>
        <p:nvPicPr>
          <p:cNvPr id="8" name="Picture 7">
            <a:extLst>
              <a:ext uri="{FF2B5EF4-FFF2-40B4-BE49-F238E27FC236}">
                <a16:creationId xmlns:a16="http://schemas.microsoft.com/office/drawing/2014/main" id="{4E600074-E562-D247-AF86-82C11505DE77}"/>
              </a:ext>
            </a:extLst>
          </p:cNvPr>
          <p:cNvPicPr>
            <a:picLocks noChangeAspect="1"/>
          </p:cNvPicPr>
          <p:nvPr/>
        </p:nvPicPr>
        <p:blipFill>
          <a:blip r:embed="rId4"/>
          <a:stretch>
            <a:fillRect/>
          </a:stretch>
        </p:blipFill>
        <p:spPr>
          <a:xfrm>
            <a:off x="1203960" y="4269003"/>
            <a:ext cx="9876455" cy="1674597"/>
          </a:xfrm>
          <a:prstGeom prst="rect">
            <a:avLst/>
          </a:prstGeom>
        </p:spPr>
      </p:pic>
      <p:sp>
        <p:nvSpPr>
          <p:cNvPr id="9" name="Content Placeholder 2">
            <a:extLst>
              <a:ext uri="{FF2B5EF4-FFF2-40B4-BE49-F238E27FC236}">
                <a16:creationId xmlns:a16="http://schemas.microsoft.com/office/drawing/2014/main" id="{B608B30D-FD40-1C40-8E7E-A6CD994A74FA}"/>
              </a:ext>
            </a:extLst>
          </p:cNvPr>
          <p:cNvSpPr txBox="1">
            <a:spLocks/>
          </p:cNvSpPr>
          <p:nvPr/>
        </p:nvSpPr>
        <p:spPr>
          <a:xfrm>
            <a:off x="1203959" y="6097905"/>
            <a:ext cx="9876455" cy="474345"/>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In the JavaScript document, you then create a config object and register it with an </a:t>
            </a:r>
            <a:r>
              <a:rPr lang="en-US" dirty="0" err="1"/>
              <a:t>intersectionObserver</a:t>
            </a:r>
            <a:r>
              <a:rPr lang="en-US" dirty="0"/>
              <a:t> instance:</a:t>
            </a:r>
          </a:p>
        </p:txBody>
      </p:sp>
    </p:spTree>
    <p:extLst>
      <p:ext uri="{BB962C8B-B14F-4D97-AF65-F5344CB8AC3E}">
        <p14:creationId xmlns:p14="http://schemas.microsoft.com/office/powerpoint/2010/main" val="227892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C7A93-0854-5048-BBB7-46CDD5040352}"/>
              </a:ext>
            </a:extLst>
          </p:cNvPr>
          <p:cNvPicPr>
            <a:picLocks noGrp="1" noChangeAspect="1"/>
          </p:cNvPicPr>
          <p:nvPr>
            <p:ph idx="1"/>
          </p:nvPr>
        </p:nvPicPr>
        <p:blipFill>
          <a:blip r:embed="rId2"/>
          <a:stretch>
            <a:fillRect/>
          </a:stretch>
        </p:blipFill>
        <p:spPr>
          <a:xfrm>
            <a:off x="1473994" y="185737"/>
            <a:ext cx="9244011" cy="6486525"/>
          </a:xfrm>
        </p:spPr>
      </p:pic>
    </p:spTree>
    <p:extLst>
      <p:ext uri="{BB962C8B-B14F-4D97-AF65-F5344CB8AC3E}">
        <p14:creationId xmlns:p14="http://schemas.microsoft.com/office/powerpoint/2010/main" val="284219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F06FC-75CE-3342-A454-95427BD02B55}"/>
              </a:ext>
            </a:extLst>
          </p:cNvPr>
          <p:cNvSpPr>
            <a:spLocks noGrp="1"/>
          </p:cNvSpPr>
          <p:nvPr>
            <p:ph idx="1"/>
          </p:nvPr>
        </p:nvSpPr>
        <p:spPr>
          <a:xfrm>
            <a:off x="1123950" y="1039415"/>
            <a:ext cx="9944100" cy="814388"/>
          </a:xfrm>
        </p:spPr>
        <p:txBody>
          <a:bodyPr/>
          <a:lstStyle/>
          <a:p>
            <a:pPr marL="0" indent="0">
              <a:buNone/>
            </a:pPr>
            <a:r>
              <a:rPr lang="en-US" dirty="0"/>
              <a:t>Finally, you iterate over all of your images and add them to this </a:t>
            </a:r>
            <a:r>
              <a:rPr lang="en-US" dirty="0" err="1"/>
              <a:t>iterationObserver</a:t>
            </a:r>
            <a:r>
              <a:rPr lang="en-US" dirty="0"/>
              <a:t> instance:</a:t>
            </a:r>
          </a:p>
        </p:txBody>
      </p:sp>
      <p:pic>
        <p:nvPicPr>
          <p:cNvPr id="5" name="Picture 4">
            <a:extLst>
              <a:ext uri="{FF2B5EF4-FFF2-40B4-BE49-F238E27FC236}">
                <a16:creationId xmlns:a16="http://schemas.microsoft.com/office/drawing/2014/main" id="{415F1A72-D32D-5144-AFD0-F0505328B068}"/>
              </a:ext>
            </a:extLst>
          </p:cNvPr>
          <p:cNvPicPr>
            <a:picLocks noChangeAspect="1"/>
          </p:cNvPicPr>
          <p:nvPr/>
        </p:nvPicPr>
        <p:blipFill>
          <a:blip r:embed="rId2"/>
          <a:stretch>
            <a:fillRect/>
          </a:stretch>
        </p:blipFill>
        <p:spPr>
          <a:xfrm>
            <a:off x="1123950" y="2149475"/>
            <a:ext cx="10236200" cy="1701800"/>
          </a:xfrm>
          <a:prstGeom prst="rect">
            <a:avLst/>
          </a:prstGeom>
        </p:spPr>
      </p:pic>
      <p:sp>
        <p:nvSpPr>
          <p:cNvPr id="6" name="Content Placeholder 2">
            <a:extLst>
              <a:ext uri="{FF2B5EF4-FFF2-40B4-BE49-F238E27FC236}">
                <a16:creationId xmlns:a16="http://schemas.microsoft.com/office/drawing/2014/main" id="{646EDC8D-279B-934F-8E8A-BEFCC196509D}"/>
              </a:ext>
            </a:extLst>
          </p:cNvPr>
          <p:cNvSpPr txBox="1">
            <a:spLocks/>
          </p:cNvSpPr>
          <p:nvPr/>
        </p:nvSpPr>
        <p:spPr>
          <a:xfrm>
            <a:off x="1123950" y="4442619"/>
            <a:ext cx="9944100" cy="21010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Pros: It’s a breeze to implement, it’s effective, and has the </a:t>
            </a:r>
            <a:r>
              <a:rPr lang="en-US" dirty="0" err="1"/>
              <a:t>intersectionObserver</a:t>
            </a:r>
            <a:r>
              <a:rPr lang="en-US" dirty="0"/>
              <a:t> do the heavy-lifting in terms of calculations.</a:t>
            </a:r>
          </a:p>
          <a:p>
            <a:pPr marL="0" indent="0">
              <a:buNone/>
            </a:pPr>
            <a:endParaRPr lang="en-US" dirty="0"/>
          </a:p>
          <a:p>
            <a:pPr marL="0" indent="0">
              <a:buNone/>
            </a:pPr>
            <a:r>
              <a:rPr lang="en-US" dirty="0"/>
              <a:t>Cons: Although the Intersection Observer API is supported by most browsers in their latest versions, it’s not consistently supported by all of them. </a:t>
            </a:r>
          </a:p>
        </p:txBody>
      </p:sp>
    </p:spTree>
    <p:extLst>
      <p:ext uri="{BB962C8B-B14F-4D97-AF65-F5344CB8AC3E}">
        <p14:creationId xmlns:p14="http://schemas.microsoft.com/office/powerpoint/2010/main" val="1761891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73</TotalTime>
  <Words>1508</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Lazy &amp; progressive image loading</vt:lpstr>
      <vt:lpstr>What is Lazy Loading or Progressive Image Loading?</vt:lpstr>
      <vt:lpstr>Why Should We Lazy Load?</vt:lpstr>
      <vt:lpstr>Which Images can be Lazy Loaded?</vt:lpstr>
      <vt:lpstr>5 different techniques for Lazy Loading</vt:lpstr>
      <vt:lpstr>1. Native Lazy Loading</vt:lpstr>
      <vt:lpstr>2. Lazy Loading Using the Intersection Observer API</vt:lpstr>
      <vt:lpstr>PowerPoint Presentation</vt:lpstr>
      <vt:lpstr>PowerPoint Presentation</vt:lpstr>
      <vt:lpstr>3. Lozad.js </vt:lpstr>
      <vt:lpstr>PowerPoint Presentation</vt:lpstr>
      <vt:lpstr>4. Lazy Loading with Blurred Image Effect  </vt:lpstr>
      <vt:lpstr>PowerPoint Presentation</vt:lpstr>
      <vt:lpstr>5. Yall.js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&amp; progressive image loading</dc:title>
  <dc:creator>Ozonuwe, Glory</dc:creator>
  <cp:lastModifiedBy>Ozonuwe, Glory</cp:lastModifiedBy>
  <cp:revision>3</cp:revision>
  <dcterms:created xsi:type="dcterms:W3CDTF">2021-06-01T08:37:27Z</dcterms:created>
  <dcterms:modified xsi:type="dcterms:W3CDTF">2021-06-01T09:50:40Z</dcterms:modified>
</cp:coreProperties>
</file>