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6" r:id="rId3"/>
    <p:sldId id="329" r:id="rId4"/>
    <p:sldId id="331" r:id="rId5"/>
    <p:sldId id="338" r:id="rId6"/>
    <p:sldId id="322" r:id="rId7"/>
    <p:sldId id="317" r:id="rId8"/>
    <p:sldId id="334" r:id="rId9"/>
    <p:sldId id="321" r:id="rId10"/>
    <p:sldId id="284" r:id="rId11"/>
    <p:sldId id="314" r:id="rId12"/>
    <p:sldId id="315" r:id="rId13"/>
    <p:sldId id="335" r:id="rId14"/>
    <p:sldId id="336" r:id="rId15"/>
    <p:sldId id="337" r:id="rId16"/>
    <p:sldId id="339" r:id="rId17"/>
    <p:sldId id="328" r:id="rId18"/>
    <p:sldId id="333" r:id="rId19"/>
    <p:sldId id="283" r:id="rId20"/>
  </p:sldIdLst>
  <p:sldSz cx="12192000" cy="6858000"/>
  <p:notesSz cx="7010400" cy="92964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0066FF"/>
    <a:srgbClr val="FF66FF"/>
    <a:srgbClr val="FF9933"/>
    <a:srgbClr val="FFFFFF"/>
    <a:srgbClr val="DCB750"/>
    <a:srgbClr val="E4BF88"/>
    <a:srgbClr val="A7E3B5"/>
    <a:srgbClr val="00FF99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/>
      <a:tcStyle>
        <a:tcBdr/>
        <a:fill>
          <a:solidFill>
            <a:srgbClr val="E7E7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0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5604ED-3175-4791-98C2-9F65421DCB92}" type="datetimeFigureOut">
              <a:rPr lang="en-SG" smtClean="0"/>
              <a:t>15/11/2018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C2F9063-7700-4E68-BE6E-7088495F93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159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3177" tIns="46589" rIns="93177" bIns="46589"/>
          <a:lstStyle/>
          <a:p>
            <a:fld id="{6D4E0A63-0067-4002-9986-DD81227EB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3177" tIns="46589" rIns="93177" bIns="46589"/>
          <a:lstStyle/>
          <a:p>
            <a:fld id="{6D4E0A63-0067-4002-9986-DD81227EB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3177" tIns="46589" rIns="93177" bIns="46589"/>
          <a:lstStyle/>
          <a:p>
            <a:fld id="{6D4E0A63-0067-4002-9986-DD81227EB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3177" tIns="46589" rIns="93177" bIns="46589"/>
          <a:lstStyle/>
          <a:p>
            <a:fld id="{6D4E0A63-0067-4002-9986-DD81227EB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8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3177" tIns="46589" rIns="93177" bIns="46589"/>
          <a:lstStyle/>
          <a:p>
            <a:fld id="{6D4E0A63-0067-4002-9986-DD81227EB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3177" tIns="46589" rIns="93177" bIns="46589"/>
          <a:lstStyle/>
          <a:p>
            <a:fld id="{6D4E0A63-0067-4002-9986-DD81227EB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2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3177" tIns="46589" rIns="93177" bIns="46589"/>
          <a:lstStyle/>
          <a:p>
            <a:fld id="{6D4E0A63-0067-4002-9986-DD81227EB7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0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30426"/>
            <a:ext cx="10363200" cy="14700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7"/>
          </a:xfrm>
          <a:prstGeom prst="rect">
            <a:avLst/>
          </a:prstGeom>
        </p:spPr>
        <p:txBody>
          <a:bodyPr anchor="t"/>
          <a:lstStyle>
            <a:lvl1pPr>
              <a:defRPr sz="3000" cap="all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100"/>
            </a:lvl1pPr>
            <a:lvl2pPr marL="592915" indent="-250024">
              <a:spcBef>
                <a:spcPts val="500"/>
              </a:spcBef>
              <a:defRPr sz="2100"/>
            </a:lvl2pPr>
            <a:lvl3pPr marL="925806" indent="-240024">
              <a:spcBef>
                <a:spcPts val="500"/>
              </a:spcBef>
              <a:defRPr sz="2100"/>
            </a:lvl3pPr>
            <a:lvl4pPr marL="1305626" indent="-276951">
              <a:spcBef>
                <a:spcPts val="500"/>
              </a:spcBef>
              <a:defRPr sz="2100"/>
            </a:lvl4pPr>
            <a:lvl5pPr marL="1648517" indent="-276951">
              <a:spcBef>
                <a:spcPts val="500"/>
              </a:spcBef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1" y="1535112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1800" b="1"/>
            </a:lvl1pPr>
            <a:lvl2pPr marL="0" indent="0">
              <a:spcBef>
                <a:spcPts val="400"/>
              </a:spcBef>
              <a:buSzTx/>
              <a:buNone/>
              <a:defRPr sz="1800" b="1"/>
            </a:lvl2pPr>
            <a:lvl3pPr marL="0" indent="0">
              <a:spcBef>
                <a:spcPts val="400"/>
              </a:spcBef>
              <a:buSzTx/>
              <a:buNone/>
              <a:defRPr sz="1800" b="1"/>
            </a:lvl3pPr>
            <a:lvl4pPr marL="0" indent="0">
              <a:spcBef>
                <a:spcPts val="400"/>
              </a:spcBef>
              <a:buSzTx/>
              <a:buNone/>
              <a:defRPr sz="1800" b="1"/>
            </a:lvl4pPr>
            <a:lvl5pPr marL="0" indent="0">
              <a:spcBef>
                <a:spcPts val="400"/>
              </a:spcBef>
              <a:buSz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9" y="1535112"/>
            <a:ext cx="5389036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>
              <a:defRPr sz="15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8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 marL="587813" indent="-244921">
              <a:spcBef>
                <a:spcPts val="500"/>
              </a:spcBef>
              <a:defRPr sz="2400"/>
            </a:lvl2pPr>
            <a:lvl3pPr marL="914377" indent="-228593">
              <a:spcBef>
                <a:spcPts val="500"/>
              </a:spcBef>
              <a:defRPr sz="2400"/>
            </a:lvl3pPr>
            <a:lvl4pPr marL="1302988" indent="-274313">
              <a:spcBef>
                <a:spcPts val="500"/>
              </a:spcBef>
              <a:defRPr sz="2400"/>
            </a:lvl4pPr>
            <a:lvl5pPr marL="1645878" indent="-274313">
              <a:spcBef>
                <a:spcPts val="5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599" y="1435102"/>
            <a:ext cx="4011087" cy="469106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2389715" y="4800600"/>
            <a:ext cx="7315202" cy="566741"/>
          </a:xfrm>
          <a:prstGeom prst="rect">
            <a:avLst/>
          </a:prstGeom>
        </p:spPr>
        <p:txBody>
          <a:bodyPr anchor="b"/>
          <a:lstStyle>
            <a:lvl1pPr>
              <a:defRPr sz="15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5" y="612775"/>
            <a:ext cx="73152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5" y="5367337"/>
            <a:ext cx="7315202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000"/>
            </a:lvl1pPr>
            <a:lvl2pPr marL="0" indent="0">
              <a:spcBef>
                <a:spcPts val="200"/>
              </a:spcBef>
              <a:buSzTx/>
              <a:buNone/>
              <a:defRPr sz="1000"/>
            </a:lvl2pPr>
            <a:lvl3pPr marL="0" indent="0">
              <a:spcBef>
                <a:spcPts val="200"/>
              </a:spcBef>
              <a:buSzTx/>
              <a:buNone/>
              <a:defRPr sz="1000"/>
            </a:lvl3pPr>
            <a:lvl4pPr marL="0" indent="0">
              <a:spcBef>
                <a:spcPts val="200"/>
              </a:spcBef>
              <a:buSzTx/>
              <a:buNone/>
              <a:defRPr sz="1000"/>
            </a:lvl4pPr>
            <a:lvl5pPr marL="0" indent="0">
              <a:spcBef>
                <a:spcPts val="200"/>
              </a:spcBef>
              <a:buSzTx/>
              <a:buNone/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161645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57167" marR="0" indent="-25716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1pPr>
      <a:lvl2pPr marL="557198" marR="0" indent="-214307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2pPr>
      <a:lvl3pPr marL="857228" marR="0" indent="-171446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3pPr>
      <a:lvl4pPr marL="1200121" marR="0" indent="-171446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4pPr>
      <a:lvl5pPr marL="1543012" marR="0" indent="-171446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5pPr>
      <a:lvl6pPr marL="1885904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6pPr>
      <a:lvl7pPr marL="2228793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7pPr>
      <a:lvl8pPr marL="2571686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8pPr>
      <a:lvl9pPr marL="2914576" marR="0" indent="-171444" algn="l" defTabSz="9144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sz="1500" b="0" i="0" u="none" strike="noStrike" cap="none" spc="0" baseline="0">
          <a:ln>
            <a:noFill/>
          </a:ln>
          <a:solidFill>
            <a:srgbClr val="000099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61"/>
          <p:cNvSpPr txBox="1">
            <a:spLocks noGrp="1"/>
          </p:cNvSpPr>
          <p:nvPr>
            <p:ph type="ctrTitle"/>
          </p:nvPr>
        </p:nvSpPr>
        <p:spPr>
          <a:xfrm>
            <a:off x="1387875" y="864093"/>
            <a:ext cx="9362983" cy="1946545"/>
          </a:xfrm>
          <a:prstGeom prst="rect">
            <a:avLst/>
          </a:prstGeom>
        </p:spPr>
        <p:txBody>
          <a:bodyPr lIns="91423" tIns="91423" rIns="91423" bIns="91423"/>
          <a:lstStyle>
            <a:lvl1pPr algn="ctr">
              <a:defRPr sz="2800" b="0"/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Sign Language Recognition Based Word Prediction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14" name="Shape 62"/>
          <p:cNvSpPr txBox="1">
            <a:spLocks noGrp="1"/>
          </p:cNvSpPr>
          <p:nvPr>
            <p:ph type="subTitle" sz="quarter" idx="1"/>
          </p:nvPr>
        </p:nvSpPr>
        <p:spPr>
          <a:xfrm>
            <a:off x="2206612" y="3366768"/>
            <a:ext cx="7725507" cy="664368"/>
          </a:xfrm>
          <a:prstGeom prst="rect">
            <a:avLst/>
          </a:prstGeom>
        </p:spPr>
        <p:txBody>
          <a:bodyPr lIns="91423" tIns="91423" rIns="91423" bIns="91423">
            <a:normAutofit/>
          </a:bodyPr>
          <a:lstStyle/>
          <a:p>
            <a:pPr defTabSz="832103">
              <a:spcBef>
                <a:spcPts val="0"/>
              </a:spcBef>
              <a:defRPr sz="1600">
                <a:solidFill>
                  <a:schemeClr val="accent2"/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Mohamed </a:t>
            </a:r>
            <a:r>
              <a:rPr lang="en-US" dirty="0" err="1">
                <a:solidFill>
                  <a:schemeClr val="tx1"/>
                </a:solidFill>
              </a:rPr>
              <a:t>Ragab</a:t>
            </a:r>
            <a:r>
              <a:rPr lang="en-US" dirty="0">
                <a:solidFill>
                  <a:schemeClr val="tx1"/>
                </a:solidFill>
              </a:rPr>
              <a:t>, Abhay M S Aradhya, </a:t>
            </a:r>
            <a:r>
              <a:rPr lang="en-US" dirty="0" err="1">
                <a:solidFill>
                  <a:schemeClr val="tx1"/>
                </a:solidFill>
              </a:rPr>
              <a:t>Andri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Ashfahani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Shubham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Pateria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3"/>
            <a:ext cx="10972800" cy="1143001"/>
          </a:xfrm>
        </p:spPr>
        <p:txBody>
          <a:bodyPr>
            <a:norm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Convolutional LSTM (CLSTM)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913605"/>
            <a:ext cx="7362825" cy="589892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49088" y="2671287"/>
            <a:ext cx="36346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End to End Model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No need for embedding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Pass the feature vector directly to the LSTM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More robust than decoupled model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380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683"/>
            <a:ext cx="10972800" cy="1143001"/>
          </a:xfrm>
        </p:spPr>
        <p:txBody>
          <a:bodyPr>
            <a:norm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CLSTM + Sequence to sequence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69903" y="5958607"/>
            <a:ext cx="8988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References: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/>
              <a:t>https://neurology.msu.edu/CoGeNT/lab/fmri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" y="1153684"/>
            <a:ext cx="5077092" cy="40676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856" y="1790700"/>
            <a:ext cx="6373361" cy="32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947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44915B-07E1-4C67-A381-E0280C76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8" y="943117"/>
            <a:ext cx="8956292" cy="5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2478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692AE-140F-4258-9495-A4414549B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66"/>
          <a:stretch/>
        </p:blipFill>
        <p:spPr>
          <a:xfrm>
            <a:off x="942818" y="1009650"/>
            <a:ext cx="10516883" cy="2419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3A692-609F-44D5-B6EC-EA49598920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41" b="4758"/>
          <a:stretch/>
        </p:blipFill>
        <p:spPr>
          <a:xfrm>
            <a:off x="1250133" y="3600450"/>
            <a:ext cx="10332267" cy="23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877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26EFC-FC05-4042-9A07-1A809EDD2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2"/>
          <a:stretch/>
        </p:blipFill>
        <p:spPr>
          <a:xfrm>
            <a:off x="969577" y="1016513"/>
            <a:ext cx="9774624" cy="2458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DD551B-F31D-462A-8706-0408B024FD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51" b="6129"/>
          <a:stretch/>
        </p:blipFill>
        <p:spPr>
          <a:xfrm>
            <a:off x="609600" y="3475014"/>
            <a:ext cx="9953625" cy="24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0440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88957-0B5E-4715-ABAA-1D75AD1B9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8" t="2216"/>
          <a:stretch/>
        </p:blipFill>
        <p:spPr>
          <a:xfrm>
            <a:off x="2554014" y="930166"/>
            <a:ext cx="7299434" cy="54197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55898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AA08E0C9-01FA-4680-B70D-EB51C0E03E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337000" y="6245225"/>
            <a:ext cx="245402" cy="226984"/>
          </a:xfrm>
        </p:spPr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C3CD06-53F2-48E4-8FCE-44757B617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66" y="1144257"/>
            <a:ext cx="10039350" cy="48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9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" y="1605258"/>
            <a:ext cx="1094994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implemented our own scrapper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applied data cleaning and augmentation procedures to improve the training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tried different data visualization techniques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implemented 4 different models and possessed comprehensive performance comparison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achieved an outstanding accuracy up to 99%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Our models are robust can be generalized on different  sequence data and different application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Not the end! </a:t>
            </a:r>
          </a:p>
          <a:p>
            <a:pPr marL="457200" indent="-457200">
              <a:spcAft>
                <a:spcPts val="600"/>
              </a:spcAft>
              <a:buSzPct val="120000"/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We are aiming to try bigger samples with different modalities to justify our performance</a:t>
            </a:r>
          </a:p>
        </p:txBody>
      </p:sp>
    </p:spTree>
    <p:extLst>
      <p:ext uri="{BB962C8B-B14F-4D97-AF65-F5344CB8AC3E}">
        <p14:creationId xmlns:p14="http://schemas.microsoft.com/office/powerpoint/2010/main" val="20455867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Assignment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1940" y="1633514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49111" y="213712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01511" y="228952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49111" y="4114973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84596" y="367611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8396" y="2204445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53911" y="2441922"/>
            <a:ext cx="345186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985800-B3AE-46E8-A61F-72D1C4349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29851"/>
              </p:ext>
            </p:extLst>
          </p:nvPr>
        </p:nvGraphicFramePr>
        <p:xfrm>
          <a:off x="838200" y="1818178"/>
          <a:ext cx="8128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26490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35218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Task</a:t>
                      </a:r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19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Data Scrapper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Ragab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Data Augmentation and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Abhay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7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Shubham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25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CNN + 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Andri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0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CNN + Sequence to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Ragab, </a:t>
                      </a:r>
                      <a:r>
                        <a:rPr lang="en-US" sz="1600" dirty="0" err="1"/>
                        <a:t>Andri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7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Abhay, Shubham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Model evaluation and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Abhay, Shubham, Ragab, </a:t>
                      </a:r>
                      <a:r>
                        <a:rPr lang="en-US" sz="1600" dirty="0" err="1"/>
                        <a:t>Andri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62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3300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609602" y="1178294"/>
            <a:ext cx="10972800" cy="34497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sz="3200" dirty="0">
                <a:solidFill>
                  <a:schemeClr val="accent1">
                    <a:lumMod val="50000"/>
                  </a:schemeClr>
                </a:solidFill>
              </a:rPr>
              <a:t>Thank You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dirty="0"/>
              <a:t> </a:t>
            </a:r>
            <a:endParaRPr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609600" y="10734"/>
            <a:ext cx="10972800" cy="94097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24" name="Shape 70"/>
          <p:cNvSpPr txBox="1">
            <a:spLocks noGrp="1"/>
          </p:cNvSpPr>
          <p:nvPr>
            <p:ph type="body" idx="1"/>
          </p:nvPr>
        </p:nvSpPr>
        <p:spPr>
          <a:xfrm>
            <a:off x="609600" y="1053165"/>
            <a:ext cx="10972800" cy="4256487"/>
          </a:xfrm>
          <a:prstGeom prst="rect">
            <a:avLst/>
          </a:prstGeom>
        </p:spPr>
        <p:txBody>
          <a:bodyPr lIns="68567" tIns="68567" rIns="68567" bIns="68567">
            <a:normAutofit fontScale="85000" lnSpcReduction="10000"/>
          </a:bodyPr>
          <a:lstStyle/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1800">
                <a:solidFill>
                  <a:srgbClr val="80808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Acquisition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and Pre-Processing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1800">
                <a:solidFill>
                  <a:srgbClr val="808080"/>
                </a:solidFill>
              </a:defRPr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CNN (Baseline)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+ LSTM (Decoupled)</a:t>
            </a:r>
            <a:endParaRPr sz="19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rgbClr val="FF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+ Sequence to sequence (Decoupled)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LSTM (CLSTM)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sz="1900" b="1" dirty="0">
                <a:solidFill>
                  <a:srgbClr val="00CC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CLSTM + Sequence to sequence 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225" indent="-1714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defRPr sz="1800">
                <a:solidFill>
                  <a:srgbClr val="808080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92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88720-88EB-44E7-8DD1-CEDFBB4ECE1D}"/>
              </a:ext>
            </a:extLst>
          </p:cNvPr>
          <p:cNvSpPr/>
          <p:nvPr/>
        </p:nvSpPr>
        <p:spPr>
          <a:xfrm>
            <a:off x="2638824" y="5999001"/>
            <a:ext cx="2048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1. https://wfdeaf.org/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6E0B3-7E57-413E-9471-EC7B65009D49}"/>
                  </a:ext>
                </a:extLst>
              </p:cNvPr>
              <p:cNvSpPr txBox="1"/>
              <p:nvPr/>
            </p:nvSpPr>
            <p:spPr>
              <a:xfrm>
                <a:off x="619126" y="2153986"/>
                <a:ext cx="5476874" cy="2081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About 70 Million people in the world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emilight" panose="020B0402040204020203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Segoe UI Symbol" panose="020B0502040204020203" pitchFamily="34" charset="0"/>
                            <a:cs typeface="Times New Roman" panose="02020603050405020304" pitchFamily="18" charset="0"/>
                          </a:rPr>
                          <m:t>deaf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  <a:cs typeface="Segoe UI Semilight" panose="020B0402040204020203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  <a:cs typeface="Segoe UI Semilight" panose="020B04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goe UI Symbol" panose="020B0502040204020203" pitchFamily="34" charset="0"/>
                                <a:cs typeface="Segoe UI Semilight" panose="020B0402040204020203" pitchFamily="34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  <a:cs typeface="Segoe UI Semilight" panose="020B0402040204020203" pitchFamily="34" charset="0"/>
                      </a:rPr>
                      <m:t> 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Segoe UI Symbol" panose="020B05020402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Video translation for automatic subscript generation.</a:t>
                </a: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Segoe UI Symbol" panose="020B0502040204020203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600"/>
                  </a:spcAft>
                  <a:buClr>
                    <a:schemeClr val="accent5">
                      <a:lumMod val="75000"/>
                    </a:schemeClr>
                  </a:buClr>
                  <a:buSzPct val="120000"/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egoe UI Symbol" panose="020B0502040204020203" pitchFamily="34" charset="0"/>
                    <a:cs typeface="Times New Roman" panose="02020603050405020304" pitchFamily="18" charset="0"/>
                  </a:rPr>
                  <a:t>More inclusive and specially abled friendly environment.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56E0B3-7E57-413E-9471-EC7B65009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26" y="2153986"/>
                <a:ext cx="5476874" cy="2081083"/>
              </a:xfrm>
              <a:prstGeom prst="rect">
                <a:avLst/>
              </a:prstGeom>
              <a:blipFill>
                <a:blip r:embed="rId2"/>
                <a:stretch>
                  <a:fillRect l="-1114" t="-1754"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ÙØªÙØ¬Ø© Ø¨Ø­Ø« Ø§ÙØµÙØ± Ø¹Ù âªdeaf communicationâ¬â">
            <a:extLst>
              <a:ext uri="{FF2B5EF4-FFF2-40B4-BE49-F238E27FC236}">
                <a16:creationId xmlns:a16="http://schemas.microsoft.com/office/drawing/2014/main" id="{2CC83B28-62DC-4BD7-A032-4C386955C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547999"/>
            <a:ext cx="5495925" cy="329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54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2" y="-158979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Acquisition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162677" y="1149030"/>
            <a:ext cx="0" cy="45099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wn Arrow 17"/>
          <p:cNvSpPr/>
          <p:nvPr/>
        </p:nvSpPr>
        <p:spPr>
          <a:xfrm>
            <a:off x="3051810" y="3373654"/>
            <a:ext cx="160112" cy="176429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78265" y="3609072"/>
            <a:ext cx="2103481" cy="36932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Data Crawler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049950" y="4037390"/>
            <a:ext cx="160112" cy="194036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15" y="1314038"/>
            <a:ext cx="5588556" cy="2022829"/>
          </a:xfrm>
          <a:prstGeom prst="rect">
            <a:avLst/>
          </a:prstGeom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3906"/>
              </p:ext>
            </p:extLst>
          </p:nvPr>
        </p:nvGraphicFramePr>
        <p:xfrm>
          <a:off x="531329" y="4268213"/>
          <a:ext cx="5202460" cy="14848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0615">
                  <a:extLst>
                    <a:ext uri="{9D8B030D-6E8A-4147-A177-3AD203B41FA5}">
                      <a16:colId xmlns:a16="http://schemas.microsoft.com/office/drawing/2014/main" val="132583795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2931425596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3051080764"/>
                    </a:ext>
                  </a:extLst>
                </a:gridCol>
                <a:gridCol w="1300615">
                  <a:extLst>
                    <a:ext uri="{9D8B030D-6E8A-4147-A177-3AD203B41FA5}">
                      <a16:colId xmlns:a16="http://schemas.microsoft.com/office/drawing/2014/main" val="4272714557"/>
                    </a:ext>
                  </a:extLst>
                </a:gridCol>
              </a:tblGrid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Index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Character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Misspelled Word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Label/Correct</a:t>
                      </a:r>
                      <a:endParaRPr lang="en-US" sz="10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876085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0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bberan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abberant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300453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1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bberatio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abberation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0507601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2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bbrieviate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abbrieviated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561645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3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bbriviate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abbriviated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820765"/>
                  </a:ext>
                </a:extLst>
              </a:tr>
              <a:tr h="247481"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4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bbriviatio</a:t>
                      </a:r>
                      <a:endParaRPr lang="en-US" sz="1000" b="0" i="0" u="none" strike="noStrike" cap="none" spc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Arial"/>
                        </a:rPr>
                        <a:t>abbriviation</a:t>
                      </a:r>
                      <a:endParaRPr lang="en-US" sz="10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292921"/>
                  </a:ext>
                </a:extLst>
              </a:tr>
            </a:tbl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66" y="1314039"/>
            <a:ext cx="4699854" cy="45326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09815" y="904875"/>
            <a:ext cx="55885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Wikipedia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91566" y="964366"/>
            <a:ext cx="558855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Sign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Language MNIST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71149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Data Augmentation and Pre-Processing</a:t>
            </a:r>
          </a:p>
        </p:txBody>
      </p:sp>
      <p:sp>
        <p:nvSpPr>
          <p:cNvPr id="34" name="AutoShape 2" descr="blob:https://web.whatsapp.com/30b54631-f298-4776-b9cf-0330cd5dd40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961D2-275F-449B-8715-2C8F9962C5F8}"/>
              </a:ext>
            </a:extLst>
          </p:cNvPr>
          <p:cNvSpPr/>
          <p:nvPr/>
        </p:nvSpPr>
        <p:spPr>
          <a:xfrm>
            <a:off x="609599" y="1981200"/>
            <a:ext cx="1507067" cy="28956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C5C60B-9CEB-4DE2-88B9-E0ED7A89D05A}"/>
              </a:ext>
            </a:extLst>
          </p:cNvPr>
          <p:cNvSpPr txBox="1"/>
          <p:nvPr/>
        </p:nvSpPr>
        <p:spPr>
          <a:xfrm>
            <a:off x="96156" y="3228947"/>
            <a:ext cx="253395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algn="ctr"/>
            <a:r>
              <a:rPr lang="en-US" b="1" dirty="0"/>
              <a:t>Dictionary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32AE05E-0373-463A-A818-8BC7B57CE933}"/>
              </a:ext>
            </a:extLst>
          </p:cNvPr>
          <p:cNvSpPr/>
          <p:nvPr/>
        </p:nvSpPr>
        <p:spPr>
          <a:xfrm>
            <a:off x="2218267" y="3228947"/>
            <a:ext cx="812800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BF792E-5EC5-4AD5-9DC6-C3919D3DAEDC}"/>
              </a:ext>
            </a:extLst>
          </p:cNvPr>
          <p:cNvSpPr/>
          <p:nvPr/>
        </p:nvSpPr>
        <p:spPr>
          <a:xfrm>
            <a:off x="3132668" y="1981199"/>
            <a:ext cx="1058330" cy="28956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F07B5D-0BD2-481A-ABC1-2399C022A462}"/>
              </a:ext>
            </a:extLst>
          </p:cNvPr>
          <p:cNvSpPr txBox="1"/>
          <p:nvPr/>
        </p:nvSpPr>
        <p:spPr>
          <a:xfrm>
            <a:off x="3143551" y="3072084"/>
            <a:ext cx="1221613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lang="en-US" b="1" dirty="0"/>
              <a:t>Data Cleaning</a:t>
            </a:r>
          </a:p>
          <a:p>
            <a:pPr algn="ctr"/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Arial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4B57D05-8B53-417D-BD59-D96E7CB64294}"/>
              </a:ext>
            </a:extLst>
          </p:cNvPr>
          <p:cNvSpPr/>
          <p:nvPr/>
        </p:nvSpPr>
        <p:spPr>
          <a:xfrm>
            <a:off x="4356088" y="3228947"/>
            <a:ext cx="812800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02C64C-0944-4F4F-B946-F746C652A622}"/>
              </a:ext>
            </a:extLst>
          </p:cNvPr>
          <p:cNvSpPr/>
          <p:nvPr/>
        </p:nvSpPr>
        <p:spPr>
          <a:xfrm>
            <a:off x="5286203" y="1981199"/>
            <a:ext cx="1507067" cy="2895600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C2E9AB-47EE-4E97-A154-21B383F06AC5}"/>
              </a:ext>
            </a:extLst>
          </p:cNvPr>
          <p:cNvSpPr txBox="1"/>
          <p:nvPr/>
        </p:nvSpPr>
        <p:spPr>
          <a:xfrm>
            <a:off x="5354523" y="3105835"/>
            <a:ext cx="143874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Mis</a:t>
            </a:r>
            <a:r>
              <a:rPr lang="en-US" b="1" dirty="0"/>
              <a:t>spelling</a:t>
            </a:r>
          </a:p>
          <a:p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Generator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5FCF388-3D04-4D0F-B5D9-A3809CAF0A67}"/>
              </a:ext>
            </a:extLst>
          </p:cNvPr>
          <p:cNvSpPr/>
          <p:nvPr/>
        </p:nvSpPr>
        <p:spPr>
          <a:xfrm>
            <a:off x="6910584" y="2268893"/>
            <a:ext cx="3300215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93D40C-CE03-43BF-B1AB-254719AF41A4}"/>
              </a:ext>
            </a:extLst>
          </p:cNvPr>
          <p:cNvSpPr/>
          <p:nvPr/>
        </p:nvSpPr>
        <p:spPr>
          <a:xfrm>
            <a:off x="7637071" y="2954866"/>
            <a:ext cx="1507067" cy="1921933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368E57-9E5B-4B53-AECB-E71382D3B861}"/>
              </a:ext>
            </a:extLst>
          </p:cNvPr>
          <p:cNvSpPr txBox="1"/>
          <p:nvPr/>
        </p:nvSpPr>
        <p:spPr>
          <a:xfrm>
            <a:off x="7671230" y="3454169"/>
            <a:ext cx="1438747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Arial"/>
              </a:rPr>
              <a:t>MNIST Index Generator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124B6B1-59D5-4EB9-A131-E3A950AC46FC}"/>
              </a:ext>
            </a:extLst>
          </p:cNvPr>
          <p:cNvSpPr/>
          <p:nvPr/>
        </p:nvSpPr>
        <p:spPr>
          <a:xfrm rot="5400000">
            <a:off x="8166234" y="2565398"/>
            <a:ext cx="400107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EEE8426-B432-47B3-90D4-4398EDFCC368}"/>
              </a:ext>
            </a:extLst>
          </p:cNvPr>
          <p:cNvSpPr/>
          <p:nvPr/>
        </p:nvSpPr>
        <p:spPr>
          <a:xfrm>
            <a:off x="9178296" y="3629052"/>
            <a:ext cx="1032503" cy="40010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8F60B0-BBFA-485A-A349-16D79A6F3DC5}"/>
              </a:ext>
            </a:extLst>
          </p:cNvPr>
          <p:cNvSpPr txBox="1"/>
          <p:nvPr/>
        </p:nvSpPr>
        <p:spPr>
          <a:xfrm>
            <a:off x="10244957" y="3644440"/>
            <a:ext cx="1809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CLSTM 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A89B17-A2CA-4F72-9A31-397A3095D516}"/>
              </a:ext>
            </a:extLst>
          </p:cNvPr>
          <p:cNvSpPr txBox="1"/>
          <p:nvPr/>
        </p:nvSpPr>
        <p:spPr>
          <a:xfrm>
            <a:off x="10210799" y="2268893"/>
            <a:ext cx="18097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LSTM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00D3B7-5B7D-4F09-8D1D-A3F2970296E1}"/>
              </a:ext>
            </a:extLst>
          </p:cNvPr>
          <p:cNvCxnSpPr/>
          <p:nvPr/>
        </p:nvCxnSpPr>
        <p:spPr>
          <a:xfrm>
            <a:off x="5630333" y="1515533"/>
            <a:ext cx="0" cy="465666"/>
          </a:xfrm>
          <a:prstGeom prst="straightConnector1">
            <a:avLst/>
          </a:prstGeom>
          <a:noFill/>
          <a:ln w="38100" cap="flat">
            <a:solidFill>
              <a:schemeClr val="accent1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7F35BE-07C4-4FBB-BB66-8FD5802719FE}"/>
              </a:ext>
            </a:extLst>
          </p:cNvPr>
          <p:cNvCxnSpPr/>
          <p:nvPr/>
        </p:nvCxnSpPr>
        <p:spPr>
          <a:xfrm>
            <a:off x="6417733" y="1515533"/>
            <a:ext cx="0" cy="465666"/>
          </a:xfrm>
          <a:prstGeom prst="straightConnector1">
            <a:avLst/>
          </a:prstGeom>
          <a:noFill/>
          <a:ln w="38100" cap="flat">
            <a:solidFill>
              <a:schemeClr val="accent1">
                <a:lumMod val="50000"/>
              </a:schemeClr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F5C564A-DDFC-4B62-9BAE-BAF1393D96F7}"/>
              </a:ext>
            </a:extLst>
          </p:cNvPr>
          <p:cNvSpPr txBox="1"/>
          <p:nvPr/>
        </p:nvSpPr>
        <p:spPr>
          <a:xfrm>
            <a:off x="4185534" y="1238538"/>
            <a:ext cx="1640830" cy="27699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mutations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212CA7-0F0A-4E42-B5D9-CF705C912B36}"/>
              </a:ext>
            </a:extLst>
          </p:cNvPr>
          <p:cNvSpPr txBox="1"/>
          <p:nvPr/>
        </p:nvSpPr>
        <p:spPr>
          <a:xfrm>
            <a:off x="6096000" y="1227435"/>
            <a:ext cx="2197072" cy="276995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misspelled</a:t>
            </a:r>
            <a:r>
              <a:rPr kumimoji="0" lang="en-US" sz="1200" b="1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words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42A14EE3-9E0F-4B64-A1AC-5628BF4DC07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79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Basic CNN (Baseline)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21" y="1553833"/>
            <a:ext cx="6538220" cy="33610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470654" y="2518786"/>
            <a:ext cx="3634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Basic CNN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Accuracy of 69%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Kaggle data set </a:t>
            </a:r>
          </a:p>
        </p:txBody>
      </p:sp>
    </p:spTree>
    <p:extLst>
      <p:ext uri="{BB962C8B-B14F-4D97-AF65-F5344CB8AC3E}">
        <p14:creationId xmlns:p14="http://schemas.microsoft.com/office/powerpoint/2010/main" val="1717985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CNN + LSTM (Decoupled)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50464" y="2163527"/>
            <a:ext cx="924288" cy="707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 Light" panose="020F0302020204030204" pitchFamily="34" charset="0"/>
                <a:sym typeface="Arial"/>
              </a:rPr>
              <a:t>Hidden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 Light" panose="020F0302020204030204" pitchFamily="34" charset="0"/>
                <a:sym typeface="Arial"/>
              </a:rPr>
              <a:t>Transformation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 Light" panose="020F0302020204030204" pitchFamily="34" charset="0"/>
                <a:sym typeface="Arial"/>
              </a:rPr>
              <a:t>Layer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b="1" dirty="0">
                <a:solidFill>
                  <a:schemeClr val="bg1"/>
                </a:solidFill>
                <a:latin typeface="Calibri Light" panose="020F0302020204030204" pitchFamily="34" charset="0"/>
              </a:rPr>
              <a:t>(HTL)</a:t>
            </a:r>
            <a:endParaRPr kumimoji="0" lang="en-US" sz="10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alibri Light" panose="020F0302020204030204" pitchFamily="34" charset="0"/>
              <a:sym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295266"/>
            <a:ext cx="6038851" cy="44581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89315" y="2808776"/>
            <a:ext cx="363468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Works on CNN’s output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Character Embedding Layer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Bidirectional LSTM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4080894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CNN + Sequence to sequence (Decoupled)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0681"/>
            <a:ext cx="9024750" cy="3604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50375" y="3060236"/>
            <a:ext cx="363468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Character Embedding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Deeper Architecture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Consider the whole context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More robust  to number of Mutations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Predicted to achieve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1464385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11419541" y="6245225"/>
            <a:ext cx="162861" cy="246217"/>
          </a:xfrm>
        </p:spPr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1256"/>
            <a:ext cx="10972800" cy="1143001"/>
          </a:xfrm>
        </p:spPr>
        <p:txBody>
          <a:bodyPr>
            <a:noAutofit/>
          </a:bodyPr>
          <a:lstStyle/>
          <a:p>
            <a:pPr hangingPunct="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CNN + Sequence to sequence (Decoupled)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71" y="1144257"/>
            <a:ext cx="6637604" cy="46990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26146" y="2778202"/>
            <a:ext cx="363468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Teacher Forcing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Improve training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Exhibit some instability </a:t>
            </a:r>
          </a:p>
          <a:p>
            <a:pPr marL="285750" indent="-285750">
              <a:spcAft>
                <a:spcPts val="6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Used with specific ratio</a:t>
            </a:r>
          </a:p>
        </p:txBody>
      </p:sp>
    </p:spTree>
    <p:extLst>
      <p:ext uri="{BB962C8B-B14F-4D97-AF65-F5344CB8AC3E}">
        <p14:creationId xmlns:p14="http://schemas.microsoft.com/office/powerpoint/2010/main" val="39353920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Template May 06">
  <a:themeElements>
    <a:clrScheme name="Powerpoint Template May 0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owerpoint Template May 06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Powerpoint Template May 0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werpoint Template May 06">
  <a:themeElements>
    <a:clrScheme name="Powerpoint Template May 06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owerpoint Template May 06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Powerpoint Template May 0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5104</TotalTime>
  <Words>407</Words>
  <Application>Microsoft Office PowerPoint</Application>
  <PresentationFormat>Widescreen</PresentationFormat>
  <Paragraphs>148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Segoe UI Semilight</vt:lpstr>
      <vt:lpstr>Segoe UI Symbol</vt:lpstr>
      <vt:lpstr>Times New Roman</vt:lpstr>
      <vt:lpstr>Wingdings</vt:lpstr>
      <vt:lpstr>Powerpoint Template May 06</vt:lpstr>
      <vt:lpstr>Sign Language Recognition Based Word Prediction</vt:lpstr>
      <vt:lpstr>Outline</vt:lpstr>
      <vt:lpstr>Problem Statement</vt:lpstr>
      <vt:lpstr>Data Acquisition</vt:lpstr>
      <vt:lpstr>Data Augmentation and Pre-Processing</vt:lpstr>
      <vt:lpstr>Basic CNN (Baseline)</vt:lpstr>
      <vt:lpstr>CNN + LSTM (Decoupled)</vt:lpstr>
      <vt:lpstr>CNN + Sequence to sequence (Decoupled)</vt:lpstr>
      <vt:lpstr>CNN + Sequence to sequence (Decoupled)</vt:lpstr>
      <vt:lpstr>Convolutional LSTM (CLSTM)</vt:lpstr>
      <vt:lpstr>CLSTM + Sequence to sequence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</vt:lpstr>
      <vt:lpstr>Task Assignment</vt:lpstr>
      <vt:lpstr>   Thank You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Synthesis by Non-parametric Sampling</dc:title>
  <dc:creator>Mohamed Ragab</dc:creator>
  <cp:lastModifiedBy>andri</cp:lastModifiedBy>
  <cp:revision>148</cp:revision>
  <cp:lastPrinted>2018-11-15T06:01:35Z</cp:lastPrinted>
  <dcterms:modified xsi:type="dcterms:W3CDTF">2018-11-15T06:04:05Z</dcterms:modified>
</cp:coreProperties>
</file>