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  <p:sldMasterId id="2147483695" r:id="rId2"/>
    <p:sldMasterId id="2147483712" r:id="rId3"/>
    <p:sldMasterId id="2147483729" r:id="rId4"/>
  </p:sldMasterIdLst>
  <p:notesMasterIdLst>
    <p:notesMasterId r:id="rId18"/>
  </p:notesMasterIdLst>
  <p:handoutMasterIdLst>
    <p:handoutMasterId r:id="rId19"/>
  </p:handoutMasterIdLst>
  <p:sldIdLst>
    <p:sldId id="272" r:id="rId5"/>
    <p:sldId id="286" r:id="rId6"/>
    <p:sldId id="289" r:id="rId7"/>
    <p:sldId id="291" r:id="rId8"/>
    <p:sldId id="292" r:id="rId9"/>
    <p:sldId id="301" r:id="rId10"/>
    <p:sldId id="299" r:id="rId11"/>
    <p:sldId id="300" r:id="rId12"/>
    <p:sldId id="295" r:id="rId13"/>
    <p:sldId id="302" r:id="rId14"/>
    <p:sldId id="303" r:id="rId15"/>
    <p:sldId id="304" r:id="rId16"/>
    <p:sldId id="2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40"/>
    <a:srgbClr val="FFAB36"/>
    <a:srgbClr val="D8B155"/>
    <a:srgbClr val="151F39"/>
    <a:srgbClr val="9AD1F0"/>
    <a:srgbClr val="FCA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7"/>
    <p:restoredTop sz="72963" autoAdjust="0"/>
  </p:normalViewPr>
  <p:slideViewPr>
    <p:cSldViewPr snapToGrid="0" snapToObjects="1">
      <p:cViewPr varScale="1">
        <p:scale>
          <a:sx n="62" d="100"/>
          <a:sy n="62" d="100"/>
        </p:scale>
        <p:origin x="14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822749D6-9F1D-4A1E-BEF1-DC485B0B1F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306AA-B5A1-4C6E-88AF-B3CEC72973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65316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1CC1C-E04F-5746-9273-0C628152FE6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923D-B9BF-9F44-A2FF-065E37B8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577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 növénybetegségek gyorsan terjedhetnek, különösen kedvező körülmények között. Évente mintegy 20-40%-os termésveszteséget okoznak világszerte, ami jelentős gazdasági kárt jelent a mezőgazdasági termelésben.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kern="1200" dirty="0">
                <a:solidFill>
                  <a:schemeClr val="tx1"/>
                </a:solidFill>
                <a:effectLst/>
                <a:highlight>
                  <a:srgbClr val="212121"/>
                </a:highlight>
                <a:latin typeface="+mn-lt"/>
                <a:ea typeface="+mn-ea"/>
                <a:cs typeface="+mn-cs"/>
              </a:rPr>
              <a:t>A </a:t>
            </a:r>
            <a:r>
              <a:rPr lang="hu-HU" sz="1200" kern="1200" dirty="0" err="1">
                <a:solidFill>
                  <a:schemeClr val="tx1"/>
                </a:solidFill>
                <a:effectLst/>
                <a:highlight>
                  <a:srgbClr val="212121"/>
                </a:highlight>
                <a:latin typeface="+mn-lt"/>
                <a:ea typeface="+mn-ea"/>
                <a:cs typeface="+mn-cs"/>
              </a:rPr>
              <a:t>Food</a:t>
            </a:r>
            <a:r>
              <a:rPr lang="hu-HU" sz="1200" kern="1200" dirty="0">
                <a:solidFill>
                  <a:schemeClr val="tx1"/>
                </a:solidFill>
                <a:effectLst/>
                <a:highlight>
                  <a:srgbClr val="212121"/>
                </a:highlight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highlight>
                  <a:srgbClr val="212121"/>
                </a:highlight>
                <a:latin typeface="+mn-lt"/>
                <a:ea typeface="+mn-ea"/>
                <a:cs typeface="+mn-cs"/>
              </a:rPr>
              <a:t>Agriculture</a:t>
            </a:r>
            <a:r>
              <a:rPr lang="hu-HU" sz="1200" kern="1200" dirty="0">
                <a:solidFill>
                  <a:schemeClr val="tx1"/>
                </a:solidFill>
                <a:effectLst/>
                <a:highlight>
                  <a:srgbClr val="212121"/>
                </a:highlight>
                <a:latin typeface="+mn-lt"/>
                <a:ea typeface="+mn-ea"/>
                <a:cs typeface="+mn-cs"/>
              </a:rPr>
              <a:t> Organization becslései szerint a fejlődő országokban az élelmiszertermelés akár 50%-a is </a:t>
            </a:r>
            <a:r>
              <a:rPr lang="hu-HU" sz="1200" kern="1200" dirty="0" err="1">
                <a:solidFill>
                  <a:schemeClr val="tx1"/>
                </a:solidFill>
                <a:effectLst/>
                <a:highlight>
                  <a:srgbClr val="212121"/>
                </a:highlight>
                <a:latin typeface="+mn-lt"/>
                <a:ea typeface="+mn-ea"/>
                <a:cs typeface="+mn-cs"/>
              </a:rPr>
              <a:t>elveszhet</a:t>
            </a:r>
            <a:r>
              <a:rPr lang="hu-HU" sz="1200" kern="1200" dirty="0">
                <a:solidFill>
                  <a:schemeClr val="tx1"/>
                </a:solidFill>
                <a:effectLst/>
                <a:highlight>
                  <a:srgbClr val="212121"/>
                </a:highlight>
                <a:latin typeface="+mn-lt"/>
                <a:ea typeface="+mn-ea"/>
                <a:cs typeface="+mn-cs"/>
              </a:rPr>
              <a:t> a betakarítás előtt vagy után növényi kórokozók miatt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kern="1200" dirty="0">
                <a:solidFill>
                  <a:schemeClr val="tx1"/>
                </a:solidFill>
                <a:effectLst/>
                <a:highlight>
                  <a:srgbClr val="212121"/>
                </a:highlight>
                <a:latin typeface="+mn-lt"/>
                <a:ea typeface="+mn-ea"/>
                <a:cs typeface="+mn-cs"/>
              </a:rPr>
              <a:t>nemcsak a terméshozamot csökkentik, hanem rontják a termény minőségét, csökkentik tárolhatóságát, és toxikus vegyületek termelődéséhez vezethetnek, amelyek emberi fogyasztásra alkalmatlanná teszik a növényi terméket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/>
              <a:t>Termés csökkenése az élelmiszer hiányát és a pénz hiányát is jelenti egyben a termelők számára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 vizuális ellenőrzés és a laboratóriumi vizsgálatok, időigényesek és drágák lehetnek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 hagyományos módszerek gyakran késleltetett reagálást eredményeznek, ami lehetővé teszi a betegség további terjedését és súlyosbodását.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 kezelési stratégiák gyakran általánosak és nem mindig a konkrét betegségre szabottak, ami csökkentheti a hatékonyságukat.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5168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 hagyományos módszerek </a:t>
            </a:r>
            <a:r>
              <a:rPr lang="hu-H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korlátai</a:t>
            </a:r>
            <a:r>
              <a:rPr lang="hu-H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miatt egy gyors, pontos és könnyen használható rendszerre van szükség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 mesterséges intelligencia képes automatizálni és javítani az azonosítási folyamatokat.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 mesterséges intelligencia alkalmazása a növénybetegségek gyors és pontos azonosítására, valamint megfelelő kezelési javaslatok nyújtására.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Cél egy felhasználóbarát felület létrehozása, amely lehetővé teszi a gazdák számára, hogy egyszerűen töltsék fel a növénybetegségekről készült képeiket.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1023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="0" dirty="0" err="1"/>
              <a:t>Authentikáció</a:t>
            </a:r>
            <a:r>
              <a:rPr lang="hu-HU" b="0" dirty="0"/>
              <a:t> fejlesztése: biztonságos, de egyszerű felhasználókezelés (regisztráció, bejelentkezés, jogosultságok kezelése)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="0" dirty="0"/>
              <a:t>Első körben TensorFlow és DenseNet121 PyTorch + ResNet9-re – jobb teljesítmény, gyorsabb taníthatóság, gyorsabb </a:t>
            </a:r>
            <a:r>
              <a:rPr lang="hu-HU" b="0" dirty="0" err="1"/>
              <a:t>predikció</a:t>
            </a:r>
            <a:endParaRPr lang="hu-HU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="0" i="0" dirty="0"/>
              <a:t>Integráció</a:t>
            </a:r>
            <a:r>
              <a:rPr lang="hu-HU" b="0" i="1" dirty="0"/>
              <a:t> </a:t>
            </a:r>
            <a:r>
              <a:rPr lang="hu-HU" b="0" i="0" dirty="0"/>
              <a:t>kihívása</a:t>
            </a:r>
            <a:r>
              <a:rPr lang="hu-HU" b="0" dirty="0"/>
              <a:t>: a backend és AI modell illesztése a </a:t>
            </a:r>
            <a:r>
              <a:rPr lang="hu-HU" b="0" dirty="0" err="1"/>
              <a:t>Django</a:t>
            </a:r>
            <a:r>
              <a:rPr lang="hu-HU" b="0" dirty="0"/>
              <a:t> struktúrába.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="0" dirty="0"/>
              <a:t>Frontend fejlesztés</a:t>
            </a:r>
            <a:r>
              <a:rPr lang="hu-HU" dirty="0"/>
              <a:t>: reszponzív, letisztult UI kialakítása, felhasználói visszajelzések beépítése.</a:t>
            </a:r>
            <a:endParaRPr lang="hu-HU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b="0" dirty="0"/>
              <a:t>CUDA GPU hiányában </a:t>
            </a:r>
            <a:r>
              <a:rPr lang="hu-HU" b="0" dirty="0" err="1"/>
              <a:t>Googl</a:t>
            </a:r>
            <a:r>
              <a:rPr lang="hu-HU" b="0" dirty="0"/>
              <a:t> </a:t>
            </a:r>
            <a:r>
              <a:rPr lang="hu-HU" b="0" dirty="0" err="1"/>
              <a:t>colab</a:t>
            </a:r>
            <a:r>
              <a:rPr lang="hu-HU" b="0" dirty="0"/>
              <a:t> használata limitált erőforrás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/>
              <a:t>Adattisztítás, </a:t>
            </a:r>
            <a:r>
              <a:rPr lang="hu-HU" dirty="0" err="1"/>
              <a:t>augmentáció</a:t>
            </a:r>
            <a:r>
              <a:rPr lang="hu-HU" dirty="0"/>
              <a:t>, és megfelelő </a:t>
            </a:r>
            <a:r>
              <a:rPr lang="hu-HU" dirty="0" err="1"/>
              <a:t>loss</a:t>
            </a:r>
            <a:r>
              <a:rPr lang="hu-HU" dirty="0"/>
              <a:t>/</a:t>
            </a:r>
            <a:r>
              <a:rPr lang="hu-HU" dirty="0" err="1"/>
              <a:t>accuracy</a:t>
            </a:r>
            <a:r>
              <a:rPr lang="hu-HU" dirty="0"/>
              <a:t> egyensúly elérése sok iterációt igényelt.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/>
              <a:t>Növények/betegségek magyar elnevezései, pontos leírásai, kezelési javaslatai</a:t>
            </a:r>
            <a:endParaRPr lang="hu-HU" b="0" dirty="0"/>
          </a:p>
        </p:txBody>
      </p:sp>
    </p:spTree>
    <p:extLst>
      <p:ext uri="{BB962C8B-B14F-4D97-AF65-F5344CB8AC3E}">
        <p14:creationId xmlns:p14="http://schemas.microsoft.com/office/powerpoint/2010/main" val="1655800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b="1" dirty="0"/>
              <a:t>regisztráció és bejelentkezés</a:t>
            </a:r>
            <a:r>
              <a:rPr lang="hu-HU" dirty="0"/>
              <a:t>, mindenki saját fiókkal, saját előzményekkel dolgozhasson.</a:t>
            </a:r>
            <a:br>
              <a:rPr lang="hu-HU" dirty="0"/>
            </a:br>
            <a:r>
              <a:rPr lang="hu-HU" dirty="0"/>
              <a:t>A </a:t>
            </a:r>
            <a:r>
              <a:rPr lang="hu-HU" b="1" dirty="0"/>
              <a:t>képalapú felismerés</a:t>
            </a:r>
            <a:r>
              <a:rPr lang="hu-HU" dirty="0"/>
              <a:t> két fő részre oszlik:</a:t>
            </a:r>
          </a:p>
          <a:p>
            <a:r>
              <a:rPr lang="hu-HU" dirty="0"/>
              <a:t>A növény azonosítás egy </a:t>
            </a:r>
            <a:r>
              <a:rPr lang="hu-HU" b="1" dirty="0"/>
              <a:t>külső API-t</a:t>
            </a:r>
            <a:r>
              <a:rPr lang="hu-HU" dirty="0"/>
              <a:t>, a </a:t>
            </a:r>
            <a:r>
              <a:rPr lang="hu-HU" dirty="0" err="1"/>
              <a:t>PlantNet-et</a:t>
            </a:r>
            <a:r>
              <a:rPr lang="hu-HU" dirty="0"/>
              <a:t> használja, ami valós növényfajokat keres több tízezer adat közül.</a:t>
            </a:r>
          </a:p>
          <a:p>
            <a:r>
              <a:rPr lang="hu-HU" dirty="0"/>
              <a:t>A betegségek felismerése viszont egy </a:t>
            </a:r>
            <a:r>
              <a:rPr lang="hu-HU" b="1" dirty="0"/>
              <a:t>saját fejlesztésű mesterséges intelligencia modell</a:t>
            </a:r>
            <a:r>
              <a:rPr lang="hu-HU" dirty="0"/>
              <a:t> alapján történik, amit külön </a:t>
            </a:r>
            <a:r>
              <a:rPr lang="hu-HU" dirty="0" err="1"/>
              <a:t>tréningeltem</a:t>
            </a:r>
            <a:r>
              <a:rPr lang="hu-HU" dirty="0"/>
              <a:t> képeken.</a:t>
            </a:r>
          </a:p>
          <a:p>
            <a:r>
              <a:rPr lang="hu-HU" dirty="0"/>
              <a:t>A rendszerben lehetőség van megnézni Növényeket és növénybetegségeket, egy előre feltöltött adatbázisból itt található a növénybetegségek kezelésére vonatkozó javaslatok.</a:t>
            </a:r>
            <a:br>
              <a:rPr lang="hu-HU" dirty="0"/>
            </a:br>
            <a:r>
              <a:rPr lang="hu-HU" dirty="0"/>
              <a:t>A rendszerben minden egyes felismerési kísérlet </a:t>
            </a:r>
            <a:r>
              <a:rPr lang="hu-HU" b="1" dirty="0"/>
              <a:t>naplózva van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0962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/>
              <a:t>A </a:t>
            </a:r>
            <a:r>
              <a:rPr lang="hu-HU" dirty="0" err="1"/>
              <a:t>Django</a:t>
            </a:r>
            <a:r>
              <a:rPr lang="hu-HU" dirty="0"/>
              <a:t> beépített tesztelési keretrendszere lehetővé tette az egyes funkciók és nézetek részletes tesztelését. Külön teszteltem a képfeltöltést, a betegség- és növényfelismerést, valamint a hibák kezelését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tesztelés során alkalmazott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eszköz segítségével biztosítottam, hogy a kód 100%-os lefedettséget biztosítson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/>
              <a:t>A GitHub </a:t>
            </a:r>
            <a:r>
              <a:rPr lang="hu-HU" dirty="0" err="1"/>
              <a:t>Actions</a:t>
            </a:r>
            <a:r>
              <a:rPr lang="hu-HU" dirty="0"/>
              <a:t> </a:t>
            </a:r>
            <a:r>
              <a:rPr lang="hu-HU" dirty="0" err="1"/>
              <a:t>workflow</a:t>
            </a:r>
            <a:r>
              <a:rPr lang="hu-HU" dirty="0"/>
              <a:t>-t használom a </a:t>
            </a:r>
            <a:r>
              <a:rPr lang="hu-HU" dirty="0" err="1"/>
              <a:t>Django</a:t>
            </a:r>
            <a:r>
              <a:rPr lang="hu-HU" dirty="0"/>
              <a:t> alkalmazás folyamatos integrációjának és automatikus tesztelésének megvalósítására. A cél az, hogy minden egyes kódváltoztatás után automatikusan </a:t>
            </a:r>
            <a:r>
              <a:rPr lang="hu-HU" dirty="0" err="1"/>
              <a:t>végrehajtódjanak</a:t>
            </a:r>
            <a:r>
              <a:rPr lang="hu-HU" dirty="0"/>
              <a:t> a tesztek, ezáltal biztosítva a kód minőségét. A </a:t>
            </a:r>
            <a:r>
              <a:rPr lang="hu-HU" dirty="0" err="1"/>
              <a:t>workflow</a:t>
            </a:r>
            <a:r>
              <a:rPr lang="hu-HU" dirty="0"/>
              <a:t> a main </a:t>
            </a:r>
            <a:r>
              <a:rPr lang="hu-HU" dirty="0" err="1"/>
              <a:t>branch</a:t>
            </a:r>
            <a:r>
              <a:rPr lang="hu-HU" dirty="0"/>
              <a:t>-re történt </a:t>
            </a:r>
            <a:r>
              <a:rPr lang="hu-HU" dirty="0" err="1"/>
              <a:t>push</a:t>
            </a:r>
            <a:r>
              <a:rPr lang="hu-HU" dirty="0"/>
              <a:t> vagy </a:t>
            </a:r>
            <a:r>
              <a:rPr lang="hu-HU" dirty="0" err="1"/>
              <a:t>pull</a:t>
            </a:r>
            <a:r>
              <a:rPr lang="hu-HU" dirty="0"/>
              <a:t> </a:t>
            </a:r>
            <a:r>
              <a:rPr lang="hu-HU" dirty="0" err="1"/>
              <a:t>request</a:t>
            </a:r>
            <a:r>
              <a:rPr lang="hu-HU" dirty="0"/>
              <a:t> eseményekre aktiválódik, és az alábbi lépéseket hajtja végre: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/>
              <a:t>AI Modellt a tesztképeket és saját képekkel teszteltem a tesztképek az adatkészletből jöttek, sikeresen azonosította az összes tesztképet az AI Modell</a:t>
            </a:r>
          </a:p>
        </p:txBody>
      </p:sp>
    </p:spTree>
    <p:extLst>
      <p:ext uri="{BB962C8B-B14F-4D97-AF65-F5344CB8AC3E}">
        <p14:creationId xmlns:p14="http://schemas.microsoft.com/office/powerpoint/2010/main" val="366831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hu-HU" dirty="0"/>
              <a:t>Ezek az eredmények jól mutatják, hogy a rendszer nem csak működik, hanem megbízható is.</a:t>
            </a:r>
            <a:br>
              <a:rPr lang="hu-HU" dirty="0"/>
            </a:br>
            <a:r>
              <a:rPr lang="hu-HU" dirty="0"/>
              <a:t>A </a:t>
            </a:r>
            <a:r>
              <a:rPr lang="hu-HU" b="1" dirty="0"/>
              <a:t>99.2%-os modell pontosság</a:t>
            </a:r>
            <a:r>
              <a:rPr lang="hu-HU" dirty="0"/>
              <a:t> a tesztkörnyezetben egyértelműen jelzi, hogy a ResNet9 alapú modell jó választás volt.</a:t>
            </a:r>
            <a:br>
              <a:rPr lang="hu-HU" dirty="0"/>
            </a:br>
            <a:r>
              <a:rPr lang="hu-HU" dirty="0"/>
              <a:t>A </a:t>
            </a:r>
            <a:r>
              <a:rPr lang="hu-HU" b="1" dirty="0"/>
              <a:t>100%-os tesztlefedettség</a:t>
            </a:r>
            <a:r>
              <a:rPr lang="hu-HU" dirty="0"/>
              <a:t> azt mutatja, hogy minden kritikus funkcióra írtam automata tesztet – ez segített stabilan tartani a fejlesztést.</a:t>
            </a:r>
            <a:br>
              <a:rPr lang="hu-HU" dirty="0"/>
            </a:br>
            <a:r>
              <a:rPr lang="hu-HU" dirty="0"/>
              <a:t>A rendszer </a:t>
            </a:r>
            <a:r>
              <a:rPr lang="hu-HU" b="1" dirty="0"/>
              <a:t>22 különböző betegséget ismer fel</a:t>
            </a:r>
            <a:r>
              <a:rPr lang="hu-HU" dirty="0"/>
              <a:t>, ezek többsége különféle paradicsomprobléma, amit pontosan kell osztályozni.</a:t>
            </a:r>
            <a:br>
              <a:rPr lang="hu-HU" dirty="0"/>
            </a:br>
            <a:r>
              <a:rPr lang="hu-HU" dirty="0"/>
              <a:t>A növényfelismerés része egy </a:t>
            </a:r>
            <a:r>
              <a:rPr lang="hu-HU" b="1" dirty="0"/>
              <a:t>külső API-</a:t>
            </a:r>
            <a:r>
              <a:rPr lang="hu-HU" b="1" dirty="0" err="1"/>
              <a:t>ra</a:t>
            </a:r>
            <a:r>
              <a:rPr lang="hu-HU" dirty="0"/>
              <a:t> épül (</a:t>
            </a:r>
            <a:r>
              <a:rPr lang="hu-HU" dirty="0" err="1"/>
              <a:t>PlantNet</a:t>
            </a:r>
            <a:r>
              <a:rPr lang="hu-HU" dirty="0"/>
              <a:t>), ami </a:t>
            </a:r>
            <a:r>
              <a:rPr lang="hu-HU" b="1" dirty="0"/>
              <a:t>több mint 70 ezer növény</a:t>
            </a:r>
            <a:r>
              <a:rPr lang="hu-HU" dirty="0"/>
              <a:t> adatbázisából dolgozik – ez biztosítja a széleskörű használhatóságot.</a:t>
            </a:r>
            <a:br>
              <a:rPr lang="hu-HU" dirty="0"/>
            </a:br>
            <a:r>
              <a:rPr lang="hu-HU" dirty="0"/>
              <a:t>Végül a </a:t>
            </a:r>
            <a:r>
              <a:rPr lang="hu-HU" b="1" dirty="0"/>
              <a:t>részletes </a:t>
            </a:r>
            <a:r>
              <a:rPr lang="hu-HU" b="1" dirty="0" err="1"/>
              <a:t>logolás</a:t>
            </a:r>
            <a:r>
              <a:rPr lang="hu-HU" dirty="0"/>
              <a:t> (saját naplózó és </a:t>
            </a:r>
            <a:r>
              <a:rPr lang="hu-HU" dirty="0" err="1"/>
              <a:t>Sentry</a:t>
            </a:r>
            <a:r>
              <a:rPr lang="hu-HU" dirty="0"/>
              <a:t> integráció) segít a hibák gyors azonosításában és a későbbi karbantartásban.</a:t>
            </a:r>
          </a:p>
        </p:txBody>
      </p:sp>
    </p:spTree>
    <p:extLst>
      <p:ext uri="{BB962C8B-B14F-4D97-AF65-F5344CB8AC3E}">
        <p14:creationId xmlns:p14="http://schemas.microsoft.com/office/powerpoint/2010/main" val="2041305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Nagyon sokat tanultam a PyTorch-</a:t>
            </a:r>
            <a:r>
              <a:rPr lang="hu-HU" dirty="0" err="1"/>
              <a:t>ról</a:t>
            </a:r>
            <a:r>
              <a:rPr lang="hu-HU" dirty="0"/>
              <a:t>, </a:t>
            </a:r>
            <a:r>
              <a:rPr lang="hu-HU" dirty="0" err="1"/>
              <a:t>Django-ról</a:t>
            </a:r>
            <a:r>
              <a:rPr lang="hu-HU" dirty="0"/>
              <a:t> és a </a:t>
            </a:r>
            <a:r>
              <a:rPr lang="hu-HU" dirty="0" err="1"/>
              <a:t>PostgreSQL-ről</a:t>
            </a:r>
            <a:r>
              <a:rPr lang="hu-HU" dirty="0"/>
              <a:t> 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A projekt során jelentősen fejlődtek a hibakeresési és </a:t>
            </a:r>
            <a:r>
              <a:rPr lang="hu-HU" dirty="0" err="1"/>
              <a:t>logolási</a:t>
            </a:r>
            <a:r>
              <a:rPr lang="hu-HU" dirty="0"/>
              <a:t> képességeim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Visszajelzések alapján a rendszer informatív, felhasználóbarát és stabil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Fejlődtek még a szoftver dokumentálási képességeim is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7099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>
                <a:highlight>
                  <a:srgbClr val="212121"/>
                </a:highlight>
              </a:rPr>
              <a:t>1. Bővített diagnosztika</a:t>
            </a:r>
            <a:r>
              <a:rPr lang="hu-HU" dirty="0">
                <a:highlight>
                  <a:srgbClr val="212121"/>
                </a:highlight>
              </a:rPr>
              <a:t>:</a:t>
            </a:r>
            <a:br>
              <a:rPr lang="hu-HU" dirty="0">
                <a:highlight>
                  <a:srgbClr val="212121"/>
                </a:highlight>
              </a:rPr>
            </a:br>
            <a:r>
              <a:rPr lang="hu-HU" dirty="0">
                <a:highlight>
                  <a:srgbClr val="212121"/>
                </a:highlight>
              </a:rPr>
              <a:t>Jelenleg a modell kizárólag betegségeket ismer fel. A cél, hogy más problémákra is kiterjedjen, mint a tápanyaghiányos tünetek vagy kártevők – ehhez több osztályos képosztályozó modellek integrálása szükséges.</a:t>
            </a:r>
          </a:p>
          <a:p>
            <a:r>
              <a:rPr lang="hu-HU" b="1" dirty="0">
                <a:highlight>
                  <a:srgbClr val="212121"/>
                </a:highlight>
              </a:rPr>
              <a:t>2. Mobilapp</a:t>
            </a:r>
            <a:r>
              <a:rPr lang="hu-HU" dirty="0">
                <a:highlight>
                  <a:srgbClr val="212121"/>
                </a:highlight>
              </a:rPr>
              <a:t>:</a:t>
            </a:r>
            <a:br>
              <a:rPr lang="hu-HU" dirty="0">
                <a:highlight>
                  <a:srgbClr val="212121"/>
                </a:highlight>
              </a:rPr>
            </a:br>
            <a:r>
              <a:rPr lang="hu-HU" dirty="0">
                <a:highlight>
                  <a:srgbClr val="212121"/>
                </a:highlight>
              </a:rPr>
              <a:t>A mobilalkalmazás lehetővé tenné a terepen történő azonnali képfeltöltést és diagnosztikát, ezzel növelve a használhatóságot és a sebességet.</a:t>
            </a:r>
          </a:p>
          <a:p>
            <a:r>
              <a:rPr lang="hu-HU" b="1" dirty="0">
                <a:highlight>
                  <a:srgbClr val="212121"/>
                </a:highlight>
              </a:rPr>
              <a:t>4. Automatizált kamerarendszer</a:t>
            </a:r>
            <a:r>
              <a:rPr lang="hu-HU" dirty="0">
                <a:highlight>
                  <a:srgbClr val="212121"/>
                </a:highlight>
              </a:rPr>
              <a:t>:</a:t>
            </a:r>
            <a:br>
              <a:rPr lang="hu-HU" dirty="0">
                <a:highlight>
                  <a:srgbClr val="212121"/>
                </a:highlight>
              </a:rPr>
            </a:br>
            <a:r>
              <a:rPr lang="hu-HU" dirty="0">
                <a:highlight>
                  <a:srgbClr val="212121"/>
                </a:highlight>
              </a:rPr>
              <a:t>Az üvegházakban folyamatosan figyelő rendszer csökkentheti az emberi erőforrás igényt, és lehetővé teszi a korai betegségészlelést, automatikusan értékelhetné a növények állapotát időszakosan, és például értesítést küldhetne a felhasználónak, ha beavatkozás szükséges (pl. locsolás, permetezés) – ez a jövő mezőgazdaságának egyik iránya.</a:t>
            </a:r>
          </a:p>
        </p:txBody>
      </p:sp>
    </p:spTree>
    <p:extLst>
      <p:ext uri="{BB962C8B-B14F-4D97-AF65-F5344CB8AC3E}">
        <p14:creationId xmlns:p14="http://schemas.microsoft.com/office/powerpoint/2010/main" val="414582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34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58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44D521-68E2-C749-A9F2-60A3C260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C526D04-089F-244B-A268-711014C054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080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836EB-766A-534F-BC98-A335FAD9B5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F10F20-35A6-ED40-9E2D-1BA07143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B11E014-B156-CD4D-B9F4-89FEC375B5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1049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9A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F7A55-9880-3C43-B0CB-B0B25AAE0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151F3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410C58-1586-BA41-83F6-2A9D940C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2C0782F-43EC-1642-8533-41A1B40849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70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B78C12-7B56-EB47-8169-D4C23F005A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8746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979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593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asdasd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96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70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647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94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7C1BC3-E15F-D34B-BD28-F312B456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79759E2-B98B-5C46-9D45-1A01AB96D6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641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8747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0950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DE6A3-B10C-404C-BF18-0CEA514C730B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7C5F65-E688-C44D-B885-54F94A87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D50DA09-5E37-6E42-89A9-4C14752908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8D02627-B6B2-DB44-915E-A33E4A4D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0200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8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802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4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E5F48-7E9E-3344-95A6-888280517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F70779-D3A3-3F42-B1A3-2A64CC15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DA728C8-7909-7349-AF65-927D93833B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53617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9A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30408-977E-D047-99A9-EF2FB63037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151F3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723265-71EE-1044-933D-610CE9DD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4E90D23-247A-EE46-8AC0-0876ABD703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7155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B594C-28EC-D24F-B2E5-3A157560B5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40FC90-3A93-CC4F-BDBD-612B4698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FCAAE3A-B1BE-E545-9E1E-1408EE6711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501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1DBF87-7255-594B-B8D5-7346664AC2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35206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C5EAA2-9B6A-E64A-8911-60ED04B4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4820C9-8081-0D4C-BC75-9F8EAD16AA6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3459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9742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5443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asdasd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146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1896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850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70148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4599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3D028F-85E4-8C48-BB8B-072AE25016E1}"/>
              </a:ext>
            </a:extLst>
          </p:cNvPr>
          <p:cNvSpPr txBox="1">
            <a:spLocks/>
          </p:cNvSpPr>
          <p:nvPr userDrawn="1"/>
        </p:nvSpPr>
        <p:spPr>
          <a:xfrm>
            <a:off x="838200" y="3859451"/>
            <a:ext cx="10515600" cy="556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0" i="0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224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8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70061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60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23443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0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95B7F-ECB4-6248-A0A2-F62D6AC5FF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30207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234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14557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21542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asdasd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74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3827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118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32204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4948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79333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3D028F-85E4-8C48-BB8B-072AE25016E1}"/>
              </a:ext>
            </a:extLst>
          </p:cNvPr>
          <p:cNvSpPr txBox="1">
            <a:spLocks/>
          </p:cNvSpPr>
          <p:nvPr userDrawn="1"/>
        </p:nvSpPr>
        <p:spPr>
          <a:xfrm>
            <a:off x="838200" y="3859451"/>
            <a:ext cx="10515600" cy="556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0" i="0" dirty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02476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735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091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83058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146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2B184-CC21-C745-A6DA-72AAACC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1569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3082688-62D6-444E-B064-323A5DC8CB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5852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663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DE6A3-B10C-404C-BF18-0CEA514C730B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7C5F65-E688-C44D-B885-54F94A87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D50DA09-5E37-6E42-89A9-4C14752908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8D02627-B6B2-DB44-915E-A33E4A4D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34607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A8C6C6-6CC0-2949-B37A-1713BFD9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1E61ECE-DD11-434A-BFC5-CC3EAAD56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4E56921-ED46-5D4F-AA8E-D9DFBBDB5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091BFEA-2E6F-3C48-B971-A2D405292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816336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asdasd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4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CDCE40-0EC3-1F4C-9FE1-6A8824F99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327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1771B3-2B9D-8048-B51F-9405C1A5D1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351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51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asdasd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C45AA-1AE1-EF42-B8AA-C1BE170CF522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1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765" r:id="rId3"/>
    <p:sldLayoutId id="2147483684" r:id="rId4"/>
    <p:sldLayoutId id="2147483685" r:id="rId5"/>
    <p:sldLayoutId id="2147483686" r:id="rId6"/>
    <p:sldLayoutId id="2147483688" r:id="rId7"/>
    <p:sldLayoutId id="2147483689" r:id="rId8"/>
    <p:sldLayoutId id="2147483711" r:id="rId9"/>
    <p:sldLayoutId id="2147483690" r:id="rId10"/>
    <p:sldLayoutId id="2147483761" r:id="rId11"/>
    <p:sldLayoutId id="2147483746" r:id="rId12"/>
    <p:sldLayoutId id="2147483747" r:id="rId13"/>
    <p:sldLayoutId id="2147483691" r:id="rId14"/>
    <p:sldLayoutId id="2147483692" r:id="rId15"/>
    <p:sldLayoutId id="2147483693" r:id="rId16"/>
    <p:sldLayoutId id="2147483694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asdasd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903C85-69BE-E743-BB5D-297DC90D373D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6" r:id="rId3"/>
    <p:sldLayoutId id="2147483699" r:id="rId4"/>
    <p:sldLayoutId id="2147483700" r:id="rId5"/>
    <p:sldLayoutId id="2147483701" r:id="rId6"/>
    <p:sldLayoutId id="2147483704" r:id="rId7"/>
    <p:sldLayoutId id="2147483705" r:id="rId8"/>
    <p:sldLayoutId id="2147483760" r:id="rId9"/>
    <p:sldLayoutId id="2147483748" r:id="rId10"/>
    <p:sldLayoutId id="2147483749" r:id="rId11"/>
    <p:sldLayoutId id="2147483750" r:id="rId12"/>
    <p:sldLayoutId id="2147483706" r:id="rId13"/>
    <p:sldLayoutId id="2147483707" r:id="rId14"/>
    <p:sldLayoutId id="2147483708" r:id="rId15"/>
    <p:sldLayoutId id="2147483709" r:id="rId1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51F39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A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asdasd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C45AA-1AE1-EF42-B8AA-C1BE170CF52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1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7" r:id="rId4"/>
    <p:sldLayoutId id="2147483720" r:id="rId5"/>
    <p:sldLayoutId id="2147483722" r:id="rId6"/>
    <p:sldLayoutId id="2147483723" r:id="rId7"/>
    <p:sldLayoutId id="2147483724" r:id="rId8"/>
    <p:sldLayoutId id="2147483759" r:id="rId9"/>
    <p:sldLayoutId id="2147483753" r:id="rId10"/>
    <p:sldLayoutId id="2147483725" r:id="rId11"/>
    <p:sldLayoutId id="2147483726" r:id="rId12"/>
    <p:sldLayoutId id="2147483727" r:id="rId13"/>
    <p:sldLayoutId id="2147483728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AD1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asdasd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593CD-AD13-FC40-9134-AFE14BE8B96E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2" r:id="rId2"/>
    <p:sldLayoutId id="2147483733" r:id="rId3"/>
    <p:sldLayoutId id="2147483734" r:id="rId4"/>
    <p:sldLayoutId id="2147483738" r:id="rId5"/>
    <p:sldLayoutId id="2147483739" r:id="rId6"/>
    <p:sldLayoutId id="2147483740" r:id="rId7"/>
    <p:sldLayoutId id="2147483741" r:id="rId8"/>
    <p:sldLayoutId id="2147483762" r:id="rId9"/>
    <p:sldLayoutId id="2147483756" r:id="rId10"/>
    <p:sldLayoutId id="2147483742" r:id="rId11"/>
    <p:sldLayoutId id="2147483743" r:id="rId12"/>
    <p:sldLayoutId id="2147483744" r:id="rId13"/>
    <p:sldLayoutId id="2147483745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51F39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047A-40B1-4E46-80BD-4C0081F8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3896"/>
            <a:ext cx="10515600" cy="2182256"/>
          </a:xfrm>
        </p:spPr>
        <p:txBody>
          <a:bodyPr>
            <a:noAutofit/>
          </a:bodyPr>
          <a:lstStyle/>
          <a:p>
            <a:pPr algn="ctr"/>
            <a:r>
              <a:rPr lang="hu-HU" b="1" dirty="0">
                <a:solidFill>
                  <a:srgbClr val="FFAB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Mesterséges</a:t>
            </a:r>
            <a:r>
              <a:rPr lang="en-US" b="1" dirty="0">
                <a:solidFill>
                  <a:srgbClr val="FFAB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b="1" dirty="0">
                <a:solidFill>
                  <a:srgbClr val="FFAB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Intelligencia Alapú Megoldás Használata a Növénybetegségek Azonosításában és Kezelésében </a:t>
            </a:r>
            <a:endParaRPr lang="hu-HU" sz="4000" b="1" dirty="0">
              <a:solidFill>
                <a:srgbClr val="FFAB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289D6A0-6532-41B8-B509-9DE40763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337842"/>
            <a:ext cx="10515600" cy="763641"/>
          </a:xfrm>
        </p:spPr>
        <p:txBody>
          <a:bodyPr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Utilization of Artificial Intelligence-Based Solutions in Identifying and Managing Plant Diseases </a:t>
            </a: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6C69A8F-A9C9-4E54-B410-A5F22908D03D}"/>
              </a:ext>
            </a:extLst>
          </p:cNvPr>
          <p:cNvSpPr txBox="1"/>
          <p:nvPr/>
        </p:nvSpPr>
        <p:spPr>
          <a:xfrm>
            <a:off x="479394" y="4908389"/>
            <a:ext cx="3559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Név: </a:t>
            </a:r>
            <a:r>
              <a:rPr lang="hu-HU" dirty="0">
                <a:solidFill>
                  <a:srgbClr val="FFAB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Őz Roland Dániel</a:t>
            </a:r>
          </a:p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Neptun: </a:t>
            </a:r>
            <a:r>
              <a:rPr lang="hu-HU" dirty="0">
                <a:solidFill>
                  <a:srgbClr val="FFAB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H8GXCF</a:t>
            </a:r>
          </a:p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Törzsszám: T009265/FI12904/N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0FEE3FE-398D-41DA-B7D0-87C30C47FC9A}"/>
              </a:ext>
            </a:extLst>
          </p:cNvPr>
          <p:cNvSpPr txBox="1"/>
          <p:nvPr/>
        </p:nvSpPr>
        <p:spPr>
          <a:xfrm>
            <a:off x="7156905" y="5830809"/>
            <a:ext cx="44809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Specializáció: Szoftvertervezés és –fejlesztés</a:t>
            </a:r>
          </a:p>
          <a:p>
            <a:pPr algn="r"/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Konzulens: Pintér Ádám - egyetemi tanársegéd</a:t>
            </a:r>
          </a:p>
          <a:p>
            <a:pPr algn="r"/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2024/2025/2</a:t>
            </a:r>
          </a:p>
        </p:txBody>
      </p:sp>
    </p:spTree>
    <p:extLst>
      <p:ext uri="{BB962C8B-B14F-4D97-AF65-F5344CB8AC3E}">
        <p14:creationId xmlns:p14="http://schemas.microsoft.com/office/powerpoint/2010/main" val="414678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ADB90428-C0BB-4CDC-8CD8-C7DC49BB3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068" y="1059445"/>
            <a:ext cx="8027864" cy="54000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78470C2F-E32C-457E-B725-8238B3E69496}"/>
              </a:ext>
            </a:extLst>
          </p:cNvPr>
          <p:cNvSpPr txBox="1"/>
          <p:nvPr/>
        </p:nvSpPr>
        <p:spPr>
          <a:xfrm>
            <a:off x="10653204" y="6301094"/>
            <a:ext cx="70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rgbClr val="FFAB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9/11</a:t>
            </a:r>
          </a:p>
        </p:txBody>
      </p:sp>
    </p:spTree>
    <p:extLst>
      <p:ext uri="{BB962C8B-B14F-4D97-AF65-F5344CB8AC3E}">
        <p14:creationId xmlns:p14="http://schemas.microsoft.com/office/powerpoint/2010/main" val="1109809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DD5B62B7-BE52-4F7F-8741-5C15E6EB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550" y="1080589"/>
            <a:ext cx="7862899" cy="5400000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88609F2C-E39C-4C20-924A-E63877B143A9}"/>
              </a:ext>
            </a:extLst>
          </p:cNvPr>
          <p:cNvSpPr txBox="1"/>
          <p:nvPr/>
        </p:nvSpPr>
        <p:spPr>
          <a:xfrm>
            <a:off x="10653204" y="6301094"/>
            <a:ext cx="70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rgbClr val="FFAB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10/11</a:t>
            </a:r>
          </a:p>
        </p:txBody>
      </p:sp>
    </p:spTree>
    <p:extLst>
      <p:ext uri="{BB962C8B-B14F-4D97-AF65-F5344CB8AC3E}">
        <p14:creationId xmlns:p14="http://schemas.microsoft.com/office/powerpoint/2010/main" val="3031900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8A43C068-539C-4033-8CF1-8F6E5BD71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216" y="1223378"/>
            <a:ext cx="9411286" cy="5141141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222227F2-7C6E-44A6-9E79-67A9C38AC616}"/>
              </a:ext>
            </a:extLst>
          </p:cNvPr>
          <p:cNvSpPr txBox="1"/>
          <p:nvPr/>
        </p:nvSpPr>
        <p:spPr>
          <a:xfrm>
            <a:off x="10653204" y="6301094"/>
            <a:ext cx="70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rgbClr val="FFAB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11/11</a:t>
            </a:r>
          </a:p>
        </p:txBody>
      </p:sp>
    </p:spTree>
    <p:extLst>
      <p:ext uri="{BB962C8B-B14F-4D97-AF65-F5344CB8AC3E}">
        <p14:creationId xmlns:p14="http://schemas.microsoft.com/office/powerpoint/2010/main" val="430239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8B4CBE-E1DD-B7ED-F259-C0CACA48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rgbClr val="FFAB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Köszönöm a figyelmet! </a:t>
            </a:r>
            <a:r>
              <a:rPr lang="hu-HU" b="1" dirty="0">
                <a:solidFill>
                  <a:srgbClr val="FFAB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hu-HU" b="1" dirty="0">
              <a:solidFill>
                <a:srgbClr val="FFAB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6270F25-910F-7C36-55B2-A241B43A3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: https://github.com/ozroland/GroWise</a:t>
            </a:r>
          </a:p>
        </p:txBody>
      </p:sp>
    </p:spTree>
    <p:extLst>
      <p:ext uri="{BB962C8B-B14F-4D97-AF65-F5344CB8AC3E}">
        <p14:creationId xmlns:p14="http://schemas.microsoft.com/office/powerpoint/2010/main" val="403465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EB5F-D064-D747-9514-DAB589BE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352"/>
            <a:ext cx="10515600" cy="556101"/>
          </a:xfrm>
        </p:spPr>
        <p:txBody>
          <a:bodyPr/>
          <a:lstStyle/>
          <a:p>
            <a:pPr algn="ctr"/>
            <a:r>
              <a:rPr lang="hu-HU" b="1" dirty="0">
                <a:solidFill>
                  <a:srgbClr val="FFAB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probléma részletezése</a:t>
            </a:r>
            <a:endParaRPr lang="en-US" b="1" dirty="0">
              <a:solidFill>
                <a:srgbClr val="FFAB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E2AAA-1B42-2D46-AD75-2389994F15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87128"/>
            <a:ext cx="10515600" cy="442995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b="1" dirty="0">
                <a:latin typeface="Arial" panose="020B0604020202020204" pitchFamily="34" charset="0"/>
                <a:cs typeface="Arial" panose="020B0604020202020204" pitchFamily="34" charset="0"/>
              </a:rPr>
              <a:t>Növénybetegségek kihívása</a:t>
            </a:r>
          </a:p>
          <a:p>
            <a:pPr marL="1143000" lvl="1" indent="-457200"/>
            <a:r>
              <a:rPr lang="hu-HU" sz="2600" dirty="0">
                <a:latin typeface="Arial" panose="020B0604020202020204" pitchFamily="34" charset="0"/>
                <a:cs typeface="Arial" panose="020B0604020202020204" pitchFamily="34" charset="0"/>
              </a:rPr>
              <a:t>Elterjedtség és kár</a:t>
            </a:r>
          </a:p>
          <a:p>
            <a:pPr marL="1143000" lvl="1" indent="-457200"/>
            <a:r>
              <a:rPr lang="hu-HU" sz="2600" dirty="0">
                <a:latin typeface="Arial" panose="020B0604020202020204" pitchFamily="34" charset="0"/>
                <a:cs typeface="Arial" panose="020B0604020202020204" pitchFamily="34" charset="0"/>
              </a:rPr>
              <a:t>Gazdasági hatás</a:t>
            </a:r>
            <a:endParaRPr lang="hu-H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1" indent="-457200"/>
            <a:r>
              <a:rPr lang="hu-HU" sz="2600" dirty="0">
                <a:latin typeface="Arial" panose="020B0604020202020204" pitchFamily="34" charset="0"/>
                <a:cs typeface="Arial" panose="020B0604020202020204" pitchFamily="34" charset="0"/>
              </a:rPr>
              <a:t>Társadalmi hatás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b="1" dirty="0">
                <a:latin typeface="Arial" panose="020B0604020202020204" pitchFamily="34" charset="0"/>
                <a:cs typeface="Arial" panose="020B0604020202020204" pitchFamily="34" charset="0"/>
              </a:rPr>
              <a:t>Hagyományos megoldások korlátjai</a:t>
            </a:r>
          </a:p>
          <a:p>
            <a:pPr marL="1143000" lvl="1" indent="-457200"/>
            <a:r>
              <a:rPr lang="hu-HU" sz="2600" dirty="0">
                <a:latin typeface="Arial" panose="020B0604020202020204" pitchFamily="34" charset="0"/>
                <a:cs typeface="Arial" panose="020B0604020202020204" pitchFamily="34" charset="0"/>
              </a:rPr>
              <a:t>Vizsgálati módszerek</a:t>
            </a:r>
          </a:p>
          <a:p>
            <a:pPr marL="1143000" lvl="1" indent="-457200"/>
            <a:r>
              <a:rPr lang="hu-HU" sz="2600" dirty="0">
                <a:latin typeface="Arial" panose="020B0604020202020204" pitchFamily="34" charset="0"/>
                <a:cs typeface="Arial" panose="020B0604020202020204" pitchFamily="34" charset="0"/>
              </a:rPr>
              <a:t>Késleltetett reagálás</a:t>
            </a:r>
          </a:p>
          <a:p>
            <a:pPr marL="1143000" lvl="1" indent="-457200"/>
            <a:r>
              <a:rPr lang="hu-HU" sz="2600" dirty="0">
                <a:latin typeface="Arial" panose="020B0604020202020204" pitchFamily="34" charset="0"/>
                <a:cs typeface="Arial" panose="020B0604020202020204" pitchFamily="34" charset="0"/>
              </a:rPr>
              <a:t>Általános megközelítések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29184D09-544E-4706-9A7C-E59E88A304D5}"/>
              </a:ext>
            </a:extLst>
          </p:cNvPr>
          <p:cNvSpPr txBox="1"/>
          <p:nvPr/>
        </p:nvSpPr>
        <p:spPr>
          <a:xfrm>
            <a:off x="10653204" y="6301094"/>
            <a:ext cx="70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rgbClr val="FFAB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1/11</a:t>
            </a:r>
          </a:p>
        </p:txBody>
      </p:sp>
    </p:spTree>
    <p:extLst>
      <p:ext uri="{BB962C8B-B14F-4D97-AF65-F5344CB8AC3E}">
        <p14:creationId xmlns:p14="http://schemas.microsoft.com/office/powerpoint/2010/main" val="7140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EB5F-D064-D747-9514-DAB589BE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352"/>
            <a:ext cx="10515600" cy="556101"/>
          </a:xfrm>
        </p:spPr>
        <p:txBody>
          <a:bodyPr/>
          <a:lstStyle/>
          <a:p>
            <a:pPr algn="ctr"/>
            <a:r>
              <a:rPr lang="hu-HU" b="1" dirty="0">
                <a:solidFill>
                  <a:srgbClr val="FFAB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Célkitűzések</a:t>
            </a:r>
            <a:endParaRPr lang="en-US" b="1" dirty="0">
              <a:solidFill>
                <a:srgbClr val="FFAB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E2AAA-1B42-2D46-AD75-2389994F15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87128"/>
            <a:ext cx="10515600" cy="442995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b="1" dirty="0">
                <a:latin typeface="Arial" panose="020B0604020202020204" pitchFamily="34" charset="0"/>
                <a:cs typeface="Arial" panose="020B0604020202020204" pitchFamily="34" charset="0"/>
              </a:rPr>
              <a:t>Általános cél</a:t>
            </a:r>
          </a:p>
          <a:p>
            <a:pPr marL="1143000" lvl="1" indent="-457200"/>
            <a:r>
              <a:rPr lang="hu-HU" sz="2600" dirty="0">
                <a:latin typeface="Arial" panose="020B0604020202020204" pitchFamily="34" charset="0"/>
                <a:cs typeface="Arial" panose="020B0604020202020204" pitchFamily="34" charset="0"/>
              </a:rPr>
              <a:t>Innovatív megoldás szükségessége</a:t>
            </a:r>
          </a:p>
          <a:p>
            <a:pPr marL="1143000" lvl="1" indent="-457200"/>
            <a:r>
              <a:rPr lang="hu-HU" sz="2600" dirty="0">
                <a:latin typeface="Arial" panose="020B0604020202020204" pitchFamily="34" charset="0"/>
                <a:cs typeface="Arial" panose="020B0604020202020204" pitchFamily="34" charset="0"/>
              </a:rPr>
              <a:t>Mesterséges intelligencia ereje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b="1" dirty="0">
                <a:latin typeface="Arial" panose="020B0604020202020204" pitchFamily="34" charset="0"/>
                <a:cs typeface="Arial" panose="020B0604020202020204" pitchFamily="34" charset="0"/>
              </a:rPr>
              <a:t>Specifikus cél</a:t>
            </a:r>
          </a:p>
          <a:p>
            <a:pPr marL="1143000" lvl="1" indent="-457200"/>
            <a:r>
              <a:rPr lang="hu-HU" sz="2600" dirty="0">
                <a:latin typeface="Arial" panose="020B0604020202020204" pitchFamily="34" charset="0"/>
                <a:cs typeface="Arial" panose="020B0604020202020204" pitchFamily="34" charset="0"/>
              </a:rPr>
              <a:t>Azonosítás és kezelés</a:t>
            </a:r>
          </a:p>
          <a:p>
            <a:pPr marL="1143000" lvl="1" indent="-457200"/>
            <a:r>
              <a:rPr lang="hu-HU" sz="2600" dirty="0">
                <a:latin typeface="Arial" panose="020B0604020202020204" pitchFamily="34" charset="0"/>
                <a:cs typeface="Arial" panose="020B0604020202020204" pitchFamily="34" charset="0"/>
              </a:rPr>
              <a:t>Felhasználói barát felület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29184D09-544E-4706-9A7C-E59E88A304D5}"/>
              </a:ext>
            </a:extLst>
          </p:cNvPr>
          <p:cNvSpPr txBox="1"/>
          <p:nvPr/>
        </p:nvSpPr>
        <p:spPr>
          <a:xfrm>
            <a:off x="10653204" y="6301094"/>
            <a:ext cx="70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rgbClr val="FFAB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2/11</a:t>
            </a:r>
          </a:p>
        </p:txBody>
      </p:sp>
    </p:spTree>
    <p:extLst>
      <p:ext uri="{BB962C8B-B14F-4D97-AF65-F5344CB8AC3E}">
        <p14:creationId xmlns:p14="http://schemas.microsoft.com/office/powerpoint/2010/main" val="110609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46AA19-B935-7632-1509-39B3E3DA1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192"/>
            <a:ext cx="10515600" cy="649356"/>
          </a:xfrm>
        </p:spPr>
        <p:txBody>
          <a:bodyPr/>
          <a:lstStyle/>
          <a:p>
            <a:pPr algn="ctr"/>
            <a:r>
              <a:rPr lang="hu-HU" b="1" dirty="0">
                <a:solidFill>
                  <a:srgbClr val="FFAB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Kihívások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101E9E0-A810-445E-EF75-E5688C6F4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15548"/>
            <a:ext cx="10515600" cy="4485546"/>
          </a:xfrm>
        </p:spPr>
        <p:txBody>
          <a:bodyPr/>
          <a:lstStyle/>
          <a:p>
            <a:r>
              <a:rPr lang="hu-HU" sz="2600" b="1" dirty="0">
                <a:latin typeface="Arial" panose="020B0604020202020204" pitchFamily="34" charset="0"/>
                <a:cs typeface="Arial" panose="020B0604020202020204" pitchFamily="34" charset="0"/>
              </a:rPr>
              <a:t>Fejlesztési kihívások: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600" dirty="0" err="1">
                <a:latin typeface="Arial" panose="020B0604020202020204" pitchFamily="34" charset="0"/>
                <a:cs typeface="Arial" panose="020B0604020202020204" pitchFamily="34" charset="0"/>
              </a:rPr>
              <a:t>Authentikáció</a:t>
            </a:r>
            <a:r>
              <a:rPr lang="hu-HU" sz="2600" dirty="0">
                <a:latin typeface="Arial" panose="020B0604020202020204" pitchFamily="34" charset="0"/>
                <a:cs typeface="Arial" panose="020B0604020202020204" pitchFamily="34" charset="0"/>
              </a:rPr>
              <a:t> fejlesztése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600" dirty="0">
                <a:latin typeface="Arial" panose="020B0604020202020204" pitchFamily="34" charset="0"/>
                <a:cs typeface="Arial" panose="020B0604020202020204" pitchFamily="34" charset="0"/>
              </a:rPr>
              <a:t>Modellválasztás implementálás és integrálás a rendszerbe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600" dirty="0">
                <a:latin typeface="Arial" panose="020B0604020202020204" pitchFamily="34" charset="0"/>
                <a:cs typeface="Arial" panose="020B0604020202020204" pitchFamily="34" charset="0"/>
              </a:rPr>
              <a:t>Felhasználói felület fejlesztése</a:t>
            </a:r>
          </a:p>
          <a:p>
            <a:r>
              <a:rPr lang="hu-HU" sz="2600" b="1" dirty="0">
                <a:latin typeface="Arial" panose="020B0604020202020204" pitchFamily="34" charset="0"/>
                <a:cs typeface="Arial" panose="020B0604020202020204" pitchFamily="34" charset="0"/>
              </a:rPr>
              <a:t>Személyes kihívások: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600" dirty="0">
                <a:latin typeface="Arial" panose="020B0604020202020204" pitchFamily="34" charset="0"/>
                <a:cs typeface="Arial" panose="020B0604020202020204" pitchFamily="34" charset="0"/>
              </a:rPr>
              <a:t>Modelltanítás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600" dirty="0">
                <a:latin typeface="Arial" panose="020B0604020202020204" pitchFamily="34" charset="0"/>
                <a:cs typeface="Arial" panose="020B0604020202020204" pitchFamily="34" charset="0"/>
              </a:rPr>
              <a:t>Növény és növénybetegségek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833EA2E-CF79-A7E1-A7BD-F3830F62B0B0}"/>
              </a:ext>
            </a:extLst>
          </p:cNvPr>
          <p:cNvSpPr txBox="1"/>
          <p:nvPr/>
        </p:nvSpPr>
        <p:spPr>
          <a:xfrm>
            <a:off x="10653204" y="6301094"/>
            <a:ext cx="70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rgbClr val="FFAB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3/11</a:t>
            </a:r>
          </a:p>
        </p:txBody>
      </p:sp>
    </p:spTree>
    <p:extLst>
      <p:ext uri="{BB962C8B-B14F-4D97-AF65-F5344CB8AC3E}">
        <p14:creationId xmlns:p14="http://schemas.microsoft.com/office/powerpoint/2010/main" val="48332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763415-3C6A-D186-4DFD-37A56695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9313"/>
            <a:ext cx="10515600" cy="556101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>
                <a:solidFill>
                  <a:srgbClr val="FFAB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Fő funkcionalitások</a:t>
            </a:r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1A2601AE-6675-4CCB-8953-BC992F559C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05414"/>
            <a:ext cx="10515600" cy="449568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Felhasználói fókuszú webes felület (regisztráció, bejelentkezés)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Képalapú felismerés:</a:t>
            </a:r>
          </a:p>
          <a:p>
            <a:pPr lvl="1"/>
            <a:r>
              <a:rPr lang="hu-HU" dirty="0"/>
              <a:t>Növény azonosítás (</a:t>
            </a:r>
            <a:r>
              <a:rPr lang="hu-HU" dirty="0" err="1"/>
              <a:t>PlantNet</a:t>
            </a:r>
            <a:r>
              <a:rPr lang="hu-HU" dirty="0"/>
              <a:t> API)</a:t>
            </a:r>
          </a:p>
          <a:p>
            <a:pPr lvl="1"/>
            <a:r>
              <a:rPr lang="hu-HU" dirty="0"/>
              <a:t>Betegség felismerés (saját AI modell)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Növények és növénybetegségek böngészése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Saját felismerési előzmények, aktivitási log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EF52A96-5B9A-4E5B-FB18-4B6B302EC7C1}"/>
              </a:ext>
            </a:extLst>
          </p:cNvPr>
          <p:cNvSpPr txBox="1"/>
          <p:nvPr/>
        </p:nvSpPr>
        <p:spPr>
          <a:xfrm>
            <a:off x="10653204" y="6301094"/>
            <a:ext cx="70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rgbClr val="FFAB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4/11</a:t>
            </a:r>
          </a:p>
        </p:txBody>
      </p:sp>
    </p:spTree>
    <p:extLst>
      <p:ext uri="{BB962C8B-B14F-4D97-AF65-F5344CB8AC3E}">
        <p14:creationId xmlns:p14="http://schemas.microsoft.com/office/powerpoint/2010/main" val="105218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763415-3C6A-D186-4DFD-37A56695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9313"/>
            <a:ext cx="10515600" cy="556101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>
                <a:solidFill>
                  <a:srgbClr val="FFAB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Tesztelés</a:t>
            </a:r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1A2601AE-6675-4CCB-8953-BC992F559C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05414"/>
            <a:ext cx="4281805" cy="449568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err="1"/>
              <a:t>Django</a:t>
            </a:r>
            <a:r>
              <a:rPr lang="hu-HU" dirty="0"/>
              <a:t> </a:t>
            </a:r>
            <a:r>
              <a:rPr lang="hu-HU" dirty="0" err="1"/>
              <a:t>TestCase</a:t>
            </a:r>
            <a:r>
              <a:rPr lang="hu-HU" dirty="0"/>
              <a:t> osztályok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err="1"/>
              <a:t>Github</a:t>
            </a:r>
            <a:r>
              <a:rPr lang="hu-HU" dirty="0"/>
              <a:t> </a:t>
            </a:r>
            <a:r>
              <a:rPr lang="hu-HU" dirty="0" err="1"/>
              <a:t>Actions</a:t>
            </a:r>
            <a:endParaRPr lang="hu-H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AI Modell tesztelése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EF52A96-5B9A-4E5B-FB18-4B6B302EC7C1}"/>
              </a:ext>
            </a:extLst>
          </p:cNvPr>
          <p:cNvSpPr txBox="1"/>
          <p:nvPr/>
        </p:nvSpPr>
        <p:spPr>
          <a:xfrm>
            <a:off x="10653204" y="6301094"/>
            <a:ext cx="70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rgbClr val="FFAB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5/11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43ED09A4-645B-4933-9C61-798DF61DE84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844" y="1805415"/>
            <a:ext cx="6125956" cy="4495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08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763415-3C6A-D186-4DFD-37A56695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9313"/>
            <a:ext cx="10515600" cy="556101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>
                <a:solidFill>
                  <a:srgbClr val="FFAB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Rendszer értékelés</a:t>
            </a:r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1A2601AE-6675-4CCB-8953-BC992F559C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05414"/>
            <a:ext cx="10515600" cy="4495680"/>
          </a:xfrm>
        </p:spPr>
        <p:txBody>
          <a:bodyPr/>
          <a:lstStyle/>
          <a:p>
            <a:r>
              <a:rPr lang="hu-HU" dirty="0"/>
              <a:t>Modell pontosság: </a:t>
            </a:r>
            <a:r>
              <a:rPr lang="hu-HU" b="1" dirty="0"/>
              <a:t>99.2%</a:t>
            </a:r>
            <a:endParaRPr lang="hu-HU" dirty="0"/>
          </a:p>
          <a:p>
            <a:r>
              <a:rPr lang="hu-HU" dirty="0"/>
              <a:t>Tesztek lefedettsége: </a:t>
            </a:r>
            <a:r>
              <a:rPr lang="hu-HU" b="1" dirty="0"/>
              <a:t>100%</a:t>
            </a:r>
          </a:p>
          <a:p>
            <a:r>
              <a:rPr lang="hu-HU" dirty="0"/>
              <a:t>22 növénybetegség felismerése</a:t>
            </a:r>
          </a:p>
          <a:p>
            <a:r>
              <a:rPr lang="hu-HU" dirty="0"/>
              <a:t>70 ezer növény felismerése API-</a:t>
            </a:r>
            <a:r>
              <a:rPr lang="hu-HU" dirty="0" err="1"/>
              <a:t>al</a:t>
            </a:r>
            <a:endParaRPr lang="hu-HU" dirty="0"/>
          </a:p>
          <a:p>
            <a:r>
              <a:rPr lang="hu-HU" dirty="0"/>
              <a:t>Részletes </a:t>
            </a:r>
            <a:r>
              <a:rPr lang="hu-HU" dirty="0" err="1"/>
              <a:t>logolás</a:t>
            </a:r>
            <a:r>
              <a:rPr lang="hu-HU" dirty="0"/>
              <a:t> és hibakezelés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EF52A96-5B9A-4E5B-FB18-4B6B302EC7C1}"/>
              </a:ext>
            </a:extLst>
          </p:cNvPr>
          <p:cNvSpPr txBox="1"/>
          <p:nvPr/>
        </p:nvSpPr>
        <p:spPr>
          <a:xfrm>
            <a:off x="10653204" y="6301094"/>
            <a:ext cx="70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rgbClr val="FFAB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6/11</a:t>
            </a:r>
          </a:p>
        </p:txBody>
      </p:sp>
    </p:spTree>
    <p:extLst>
      <p:ext uri="{BB962C8B-B14F-4D97-AF65-F5344CB8AC3E}">
        <p14:creationId xmlns:p14="http://schemas.microsoft.com/office/powerpoint/2010/main" val="38197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763415-3C6A-D186-4DFD-37A56695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9313"/>
            <a:ext cx="10515600" cy="556101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>
                <a:solidFill>
                  <a:srgbClr val="FFAB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Személyes értékelés</a:t>
            </a:r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1A2601AE-6675-4CCB-8953-BC992F559C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05414"/>
            <a:ext cx="10515600" cy="449568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PyTorch, </a:t>
            </a:r>
            <a:r>
              <a:rPr lang="hu-HU" dirty="0" err="1"/>
              <a:t>Django</a:t>
            </a:r>
            <a:r>
              <a:rPr lang="hu-HU" dirty="0"/>
              <a:t> és </a:t>
            </a:r>
            <a:r>
              <a:rPr lang="hu-HU" dirty="0" err="1"/>
              <a:t>PostgreSQL</a:t>
            </a:r>
            <a:endParaRPr lang="hu-H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hibakeresési és </a:t>
            </a:r>
            <a:r>
              <a:rPr lang="hu-HU" dirty="0" err="1"/>
              <a:t>logolási</a:t>
            </a:r>
            <a:r>
              <a:rPr lang="hu-HU" dirty="0"/>
              <a:t> képességek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A rendszer informatív, felhasználóbarát és stabil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Dokumentálás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EF52A96-5B9A-4E5B-FB18-4B6B302EC7C1}"/>
              </a:ext>
            </a:extLst>
          </p:cNvPr>
          <p:cNvSpPr txBox="1"/>
          <p:nvPr/>
        </p:nvSpPr>
        <p:spPr>
          <a:xfrm>
            <a:off x="10653204" y="6301094"/>
            <a:ext cx="70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rgbClr val="FFAB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7/11</a:t>
            </a:r>
          </a:p>
        </p:txBody>
      </p:sp>
    </p:spTree>
    <p:extLst>
      <p:ext uri="{BB962C8B-B14F-4D97-AF65-F5344CB8AC3E}">
        <p14:creationId xmlns:p14="http://schemas.microsoft.com/office/powerpoint/2010/main" val="321534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1251F2-7F44-F109-5588-7DA8A7CE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0175"/>
            <a:ext cx="10515600" cy="556101"/>
          </a:xfrm>
        </p:spPr>
        <p:txBody>
          <a:bodyPr/>
          <a:lstStyle/>
          <a:p>
            <a:pPr algn="ctr"/>
            <a:r>
              <a:rPr lang="hu-HU" b="1" dirty="0">
                <a:solidFill>
                  <a:srgbClr val="FFAB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Tovább fejlesztési lehetőségek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05D54F-521A-F43D-072D-05200F657B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41922"/>
            <a:ext cx="10515600" cy="44871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6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Bővített diagnosztika</a:t>
            </a:r>
          </a:p>
          <a:p>
            <a:pPr marL="1143000" lvl="1" indent="-457200"/>
            <a:r>
              <a:rPr lang="hu-HU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Tápanyaghiányok, kártevők felismerése új modellekkel</a:t>
            </a:r>
            <a:endParaRPr lang="hu-HU" sz="26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6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Mobilalkalmazás</a:t>
            </a:r>
          </a:p>
          <a:p>
            <a:pPr marL="1143000" lvl="1" indent="-457200"/>
            <a:r>
              <a:rPr lang="hu-HU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Helyszíni diagnosztika, gyors képfeltöltés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6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Automatizált kamerarendszer, </a:t>
            </a:r>
            <a:r>
              <a:rPr lang="hu-HU" sz="2600" b="1" dirty="0">
                <a:latin typeface="Arial" panose="020B0604020202020204" pitchFamily="34" charset="0"/>
                <a:cs typeface="Arial" panose="020B0604020202020204" pitchFamily="34" charset="0"/>
              </a:rPr>
              <a:t>Valós idejű visszajelzés</a:t>
            </a:r>
            <a:endParaRPr lang="hu-HU" sz="2600" b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143000" lvl="1" indent="-457200"/>
            <a:r>
              <a:rPr lang="hu-HU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Üvegházi megfigyelés, korai észlelés, automatikus riasztás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117A7A1-B69B-C7D9-878A-2C11624F3B65}"/>
              </a:ext>
            </a:extLst>
          </p:cNvPr>
          <p:cNvSpPr txBox="1"/>
          <p:nvPr/>
        </p:nvSpPr>
        <p:spPr>
          <a:xfrm>
            <a:off x="10653204" y="6301094"/>
            <a:ext cx="70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rgbClr val="FFAB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8/11</a:t>
            </a:r>
          </a:p>
        </p:txBody>
      </p:sp>
    </p:spTree>
    <p:extLst>
      <p:ext uri="{BB962C8B-B14F-4D97-AF65-F5344CB8AC3E}">
        <p14:creationId xmlns:p14="http://schemas.microsoft.com/office/powerpoint/2010/main" val="384351797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NNG">
      <a:dk1>
        <a:srgbClr val="000000"/>
      </a:dk1>
      <a:lt1>
        <a:srgbClr val="FFFFFF"/>
      </a:lt1>
      <a:dk2>
        <a:srgbClr val="006EB6"/>
      </a:dk2>
      <a:lt2>
        <a:srgbClr val="E7E6E6"/>
      </a:lt2>
      <a:accent1>
        <a:srgbClr val="006CA9"/>
      </a:accent1>
      <a:accent2>
        <a:srgbClr val="009EE0"/>
      </a:accent2>
      <a:accent3>
        <a:srgbClr val="A5A5A5"/>
      </a:accent3>
      <a:accent4>
        <a:srgbClr val="00022A"/>
      </a:accent4>
      <a:accent5>
        <a:srgbClr val="D9D9D5"/>
      </a:accent5>
      <a:accent6>
        <a:srgbClr val="FF7548"/>
      </a:accent6>
      <a:hlink>
        <a:srgbClr val="009DDF"/>
      </a:hlink>
      <a:folHlink>
        <a:srgbClr val="006E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1060</Words>
  <Application>Microsoft Office PowerPoint</Application>
  <PresentationFormat>Szélesvásznú</PresentationFormat>
  <Paragraphs>110</Paragraphs>
  <Slides>13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4</vt:i4>
      </vt:variant>
      <vt:variant>
        <vt:lpstr>Diacímek</vt:lpstr>
      </vt:variant>
      <vt:variant>
        <vt:i4>13</vt:i4>
      </vt:variant>
    </vt:vector>
  </HeadingPairs>
  <TitlesOfParts>
    <vt:vector size="23" baseType="lpstr">
      <vt:lpstr>Arial</vt:lpstr>
      <vt:lpstr>Calibri</vt:lpstr>
      <vt:lpstr>Open Sans</vt:lpstr>
      <vt:lpstr>Open Sans Light</vt:lpstr>
      <vt:lpstr>Söhne</vt:lpstr>
      <vt:lpstr>Wingdings</vt:lpstr>
      <vt:lpstr>2_Office Theme</vt:lpstr>
      <vt:lpstr>3_Office Theme</vt:lpstr>
      <vt:lpstr>4_Office Theme</vt:lpstr>
      <vt:lpstr>5_Office Theme</vt:lpstr>
      <vt:lpstr>Mesterséges Intelligencia Alapú Megoldás Használata a Növénybetegségek Azonosításában és Kezelésében </vt:lpstr>
      <vt:lpstr>A probléma részletezése</vt:lpstr>
      <vt:lpstr>Célkitűzések</vt:lpstr>
      <vt:lpstr>Kihívások</vt:lpstr>
      <vt:lpstr>Fő funkcionalitások</vt:lpstr>
      <vt:lpstr>Tesztelés</vt:lpstr>
      <vt:lpstr>Rendszer értékelés</vt:lpstr>
      <vt:lpstr>Személyes értékelés</vt:lpstr>
      <vt:lpstr>Tovább fejlesztési lehetőségek</vt:lpstr>
      <vt:lpstr>PowerPoint-bemutató</vt:lpstr>
      <vt:lpstr>PowerPoint-bemutató</vt:lpstr>
      <vt:lpstr>PowerPoint-bemutató</vt:lpstr>
      <vt:lpstr>Köszönöm a figyelmet!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Őz Roland</cp:lastModifiedBy>
  <cp:revision>125</cp:revision>
  <cp:lastPrinted>2019-02-21T16:25:53Z</cp:lastPrinted>
  <dcterms:created xsi:type="dcterms:W3CDTF">2019-01-21T14:36:44Z</dcterms:created>
  <dcterms:modified xsi:type="dcterms:W3CDTF">2025-05-15T15:31:26Z</dcterms:modified>
</cp:coreProperties>
</file>