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2" r:id="rId4"/>
    <p:sldId id="309" r:id="rId5"/>
    <p:sldId id="304" r:id="rId6"/>
    <p:sldId id="310" r:id="rId7"/>
    <p:sldId id="311" r:id="rId8"/>
    <p:sldId id="312" r:id="rId9"/>
    <p:sldId id="314" r:id="rId10"/>
    <p:sldId id="313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7" r:id="rId23"/>
    <p:sldId id="328" r:id="rId24"/>
    <p:sldId id="326" r:id="rId25"/>
    <p:sldId id="30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1725" autoAdjust="0"/>
  </p:normalViewPr>
  <p:slideViewPr>
    <p:cSldViewPr>
      <p:cViewPr varScale="1">
        <p:scale>
          <a:sx n="80" d="100"/>
          <a:sy n="80" d="100"/>
        </p:scale>
        <p:origin x="72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Process</a:t>
            </a:r>
            <a:endParaRPr lang="en-US" altLang="ko-KR" sz="3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에서 실행될 프로세스를 선택하는 일 </a:t>
            </a:r>
          </a:p>
          <a:p>
            <a:pPr lvl="1"/>
            <a:r>
              <a:rPr lang="ko-KR" altLang="en-US" dirty="0" smtClean="0"/>
              <a:t>다중 프로그래밍 </a:t>
            </a:r>
            <a:r>
              <a:rPr lang="en-US" altLang="ko-KR" dirty="0" smtClean="0"/>
              <a:t>(multiprogramming) </a:t>
            </a:r>
            <a:r>
              <a:rPr lang="ko-KR" altLang="en-US" dirty="0" smtClean="0"/>
              <a:t>및 시분할 </a:t>
            </a:r>
            <a:r>
              <a:rPr lang="en-US" altLang="ko-KR" dirty="0" smtClean="0"/>
              <a:t>(time-sharing) </a:t>
            </a:r>
            <a:r>
              <a:rPr lang="ko-KR" altLang="en-US" dirty="0" smtClean="0"/>
              <a:t>기능을 실현하기 위한 핵심 수단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프로세스 스케줄링의 효과 </a:t>
            </a:r>
          </a:p>
          <a:p>
            <a:pPr lvl="1"/>
            <a:r>
              <a:rPr lang="ko-KR" altLang="en-US" dirty="0" smtClean="0"/>
              <a:t>많은 수의 프로세스가 활성화되어 </a:t>
            </a:r>
            <a:r>
              <a:rPr lang="en-US" altLang="ko-KR" dirty="0" smtClean="0">
                <a:solidFill>
                  <a:srgbClr val="0000CC"/>
                </a:solidFill>
              </a:rPr>
              <a:t>CPU </a:t>
            </a:r>
            <a:r>
              <a:rPr lang="ko-KR" altLang="en-US" dirty="0" smtClean="0">
                <a:solidFill>
                  <a:srgbClr val="0000CC"/>
                </a:solidFill>
              </a:rPr>
              <a:t>이용률을 높임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프로세스들 사이에서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빈번하게 교체 </a:t>
            </a:r>
          </a:p>
          <a:p>
            <a:pPr lvl="1"/>
            <a:r>
              <a:rPr lang="ko-KR" altLang="en-US" dirty="0" smtClean="0"/>
              <a:t>한 순간에는 하나의 프로세스만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사용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스케줄링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스케줄링을 위한 프로세스들의 </a:t>
            </a:r>
            <a:r>
              <a:rPr lang="ko-KR" altLang="en-US" dirty="0" err="1" smtClean="0"/>
              <a:t>대기열</a:t>
            </a:r>
            <a:r>
              <a:rPr lang="ko-KR" altLang="en-US" dirty="0" smtClean="0"/>
              <a:t> 자료구조 </a:t>
            </a:r>
          </a:p>
          <a:p>
            <a:pPr lvl="1"/>
            <a:r>
              <a:rPr lang="ko-KR" altLang="en-US" dirty="0" smtClean="0"/>
              <a:t>프로세스 제어 블록</a:t>
            </a:r>
            <a:r>
              <a:rPr lang="en-US" altLang="ko-KR" dirty="0" smtClean="0"/>
              <a:t>(PCB)</a:t>
            </a:r>
            <a:r>
              <a:rPr lang="ko-KR" altLang="en-US" dirty="0" smtClean="0"/>
              <a:t>들의 리스트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스케줄링 큐의 구성 </a:t>
            </a:r>
          </a:p>
          <a:p>
            <a:pPr lvl="1"/>
            <a:r>
              <a:rPr lang="en-US" altLang="ko-KR" b="1" dirty="0" smtClean="0"/>
              <a:t>Job queue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안에 존재하는 프로세스들의 집합 </a:t>
            </a:r>
          </a:p>
          <a:p>
            <a:pPr lvl="1"/>
            <a:r>
              <a:rPr lang="en-US" altLang="ko-KR" b="1" dirty="0" smtClean="0"/>
              <a:t>Ready queue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상에 존재하며 실행 준비가 되어 있는 프로세스들의 집합</a:t>
            </a:r>
          </a:p>
          <a:p>
            <a:pPr lvl="1"/>
            <a:r>
              <a:rPr lang="en-US" altLang="ko-KR" b="1" dirty="0" smtClean="0"/>
              <a:t>Device queue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 장치의 사용을 기다리는 프로세스들의 집합</a:t>
            </a:r>
            <a:r>
              <a:rPr lang="ko-KR" alt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스케줄링 큐의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64960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에서 프로세스 스케줄링을 담당하는 부분 </a:t>
            </a:r>
          </a:p>
          <a:p>
            <a:pPr lvl="1"/>
            <a:r>
              <a:rPr lang="ko-KR" altLang="en-US" dirty="0" smtClean="0"/>
              <a:t>스케줄링 큐에서 상태를 전이할 프로세스를 선택</a:t>
            </a:r>
          </a:p>
          <a:p>
            <a:pPr lvl="1"/>
            <a:r>
              <a:rPr lang="ko-KR" altLang="en-US" dirty="0" smtClean="0"/>
              <a:t>스케줄링 정책 혹은 스케줄링 알고리즘이 중요 </a:t>
            </a:r>
          </a:p>
          <a:p>
            <a:r>
              <a:rPr lang="ko-KR" altLang="en-US" dirty="0" smtClean="0"/>
              <a:t>스케줄러의 종류</a:t>
            </a:r>
          </a:p>
          <a:p>
            <a:pPr lvl="1"/>
            <a:r>
              <a:rPr lang="ko-KR" altLang="en-US" dirty="0" smtClean="0"/>
              <a:t>장기 스케줄러 </a:t>
            </a:r>
            <a:r>
              <a:rPr lang="en-US" altLang="ko-KR" dirty="0" smtClean="0"/>
              <a:t>(long-term scheduler) </a:t>
            </a:r>
          </a:p>
          <a:p>
            <a:pPr lvl="2"/>
            <a:r>
              <a:rPr lang="ko-KR" altLang="en-US" dirty="0" smtClean="0"/>
              <a:t>작업 </a:t>
            </a:r>
            <a:r>
              <a:rPr lang="en-US" altLang="ko-KR" dirty="0" smtClean="0"/>
              <a:t>(job) </a:t>
            </a:r>
            <a:r>
              <a:rPr lang="ko-KR" altLang="en-US" dirty="0" smtClean="0"/>
              <a:t>스케줄러 </a:t>
            </a:r>
          </a:p>
          <a:p>
            <a:pPr lvl="1"/>
            <a:r>
              <a:rPr lang="ko-KR" altLang="en-US" dirty="0" smtClean="0"/>
              <a:t>단기 스케줄러 </a:t>
            </a:r>
            <a:r>
              <a:rPr lang="en-US" altLang="ko-KR" dirty="0" smtClean="0"/>
              <a:t>(short-term scheduler) </a:t>
            </a:r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스케줄러 </a:t>
            </a:r>
          </a:p>
          <a:p>
            <a:pPr lvl="1"/>
            <a:r>
              <a:rPr lang="ko-KR" altLang="en-US" dirty="0" smtClean="0"/>
              <a:t>중기 스케줄러 </a:t>
            </a:r>
            <a:r>
              <a:rPr lang="en-US" altLang="ko-KR" dirty="0" smtClean="0"/>
              <a:t>(medium-term scheduler) </a:t>
            </a:r>
          </a:p>
          <a:p>
            <a:pPr lvl="2"/>
            <a:r>
              <a:rPr lang="ko-KR" altLang="en-US" dirty="0" err="1" smtClean="0"/>
              <a:t>스와핑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(swapping) </a:t>
            </a:r>
            <a:r>
              <a:rPr lang="ko-KR" altLang="en-US" dirty="0" smtClean="0"/>
              <a:t>기능이 추가된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스케줄러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스케줄러의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장기</a:t>
            </a:r>
            <a:r>
              <a:rPr lang="ko-KR" altLang="en-US" dirty="0" smtClean="0"/>
              <a:t> 스케줄러 </a:t>
            </a:r>
            <a:r>
              <a:rPr lang="en-US" altLang="ko-KR" dirty="0" smtClean="0"/>
              <a:t>(long-term scheduler) </a:t>
            </a:r>
          </a:p>
          <a:p>
            <a:pPr lvl="1"/>
            <a:r>
              <a:rPr lang="ko-KR" altLang="en-US" dirty="0" smtClean="0"/>
              <a:t>어떤 프로세스가 실행을 위해 </a:t>
            </a:r>
            <a:r>
              <a:rPr lang="ko-KR" altLang="en-US" dirty="0" smtClean="0">
                <a:solidFill>
                  <a:srgbClr val="0000CC"/>
                </a:solidFill>
              </a:rPr>
              <a:t>메모리에 적재</a:t>
            </a:r>
            <a:r>
              <a:rPr lang="ko-KR" altLang="en-US" dirty="0" smtClean="0"/>
              <a:t>될 지를 결정 </a:t>
            </a:r>
          </a:p>
          <a:p>
            <a:pPr lvl="1"/>
            <a:r>
              <a:rPr lang="ko-KR" altLang="en-US" dirty="0" smtClean="0"/>
              <a:t>스케줄링 빈도가 낮으며 느리게 동작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 단위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>
                <a:solidFill>
                  <a:srgbClr val="0000CC"/>
                </a:solidFill>
              </a:rPr>
              <a:t>다중 프로그래밍의 정도</a:t>
            </a:r>
            <a:r>
              <a:rPr lang="en-US" altLang="ko-KR" dirty="0" smtClean="0">
                <a:solidFill>
                  <a:srgbClr val="0000CC"/>
                </a:solidFill>
              </a:rPr>
              <a:t>(degree)</a:t>
            </a:r>
            <a:r>
              <a:rPr lang="ko-KR" altLang="en-US" dirty="0" smtClean="0">
                <a:solidFill>
                  <a:srgbClr val="0000CC"/>
                </a:solidFill>
              </a:rPr>
              <a:t>를 조정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단기</a:t>
            </a:r>
            <a:r>
              <a:rPr lang="ko-KR" altLang="en-US" dirty="0" smtClean="0"/>
              <a:t> 스케줄러 </a:t>
            </a:r>
            <a:r>
              <a:rPr lang="en-US" altLang="ko-KR" dirty="0" smtClean="0"/>
              <a:t>(short-term scheduler) </a:t>
            </a:r>
          </a:p>
          <a:p>
            <a:pPr lvl="1"/>
            <a:r>
              <a:rPr lang="ko-KR" altLang="en-US" dirty="0" smtClean="0"/>
              <a:t>어떤 프로세스가 </a:t>
            </a:r>
            <a:r>
              <a:rPr lang="en-US" altLang="ko-KR" dirty="0" smtClean="0">
                <a:solidFill>
                  <a:srgbClr val="0000CC"/>
                </a:solidFill>
              </a:rPr>
              <a:t>CPU</a:t>
            </a:r>
            <a:r>
              <a:rPr lang="ko-KR" altLang="en-US" dirty="0" smtClean="0">
                <a:solidFill>
                  <a:srgbClr val="0000CC"/>
                </a:solidFill>
              </a:rPr>
              <a:t>를 할당</a:t>
            </a:r>
            <a:r>
              <a:rPr lang="ko-KR" altLang="en-US" dirty="0" smtClean="0"/>
              <a:t> 받아 실행될 지를 결정 </a:t>
            </a:r>
          </a:p>
          <a:p>
            <a:pPr lvl="1"/>
            <a:r>
              <a:rPr lang="ko-KR" altLang="en-US" dirty="0" smtClean="0"/>
              <a:t>스케줄링 빈도가 매우 높으며 빠르게 동작 </a:t>
            </a:r>
            <a:r>
              <a:rPr lang="en-US" altLang="ko-KR" dirty="0" smtClean="0"/>
              <a:t>(millisecond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스케줄러의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중기</a:t>
            </a:r>
            <a:r>
              <a:rPr lang="ko-KR" altLang="en-US" dirty="0" smtClean="0"/>
              <a:t> 스케줄러 </a:t>
            </a:r>
            <a:r>
              <a:rPr lang="en-US" altLang="ko-KR" dirty="0" smtClean="0"/>
              <a:t>(medium-term scheduler) </a:t>
            </a:r>
          </a:p>
          <a:p>
            <a:pPr lvl="1"/>
            <a:r>
              <a:rPr lang="ko-KR" altLang="en-US" dirty="0" smtClean="0"/>
              <a:t>다중 프로그래밍의 정도 </a:t>
            </a:r>
            <a:r>
              <a:rPr lang="en-US" altLang="ko-KR" dirty="0" smtClean="0"/>
              <a:t>(degree) </a:t>
            </a:r>
            <a:r>
              <a:rPr lang="ko-KR" altLang="en-US" dirty="0" smtClean="0"/>
              <a:t>조정과 메모리 관리를 위해 프로세스를 메모리와 저장장치 사이에서 이동 </a:t>
            </a:r>
            <a:r>
              <a:rPr lang="en-US" altLang="ko-KR" dirty="0" smtClean="0"/>
              <a:t>(</a:t>
            </a:r>
            <a:r>
              <a:rPr lang="ko-KR" altLang="en-US" b="1" dirty="0" err="1" smtClean="0"/>
              <a:t>스와핑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C00000"/>
                </a:solidFill>
              </a:rPr>
              <a:t>swapping</a:t>
            </a:r>
            <a:r>
              <a:rPr lang="en-US" altLang="ko-KR" b="1" dirty="0" smtClean="0"/>
              <a:t>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791433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55776" y="60212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스와핑이</a:t>
            </a:r>
            <a:r>
              <a:rPr lang="ko-KR" altLang="en-US" dirty="0" smtClean="0"/>
              <a:t> 추가된 </a:t>
            </a:r>
            <a:r>
              <a:rPr lang="en-US" altLang="ko-KR" dirty="0" smtClean="0"/>
              <a:t>Queuing diagram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19672" y="2996952"/>
            <a:ext cx="1152128" cy="360040"/>
          </a:xfrm>
          <a:prstGeom prst="roundRect">
            <a:avLst/>
          </a:prstGeom>
          <a:solidFill>
            <a:srgbClr val="C00000">
              <a:alpha val="12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28184" y="2996952"/>
            <a:ext cx="1152128" cy="360040"/>
          </a:xfrm>
          <a:prstGeom prst="roundRect">
            <a:avLst/>
          </a:prstGeom>
          <a:solidFill>
            <a:srgbClr val="C00000">
              <a:alpha val="12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문맥 교환</a:t>
            </a:r>
            <a:r>
              <a:rPr lang="en-US" altLang="ko-KR" dirty="0" smtClean="0"/>
              <a:t>(Context Switch)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문맥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CC"/>
                </a:solidFill>
              </a:rPr>
              <a:t>context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 제어를 위한 다양한 정보 </a:t>
            </a:r>
            <a:r>
              <a:rPr lang="en-US" altLang="ko-KR" dirty="0" smtClean="0"/>
              <a:t>(PCB</a:t>
            </a:r>
            <a:r>
              <a:rPr lang="ko-KR" altLang="en-US" dirty="0" smtClean="0"/>
              <a:t> 저장된 정보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프로세스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카운터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값 등 </a:t>
            </a:r>
          </a:p>
          <a:p>
            <a:r>
              <a:rPr lang="ko-KR" altLang="en-US" dirty="0" smtClean="0"/>
              <a:t>문맥 교환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C00000"/>
                </a:solidFill>
              </a:rPr>
              <a:t>context switch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스케줄러가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다른 프로세스에게 할당하려고 할 때 현재 프로세스의 문맥을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에 저장하고 새로운 프로세스의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로 교체하는 것 </a:t>
            </a:r>
          </a:p>
          <a:p>
            <a:r>
              <a:rPr lang="ko-KR" altLang="en-US" dirty="0" smtClean="0"/>
              <a:t>문맥 교환 비용 </a:t>
            </a:r>
            <a:r>
              <a:rPr lang="en-US" altLang="ko-KR" dirty="0" smtClean="0"/>
              <a:t>(overhead) </a:t>
            </a:r>
          </a:p>
          <a:p>
            <a:pPr lvl="1"/>
            <a:r>
              <a:rPr lang="en-US" altLang="ko-KR" dirty="0" smtClean="0"/>
              <a:t>PCB</a:t>
            </a:r>
            <a:r>
              <a:rPr lang="ko-KR" altLang="en-US" dirty="0" smtClean="0"/>
              <a:t>의 저장과 복구 시간 동안 프로세스의 유효한 작업은 중지 </a:t>
            </a:r>
          </a:p>
          <a:p>
            <a:pPr lvl="1"/>
            <a:r>
              <a:rPr lang="ko-KR" altLang="en-US" dirty="0" smtClean="0"/>
              <a:t>운영체제 및 프로세스의 성능에 중요한 영향 미침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130" y="962075"/>
            <a:ext cx="65627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의 프로세스 문맥 교환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2699792" y="1785342"/>
            <a:ext cx="2304256" cy="397685"/>
          </a:xfrm>
          <a:custGeom>
            <a:avLst/>
            <a:gdLst>
              <a:gd name="connsiteX0" fmla="*/ 0 w 2091846"/>
              <a:gd name="connsiteY0" fmla="*/ 325677 h 325677"/>
              <a:gd name="connsiteX1" fmla="*/ 1252602 w 2091846"/>
              <a:gd name="connsiteY1" fmla="*/ 0 h 325677"/>
              <a:gd name="connsiteX2" fmla="*/ 2091846 w 2091846"/>
              <a:gd name="connsiteY2" fmla="*/ 12526 h 325677"/>
              <a:gd name="connsiteX3" fmla="*/ 2091846 w 2091846"/>
              <a:gd name="connsiteY3" fmla="*/ 250520 h 32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1846" h="325677">
                <a:moveTo>
                  <a:pt x="0" y="325677"/>
                </a:moveTo>
                <a:lnTo>
                  <a:pt x="1252602" y="0"/>
                </a:lnTo>
                <a:lnTo>
                  <a:pt x="2091846" y="12526"/>
                </a:lnTo>
                <a:lnTo>
                  <a:pt x="2091846" y="250520"/>
                </a:lnTo>
              </a:path>
            </a:pathLst>
          </a:cu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83768" y="1700808"/>
            <a:ext cx="0" cy="432048"/>
          </a:xfrm>
          <a:prstGeom prst="straightConnector1">
            <a:avLst/>
          </a:prstGeom>
          <a:ln w="317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556792"/>
            <a:ext cx="20193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3717032"/>
            <a:ext cx="857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4005064"/>
            <a:ext cx="2000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6093296"/>
            <a:ext cx="857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132856"/>
            <a:ext cx="2105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07135" y="3068960"/>
            <a:ext cx="21050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1920" y="4581128"/>
            <a:ext cx="21050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51920" y="5445224"/>
            <a:ext cx="2095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자유형 16"/>
          <p:cNvSpPr/>
          <p:nvPr/>
        </p:nvSpPr>
        <p:spPr>
          <a:xfrm>
            <a:off x="5010411" y="3407079"/>
            <a:ext cx="1941534" cy="313151"/>
          </a:xfrm>
          <a:custGeom>
            <a:avLst/>
            <a:gdLst>
              <a:gd name="connsiteX0" fmla="*/ 0 w 1941534"/>
              <a:gd name="connsiteY0" fmla="*/ 75157 h 313151"/>
              <a:gd name="connsiteX1" fmla="*/ 12526 w 1941534"/>
              <a:gd name="connsiteY1" fmla="*/ 313151 h 313151"/>
              <a:gd name="connsiteX2" fmla="*/ 951978 w 1941534"/>
              <a:gd name="connsiteY2" fmla="*/ 313151 h 313151"/>
              <a:gd name="connsiteX3" fmla="*/ 1941534 w 1941534"/>
              <a:gd name="connsiteY3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534" h="313151">
                <a:moveTo>
                  <a:pt x="0" y="75157"/>
                </a:moveTo>
                <a:lnTo>
                  <a:pt x="12526" y="313151"/>
                </a:lnTo>
                <a:lnTo>
                  <a:pt x="951978" y="313151"/>
                </a:lnTo>
                <a:lnTo>
                  <a:pt x="1941534" y="0"/>
                </a:lnTo>
              </a:path>
            </a:pathLst>
          </a:cu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7117332" y="3356992"/>
            <a:ext cx="21904" cy="1224136"/>
          </a:xfrm>
          <a:prstGeom prst="straightConnector1">
            <a:avLst/>
          </a:prstGeom>
          <a:ln w="317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4997885" y="4296427"/>
            <a:ext cx="1979112" cy="338203"/>
          </a:xfrm>
          <a:custGeom>
            <a:avLst/>
            <a:gdLst>
              <a:gd name="connsiteX0" fmla="*/ 1979112 w 1979112"/>
              <a:gd name="connsiteY0" fmla="*/ 263047 h 338203"/>
              <a:gd name="connsiteX1" fmla="*/ 1002082 w 1979112"/>
              <a:gd name="connsiteY1" fmla="*/ 0 h 338203"/>
              <a:gd name="connsiteX2" fmla="*/ 0 w 1979112"/>
              <a:gd name="connsiteY2" fmla="*/ 0 h 338203"/>
              <a:gd name="connsiteX3" fmla="*/ 12526 w 1979112"/>
              <a:gd name="connsiteY3" fmla="*/ 338203 h 33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9112" h="338203">
                <a:moveTo>
                  <a:pt x="1979112" y="263047"/>
                </a:moveTo>
                <a:lnTo>
                  <a:pt x="1002082" y="0"/>
                </a:lnTo>
                <a:lnTo>
                  <a:pt x="0" y="0"/>
                </a:lnTo>
                <a:lnTo>
                  <a:pt x="12526" y="338203"/>
                </a:ln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 rot="10800000">
            <a:off x="2699792" y="5926237"/>
            <a:ext cx="2304256" cy="383081"/>
          </a:xfrm>
          <a:custGeom>
            <a:avLst/>
            <a:gdLst>
              <a:gd name="connsiteX0" fmla="*/ 0 w 1941534"/>
              <a:gd name="connsiteY0" fmla="*/ 75157 h 313151"/>
              <a:gd name="connsiteX1" fmla="*/ 12526 w 1941534"/>
              <a:gd name="connsiteY1" fmla="*/ 313151 h 313151"/>
              <a:gd name="connsiteX2" fmla="*/ 951978 w 1941534"/>
              <a:gd name="connsiteY2" fmla="*/ 313151 h 313151"/>
              <a:gd name="connsiteX3" fmla="*/ 1941534 w 1941534"/>
              <a:gd name="connsiteY3" fmla="*/ 0 h 313151"/>
              <a:gd name="connsiteX0" fmla="*/ 0 w 1941534"/>
              <a:gd name="connsiteY0" fmla="*/ 0 h 237994"/>
              <a:gd name="connsiteX1" fmla="*/ 12526 w 1941534"/>
              <a:gd name="connsiteY1" fmla="*/ 237994 h 237994"/>
              <a:gd name="connsiteX2" fmla="*/ 951978 w 1941534"/>
              <a:gd name="connsiteY2" fmla="*/ 237994 h 237994"/>
              <a:gd name="connsiteX3" fmla="*/ 1941534 w 1941534"/>
              <a:gd name="connsiteY3" fmla="*/ 14314 h 23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534" h="237994">
                <a:moveTo>
                  <a:pt x="0" y="0"/>
                </a:moveTo>
                <a:lnTo>
                  <a:pt x="12526" y="237994"/>
                </a:lnTo>
                <a:lnTo>
                  <a:pt x="951978" y="237994"/>
                </a:lnTo>
                <a:lnTo>
                  <a:pt x="1941534" y="14314"/>
                </a:lnTo>
              </a:path>
            </a:pathLst>
          </a:custGeom>
          <a:ln w="25400">
            <a:solidFill>
              <a:srgbClr val="C00000"/>
            </a:solidFill>
            <a:tailEnd type="stealth"/>
          </a:ln>
          <a:scene3d>
            <a:camera prst="orthographicFront">
              <a:rot lat="1200000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483768" y="5949280"/>
            <a:ext cx="0" cy="432048"/>
          </a:xfrm>
          <a:prstGeom prst="straightConnector1">
            <a:avLst/>
          </a:prstGeom>
          <a:ln w="317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22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Operations on Processes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호출을 통해 새로운 프로세스를 생성 </a:t>
            </a:r>
          </a:p>
          <a:p>
            <a:pPr lvl="1"/>
            <a:r>
              <a:rPr lang="ko-KR" altLang="en-US" dirty="0" smtClean="0"/>
              <a:t>부모 </a:t>
            </a:r>
            <a:r>
              <a:rPr lang="en-US" altLang="ko-KR" dirty="0" smtClean="0"/>
              <a:t>(parent) </a:t>
            </a:r>
            <a:r>
              <a:rPr lang="ko-KR" altLang="en-US" dirty="0" smtClean="0"/>
              <a:t>프로세스와 자식 </a:t>
            </a:r>
            <a:r>
              <a:rPr lang="en-US" altLang="ko-KR" dirty="0" smtClean="0"/>
              <a:t>(child) </a:t>
            </a:r>
            <a:r>
              <a:rPr lang="ko-KR" altLang="en-US" dirty="0" smtClean="0"/>
              <a:t>프로세스 </a:t>
            </a:r>
          </a:p>
          <a:p>
            <a:pPr lvl="1"/>
            <a:r>
              <a:rPr lang="ko-KR" altLang="en-US" dirty="0" smtClean="0"/>
              <a:t>여러 세대의 프로세스 생성 </a:t>
            </a:r>
            <a:r>
              <a:rPr lang="en-US" altLang="ko-KR" dirty="0" smtClean="0">
                <a:latin typeface="맑은 고딕"/>
                <a:ea typeface="맑은 고딕"/>
              </a:rPr>
              <a:t>→</a:t>
            </a:r>
            <a:r>
              <a:rPr lang="ko-KR" altLang="en-US" dirty="0" smtClean="0"/>
              <a:t> 프로세스 트리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형성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프로세스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(Process ID) </a:t>
            </a:r>
          </a:p>
          <a:p>
            <a:pPr lvl="1"/>
            <a:r>
              <a:rPr lang="ko-KR" altLang="en-US" dirty="0" smtClean="0"/>
              <a:t>생성된 프로세스는 각각의 고유한 식별 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/</a:t>
            </a:r>
            <a:r>
              <a:rPr lang="ko-KR" altLang="en-US" dirty="0" smtClean="0"/>
              <a:t>토론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오브젝트와 오브젝트 핸들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, context </a:t>
            </a:r>
            <a:r>
              <a:rPr lang="en-US" altLang="ko-KR" dirty="0" smtClean="0"/>
              <a:t>switch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Create/terminate</a:t>
            </a:r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생성 시의 경우의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제어에 대한 경우의 수 </a:t>
            </a:r>
          </a:p>
          <a:p>
            <a:pPr lvl="1"/>
            <a:r>
              <a:rPr lang="ko-KR" altLang="en-US" dirty="0" smtClean="0"/>
              <a:t>부모 프로세스와 자식 프로세스가 동시에 실행 </a:t>
            </a:r>
            <a:r>
              <a:rPr lang="en-US" altLang="ko-KR" dirty="0" smtClean="0"/>
              <a:t>(concurrency) </a:t>
            </a:r>
          </a:p>
          <a:p>
            <a:pPr lvl="1"/>
            <a:r>
              <a:rPr lang="ko-KR" altLang="en-US" dirty="0" smtClean="0"/>
              <a:t>부모 프로세스가 자식 프로세스의 종료를 기다림 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r>
              <a:rPr lang="ko-KR" altLang="en-US" dirty="0" smtClean="0"/>
              <a:t>주소공간의 상태에 대한 경우의 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영역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자식 프로세스의 주소 공간의 내용은 부모 프로세스의 복사본 </a:t>
            </a:r>
          </a:p>
          <a:p>
            <a:pPr lvl="2"/>
            <a:r>
              <a:rPr lang="ko-KR" altLang="en-US" dirty="0" smtClean="0"/>
              <a:t>주소 공간 자체는 새로운 메모리 영역에 할당 </a:t>
            </a:r>
          </a:p>
          <a:p>
            <a:pPr lvl="1"/>
            <a:r>
              <a:rPr lang="ko-KR" altLang="en-US" dirty="0" smtClean="0"/>
              <a:t>자식 프로세스의 주소 공간에 새로운 프로그램을 적재 </a:t>
            </a:r>
          </a:p>
          <a:p>
            <a:pPr lvl="2"/>
            <a:r>
              <a:rPr lang="ko-KR" altLang="en-US" dirty="0" smtClean="0"/>
              <a:t>새로운 프로그램의 코드와 데이터를 적재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내용 파괴</a:t>
            </a:r>
            <a:r>
              <a:rPr lang="en-US" altLang="ko-KR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자신의 실행을 종료 </a:t>
            </a:r>
            <a:r>
              <a:rPr lang="en-US" altLang="ko-KR" dirty="0" smtClean="0"/>
              <a:t>(exit() </a:t>
            </a:r>
            <a:r>
              <a:rPr lang="ko-KR" altLang="en-US" dirty="0" smtClean="0"/>
              <a:t>시스템 호출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부모 프로세스에게 상태 값 반환 </a:t>
            </a:r>
          </a:p>
          <a:p>
            <a:pPr lvl="1"/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열린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버퍼 등의 자원을 운영체제에 반납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자식 프로세스를 강제로 종료 </a:t>
            </a:r>
          </a:p>
          <a:p>
            <a:pPr lvl="1"/>
            <a:r>
              <a:rPr lang="en-US" altLang="ko-KR" dirty="0" err="1" smtClean="0"/>
              <a:t>TerminateProcess</a:t>
            </a:r>
            <a:r>
              <a:rPr lang="en-US" altLang="ko-KR" dirty="0" smtClean="0"/>
              <a:t>() – Win32, kill() – UNIX </a:t>
            </a:r>
          </a:p>
          <a:p>
            <a:pPr lvl="1"/>
            <a:r>
              <a:rPr lang="ko-KR" altLang="en-US" dirty="0" smtClean="0"/>
              <a:t>자식 프로세스가 할당된 자원을 초과하여 사용할 때 </a:t>
            </a:r>
          </a:p>
          <a:p>
            <a:pPr lvl="1"/>
            <a:r>
              <a:rPr lang="ko-KR" altLang="en-US" dirty="0" smtClean="0"/>
              <a:t>자식 프로세스에게 주어진 작업이 필요하지 않을 때 </a:t>
            </a:r>
          </a:p>
          <a:p>
            <a:pPr lvl="1"/>
            <a:r>
              <a:rPr lang="ko-KR" altLang="en-US" dirty="0" smtClean="0"/>
              <a:t>부모 프로세스가 종료된 후 자식 프로세스의 실행이 허용되지 않는 시스템인 경우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프로세스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종료 실습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생성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7632848" cy="542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3(테두리 없음) 5"/>
          <p:cNvSpPr/>
          <p:nvPr/>
        </p:nvSpPr>
        <p:spPr>
          <a:xfrm>
            <a:off x="6516216" y="2708920"/>
            <a:ext cx="1408696" cy="792088"/>
          </a:xfrm>
          <a:prstGeom prst="callout3">
            <a:avLst>
              <a:gd name="adj1" fmla="val 50465"/>
              <a:gd name="adj2" fmla="val -7490"/>
              <a:gd name="adj3" fmla="val 84126"/>
              <a:gd name="adj4" fmla="val -49054"/>
              <a:gd name="adj5" fmla="val 103233"/>
              <a:gd name="adj6" fmla="val -99530"/>
              <a:gd name="adj7" fmla="val 134911"/>
              <a:gd name="adj8" fmla="val -300633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교재 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144p 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또는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MSDN 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참고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126876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자식 프로세스 종료를 기다리는 경우와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아닌 경우 실습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목록 조회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056784" cy="521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설명선 3(테두리 없음) 4"/>
          <p:cNvSpPr/>
          <p:nvPr/>
        </p:nvSpPr>
        <p:spPr>
          <a:xfrm>
            <a:off x="6444208" y="1988840"/>
            <a:ext cx="1408696" cy="792088"/>
          </a:xfrm>
          <a:prstGeom prst="callout3">
            <a:avLst>
              <a:gd name="adj1" fmla="val 50465"/>
              <a:gd name="adj2" fmla="val -7490"/>
              <a:gd name="adj3" fmla="val 12963"/>
              <a:gd name="adj4" fmla="val -25046"/>
              <a:gd name="adj5" fmla="val 3605"/>
              <a:gd name="adj6" fmla="val -47957"/>
              <a:gd name="adj7" fmla="val -80159"/>
              <a:gd name="adj8" fmla="val -88116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MSDN 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참고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Or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Google 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검색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추가 구현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Myshell</a:t>
            </a:r>
            <a:r>
              <a:rPr lang="ko-KR" altLang="en-US" dirty="0" smtClean="0"/>
              <a:t>에서 다른 프로그램을 명령으로 실행 가능하도록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전달이 가능해야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 관련 개념을 설명할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, PCB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프로세스 스케줄링을 설명할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스케줄러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context switch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프로세스를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ko-KR" altLang="en-US" dirty="0" smtClean="0"/>
              <a:t>하고 조회</a:t>
            </a:r>
            <a:r>
              <a:rPr lang="ko-KR" altLang="en-US" dirty="0" smtClean="0"/>
              <a:t>하는 </a:t>
            </a:r>
            <a:r>
              <a:rPr lang="ko-KR" altLang="en-US" dirty="0" smtClean="0"/>
              <a:t>프로그래밍을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1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Process Concepts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(Process)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중인 프로그램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95736" y="2348880"/>
            <a:ext cx="2160240" cy="3693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3256936"/>
            <a:ext cx="216024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Text ( Code 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18448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3616976"/>
            <a:ext cx="216024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(static)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3977016"/>
            <a:ext cx="216024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5003884"/>
            <a:ext cx="216024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6" y="2348880"/>
            <a:ext cx="2160240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Kernel</a:t>
            </a:r>
          </a:p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736" y="4365104"/>
            <a:ext cx="2160240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99792" y="443711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51920" y="4437112"/>
            <a:ext cx="0" cy="504056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 17"/>
          <p:cNvSpPr/>
          <p:nvPr/>
        </p:nvSpPr>
        <p:spPr>
          <a:xfrm>
            <a:off x="4644008" y="3284984"/>
            <a:ext cx="720080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80112" y="41490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Process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4" grpId="0" animBg="1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(Process)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프로그램은 수동적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디스크에 저장된 명령어의 집합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프로세스</a:t>
            </a:r>
            <a:r>
              <a:rPr lang="ko-KR" altLang="en-US" dirty="0" smtClean="0"/>
              <a:t>는</a:t>
            </a:r>
            <a:r>
              <a:rPr lang="ko-KR" altLang="en-US" dirty="0" smtClean="0">
                <a:solidFill>
                  <a:srgbClr val="0000CC"/>
                </a:solidFill>
              </a:rPr>
              <a:t> 능동적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/>
            <a:r>
              <a:rPr lang="ko-KR" altLang="en-US" dirty="0" smtClean="0"/>
              <a:t>실행 주소를 가진 실행 중인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한 프로그램은 여러 프로세스가 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사용자들이 동일 프로그램 실행하는 경우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상태</a:t>
            </a:r>
            <a:r>
              <a:rPr lang="en-US" altLang="ko-KR" dirty="0" smtClean="0"/>
              <a:t>(Process state)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많은 프로세스가 </a:t>
            </a:r>
            <a:r>
              <a:rPr lang="en-US" altLang="ko-KR" sz="2400" dirty="0" smtClean="0">
                <a:solidFill>
                  <a:srgbClr val="C00000"/>
                </a:solidFill>
              </a:rPr>
              <a:t>CPU</a:t>
            </a:r>
            <a:r>
              <a:rPr lang="ko-KR" altLang="en-US" sz="2400" dirty="0" smtClean="0">
                <a:solidFill>
                  <a:srgbClr val="C00000"/>
                </a:solidFill>
              </a:rPr>
              <a:t>를 공유</a:t>
            </a:r>
            <a:r>
              <a:rPr lang="ko-KR" altLang="en-US" sz="2400" dirty="0" smtClean="0"/>
              <a:t>하기 위해 필요한 개념</a:t>
            </a:r>
            <a:endParaRPr lang="ko-KR" altLang="en-US" sz="2400" dirty="0"/>
          </a:p>
        </p:txBody>
      </p:sp>
      <p:sp>
        <p:nvSpPr>
          <p:cNvPr id="4" name="타원 3"/>
          <p:cNvSpPr/>
          <p:nvPr/>
        </p:nvSpPr>
        <p:spPr>
          <a:xfrm>
            <a:off x="1043608" y="2132856"/>
            <a:ext cx="1296144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55776" y="3212976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ready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5896" y="5157192"/>
            <a:ext cx="151216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Waiting</a:t>
            </a: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(Blocked)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88024" y="3212976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running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444208" y="2276872"/>
            <a:ext cx="144016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Termin-ated</a:t>
            </a:r>
            <a:endParaRPr lang="ko-KR" altLang="en-US" dirty="0"/>
          </a:p>
        </p:txBody>
      </p:sp>
      <p:sp>
        <p:nvSpPr>
          <p:cNvPr id="11" name="원호 10"/>
          <p:cNvSpPr/>
          <p:nvPr/>
        </p:nvSpPr>
        <p:spPr>
          <a:xfrm>
            <a:off x="1763688" y="2564904"/>
            <a:ext cx="1152128" cy="1296144"/>
          </a:xfrm>
          <a:prstGeom prst="arc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1328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admitted</a:t>
            </a:r>
            <a:endParaRPr lang="ko-KR" altLang="en-US" dirty="0"/>
          </a:p>
        </p:txBody>
      </p:sp>
      <p:sp>
        <p:nvSpPr>
          <p:cNvPr id="13" name="원호 12"/>
          <p:cNvSpPr/>
          <p:nvPr/>
        </p:nvSpPr>
        <p:spPr>
          <a:xfrm>
            <a:off x="3635896" y="2852936"/>
            <a:ext cx="1440160" cy="792088"/>
          </a:xfrm>
          <a:prstGeom prst="arc">
            <a:avLst>
              <a:gd name="adj1" fmla="val 11091099"/>
              <a:gd name="adj2" fmla="val 0"/>
            </a:avLst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 rot="10800000">
            <a:off x="3635896" y="3501008"/>
            <a:ext cx="1440160" cy="792088"/>
          </a:xfrm>
          <a:prstGeom prst="arc">
            <a:avLst>
              <a:gd name="adj1" fmla="val 11091099"/>
              <a:gd name="adj2" fmla="val 0"/>
            </a:avLst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07904" y="24928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429309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scheduler</a:t>
            </a:r>
          </a:p>
          <a:p>
            <a:pPr algn="ctr"/>
            <a:r>
              <a:rPr lang="en-US" altLang="ko-KR" dirty="0" smtClean="0"/>
              <a:t>dispatch</a:t>
            </a:r>
            <a:endParaRPr lang="ko-KR" altLang="en-US" dirty="0"/>
          </a:p>
        </p:txBody>
      </p:sp>
      <p:sp>
        <p:nvSpPr>
          <p:cNvPr id="17" name="원호 16"/>
          <p:cNvSpPr/>
          <p:nvPr/>
        </p:nvSpPr>
        <p:spPr>
          <a:xfrm rot="8383415">
            <a:off x="2965906" y="3762180"/>
            <a:ext cx="989476" cy="1709901"/>
          </a:xfrm>
          <a:prstGeom prst="arc">
            <a:avLst>
              <a:gd name="adj1" fmla="val 16200000"/>
              <a:gd name="adj2" fmla="val 5442367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1383223">
            <a:off x="5011299" y="3770483"/>
            <a:ext cx="989476" cy="1709901"/>
          </a:xfrm>
          <a:prstGeom prst="arc">
            <a:avLst>
              <a:gd name="adj1" fmla="val 16200000"/>
              <a:gd name="adj2" fmla="val 5442367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6200000">
            <a:off x="5868144" y="2636912"/>
            <a:ext cx="1152128" cy="1296144"/>
          </a:xfrm>
          <a:prstGeom prst="arc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64088" y="24208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429309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I/O or </a:t>
            </a:r>
          </a:p>
          <a:p>
            <a:pPr algn="ctr"/>
            <a:r>
              <a:rPr lang="en-US" altLang="ko-KR" dirty="0" smtClean="0"/>
              <a:t>event wait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458112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I/O or</a:t>
            </a:r>
          </a:p>
          <a:p>
            <a:pPr algn="ctr"/>
            <a:r>
              <a:rPr lang="en-US" altLang="ko-KR" dirty="0" smtClean="0"/>
              <a:t>event completion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제어 블록</a:t>
            </a:r>
            <a:r>
              <a:rPr lang="en-US" altLang="ko-KR" dirty="0" smtClean="0"/>
              <a:t>(Process Control 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PCB (or task control block)</a:t>
            </a:r>
          </a:p>
          <a:p>
            <a:pPr lvl="1"/>
            <a:r>
              <a:rPr lang="ko-KR" altLang="en-US" dirty="0" smtClean="0"/>
              <a:t>프로세스 실행 제어에 사용하는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자료구조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프로세스 제어를 위한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상태 </a:t>
            </a:r>
            <a:r>
              <a:rPr lang="en-US" altLang="ko-KR" dirty="0" smtClean="0"/>
              <a:t>(process state) </a:t>
            </a:r>
          </a:p>
          <a:p>
            <a:pPr lvl="1"/>
            <a:r>
              <a:rPr lang="ko-KR" altLang="en-US" dirty="0" smtClean="0"/>
              <a:t>프로그램 카운터 </a:t>
            </a:r>
            <a:r>
              <a:rPr lang="en-US" altLang="ko-KR" dirty="0" smtClean="0"/>
              <a:t>(PC) </a:t>
            </a:r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레지스터 </a:t>
            </a:r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스케줄링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메모리 관리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하한 레지스터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회계 </a:t>
            </a:r>
            <a:r>
              <a:rPr lang="en-US" altLang="ko-KR" dirty="0" smtClean="0"/>
              <a:t>(accounting) </a:t>
            </a:r>
            <a:r>
              <a:rPr lang="ko-KR" altLang="en-US" dirty="0" smtClean="0"/>
              <a:t>정보 </a:t>
            </a:r>
          </a:p>
          <a:p>
            <a:pPr lvl="1"/>
            <a:r>
              <a:rPr lang="ko-KR" altLang="en-US" dirty="0" smtClean="0"/>
              <a:t>입출력 상태 </a:t>
            </a:r>
            <a:r>
              <a:rPr lang="en-US" altLang="ko-KR" dirty="0" smtClean="0"/>
              <a:t>(I/O status, open file) </a:t>
            </a:r>
            <a:r>
              <a:rPr lang="ko-KR" altLang="en-US" dirty="0" smtClean="0"/>
              <a:t>정보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924944"/>
            <a:ext cx="1882899" cy="306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Process Scheduling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776</Words>
  <Application>Microsoft Office PowerPoint</Application>
  <PresentationFormat>화면 슬라이드 쇼(4:3)</PresentationFormat>
  <Paragraphs>179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Agenda</vt:lpstr>
      <vt:lpstr>학습목표</vt:lpstr>
      <vt:lpstr>Process Concepts</vt:lpstr>
      <vt:lpstr>프로세스 (Process)</vt:lpstr>
      <vt:lpstr>프로세스 (Process)</vt:lpstr>
      <vt:lpstr>프로세스 상태(Process state)</vt:lpstr>
      <vt:lpstr>프로세스 제어 블록(Process Control Block)</vt:lpstr>
      <vt:lpstr>Process Scheduling</vt:lpstr>
      <vt:lpstr>프로세스 스케줄링</vt:lpstr>
      <vt:lpstr>스케줄링 큐</vt:lpstr>
      <vt:lpstr>스케줄링 큐의 구성</vt:lpstr>
      <vt:lpstr>스케줄러</vt:lpstr>
      <vt:lpstr>스케줄러의 종류</vt:lpstr>
      <vt:lpstr>스케줄러의 종류</vt:lpstr>
      <vt:lpstr>문맥 교환(Context Switch)</vt:lpstr>
      <vt:lpstr>CPU의 프로세스 문맥 교환</vt:lpstr>
      <vt:lpstr>Operations on Processes</vt:lpstr>
      <vt:lpstr>프로세스 생성</vt:lpstr>
      <vt:lpstr>프로세스 생성 시의 경우의 수</vt:lpstr>
      <vt:lpstr>프로세스 종료</vt:lpstr>
      <vt:lpstr>프로세스 생성/종료 실습</vt:lpstr>
      <vt:lpstr>프로세스 생성</vt:lpstr>
      <vt:lpstr>프로세스 목록 조회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543</cp:revision>
  <dcterms:created xsi:type="dcterms:W3CDTF">2006-10-05T04:04:58Z</dcterms:created>
  <dcterms:modified xsi:type="dcterms:W3CDTF">2014-07-29T00:54:24Z</dcterms:modified>
</cp:coreProperties>
</file>