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02" r:id="rId4"/>
    <p:sldId id="326" r:id="rId5"/>
    <p:sldId id="305" r:id="rId6"/>
    <p:sldId id="309" r:id="rId7"/>
    <p:sldId id="310" r:id="rId8"/>
    <p:sldId id="311" r:id="rId9"/>
    <p:sldId id="312" r:id="rId10"/>
    <p:sldId id="315" r:id="rId11"/>
    <p:sldId id="313" r:id="rId12"/>
    <p:sldId id="314" r:id="rId13"/>
    <p:sldId id="316" r:id="rId14"/>
    <p:sldId id="317" r:id="rId15"/>
    <p:sldId id="318" r:id="rId16"/>
    <p:sldId id="320" r:id="rId17"/>
    <p:sldId id="319" r:id="rId18"/>
    <p:sldId id="321" r:id="rId19"/>
    <p:sldId id="323" r:id="rId20"/>
    <p:sldId id="322" r:id="rId21"/>
    <p:sldId id="324" r:id="rId22"/>
    <p:sldId id="325" r:id="rId23"/>
    <p:sldId id="300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1725" autoAdjust="0"/>
  </p:normalViewPr>
  <p:slideViewPr>
    <p:cSldViewPr>
      <p:cViewPr varScale="1">
        <p:scale>
          <a:sx n="80" d="100"/>
          <a:sy n="80" d="100"/>
        </p:scale>
        <p:origin x="72" y="3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274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B5F4D-0006-4280-A298-1E05DBF2D808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42C35-FCBA-4879-95E0-C471BD9D3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4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  <a:defRPr sz="2800"/>
            </a:lvl1pPr>
            <a:lvl2pPr marL="630238" indent="-285750">
              <a:buClr>
                <a:srgbClr val="0070C0"/>
              </a:buClr>
              <a:buFont typeface="Arial" panose="020B0604020202020204" pitchFamily="34" charset="0"/>
              <a:buChar char="–"/>
              <a:defRPr sz="2400"/>
            </a:lvl2pPr>
            <a:lvl3pPr marL="893763" indent="-228600">
              <a:defRPr sz="2000"/>
            </a:lvl3pPr>
            <a:lvl4pPr marL="1163638" indent="-228600">
              <a:defRPr sz="1800"/>
            </a:lvl4pPr>
            <a:lvl5pPr marL="1433513" indent="-228600"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82404" y="882086"/>
            <a:ext cx="856895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010" y="332656"/>
            <a:ext cx="820461" cy="38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2014-07-31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nhn\Desktop\NEXT 사진\X-lay아트_최종_2012_0503\X레이아트_최종_2012_0503\꽃_0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" t="2066"/>
          <a:stretch/>
        </p:blipFill>
        <p:spPr bwMode="auto">
          <a:xfrm>
            <a:off x="4644008" y="116632"/>
            <a:ext cx="4464497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nhn\Desktop\NEXT 사진\기타사진\NEXT 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0" t="69594" r="1562" b="2554"/>
          <a:stretch/>
        </p:blipFill>
        <p:spPr bwMode="auto">
          <a:xfrm>
            <a:off x="755576" y="908720"/>
            <a:ext cx="3528392" cy="82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83568" y="3140968"/>
            <a:ext cx="633447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3600" b="1" dirty="0" smtClean="0">
                <a:latin typeface="나눔고딕" pitchFamily="50" charset="-127"/>
                <a:ea typeface="나눔고딕" pitchFamily="50" charset="-127"/>
              </a:rPr>
              <a:t>IPC</a:t>
            </a:r>
          </a:p>
          <a:p>
            <a:pPr algn="l">
              <a:lnSpc>
                <a:spcPct val="150000"/>
              </a:lnSpc>
            </a:pPr>
            <a:r>
              <a:rPr lang="en-US" altLang="ko-KR" sz="2600" b="1" dirty="0" smtClean="0">
                <a:latin typeface="나눔고딕" pitchFamily="50" charset="-127"/>
                <a:ea typeface="나눔고딕" pitchFamily="50" charset="-127"/>
              </a:rPr>
              <a:t>(Inter Process Communication)</a:t>
            </a:r>
            <a:endParaRPr lang="en-US" altLang="ko-KR" sz="26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36726" y="5085184"/>
            <a:ext cx="2323106" cy="0"/>
          </a:xfrm>
          <a:prstGeom prst="line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2174" y="5157192"/>
            <a:ext cx="1872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NHN NEXT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45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IPC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- Shared memory</a:t>
            </a:r>
            <a:br>
              <a:rPr lang="en-US" altLang="ko-KR" dirty="0" smtClean="0"/>
            </a:br>
            <a:r>
              <a:rPr lang="en-US" altLang="ko-KR" dirty="0" smtClean="0"/>
              <a:t>	- Message passing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IPC – shared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Shared memory</a:t>
            </a:r>
          </a:p>
          <a:p>
            <a:pPr lvl="1"/>
            <a:r>
              <a:rPr lang="ko-KR" altLang="en-US" dirty="0" smtClean="0"/>
              <a:t>통신하려는 프로세스들간에 공유하는 메모리 영역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사용자 프로세스의 제어 하에 통신수행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커널에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의한 제어가 아님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주요 이슈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프로세스들의 공유 메모리 접근 동기화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IPC-message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프로세스가 정보를 직접 공유하지 않고 통신</a:t>
            </a:r>
            <a:endParaRPr lang="en-US" altLang="ko-KR" dirty="0" smtClean="0"/>
          </a:p>
          <a:p>
            <a:r>
              <a:rPr lang="en-US" altLang="ko-KR" dirty="0" smtClean="0"/>
              <a:t>OS</a:t>
            </a:r>
            <a:r>
              <a:rPr lang="ko-KR" altLang="en-US" dirty="0" smtClean="0"/>
              <a:t>가 프로세스의 통신 및 행위 동기화 기법을 제공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가지 연산</a:t>
            </a: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message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message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메시지의 크기는 고정 또는 가변</a:t>
            </a:r>
            <a:endParaRPr lang="en-US" altLang="ko-KR" dirty="0" smtClean="0"/>
          </a:p>
          <a:p>
            <a:pPr lvl="1">
              <a:lnSpc>
                <a:spcPct val="90000"/>
              </a:lnSpc>
              <a:buNone/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en-US" altLang="ko-KR" dirty="0" smtClean="0"/>
              <a:t>Send/receive</a:t>
            </a:r>
            <a:r>
              <a:rPr lang="ko-KR" altLang="en-US" dirty="0" smtClean="0"/>
              <a:t>를 수행하는 방법</a:t>
            </a:r>
          </a:p>
          <a:p>
            <a:pPr lvl="1"/>
            <a:r>
              <a:rPr lang="ko-KR" altLang="en-US" dirty="0" smtClean="0"/>
              <a:t>직접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간접 통신 </a:t>
            </a:r>
          </a:p>
          <a:p>
            <a:pPr lvl="1"/>
            <a:r>
              <a:rPr lang="ko-KR" altLang="en-US" dirty="0" err="1" smtClean="0"/>
              <a:t>동기식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(blocking) / </a:t>
            </a:r>
            <a:r>
              <a:rPr lang="ko-KR" altLang="en-US" dirty="0" err="1" smtClean="0"/>
              <a:t>비동기식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nonblocking</a:t>
            </a:r>
            <a:r>
              <a:rPr lang="en-US" altLang="ko-KR" dirty="0" smtClean="0"/>
              <a:t>) </a:t>
            </a:r>
            <a:r>
              <a:rPr lang="ko-KR" altLang="en-US" dirty="0" smtClean="0"/>
              <a:t>통신 </a:t>
            </a:r>
          </a:p>
          <a:p>
            <a:pPr lvl="1"/>
            <a:r>
              <a:rPr lang="ko-KR" altLang="en-US" dirty="0" err="1" smtClean="0"/>
              <a:t>버퍼링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(buffering) </a:t>
            </a:r>
          </a:p>
          <a:p>
            <a:pPr>
              <a:lnSpc>
                <a:spcPct val="90000"/>
              </a:lnSpc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IPC-message passing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>
                <a:solidFill>
                  <a:srgbClr val="0000CC"/>
                </a:solidFill>
              </a:rPr>
              <a:t>직접 통신</a:t>
            </a:r>
            <a:endParaRPr lang="en-US" altLang="ko-KR" dirty="0" smtClean="0">
              <a:solidFill>
                <a:srgbClr val="0000CC"/>
              </a:solidFill>
            </a:endParaRPr>
          </a:p>
          <a:p>
            <a:pPr lvl="1"/>
            <a:r>
              <a:rPr lang="ko-KR" altLang="en-US" b="1" dirty="0" smtClean="0">
                <a:latin typeface="Courier New" pitchFamily="49" charset="0"/>
                <a:cs typeface="Courier New" pitchFamily="49" charset="0"/>
              </a:rPr>
              <a:t>프로세스들은 서로 명시적으로 이름 제시</a:t>
            </a:r>
            <a:endParaRPr lang="en-US" alt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altLang="en-US" dirty="0" smtClean="0"/>
              <a:t> (</a:t>
            </a:r>
            <a:r>
              <a:rPr lang="en-US" altLang="en-US" i="1" dirty="0" smtClean="0"/>
              <a:t>P, message</a:t>
            </a:r>
            <a:r>
              <a:rPr lang="en-US" altLang="en-US" dirty="0" smtClean="0"/>
              <a:t>) – send a message to process P</a:t>
            </a:r>
          </a:p>
          <a:p>
            <a:pPr lvl="1">
              <a:buNone/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Q, message</a:t>
            </a:r>
            <a:r>
              <a:rPr lang="en-US" altLang="en-US" dirty="0" smtClean="0"/>
              <a:t>) – receive a message from</a:t>
            </a:r>
            <a:br>
              <a:rPr lang="en-US" altLang="en-US" dirty="0" smtClean="0"/>
            </a:br>
            <a:r>
              <a:rPr lang="en-US" altLang="en-US" dirty="0" smtClean="0"/>
              <a:t>				 process Q</a:t>
            </a:r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rgbClr val="0000CC"/>
                </a:solidFill>
              </a:rPr>
              <a:t>간접 통신</a:t>
            </a:r>
            <a:endParaRPr lang="en-US" altLang="ko-KR" dirty="0" smtClean="0">
              <a:solidFill>
                <a:srgbClr val="0000CC"/>
              </a:solidFill>
            </a:endParaRPr>
          </a:p>
          <a:p>
            <a:pPr lvl="1"/>
            <a:r>
              <a:rPr lang="ko-KR" altLang="en-US" dirty="0" smtClean="0"/>
              <a:t>메시지들은 </a:t>
            </a:r>
            <a:r>
              <a:rPr lang="en-US" altLang="ko-KR" dirty="0" smtClean="0">
                <a:solidFill>
                  <a:srgbClr val="C00000"/>
                </a:solidFill>
              </a:rPr>
              <a:t>mailbox</a:t>
            </a:r>
            <a:r>
              <a:rPr lang="ko-KR" altLang="en-US" dirty="0" smtClean="0"/>
              <a:t>들을 통해 송수신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</a:t>
            </a:r>
            <a:r>
              <a:rPr lang="en-US" altLang="ko-KR" dirty="0" smtClean="0"/>
              <a:t>mailbox</a:t>
            </a:r>
            <a:r>
              <a:rPr lang="ko-KR" altLang="en-US" dirty="0" smtClean="0"/>
              <a:t>는 유일한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가짐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프로세스들은 </a:t>
            </a:r>
            <a:r>
              <a:rPr lang="en-US" altLang="ko-KR" dirty="0" smtClean="0"/>
              <a:t>mailbox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공유해서 통신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연산</a:t>
            </a:r>
            <a:endParaRPr lang="en-US" altLang="ko-KR" dirty="0" smtClean="0"/>
          </a:p>
          <a:p>
            <a:pPr lvl="2">
              <a:buNone/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A, message</a:t>
            </a:r>
            <a:r>
              <a:rPr lang="en-US" altLang="en-US" dirty="0" smtClean="0"/>
              <a:t>) – send a message to mailbox A</a:t>
            </a:r>
          </a:p>
          <a:p>
            <a:pPr lvl="2">
              <a:buNone/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A, message</a:t>
            </a:r>
            <a:r>
              <a:rPr lang="en-US" altLang="en-US" dirty="0" smtClean="0"/>
              <a:t>) – receive a message from mailbox A</a:t>
            </a:r>
          </a:p>
          <a:p>
            <a:pPr lvl="2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통신 동기화</a:t>
            </a:r>
            <a:r>
              <a:rPr lang="en-US" altLang="ko-KR" dirty="0" smtClean="0"/>
              <a:t>(Synchronization)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0000CC"/>
                </a:solidFill>
              </a:rPr>
              <a:t>동기식</a:t>
            </a:r>
            <a:r>
              <a:rPr lang="ko-KR" altLang="en-US" dirty="0" smtClean="0"/>
              <a:t> 통신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0000CC"/>
                </a:solidFill>
              </a:rPr>
              <a:t>synchronous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00CC"/>
                </a:solidFill>
              </a:rPr>
              <a:t>blocking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ko-KR" dirty="0" smtClean="0"/>
              <a:t>send: </a:t>
            </a:r>
            <a:r>
              <a:rPr lang="ko-KR" altLang="en-US" dirty="0" smtClean="0"/>
              <a:t>상대방의 메시지 수신이 완료될 때까지 기다림 </a:t>
            </a:r>
          </a:p>
          <a:p>
            <a:pPr lvl="1"/>
            <a:r>
              <a:rPr lang="en-US" altLang="ko-KR" dirty="0" smtClean="0"/>
              <a:t>receive: </a:t>
            </a:r>
            <a:r>
              <a:rPr lang="ko-KR" altLang="en-US" dirty="0" smtClean="0"/>
              <a:t>수신할 메시지가 있을 때까지 기다림 </a:t>
            </a:r>
          </a:p>
          <a:p>
            <a:r>
              <a:rPr lang="ko-KR" altLang="en-US" dirty="0" err="1" smtClean="0">
                <a:solidFill>
                  <a:srgbClr val="0000CC"/>
                </a:solidFill>
              </a:rPr>
              <a:t>비동기식</a:t>
            </a:r>
            <a:r>
              <a:rPr lang="ko-KR" altLang="en-US" dirty="0" smtClean="0"/>
              <a:t> 통신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0000CC"/>
                </a:solidFill>
              </a:rPr>
              <a:t>asynchronous</a:t>
            </a:r>
            <a:r>
              <a:rPr lang="en-US" altLang="ko-KR" dirty="0" smtClean="0"/>
              <a:t>, </a:t>
            </a:r>
            <a:r>
              <a:rPr lang="en-US" altLang="ko-KR" dirty="0" err="1" smtClean="0">
                <a:solidFill>
                  <a:srgbClr val="0000CC"/>
                </a:solidFill>
              </a:rPr>
              <a:t>nonblocking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통신 상대방의 상태와 관계 없이 통신을 완료 </a:t>
            </a:r>
          </a:p>
          <a:p>
            <a:pPr lvl="1"/>
            <a:r>
              <a:rPr lang="en-US" altLang="ko-KR" dirty="0" smtClean="0"/>
              <a:t>send: </a:t>
            </a:r>
            <a:r>
              <a:rPr lang="ko-KR" altLang="en-US" dirty="0" smtClean="0"/>
              <a:t>메시지 전송 후 기다리지 않고 다음 작업을 실행 </a:t>
            </a:r>
          </a:p>
          <a:p>
            <a:pPr lvl="1"/>
            <a:r>
              <a:rPr lang="en-US" altLang="ko-KR" dirty="0" smtClean="0"/>
              <a:t>receive: </a:t>
            </a:r>
            <a:r>
              <a:rPr lang="ko-KR" altLang="en-US" dirty="0" smtClean="0"/>
              <a:t>유효 메시지나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 수신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다음 작업 실행 </a:t>
            </a:r>
          </a:p>
          <a:p>
            <a:r>
              <a:rPr lang="ko-KR" altLang="en-US" dirty="0" err="1" smtClean="0"/>
              <a:t>랑데뷰</a:t>
            </a:r>
            <a:r>
              <a:rPr lang="ko-KR" altLang="en-US" dirty="0" smtClean="0"/>
              <a:t> </a:t>
            </a:r>
            <a:r>
              <a:rPr lang="en-US" altLang="ko-KR" dirty="0" smtClean="0"/>
              <a:t>(rendezvous)</a:t>
            </a:r>
          </a:p>
          <a:p>
            <a:pPr lvl="1"/>
            <a:r>
              <a:rPr lang="ko-KR" altLang="en-US" dirty="0" smtClean="0"/>
              <a:t>송신과 수신이 모두 </a:t>
            </a:r>
            <a:r>
              <a:rPr lang="ko-KR" altLang="en-US" dirty="0" err="1" smtClean="0"/>
              <a:t>동기식</a:t>
            </a:r>
            <a:r>
              <a:rPr lang="ko-KR" altLang="en-US" dirty="0" smtClean="0"/>
              <a:t> 통신인 경우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버퍼링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Message passing</a:t>
            </a:r>
            <a:r>
              <a:rPr lang="ko-KR" altLang="en-US" dirty="0" smtClean="0"/>
              <a:t>에서 메시지들은 큐에 저장됨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큐를 구현하는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Zero capacity</a:t>
            </a:r>
          </a:p>
          <a:p>
            <a:pPr lvl="2"/>
            <a:r>
              <a:rPr lang="ko-KR" altLang="en-US" dirty="0" err="1" smtClean="0"/>
              <a:t>큐잉되지</a:t>
            </a:r>
            <a:r>
              <a:rPr lang="ko-KR" altLang="en-US" dirty="0" smtClean="0"/>
              <a:t> 않음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Sender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Receiver</a:t>
            </a:r>
            <a:r>
              <a:rPr lang="ko-KR" altLang="en-US" dirty="0" smtClean="0"/>
              <a:t>를 기다림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랑데뷰</a:t>
            </a:r>
            <a:r>
              <a:rPr lang="ko-KR" altLang="en-US" dirty="0" smtClean="0"/>
              <a:t> 방식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Bounded capacity</a:t>
            </a:r>
          </a:p>
          <a:p>
            <a:pPr lvl="2"/>
            <a:r>
              <a:rPr lang="ko-KR" altLang="en-US" dirty="0" smtClean="0"/>
              <a:t>정해진</a:t>
            </a:r>
            <a:r>
              <a:rPr lang="en-US" altLang="ko-KR" dirty="0" smtClean="0"/>
              <a:t> n</a:t>
            </a:r>
            <a:r>
              <a:rPr lang="ko-KR" altLang="en-US" dirty="0" smtClean="0"/>
              <a:t>개 메시지까지 </a:t>
            </a:r>
            <a:r>
              <a:rPr lang="ko-KR" altLang="en-US" dirty="0" err="1" smtClean="0"/>
              <a:t>버퍼링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Unbounded capacity</a:t>
            </a:r>
          </a:p>
          <a:p>
            <a:pPr lvl="2"/>
            <a:r>
              <a:rPr lang="ko-KR" altLang="en-US" dirty="0" smtClean="0"/>
              <a:t>무한 길이 버퍼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Sender</a:t>
            </a:r>
            <a:r>
              <a:rPr lang="ko-KR" altLang="en-US" dirty="0" smtClean="0"/>
              <a:t> </a:t>
            </a:r>
            <a:r>
              <a:rPr lang="en-US" altLang="ko-KR" dirty="0" smtClean="0"/>
              <a:t>never waits.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클라이언트</a:t>
            </a:r>
            <a:r>
              <a:rPr lang="en-US" altLang="ko-KR" dirty="0" smtClean="0"/>
              <a:t>-</a:t>
            </a:r>
            <a:r>
              <a:rPr lang="ko-KR" altLang="en-US" dirty="0" smtClean="0"/>
              <a:t>서버 시스템에서의 통신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</a:t>
            </a:r>
            <a:r>
              <a:rPr lang="en-US" altLang="ko-KR" dirty="0" smtClean="0"/>
              <a:t>-</a:t>
            </a:r>
            <a:r>
              <a:rPr lang="ko-KR" altLang="en-US" dirty="0" smtClean="0"/>
              <a:t>서버 시스템에서의 통신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네트워크로 연결된 두 프로세스 사이의 통신 </a:t>
            </a:r>
          </a:p>
          <a:p>
            <a:pPr lvl="1"/>
            <a:r>
              <a:rPr lang="ko-KR" altLang="en-US" dirty="0" smtClean="0"/>
              <a:t>메시지 기반의 통신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r>
              <a:rPr lang="ko-KR" altLang="en-US" dirty="0" smtClean="0"/>
              <a:t>소켓 </a:t>
            </a:r>
            <a:r>
              <a:rPr lang="en-US" altLang="ko-KR" dirty="0" smtClean="0"/>
              <a:t>(Socket)</a:t>
            </a:r>
          </a:p>
          <a:p>
            <a:pPr lvl="1"/>
            <a:r>
              <a:rPr lang="ko-KR" altLang="en-US" dirty="0" smtClean="0"/>
              <a:t>구조화되지 않은 바이트 </a:t>
            </a:r>
            <a:r>
              <a:rPr lang="ko-KR" altLang="en-US" dirty="0" err="1" smtClean="0"/>
              <a:t>스트림</a:t>
            </a:r>
            <a:r>
              <a:rPr lang="en-US" altLang="ko-KR" dirty="0" smtClean="0"/>
              <a:t>(stream of bytes) </a:t>
            </a:r>
            <a:r>
              <a:rPr lang="ko-KR" altLang="en-US" dirty="0" smtClean="0"/>
              <a:t>통신 </a:t>
            </a:r>
          </a:p>
          <a:p>
            <a:r>
              <a:rPr lang="ko-KR" altLang="en-US" dirty="0" smtClean="0"/>
              <a:t>원격 프로시저 호출 </a:t>
            </a:r>
            <a:r>
              <a:rPr lang="en-US" altLang="ko-KR" dirty="0" smtClean="0"/>
              <a:t>(Remote Procedure Call, RPC) </a:t>
            </a:r>
          </a:p>
          <a:p>
            <a:pPr lvl="1"/>
            <a:r>
              <a:rPr lang="ko-KR" altLang="en-US" dirty="0" smtClean="0"/>
              <a:t>구조화된 정보를 전달하는 고수준의 통신 방법 </a:t>
            </a:r>
          </a:p>
          <a:p>
            <a:r>
              <a:rPr lang="ko-KR" altLang="en-US" dirty="0" smtClean="0"/>
              <a:t>파이프 </a:t>
            </a:r>
            <a:r>
              <a:rPr lang="en-US" altLang="ko-KR" dirty="0" smtClean="0"/>
              <a:t>(Pipe) </a:t>
            </a:r>
          </a:p>
          <a:p>
            <a:pPr lvl="1"/>
            <a:r>
              <a:rPr lang="ko-KR" altLang="en-US" dirty="0" smtClean="0"/>
              <a:t>초기 </a:t>
            </a:r>
            <a:r>
              <a:rPr lang="en-US" altLang="ko-KR" dirty="0" smtClean="0"/>
              <a:t>UNIX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IPC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두 프로세스 사이의 통신 통로 </a:t>
            </a:r>
          </a:p>
          <a:p>
            <a:pPr lvl="1"/>
            <a:r>
              <a:rPr lang="ko-KR" altLang="en-US" dirty="0" smtClean="0"/>
              <a:t>초기 </a:t>
            </a:r>
            <a:r>
              <a:rPr lang="en-US" altLang="ko-KR" dirty="0" smtClean="0"/>
              <a:t>UNIX </a:t>
            </a:r>
            <a:r>
              <a:rPr lang="ko-KR" altLang="en-US" dirty="0" smtClean="0"/>
              <a:t>시스템의 </a:t>
            </a:r>
            <a:r>
              <a:rPr lang="en-US" altLang="ko-KR" dirty="0" smtClean="0"/>
              <a:t>IPC </a:t>
            </a:r>
            <a:r>
              <a:rPr lang="ko-KR" altLang="en-US" dirty="0" smtClean="0"/>
              <a:t>기법 </a:t>
            </a:r>
          </a:p>
          <a:p>
            <a:r>
              <a:rPr lang="ko-KR" altLang="en-US" dirty="0" smtClean="0"/>
              <a:t>보통의 </a:t>
            </a:r>
            <a:r>
              <a:rPr lang="en-US" altLang="ko-KR" dirty="0" smtClean="0"/>
              <a:t>pipe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생산자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소비자 형태의 프로세스 간 통신 제공 </a:t>
            </a:r>
          </a:p>
          <a:p>
            <a:pPr lvl="1"/>
            <a:r>
              <a:rPr lang="ko-KR" altLang="en-US" dirty="0" err="1" smtClean="0"/>
              <a:t>단방향</a:t>
            </a:r>
            <a:r>
              <a:rPr lang="ko-KR" altLang="en-US" dirty="0" smtClean="0"/>
              <a:t> </a:t>
            </a:r>
            <a:r>
              <a:rPr lang="en-US" altLang="ko-KR" dirty="0" smtClean="0"/>
              <a:t>(unidirectional) </a:t>
            </a:r>
            <a:r>
              <a:rPr lang="ko-KR" altLang="en-US" dirty="0" smtClean="0"/>
              <a:t>통신만 지원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생산자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소비자</a:t>
            </a:r>
            <a:r>
              <a:rPr lang="en-US" altLang="ko-KR" dirty="0" smtClean="0"/>
              <a:t>) </a:t>
            </a:r>
          </a:p>
          <a:p>
            <a:pPr lvl="2"/>
            <a:r>
              <a:rPr lang="ko-KR" altLang="en-US" dirty="0" smtClean="0"/>
              <a:t>부모</a:t>
            </a:r>
            <a:r>
              <a:rPr lang="en-US" altLang="ko-KR" dirty="0" smtClean="0"/>
              <a:t>-</a:t>
            </a:r>
            <a:r>
              <a:rPr lang="ko-KR" altLang="en-US" dirty="0" smtClean="0"/>
              <a:t>자식 관계의 프로세스 사이에서만 통신이 가능 </a:t>
            </a:r>
          </a:p>
          <a:p>
            <a:pPr lvl="3"/>
            <a:r>
              <a:rPr lang="ko-KR" altLang="en-US" dirty="0" smtClean="0"/>
              <a:t>파이프는 파일의 특수한 형태로 부모</a:t>
            </a:r>
            <a:r>
              <a:rPr lang="en-US" altLang="ko-KR" dirty="0" smtClean="0"/>
              <a:t>-</a:t>
            </a:r>
            <a:r>
              <a:rPr lang="ko-KR" altLang="en-US" dirty="0" smtClean="0"/>
              <a:t>자식 사이에서 공유됨 </a:t>
            </a:r>
          </a:p>
          <a:p>
            <a:pPr lvl="2"/>
            <a:r>
              <a:rPr lang="ko-KR" altLang="en-US" dirty="0" smtClean="0"/>
              <a:t>일반적인 파일 입출력 함수를 통해 데이터 전달 </a:t>
            </a:r>
          </a:p>
          <a:p>
            <a:pPr lvl="3"/>
            <a:r>
              <a:rPr lang="ko-KR" altLang="en-US" dirty="0" smtClean="0"/>
              <a:t>사용하지 않는 방향의 파일 접근은 수동으로 차단해야 함</a:t>
            </a:r>
            <a:r>
              <a:rPr lang="en-US" altLang="ko-KR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명명된 파이프</a:t>
            </a:r>
            <a:r>
              <a:rPr lang="en-US" altLang="ko-KR" dirty="0" smtClean="0"/>
              <a:t>(Named pipe)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보다 강력한 통신 도구 </a:t>
            </a:r>
          </a:p>
          <a:p>
            <a:pPr lvl="1"/>
            <a:r>
              <a:rPr lang="ko-KR" altLang="en-US" dirty="0" smtClean="0"/>
              <a:t>양방향 </a:t>
            </a:r>
            <a:r>
              <a:rPr lang="en-US" altLang="ko-KR" dirty="0" smtClean="0"/>
              <a:t>(bidirectional) </a:t>
            </a:r>
            <a:r>
              <a:rPr lang="ko-KR" altLang="en-US" dirty="0" smtClean="0"/>
              <a:t>통신 </a:t>
            </a:r>
          </a:p>
          <a:p>
            <a:pPr lvl="1"/>
            <a:r>
              <a:rPr lang="ko-KR" altLang="en-US" dirty="0" smtClean="0"/>
              <a:t>부모</a:t>
            </a:r>
            <a:r>
              <a:rPr lang="en-US" altLang="ko-KR" dirty="0" smtClean="0"/>
              <a:t>-</a:t>
            </a:r>
            <a:r>
              <a:rPr lang="ko-KR" altLang="en-US" dirty="0" smtClean="0"/>
              <a:t>자식 관계가 없는 프로세스끼리도 통신 </a:t>
            </a:r>
          </a:p>
          <a:p>
            <a:pPr lvl="2"/>
            <a:r>
              <a:rPr lang="ko-KR" altLang="en-US" dirty="0" smtClean="0"/>
              <a:t>다수의 </a:t>
            </a:r>
            <a:r>
              <a:rPr lang="en-US" altLang="ko-KR" dirty="0" smtClean="0"/>
              <a:t>writer </a:t>
            </a:r>
            <a:r>
              <a:rPr lang="ko-KR" altLang="en-US" dirty="0" smtClean="0"/>
              <a:t>허용 </a:t>
            </a:r>
          </a:p>
          <a:p>
            <a:pPr lvl="1"/>
            <a:r>
              <a:rPr lang="ko-KR" altLang="en-US" dirty="0" smtClean="0"/>
              <a:t>통신 프로세스가 종료하더라도 계속 존재 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퀴즈 리뷰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이론</a:t>
            </a:r>
            <a:r>
              <a:rPr lang="en-US" altLang="ko-KR" dirty="0" smtClean="0"/>
              <a:t>] </a:t>
            </a:r>
            <a:r>
              <a:rPr lang="ko-KR" altLang="en-US" dirty="0" smtClean="0"/>
              <a:t>프로세스간 통신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Shared</a:t>
            </a:r>
            <a:r>
              <a:rPr lang="ko-KR" altLang="en-US" dirty="0" smtClean="0"/>
              <a:t> </a:t>
            </a:r>
            <a:r>
              <a:rPr lang="en-US" altLang="ko-KR" dirty="0" smtClean="0"/>
              <a:t>memory</a:t>
            </a:r>
          </a:p>
          <a:p>
            <a:pPr lvl="1"/>
            <a:r>
              <a:rPr lang="en-US" altLang="ko-KR" dirty="0" smtClean="0"/>
              <a:t>Message passing</a:t>
            </a:r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ipe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프로세스간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통신 프로그래밍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880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Shell</a:t>
            </a:r>
            <a:r>
              <a:rPr lang="ko-KR" altLang="en-US" dirty="0" smtClean="0"/>
              <a:t>에서의 파이프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OS shell</a:t>
            </a:r>
            <a:r>
              <a:rPr lang="ko-KR" altLang="en-US" dirty="0" smtClean="0"/>
              <a:t>에서의 파이프</a:t>
            </a:r>
          </a:p>
          <a:p>
            <a:pPr lvl="1"/>
            <a:r>
              <a:rPr lang="ko-KR" altLang="en-US" dirty="0" smtClean="0"/>
              <a:t>파이프</a:t>
            </a:r>
            <a:r>
              <a:rPr lang="en-US" altLang="ko-KR" dirty="0" smtClean="0"/>
              <a:t>(pipe)</a:t>
            </a:r>
            <a:r>
              <a:rPr lang="ko-KR" altLang="en-US" dirty="0" smtClean="0"/>
              <a:t>를 표준 입출력에 복제하여 구현 </a:t>
            </a:r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 smtClean="0"/>
              <a:t>자식 프로세스의 표준 입출력을 </a:t>
            </a:r>
            <a:r>
              <a:rPr lang="ko-KR" altLang="en-US" dirty="0" smtClean="0"/>
              <a:t>파이</a:t>
            </a:r>
            <a:r>
              <a:rPr lang="ko-KR" altLang="en-US" dirty="0"/>
              <a:t>프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연결 </a:t>
            </a:r>
          </a:p>
          <a:p>
            <a:r>
              <a:rPr lang="ko-KR" altLang="en-US" dirty="0" smtClean="0"/>
              <a:t>명령어 사용 예 </a:t>
            </a:r>
          </a:p>
          <a:p>
            <a:pPr lvl="1"/>
            <a:r>
              <a:rPr lang="en-US" altLang="ko-KR" dirty="0" smtClean="0"/>
              <a:t>who </a:t>
            </a:r>
            <a:r>
              <a:rPr lang="en-US" altLang="ko-KR" b="1" dirty="0" smtClean="0"/>
              <a:t>| sort (Linux) </a:t>
            </a:r>
          </a:p>
          <a:p>
            <a:pPr lvl="1"/>
            <a:r>
              <a:rPr lang="en-US" altLang="ko-KR" dirty="0" smtClean="0"/>
              <a:t>dir </a:t>
            </a:r>
            <a:r>
              <a:rPr lang="en-US" altLang="ko-KR" b="1" dirty="0" smtClean="0"/>
              <a:t>| more (Windows) </a:t>
            </a:r>
          </a:p>
          <a:p>
            <a:pPr lvl="1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4149080"/>
            <a:ext cx="48863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779912" y="472514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84368" y="46531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- IPC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메일 슬롯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Mailslot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</a:t>
            </a:r>
            <a:r>
              <a:rPr lang="en-US" altLang="ko-KR" dirty="0" smtClean="0"/>
              <a:t> IPC</a:t>
            </a:r>
          </a:p>
          <a:p>
            <a:pPr lvl="1"/>
            <a:r>
              <a:rPr lang="ko-KR" altLang="en-US" dirty="0" smtClean="0"/>
              <a:t>교재</a:t>
            </a:r>
            <a:r>
              <a:rPr lang="en-US" altLang="ko-KR" dirty="0" smtClean="0"/>
              <a:t> p.214~223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7-2, </a:t>
            </a:r>
            <a:r>
              <a:rPr lang="en-US" altLang="ko-KR" dirty="0" smtClean="0"/>
              <a:t>7-3</a:t>
            </a:r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Mailslot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구성에 필요한 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Receiver</a:t>
            </a:r>
            <a:endParaRPr lang="en-US" altLang="ko-KR" dirty="0"/>
          </a:p>
          <a:p>
            <a:pPr marL="1122363" lvl="2" indent="-457200">
              <a:buAutoNum type="arabicParenBoth"/>
            </a:pPr>
            <a:r>
              <a:rPr lang="ko-KR" altLang="en-US" dirty="0" smtClean="0"/>
              <a:t>우체통 생성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rgbClr val="0000CC"/>
                </a:solidFill>
              </a:rPr>
              <a:t>CreateMailslot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mailslot_name</a:t>
            </a:r>
            <a:r>
              <a:rPr lang="en-US" altLang="ko-KR" dirty="0" smtClean="0"/>
              <a:t>, …)</a:t>
            </a:r>
          </a:p>
          <a:p>
            <a:pPr marL="1122363" lvl="2" indent="-457200">
              <a:buAutoNum type="arabicParenBoth"/>
            </a:pPr>
            <a:r>
              <a:rPr lang="ko-KR" altLang="en-US" dirty="0" smtClean="0"/>
              <a:t>편지 읽기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rgbClr val="0000CC"/>
                </a:solidFill>
              </a:rPr>
              <a:t>ReadFile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hMailslot</a:t>
            </a:r>
            <a:r>
              <a:rPr lang="en-US" altLang="ko-KR" dirty="0" smtClean="0"/>
              <a:t>, … )</a:t>
            </a:r>
          </a:p>
          <a:p>
            <a:pPr lvl="1"/>
            <a:r>
              <a:rPr lang="en-US" altLang="ko-KR" dirty="0" smtClean="0"/>
              <a:t>Sender</a:t>
            </a:r>
          </a:p>
          <a:p>
            <a:pPr marL="1122363" lvl="2" indent="-457200">
              <a:buAutoNum type="arabicParenBoth"/>
            </a:pPr>
            <a:r>
              <a:rPr lang="ko-KR" altLang="en-US" dirty="0" smtClean="0"/>
              <a:t>편지를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보내기 위한 통로 마련</a:t>
            </a:r>
            <a:r>
              <a:rPr lang="en-US" altLang="ko-KR" dirty="0" smtClean="0"/>
              <a:t>:</a:t>
            </a:r>
          </a:p>
          <a:p>
            <a:pPr marL="665163" lvl="2" indent="0">
              <a:buNone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h</a:t>
            </a:r>
            <a:r>
              <a:rPr lang="en-US" altLang="ko-KR" dirty="0" err="1" smtClean="0"/>
              <a:t>Mailslot</a:t>
            </a:r>
            <a:r>
              <a:rPr lang="en-US" altLang="ko-KR" dirty="0" smtClean="0"/>
              <a:t> = </a:t>
            </a:r>
            <a:r>
              <a:rPr lang="en-US" altLang="ko-KR" dirty="0" err="1" smtClean="0">
                <a:solidFill>
                  <a:srgbClr val="0000CC"/>
                </a:solidFill>
              </a:rPr>
              <a:t>CreateFile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mailslot_name</a:t>
            </a:r>
            <a:r>
              <a:rPr lang="en-US" altLang="ko-KR" dirty="0" smtClean="0"/>
              <a:t>, … )</a:t>
            </a:r>
          </a:p>
          <a:p>
            <a:pPr marL="1122363" lvl="2" indent="-457200">
              <a:buFont typeface="Wingdings" panose="05000000000000000000" pitchFamily="2" charset="2"/>
              <a:buAutoNum type="arabicParenBoth" startAt="2"/>
            </a:pPr>
            <a:r>
              <a:rPr lang="ko-KR" altLang="en-US" dirty="0" smtClean="0"/>
              <a:t>편지를 전송</a:t>
            </a:r>
            <a:r>
              <a:rPr lang="en-US" altLang="ko-KR" dirty="0" smtClean="0"/>
              <a:t>:  </a:t>
            </a:r>
            <a:r>
              <a:rPr lang="en-US" altLang="ko-KR" dirty="0" err="1" smtClean="0">
                <a:solidFill>
                  <a:srgbClr val="0000CC"/>
                </a:solidFill>
              </a:rPr>
              <a:t>WriteFile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hMailslot</a:t>
            </a:r>
            <a:r>
              <a:rPr lang="en-US" altLang="ko-KR" dirty="0" smtClean="0"/>
              <a:t>, … )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마무리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질의 응답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예습</a:t>
            </a:r>
            <a:r>
              <a:rPr lang="en-US" altLang="ko-KR" dirty="0" smtClean="0"/>
              <a:t>: 11, 12</a:t>
            </a:r>
            <a:r>
              <a:rPr lang="ko-KR" altLang="en-US" dirty="0" smtClean="0"/>
              <a:t>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질문은 </a:t>
            </a:r>
            <a:r>
              <a:rPr lang="en-US" altLang="ko-KR" dirty="0" smtClean="0"/>
              <a:t>8.4(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저녁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시까지 올리세요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93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프로세스간 통신 개념을 이해하고 설명할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Shared memory, Message passing, Pipe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IPC</a:t>
            </a:r>
            <a:r>
              <a:rPr lang="ko-KR" altLang="en-US" dirty="0" smtClean="0"/>
              <a:t>를 설명할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Message passing </a:t>
            </a:r>
            <a:r>
              <a:rPr lang="ko-KR" altLang="en-US" dirty="0" smtClean="0"/>
              <a:t>기반의 간단한 </a:t>
            </a:r>
            <a:r>
              <a:rPr lang="en-US" altLang="ko-KR" dirty="0" smtClean="0"/>
              <a:t>IPC</a:t>
            </a:r>
            <a:r>
              <a:rPr lang="ko-KR" altLang="en-US" dirty="0" smtClean="0"/>
              <a:t> 프로그래밍을 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210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퀴즈 리뷰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예습을 잘 하고 있는 듯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r>
              <a:rPr lang="ko-KR" altLang="en-US" dirty="0" smtClean="0"/>
              <a:t>평균 </a:t>
            </a:r>
            <a:r>
              <a:rPr lang="en-US" altLang="ko-KR" dirty="0" smtClean="0"/>
              <a:t>44.3(50</a:t>
            </a:r>
            <a:r>
              <a:rPr lang="ko-KR" altLang="en-US" dirty="0" smtClean="0"/>
              <a:t>점 만점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부분점수 많이 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오브젝트 개념에서 약간 혼동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프로세스만이 아닌 </a:t>
            </a:r>
            <a:r>
              <a:rPr lang="ko-KR" altLang="en-US" dirty="0" err="1" smtClean="0"/>
              <a:t>커널이</a:t>
            </a:r>
            <a:r>
              <a:rPr lang="ko-KR" altLang="en-US" dirty="0" smtClean="0"/>
              <a:t> 관리하는 모든 자원에 대한 오브젝트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주소값이</a:t>
            </a:r>
            <a:r>
              <a:rPr lang="ko-KR" altLang="en-US" dirty="0" smtClean="0"/>
              <a:t> 아닌 </a:t>
            </a:r>
            <a:r>
              <a:rPr lang="ko-KR" altLang="en-US" dirty="0" err="1" smtClean="0"/>
              <a:t>숫자값</a:t>
            </a:r>
            <a:endParaRPr lang="en-US" altLang="ko-KR" dirty="0" smtClean="0"/>
          </a:p>
          <a:p>
            <a:r>
              <a:rPr lang="ko-KR" altLang="en-US" dirty="0" smtClean="0"/>
              <a:t>부모 프로세스가 자식 프로세스 생성 후에 </a:t>
            </a:r>
            <a:r>
              <a:rPr lang="en-US" altLang="ko-KR" dirty="0" err="1" smtClean="0"/>
              <a:t>closeHandle</a:t>
            </a:r>
            <a:r>
              <a:rPr lang="en-US" altLang="ko-KR" dirty="0" smtClean="0"/>
              <a:t>()</a:t>
            </a:r>
            <a:r>
              <a:rPr lang="ko-KR" altLang="en-US" dirty="0" smtClean="0"/>
              <a:t>하는 이유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38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Interprocess</a:t>
            </a:r>
            <a:r>
              <a:rPr lang="en-US" altLang="ko-KR" dirty="0" smtClean="0"/>
              <a:t> Communication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프로세스간 통신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프로세스는 독립적이거나 </a:t>
            </a:r>
            <a:r>
              <a:rPr lang="ko-KR" altLang="en-US" dirty="0" smtClean="0">
                <a:solidFill>
                  <a:srgbClr val="0000CC"/>
                </a:solidFill>
              </a:rPr>
              <a:t>협력적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r>
              <a:rPr lang="ko-KR" altLang="en-US" dirty="0" smtClean="0"/>
              <a:t>프로세스간 협력이 필요한 이유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 공유</a:t>
            </a:r>
            <a:r>
              <a:rPr lang="en-US" altLang="ko-KR" dirty="0" smtClean="0"/>
              <a:t>(information sharing) </a:t>
            </a:r>
          </a:p>
          <a:p>
            <a:pPr lvl="1"/>
            <a:r>
              <a:rPr lang="ko-KR" altLang="en-US" dirty="0" smtClean="0"/>
              <a:t>계산 속도 증가 </a:t>
            </a:r>
            <a:r>
              <a:rPr lang="en-US" altLang="ko-KR" dirty="0" smtClean="0"/>
              <a:t>(computation speedup) </a:t>
            </a:r>
          </a:p>
          <a:p>
            <a:pPr lvl="1"/>
            <a:r>
              <a:rPr lang="ko-KR" altLang="en-US" dirty="0" smtClean="0"/>
              <a:t>모듈화 </a:t>
            </a:r>
            <a:r>
              <a:rPr lang="en-US" altLang="ko-KR" dirty="0" smtClean="0"/>
              <a:t>(modularity) </a:t>
            </a:r>
          </a:p>
          <a:p>
            <a:pPr lvl="1"/>
            <a:r>
              <a:rPr lang="ko-KR" altLang="en-US" dirty="0" smtClean="0"/>
              <a:t>편의성 </a:t>
            </a:r>
            <a:r>
              <a:rPr lang="en-US" altLang="ko-KR" dirty="0" smtClean="0"/>
              <a:t>(convenience)</a:t>
            </a:r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rgbClr val="C00000"/>
                </a:solidFill>
              </a:rPr>
              <a:t>프로세스간 통신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C00000"/>
                </a:solidFill>
              </a:rPr>
              <a:t>IPC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협력 프로세스들 사이의 데이터 및 정보의 교환 수단 </a:t>
            </a:r>
          </a:p>
          <a:p>
            <a:pPr lvl="1"/>
            <a:r>
              <a:rPr lang="ko-KR" altLang="en-US" dirty="0" smtClean="0"/>
              <a:t>각 프로세스는 자신의 독립적인 메모리 공간을 가지고 보호하기 때문에 별도의 메커니즘이 필요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프로세스간 통신 모델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29241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700808"/>
            <a:ext cx="297180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43608" y="105273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 </a:t>
            </a:r>
            <a:r>
              <a:rPr lang="en-US" altLang="ko-KR" dirty="0" smtClean="0">
                <a:solidFill>
                  <a:srgbClr val="C00000"/>
                </a:solidFill>
              </a:rPr>
              <a:t>Message passing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105273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 </a:t>
            </a:r>
            <a:r>
              <a:rPr lang="en-US" altLang="ko-KR" dirty="0" smtClean="0">
                <a:solidFill>
                  <a:srgbClr val="C00000"/>
                </a:solidFill>
              </a:rPr>
              <a:t>Shared memory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생산자</a:t>
            </a:r>
            <a:r>
              <a:rPr lang="en-US" altLang="ko-KR" dirty="0" smtClean="0"/>
              <a:t>(Producer)-</a:t>
            </a:r>
            <a:r>
              <a:rPr lang="ko-KR" altLang="en-US" dirty="0" smtClean="0"/>
              <a:t>소비자</a:t>
            </a:r>
            <a:r>
              <a:rPr lang="en-US" altLang="ko-KR" dirty="0" smtClean="0"/>
              <a:t>(Consumer)</a:t>
            </a:r>
            <a:r>
              <a:rPr lang="ko-KR" altLang="en-US" dirty="0" smtClean="0"/>
              <a:t>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협력 프로세스의 전형적인 모델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00CC"/>
                </a:solidFill>
              </a:rPr>
              <a:t>생산자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0000CC"/>
                </a:solidFill>
              </a:rPr>
              <a:t>프로세스</a:t>
            </a:r>
            <a:r>
              <a:rPr lang="ko-KR" altLang="en-US" dirty="0" smtClean="0"/>
              <a:t>는 </a:t>
            </a:r>
            <a:r>
              <a:rPr lang="ko-KR" altLang="en-US" dirty="0" smtClean="0">
                <a:solidFill>
                  <a:srgbClr val="0000CC"/>
                </a:solidFill>
              </a:rPr>
              <a:t>소비자 프로세스</a:t>
            </a:r>
            <a:r>
              <a:rPr lang="ko-KR" altLang="en-US" dirty="0" smtClean="0"/>
              <a:t>에 의해 소비되는 정보를 생산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생산자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소비자 문제의 한가지 해결책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공유 메모리를 버퍼로 활용하여 정보를 생산하고 소비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버퍼의 유형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무한 버퍼</a:t>
            </a:r>
            <a:r>
              <a:rPr lang="en-US" altLang="ko-KR" dirty="0" smtClean="0"/>
              <a:t>(Unbounded buffer)</a:t>
            </a:r>
          </a:p>
          <a:p>
            <a:pPr lvl="2"/>
            <a:r>
              <a:rPr lang="ko-KR" altLang="en-US" dirty="0" smtClean="0"/>
              <a:t>유한 버퍼</a:t>
            </a:r>
            <a:r>
              <a:rPr lang="en-US" altLang="ko-KR" dirty="0" smtClean="0"/>
              <a:t>(Bounded buffer)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유한 버퍼를 사용하는 생산자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소비자 문제의 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340768"/>
            <a:ext cx="2592288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#define BUFFER_SIZE 10</a:t>
            </a:r>
          </a:p>
          <a:p>
            <a:endParaRPr lang="en-US" altLang="ko-KR" sz="1400" dirty="0" smtClean="0"/>
          </a:p>
          <a:p>
            <a:r>
              <a:rPr lang="en-US" altLang="ko-KR" sz="1400" dirty="0" err="1" smtClean="0"/>
              <a:t>typedef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struct</a:t>
            </a:r>
            <a:r>
              <a:rPr lang="en-US" altLang="ko-KR" sz="1400" dirty="0" smtClean="0"/>
              <a:t> {</a:t>
            </a:r>
          </a:p>
          <a:p>
            <a:r>
              <a:rPr lang="en-US" altLang="ko-KR" sz="1400" dirty="0" smtClean="0"/>
              <a:t>   . . . </a:t>
            </a:r>
          </a:p>
          <a:p>
            <a:r>
              <a:rPr lang="en-US" altLang="ko-KR" sz="1400" dirty="0" smtClean="0"/>
              <a:t>}item;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item buffer[BUFFER_SIZE];</a:t>
            </a: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in = 0; </a:t>
            </a: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out = 0; 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573016"/>
            <a:ext cx="316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공유 데이터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in: </a:t>
            </a:r>
            <a:r>
              <a:rPr lang="ko-KR" altLang="en-US" sz="1400" dirty="0" smtClean="0"/>
              <a:t>버퍼 내의 다음 비어 있는 위치</a:t>
            </a:r>
            <a:endParaRPr lang="en-US" altLang="ko-KR" sz="1400" dirty="0" smtClean="0"/>
          </a:p>
          <a:p>
            <a:r>
              <a:rPr lang="en-US" altLang="ko-KR" sz="1400" dirty="0" smtClean="0"/>
              <a:t>out: </a:t>
            </a:r>
            <a:r>
              <a:rPr lang="ko-KR" altLang="en-US" sz="1400" dirty="0" smtClean="0"/>
              <a:t>버퍼 내의 첫 번째 데이터 위치 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139952" y="1268760"/>
            <a:ext cx="4752528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ko-KR" sz="1400" dirty="0" smtClean="0"/>
              <a:t>item </a:t>
            </a:r>
            <a:r>
              <a:rPr lang="en-US" altLang="ko-KR" sz="1400" dirty="0" err="1" smtClean="0"/>
              <a:t>next_produced</a:t>
            </a:r>
            <a:r>
              <a:rPr lang="en-US" altLang="ko-KR" sz="1400" dirty="0" smtClean="0"/>
              <a:t>; </a:t>
            </a:r>
          </a:p>
          <a:p>
            <a:pPr>
              <a:buFont typeface="Monotype Sorts" pitchFamily="-84" charset="2"/>
              <a:buNone/>
            </a:pPr>
            <a:r>
              <a:rPr lang="en-US" altLang="ko-KR" sz="1400" dirty="0" smtClean="0"/>
              <a:t>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ko-KR" sz="1400" dirty="0" smtClean="0"/>
              <a:t>	/* produce an item in next produced */ </a:t>
            </a:r>
          </a:p>
          <a:p>
            <a:pPr>
              <a:buFont typeface="Monotype Sorts" pitchFamily="-84" charset="2"/>
              <a:buNone/>
            </a:pPr>
            <a:r>
              <a:rPr lang="en-US" altLang="ko-KR" sz="1400" dirty="0" smtClean="0"/>
              <a:t>	while (((in + 1) % BUFFER_SIZE) == out) </a:t>
            </a:r>
          </a:p>
          <a:p>
            <a:pPr>
              <a:buFont typeface="Monotype Sorts" pitchFamily="-84" charset="2"/>
              <a:buNone/>
            </a:pPr>
            <a:r>
              <a:rPr lang="en-US" altLang="ko-KR" sz="1400" dirty="0" smtClean="0"/>
              <a:t>		; /* do nothing */ </a:t>
            </a:r>
          </a:p>
          <a:p>
            <a:pPr>
              <a:buFont typeface="Monotype Sorts" pitchFamily="-84" charset="2"/>
              <a:buNone/>
            </a:pPr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0000CC"/>
                </a:solidFill>
              </a:rPr>
              <a:t>buffer[in] = </a:t>
            </a:r>
            <a:r>
              <a:rPr lang="en-US" altLang="ko-KR" sz="1400" dirty="0" err="1" smtClean="0">
                <a:solidFill>
                  <a:srgbClr val="0000CC"/>
                </a:solidFill>
              </a:rPr>
              <a:t>next_produced</a:t>
            </a:r>
            <a:r>
              <a:rPr lang="en-US" altLang="ko-KR" sz="1400" dirty="0" smtClean="0">
                <a:solidFill>
                  <a:srgbClr val="0000CC"/>
                </a:solidFill>
              </a:rPr>
              <a:t>; </a:t>
            </a:r>
          </a:p>
          <a:p>
            <a:pPr>
              <a:buFont typeface="Monotype Sorts" pitchFamily="-84" charset="2"/>
              <a:buNone/>
            </a:pPr>
            <a:r>
              <a:rPr lang="en-US" altLang="ko-KR" sz="1400" dirty="0" smtClean="0"/>
              <a:t>	in = (in + 1) % BUFFER_SIZE; </a:t>
            </a:r>
          </a:p>
          <a:p>
            <a:pPr>
              <a:buFont typeface="Monotype Sorts" pitchFamily="-84" charset="2"/>
              <a:buNone/>
            </a:pPr>
            <a:r>
              <a:rPr lang="en-US" altLang="ko-KR" sz="1400" dirty="0" smtClean="0"/>
              <a:t>}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9952" y="3861048"/>
            <a:ext cx="4752528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  <a:cs typeface="Courier New" pitchFamily="49" charset="0"/>
              </a:rPr>
              <a:t>item </a:t>
            </a:r>
            <a:r>
              <a:rPr lang="en-US" altLang="ko-KR" sz="1400" dirty="0" err="1" smtClean="0">
                <a:latin typeface="+mn-ea"/>
                <a:cs typeface="Courier New" pitchFamily="49" charset="0"/>
              </a:rPr>
              <a:t>next_consumed</a:t>
            </a:r>
            <a:r>
              <a:rPr lang="en-US" altLang="ko-KR" sz="1400" dirty="0" smtClean="0">
                <a:latin typeface="+mn-ea"/>
                <a:cs typeface="Courier New" pitchFamily="49" charset="0"/>
              </a:rPr>
              <a:t>; </a:t>
            </a:r>
          </a:p>
          <a:p>
            <a:r>
              <a:rPr lang="en-US" altLang="ko-KR" sz="1400" dirty="0" smtClean="0">
                <a:latin typeface="+mn-ea"/>
                <a:cs typeface="Courier New" pitchFamily="49" charset="0"/>
              </a:rPr>
              <a:t>while (true) {</a:t>
            </a:r>
            <a:br>
              <a:rPr lang="en-US" altLang="ko-KR" sz="1400" dirty="0" smtClean="0">
                <a:latin typeface="+mn-ea"/>
                <a:cs typeface="Courier New" pitchFamily="49" charset="0"/>
              </a:rPr>
            </a:br>
            <a:r>
              <a:rPr lang="en-US" altLang="ko-KR" sz="1400" dirty="0" smtClean="0">
                <a:latin typeface="+mn-ea"/>
                <a:cs typeface="Courier New" pitchFamily="49" charset="0"/>
              </a:rPr>
              <a:t>	while (in == out) </a:t>
            </a:r>
          </a:p>
          <a:p>
            <a:r>
              <a:rPr lang="en-US" altLang="ko-KR" sz="1400" dirty="0" smtClean="0">
                <a:latin typeface="+mn-ea"/>
                <a:cs typeface="Courier New" pitchFamily="49" charset="0"/>
              </a:rPr>
              <a:t>		; /* do nothing */</a:t>
            </a:r>
            <a:br>
              <a:rPr lang="en-US" altLang="ko-KR" sz="1400" dirty="0" smtClean="0">
                <a:latin typeface="+mn-ea"/>
                <a:cs typeface="Courier New" pitchFamily="49" charset="0"/>
              </a:rPr>
            </a:br>
            <a:r>
              <a:rPr lang="en-US" altLang="ko-KR" sz="1400" dirty="0" smtClean="0">
                <a:latin typeface="+mn-ea"/>
                <a:cs typeface="Courier New" pitchFamily="49" charset="0"/>
              </a:rPr>
              <a:t>	</a:t>
            </a:r>
            <a:r>
              <a:rPr lang="en-US" altLang="ko-KR" sz="1400" dirty="0" err="1" smtClean="0">
                <a:solidFill>
                  <a:srgbClr val="0000CC"/>
                </a:solidFill>
                <a:latin typeface="+mn-ea"/>
                <a:cs typeface="Courier New" pitchFamily="49" charset="0"/>
              </a:rPr>
              <a:t>next_consumed</a:t>
            </a:r>
            <a:r>
              <a:rPr lang="en-US" altLang="ko-KR" sz="1400" dirty="0" smtClean="0">
                <a:solidFill>
                  <a:srgbClr val="0000CC"/>
                </a:solidFill>
                <a:latin typeface="+mn-ea"/>
                <a:cs typeface="Courier New" pitchFamily="49" charset="0"/>
              </a:rPr>
              <a:t> = buffer[out]; </a:t>
            </a:r>
          </a:p>
          <a:p>
            <a:r>
              <a:rPr lang="en-US" altLang="ko-KR" sz="1400" dirty="0" smtClean="0">
                <a:latin typeface="+mn-ea"/>
                <a:cs typeface="Courier New" pitchFamily="49" charset="0"/>
              </a:rPr>
              <a:t>	out = (out + 1) % BUFFER_SIZE;</a:t>
            </a:r>
            <a:br>
              <a:rPr lang="en-US" altLang="ko-KR" sz="1400" dirty="0" smtClean="0">
                <a:latin typeface="+mn-ea"/>
                <a:cs typeface="Courier New" pitchFamily="49" charset="0"/>
              </a:rPr>
            </a:br>
            <a:endParaRPr lang="en-US" altLang="ko-KR" sz="1400" dirty="0" smtClean="0">
              <a:latin typeface="+mn-ea"/>
              <a:cs typeface="Courier New" pitchFamily="49" charset="0"/>
            </a:endParaRPr>
          </a:p>
          <a:p>
            <a:r>
              <a:rPr lang="en-US" altLang="ko-KR" sz="1400" dirty="0" smtClean="0">
                <a:latin typeface="+mn-ea"/>
                <a:cs typeface="Courier New" pitchFamily="49" charset="0"/>
              </a:rPr>
              <a:t>	/* consume the item in next consumed */ </a:t>
            </a:r>
          </a:p>
          <a:p>
            <a:r>
              <a:rPr lang="en-US" altLang="ko-KR" sz="1400" dirty="0" smtClean="0">
                <a:latin typeface="+mn-ea"/>
                <a:cs typeface="Courier New" pitchFamily="49" charset="0"/>
              </a:rPr>
              <a:t>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048" y="3140968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생산자 프로세스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48064" y="6165304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소비자 프로세스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792</Words>
  <Application>Microsoft Office PowerPoint</Application>
  <PresentationFormat>화면 슬라이드 쇼(4:3)</PresentationFormat>
  <Paragraphs>195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Monotype Sorts</vt:lpstr>
      <vt:lpstr>나눔고딕</vt:lpstr>
      <vt:lpstr>맑은 고딕</vt:lpstr>
      <vt:lpstr>Arial</vt:lpstr>
      <vt:lpstr>Courier New</vt:lpstr>
      <vt:lpstr>Wingdings</vt:lpstr>
      <vt:lpstr>Office 테마</vt:lpstr>
      <vt:lpstr>PowerPoint 프레젠테이션</vt:lpstr>
      <vt:lpstr>Agenda</vt:lpstr>
      <vt:lpstr>학습목표</vt:lpstr>
      <vt:lpstr>퀴즈 리뷰</vt:lpstr>
      <vt:lpstr>Interprocess Communication</vt:lpstr>
      <vt:lpstr>프로세스간 통신</vt:lpstr>
      <vt:lpstr>프로세스간 통신 모델</vt:lpstr>
      <vt:lpstr>생산자(Producer)-소비자(Consumer) 문제</vt:lpstr>
      <vt:lpstr>유한 버퍼를 사용하는 생산자-소비자 문제의 예</vt:lpstr>
      <vt:lpstr>IPC 모델  - Shared memory  - Message passing</vt:lpstr>
      <vt:lpstr>IPC – shared memory</vt:lpstr>
      <vt:lpstr>IPC-message passing</vt:lpstr>
      <vt:lpstr>IPC-message passing</vt:lpstr>
      <vt:lpstr>통신 동기화(Synchronization)</vt:lpstr>
      <vt:lpstr>버퍼링</vt:lpstr>
      <vt:lpstr>클라이언트-서버 시스템에서의 통신</vt:lpstr>
      <vt:lpstr>클라이언트-서버 시스템에서의 통신</vt:lpstr>
      <vt:lpstr>Pipe</vt:lpstr>
      <vt:lpstr>명명된 파이프(Named pipe)</vt:lpstr>
      <vt:lpstr>Shell에서의 파이프</vt:lpstr>
      <vt:lpstr>실습 - IPC</vt:lpstr>
      <vt:lpstr>메일 슬롯</vt:lpstr>
      <vt:lpstr>마무리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ihlee</cp:lastModifiedBy>
  <cp:revision>554</cp:revision>
  <dcterms:created xsi:type="dcterms:W3CDTF">2006-10-05T04:04:58Z</dcterms:created>
  <dcterms:modified xsi:type="dcterms:W3CDTF">2014-07-31T03:39:15Z</dcterms:modified>
</cp:coreProperties>
</file>