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2" r:id="rId4"/>
    <p:sldId id="305" r:id="rId5"/>
    <p:sldId id="309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9" r:id="rId25"/>
    <p:sldId id="345" r:id="rId26"/>
    <p:sldId id="344" r:id="rId27"/>
    <p:sldId id="346" r:id="rId28"/>
    <p:sldId id="347" r:id="rId29"/>
    <p:sldId id="324" r:id="rId30"/>
    <p:sldId id="325" r:id="rId31"/>
    <p:sldId id="348" r:id="rId32"/>
    <p:sldId id="30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64" d="100"/>
          <a:sy n="64" d="100"/>
        </p:scale>
        <p:origin x="70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Process Scheduling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선점 스케줄링 </a:t>
            </a:r>
            <a:r>
              <a:rPr lang="en-US" altLang="ko-KR" dirty="0" smtClean="0"/>
              <a:t>(Preemptive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운영체제의 판단에 따라 현재 실행 중인 프로세스를 강제로 중단시키고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스케줄링을 수행 </a:t>
            </a:r>
          </a:p>
          <a:p>
            <a:pPr lvl="1"/>
            <a:r>
              <a:rPr lang="ko-KR" altLang="en-US" dirty="0" smtClean="0"/>
              <a:t>인터럽트 발생 시 </a:t>
            </a:r>
            <a:r>
              <a:rPr lang="en-US" altLang="ko-KR" dirty="0" smtClean="0"/>
              <a:t>(timer, </a:t>
            </a:r>
            <a:r>
              <a:rPr lang="ko-KR" altLang="en-US" dirty="0" smtClean="0"/>
              <a:t>입출력 완료 등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각 프로세스의 빠른 응답을 지원 </a:t>
            </a:r>
          </a:p>
          <a:p>
            <a:r>
              <a:rPr lang="ko-KR" altLang="en-US" dirty="0" smtClean="0"/>
              <a:t>빈번한 </a:t>
            </a:r>
            <a:r>
              <a:rPr lang="en-US" altLang="ko-KR" dirty="0" smtClean="0"/>
              <a:t>context switch</a:t>
            </a:r>
            <a:r>
              <a:rPr lang="ko-KR" altLang="en-US" dirty="0" smtClean="0"/>
              <a:t>로 비용 </a:t>
            </a:r>
            <a:r>
              <a:rPr lang="en-US" altLang="ko-KR" dirty="0" smtClean="0"/>
              <a:t>(overhead) </a:t>
            </a:r>
            <a:r>
              <a:rPr lang="ko-KR" altLang="en-US" dirty="0" smtClean="0"/>
              <a:t>증가 </a:t>
            </a:r>
          </a:p>
          <a:p>
            <a:r>
              <a:rPr lang="ko-KR" altLang="en-US" dirty="0" smtClean="0"/>
              <a:t>실시간 시스템에서의 전형적인 스케줄링 방식 </a:t>
            </a:r>
          </a:p>
          <a:p>
            <a:pPr lvl="1"/>
            <a:r>
              <a:rPr lang="ko-KR" altLang="en-US" dirty="0" smtClean="0"/>
              <a:t>대부분의 최신 운영체제에서도 채용되는 방식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Nonpreemptive</a:t>
            </a:r>
            <a:r>
              <a:rPr lang="en-US" altLang="ko-KR" dirty="0" smtClean="0"/>
              <a:t> Scheduling)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실행 중인 프로세스가 자발적으로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사용을 중단하는 경우에만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스케줄링을 수행 </a:t>
            </a:r>
          </a:p>
          <a:p>
            <a:pPr lvl="1"/>
            <a:r>
              <a:rPr lang="ko-KR" altLang="en-US" dirty="0" smtClean="0"/>
              <a:t>입출력 요청이나 프로세스의 종료 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( </a:t>
            </a:r>
            <a:r>
              <a:rPr lang="ko-KR" altLang="en-US" dirty="0" smtClean="0"/>
              <a:t>스케줄링 발생상황 </a:t>
            </a:r>
            <a:r>
              <a:rPr lang="en-US" altLang="ko-KR" dirty="0" smtClean="0"/>
              <a:t>1, 4)</a:t>
            </a:r>
            <a:endParaRPr lang="ko-KR" altLang="en-US" dirty="0" smtClean="0"/>
          </a:p>
          <a:p>
            <a:r>
              <a:rPr lang="ko-KR" altLang="en-US" dirty="0" smtClean="0"/>
              <a:t>대화식 다중 프로그램 환경의 구현은 어려움 </a:t>
            </a:r>
          </a:p>
          <a:p>
            <a:pPr lvl="1"/>
            <a:r>
              <a:rPr lang="ko-KR" altLang="en-US" dirty="0" smtClean="0"/>
              <a:t>짧은 </a:t>
            </a:r>
            <a:r>
              <a:rPr lang="en-US" altLang="ko-KR" dirty="0" smtClean="0"/>
              <a:t>CPU burst</a:t>
            </a:r>
            <a:r>
              <a:rPr lang="ko-KR" altLang="en-US" dirty="0" smtClean="0"/>
              <a:t>를 가진 프로세스가 긴 </a:t>
            </a:r>
            <a:r>
              <a:rPr lang="en-US" altLang="ko-KR" dirty="0" smtClean="0"/>
              <a:t>CPU burst</a:t>
            </a:r>
            <a:r>
              <a:rPr lang="ko-KR" altLang="en-US" dirty="0" smtClean="0"/>
              <a:t>를 가진 프로세스의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사용이 끝나기를 기다려야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디스패처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CC"/>
                </a:solidFill>
              </a:rPr>
              <a:t>Dispatcher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의 제어를 선택된 프로세스에게 주는 작업 수행 </a:t>
            </a:r>
          </a:p>
          <a:p>
            <a:pPr lvl="1"/>
            <a:r>
              <a:rPr lang="ko-KR" altLang="en-US" dirty="0" smtClean="0"/>
              <a:t>문맥 교환 </a:t>
            </a:r>
            <a:r>
              <a:rPr lang="en-US" altLang="ko-KR" dirty="0" smtClean="0"/>
              <a:t>(context switching) </a:t>
            </a:r>
          </a:p>
          <a:p>
            <a:pPr lvl="1"/>
            <a:r>
              <a:rPr lang="ko-KR" altLang="en-US" dirty="0" smtClean="0"/>
              <a:t>사용자 모드</a:t>
            </a:r>
            <a:r>
              <a:rPr lang="en-US" altLang="ko-KR" dirty="0" smtClean="0"/>
              <a:t>(user mode)</a:t>
            </a:r>
            <a:r>
              <a:rPr lang="ko-KR" altLang="en-US" dirty="0" smtClean="0"/>
              <a:t>로 전환 </a:t>
            </a:r>
          </a:p>
          <a:p>
            <a:pPr lvl="1"/>
            <a:r>
              <a:rPr lang="ko-KR" altLang="en-US" dirty="0" smtClean="0"/>
              <a:t>사용자 프로그램의 적절한 위치로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제어 이동 </a:t>
            </a:r>
            <a:r>
              <a:rPr lang="en-US" altLang="ko-KR" dirty="0" smtClean="0"/>
              <a:t>(jump, PC </a:t>
            </a:r>
            <a:r>
              <a:rPr lang="ko-KR" altLang="en-US" dirty="0" smtClean="0"/>
              <a:t>값 설정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Dispatch latency (</a:t>
            </a:r>
            <a:r>
              <a:rPr lang="ko-KR" altLang="en-US" dirty="0" smtClean="0"/>
              <a:t>지연 시간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한 프로세스의 실행을 중단하고 다른 프로세스의 실행을 재개하기까지의 시간 </a:t>
            </a:r>
          </a:p>
          <a:p>
            <a:pPr lvl="1"/>
            <a:r>
              <a:rPr lang="ko-KR" altLang="en-US" dirty="0" smtClean="0"/>
              <a:t>문맥 교환 비용에 해당하는 시간 </a:t>
            </a:r>
          </a:p>
          <a:p>
            <a:pPr lvl="2"/>
            <a:r>
              <a:rPr lang="en-US" altLang="ko-KR" dirty="0" smtClean="0"/>
              <a:t>Dispatcher</a:t>
            </a:r>
            <a:r>
              <a:rPr lang="ko-KR" altLang="en-US" dirty="0" smtClean="0"/>
              <a:t>는 빠른 속도를 최우선으로 고려하여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스케줄링 평가기준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이용률 </a:t>
            </a:r>
            <a:r>
              <a:rPr lang="en-US" altLang="ko-KR" dirty="0" smtClean="0"/>
              <a:t>(Utilization) 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실제로 프로세스를 실행하는 </a:t>
            </a:r>
            <a:r>
              <a:rPr lang="en-US" altLang="ko-KR" dirty="0" smtClean="0"/>
              <a:t>(busy) </a:t>
            </a:r>
            <a:r>
              <a:rPr lang="ko-KR" altLang="en-US" dirty="0" smtClean="0"/>
              <a:t>시간 비율 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40% ~ 90% </a:t>
            </a:r>
          </a:p>
          <a:p>
            <a:r>
              <a:rPr lang="ko-KR" altLang="en-US" dirty="0" smtClean="0"/>
              <a:t>처리율 </a:t>
            </a:r>
            <a:r>
              <a:rPr lang="en-US" altLang="ko-KR" dirty="0" smtClean="0"/>
              <a:t>(Throughput) </a:t>
            </a:r>
          </a:p>
          <a:p>
            <a:pPr lvl="1"/>
            <a:r>
              <a:rPr lang="ko-KR" altLang="en-US" dirty="0" smtClean="0"/>
              <a:t>단위 시간 동안에 완료된 프로세스의 개수 </a:t>
            </a:r>
            <a:endParaRPr lang="en-US" altLang="ko-KR" dirty="0" smtClean="0"/>
          </a:p>
        </p:txBody>
      </p:sp>
      <p:sp>
        <p:nvSpPr>
          <p:cNvPr id="4" name="타원형 설명선 3"/>
          <p:cNvSpPr/>
          <p:nvPr/>
        </p:nvSpPr>
        <p:spPr>
          <a:xfrm>
            <a:off x="3995936" y="116632"/>
            <a:ext cx="3888432" cy="1080120"/>
          </a:xfrm>
          <a:prstGeom prst="wedgeEllipseCallout">
            <a:avLst>
              <a:gd name="adj1" fmla="val -57063"/>
              <a:gd name="adj2" fmla="val 1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중심의 평가 기준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값이 클수록 좋음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스케줄링 평가기준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총 실행 시간 </a:t>
            </a:r>
            <a:r>
              <a:rPr lang="en-US" altLang="ko-KR" dirty="0" smtClean="0"/>
              <a:t>(Turnaround time) </a:t>
            </a:r>
          </a:p>
          <a:p>
            <a:pPr lvl="1"/>
            <a:r>
              <a:rPr lang="ko-KR" altLang="en-US" dirty="0" smtClean="0"/>
              <a:t>한 프로세스의 시작부터 실행 완료까지의 전체 시간 </a:t>
            </a:r>
          </a:p>
          <a:p>
            <a:pPr lvl="1"/>
            <a:r>
              <a:rPr lang="ko-KR" altLang="en-US" dirty="0" smtClean="0"/>
              <a:t>메모리 적재</a:t>
            </a:r>
            <a:r>
              <a:rPr lang="en-US" altLang="ko-KR" dirty="0" smtClean="0"/>
              <a:t>, ready </a:t>
            </a:r>
            <a:r>
              <a:rPr lang="ko-KR" altLang="en-US" dirty="0" smtClean="0"/>
              <a:t>큐에서 대기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처리 등의 합 </a:t>
            </a:r>
          </a:p>
          <a:p>
            <a:r>
              <a:rPr lang="ko-KR" altLang="en-US" dirty="0" smtClean="0"/>
              <a:t>대기 시간 </a:t>
            </a:r>
            <a:r>
              <a:rPr lang="en-US" altLang="ko-KR" dirty="0" smtClean="0"/>
              <a:t>(Waiting time) </a:t>
            </a:r>
          </a:p>
          <a:p>
            <a:pPr lvl="1"/>
            <a:r>
              <a:rPr lang="ko-KR" altLang="en-US" dirty="0" smtClean="0"/>
              <a:t>한 프로세스가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큐에서 대기한 시간의 합 </a:t>
            </a:r>
          </a:p>
          <a:p>
            <a:r>
              <a:rPr lang="ko-KR" altLang="en-US" dirty="0" smtClean="0"/>
              <a:t>응답 시간 </a:t>
            </a:r>
            <a:r>
              <a:rPr lang="en-US" altLang="ko-KR" dirty="0" smtClean="0"/>
              <a:t>(Response time) </a:t>
            </a:r>
          </a:p>
          <a:p>
            <a:pPr lvl="1"/>
            <a:r>
              <a:rPr lang="ko-KR" altLang="en-US" dirty="0" smtClean="0"/>
              <a:t>프로세스의 요청에 대한 응답이 시작되기까지의 시간 </a:t>
            </a:r>
          </a:p>
          <a:p>
            <a:pPr lvl="2"/>
            <a:r>
              <a:rPr lang="ko-KR" altLang="en-US" dirty="0" smtClean="0"/>
              <a:t>프로세스의 시작부터 첫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실행까지의 시간 </a:t>
            </a:r>
          </a:p>
          <a:p>
            <a:pPr lvl="1"/>
            <a:r>
              <a:rPr lang="ko-KR" altLang="en-US" dirty="0" smtClean="0"/>
              <a:t>대화형 </a:t>
            </a:r>
            <a:r>
              <a:rPr lang="en-US" altLang="ko-KR" dirty="0" smtClean="0"/>
              <a:t>(interactive) </a:t>
            </a:r>
            <a:r>
              <a:rPr lang="ko-KR" altLang="en-US" dirty="0" smtClean="0"/>
              <a:t>시스템에서 중요한 기준</a:t>
            </a:r>
          </a:p>
        </p:txBody>
      </p:sp>
      <p:sp>
        <p:nvSpPr>
          <p:cNvPr id="4" name="타원형 설명선 3"/>
          <p:cNvSpPr/>
          <p:nvPr/>
        </p:nvSpPr>
        <p:spPr>
          <a:xfrm>
            <a:off x="3779912" y="116632"/>
            <a:ext cx="4032448" cy="864096"/>
          </a:xfrm>
          <a:prstGeom prst="wedgeEllipseCallout">
            <a:avLst>
              <a:gd name="adj1" fmla="val -54036"/>
              <a:gd name="adj2" fmla="val 2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중심의 평가 기준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값이 작을수록 좋음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Scheduling Algorithms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CC"/>
                </a:solidFill>
              </a:rPr>
              <a:t>선입 선처리 </a:t>
            </a:r>
            <a:r>
              <a:rPr lang="en-US" altLang="ko-KR" dirty="0" smtClean="0">
                <a:solidFill>
                  <a:srgbClr val="0000CC"/>
                </a:solidFill>
              </a:rPr>
              <a:t>(First-Come, First-Served – FCFS)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CC"/>
                </a:solidFill>
              </a:rPr>
              <a:t>최단 작업 우선 </a:t>
            </a:r>
            <a:r>
              <a:rPr lang="en-US" altLang="ko-KR" dirty="0" smtClean="0">
                <a:solidFill>
                  <a:srgbClr val="0000CC"/>
                </a:solidFill>
              </a:rPr>
              <a:t>(Shortest-Job-First – SJF)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CC"/>
                </a:solidFill>
              </a:rPr>
              <a:t>우선순위 </a:t>
            </a:r>
            <a:r>
              <a:rPr lang="en-US" altLang="ko-KR" dirty="0" smtClean="0">
                <a:solidFill>
                  <a:srgbClr val="0000CC"/>
                </a:solidFill>
              </a:rPr>
              <a:t>(Priority)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CC"/>
                </a:solidFill>
              </a:rPr>
              <a:t>라운드</a:t>
            </a:r>
            <a:r>
              <a:rPr lang="en-US" altLang="ko-KR" dirty="0" smtClean="0">
                <a:solidFill>
                  <a:srgbClr val="0000CC"/>
                </a:solidFill>
              </a:rPr>
              <a:t>-</a:t>
            </a:r>
            <a:r>
              <a:rPr lang="ko-KR" altLang="en-US" dirty="0" smtClean="0">
                <a:solidFill>
                  <a:srgbClr val="0000CC"/>
                </a:solidFill>
              </a:rPr>
              <a:t>로빈 </a:t>
            </a:r>
            <a:r>
              <a:rPr lang="en-US" altLang="ko-KR" dirty="0" smtClean="0">
                <a:solidFill>
                  <a:srgbClr val="0000CC"/>
                </a:solidFill>
              </a:rPr>
              <a:t>(Round-Robin – RR)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0000CC"/>
                </a:solidFill>
              </a:rPr>
              <a:t>다단계 큐 </a:t>
            </a:r>
            <a:r>
              <a:rPr lang="en-US" altLang="ko-KR" dirty="0" smtClean="0">
                <a:solidFill>
                  <a:srgbClr val="0000CC"/>
                </a:solidFill>
              </a:rPr>
              <a:t>(Multilevel Queue) </a:t>
            </a:r>
          </a:p>
          <a:p>
            <a:pPr marL="914400" lvl="1" indent="-457200" algn="l"/>
            <a:r>
              <a:rPr lang="en-US" altLang="ko-KR" dirty="0" smtClean="0">
                <a:solidFill>
                  <a:srgbClr val="0000CC"/>
                </a:solidFill>
              </a:rPr>
              <a:t>- </a:t>
            </a:r>
            <a:r>
              <a:rPr lang="ko-KR" altLang="en-US" dirty="0" smtClean="0">
                <a:solidFill>
                  <a:srgbClr val="0000CC"/>
                </a:solidFill>
              </a:rPr>
              <a:t>다단계 피드백 큐 </a:t>
            </a:r>
            <a:r>
              <a:rPr lang="en-US" altLang="ko-KR" dirty="0" smtClean="0">
                <a:solidFill>
                  <a:srgbClr val="0000CC"/>
                </a:solidFill>
              </a:rPr>
              <a:t>(Multilevel Feedback Queue)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선입 선처리</a:t>
            </a:r>
            <a:r>
              <a:rPr lang="ko-KR" altLang="en-US" dirty="0" smtClean="0"/>
              <a:t> 스케줄링 </a:t>
            </a:r>
            <a:r>
              <a:rPr lang="en-US" altLang="ko-KR" dirty="0" smtClean="0"/>
              <a:t>(FCFS)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Ready queue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로 구현 </a:t>
            </a:r>
          </a:p>
          <a:p>
            <a:pPr lvl="1"/>
            <a:r>
              <a:rPr lang="en-US" altLang="ko-KR" dirty="0" smtClean="0"/>
              <a:t>Ready queue</a:t>
            </a:r>
            <a:r>
              <a:rPr lang="ko-KR" altLang="en-US" dirty="0" smtClean="0"/>
              <a:t>에 들어온 순서대로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할당 </a:t>
            </a:r>
          </a:p>
          <a:p>
            <a:pPr lvl="1"/>
            <a:r>
              <a:rPr lang="ko-KR" altLang="en-US" dirty="0" smtClean="0"/>
              <a:t>구현이 간단하고 이해하기 쉬움</a:t>
            </a:r>
            <a:endParaRPr lang="en-US" altLang="ko-KR" dirty="0" smtClean="0"/>
          </a:p>
          <a:p>
            <a:r>
              <a:rPr lang="ko-KR" altLang="en-US" dirty="0" smtClean="0"/>
              <a:t>스케줄링 특성 </a:t>
            </a:r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 </a:t>
            </a:r>
            <a:r>
              <a:rPr lang="en-US" altLang="ko-KR" dirty="0" smtClean="0"/>
              <a:t>(non-preemptive scheduling) </a:t>
            </a:r>
          </a:p>
          <a:p>
            <a:pPr lvl="1"/>
            <a:r>
              <a:rPr lang="ko-KR" altLang="en-US" dirty="0" smtClean="0"/>
              <a:t>평균 대기 시간이 길어질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도착 순서에 따라 다른 결과 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와 입출력 자원의 이용율이 낮아질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en-US" altLang="ko-KR" dirty="0" smtClean="0"/>
              <a:t>CPU bound </a:t>
            </a:r>
            <a:r>
              <a:rPr lang="ko-KR" altLang="en-US" dirty="0" smtClean="0"/>
              <a:t>프로세스와 여러 개의 </a:t>
            </a:r>
            <a:r>
              <a:rPr lang="en-US" altLang="ko-KR" dirty="0" smtClean="0"/>
              <a:t>I/O bound </a:t>
            </a:r>
            <a:r>
              <a:rPr lang="ko-KR" altLang="en-US" dirty="0" smtClean="0"/>
              <a:t>프로세스가 스케줄링 되는 상황 </a:t>
            </a:r>
          </a:p>
          <a:p>
            <a:pPr lvl="2"/>
            <a:r>
              <a:rPr lang="en-US" altLang="ko-KR" dirty="0" smtClean="0"/>
              <a:t>Convoy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프로세스가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얻기 위해 하나의 긴 프로세스를 기다리는 상황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최단 작업 우선 </a:t>
            </a:r>
            <a:r>
              <a:rPr lang="ko-KR" altLang="en-US" dirty="0" smtClean="0"/>
              <a:t>스케줄링 </a:t>
            </a:r>
            <a:r>
              <a:rPr lang="en-US" altLang="ko-KR" dirty="0" smtClean="0"/>
              <a:t>(SJF)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프로세스의 다음 </a:t>
            </a:r>
            <a:r>
              <a:rPr lang="en-US" altLang="ko-KR" dirty="0" smtClean="0"/>
              <a:t>CPU burst </a:t>
            </a:r>
            <a:r>
              <a:rPr lang="ko-KR" altLang="en-US" dirty="0" smtClean="0"/>
              <a:t>시간을 고려 </a:t>
            </a:r>
          </a:p>
          <a:p>
            <a:pPr lvl="1"/>
            <a:r>
              <a:rPr lang="en-US" altLang="ko-KR" dirty="0" smtClean="0"/>
              <a:t>Ready </a:t>
            </a:r>
            <a:r>
              <a:rPr lang="ko-KR" altLang="en-US" dirty="0" smtClean="0"/>
              <a:t>큐 내에서 다음 </a:t>
            </a:r>
            <a:r>
              <a:rPr lang="en-US" altLang="ko-KR" dirty="0" smtClean="0"/>
              <a:t>CPU burst</a:t>
            </a:r>
            <a:r>
              <a:rPr lang="ko-KR" altLang="en-US" dirty="0" smtClean="0"/>
              <a:t>가 가장 작은 프로세스에게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할당 </a:t>
            </a:r>
            <a:r>
              <a:rPr lang="en-US" altLang="ko-KR" dirty="0" smtClean="0"/>
              <a:t>(shortest-next-CPU-burst) </a:t>
            </a:r>
          </a:p>
          <a:p>
            <a:pPr lvl="1"/>
            <a:r>
              <a:rPr lang="ko-KR" altLang="en-US" dirty="0" smtClean="0"/>
              <a:t>다음 </a:t>
            </a:r>
            <a:r>
              <a:rPr lang="en-US" altLang="ko-KR" dirty="0" smtClean="0"/>
              <a:t>CPU burst </a:t>
            </a:r>
            <a:r>
              <a:rPr lang="ko-KR" altLang="en-US" dirty="0" smtClean="0"/>
              <a:t>시간이 동일하면 </a:t>
            </a:r>
            <a:r>
              <a:rPr lang="en-US" altLang="ko-KR" dirty="0" smtClean="0"/>
              <a:t>FCFS </a:t>
            </a:r>
            <a:r>
              <a:rPr lang="ko-KR" altLang="en-US" dirty="0" smtClean="0"/>
              <a:t>스케줄링 적용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 특성 </a:t>
            </a:r>
          </a:p>
          <a:p>
            <a:pPr lvl="2"/>
            <a:r>
              <a:rPr lang="ko-KR" altLang="en-US" dirty="0" smtClean="0"/>
              <a:t>평균 대기 시간 기준으로 최적의 스케줄링 알고리즘 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선점형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(Preemptive) SJF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en-US" altLang="ko-KR" dirty="0" smtClean="0"/>
              <a:t>Ready </a:t>
            </a:r>
            <a:r>
              <a:rPr lang="ko-KR" altLang="en-US" dirty="0" smtClean="0"/>
              <a:t>큐에 도착한 새 프로세스의 </a:t>
            </a:r>
            <a:r>
              <a:rPr lang="en-US" altLang="ko-KR" dirty="0" smtClean="0"/>
              <a:t>CPU burst </a:t>
            </a:r>
            <a:r>
              <a:rPr lang="ko-KR" altLang="en-US" dirty="0" smtClean="0"/>
              <a:t>시간이 실행 중인 프로세스의 남은 시간보다 작으면 현재 프로세스를 선점 </a:t>
            </a:r>
          </a:p>
          <a:p>
            <a:pPr lvl="1"/>
            <a:r>
              <a:rPr lang="en-US" altLang="ko-KR" dirty="0" smtClean="0"/>
              <a:t>Shortest-remaining-time-first </a:t>
            </a:r>
            <a:r>
              <a:rPr lang="ko-KR" altLang="en-US" dirty="0" smtClean="0"/>
              <a:t>스케줄링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우선순위 </a:t>
            </a:r>
            <a:r>
              <a:rPr lang="en-US" altLang="ko-KR" dirty="0" smtClean="0"/>
              <a:t>(Priority)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프로세스에 지정된 우선순위</a:t>
            </a:r>
            <a:r>
              <a:rPr lang="en-US" altLang="ko-KR" dirty="0" smtClean="0"/>
              <a:t>(priority)</a:t>
            </a:r>
            <a:r>
              <a:rPr lang="ko-KR" altLang="en-US" dirty="0" smtClean="0"/>
              <a:t>를 고려 </a:t>
            </a:r>
          </a:p>
          <a:p>
            <a:pPr lvl="1"/>
            <a:r>
              <a:rPr lang="en-US" altLang="ko-KR" dirty="0" smtClean="0"/>
              <a:t>Ready queue </a:t>
            </a:r>
            <a:r>
              <a:rPr lang="ko-KR" altLang="en-US" dirty="0" smtClean="0"/>
              <a:t>내에서 가장 높은 우선순위를 가진 프로세스에게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할당 </a:t>
            </a:r>
          </a:p>
          <a:p>
            <a:pPr lvl="1"/>
            <a:r>
              <a:rPr lang="ko-KR" altLang="en-US" dirty="0" smtClean="0"/>
              <a:t>우선순위가 동일하면 </a:t>
            </a:r>
            <a:r>
              <a:rPr lang="en-US" altLang="ko-KR" dirty="0" smtClean="0"/>
              <a:t>FCFS </a:t>
            </a:r>
            <a:r>
              <a:rPr lang="ko-KR" altLang="en-US" dirty="0" smtClean="0"/>
              <a:t>스케줄링 적용 </a:t>
            </a:r>
          </a:p>
          <a:p>
            <a:pPr lvl="1"/>
            <a:r>
              <a:rPr lang="en-US" altLang="ko-KR" dirty="0" smtClean="0"/>
              <a:t>SJF </a:t>
            </a:r>
            <a:r>
              <a:rPr lang="ko-KR" altLang="en-US" dirty="0" smtClean="0"/>
              <a:t>스케줄링은 우선순위 스케줄링의 특별한 예 </a:t>
            </a:r>
          </a:p>
          <a:p>
            <a:pPr lvl="1"/>
            <a:r>
              <a:rPr lang="ko-KR" altLang="en-US" dirty="0" err="1" smtClean="0"/>
              <a:t>선점형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비선점형</a:t>
            </a:r>
            <a:r>
              <a:rPr lang="ko-KR" altLang="en-US" dirty="0" smtClean="0"/>
              <a:t> 스케줄링으로 구현 가능 </a:t>
            </a:r>
          </a:p>
          <a:p>
            <a:r>
              <a:rPr lang="ko-KR" altLang="en-US" dirty="0" smtClean="0"/>
              <a:t>우선순위 스케줄링의 문제점 </a:t>
            </a:r>
          </a:p>
          <a:p>
            <a:pPr lvl="1"/>
            <a:r>
              <a:rPr lang="en-US" altLang="ko-KR" dirty="0" smtClean="0"/>
              <a:t>indefinite blocking / starvation </a:t>
            </a:r>
          </a:p>
          <a:p>
            <a:pPr lvl="2"/>
            <a:r>
              <a:rPr lang="ko-KR" altLang="en-US" dirty="0" smtClean="0"/>
              <a:t>낮은 우선순위 프로세스가 무한히 대기하는 경우가 발생 </a:t>
            </a:r>
          </a:p>
          <a:p>
            <a:pPr lvl="1"/>
            <a:r>
              <a:rPr lang="ko-KR" altLang="en-US" dirty="0" smtClean="0"/>
              <a:t>해결책</a:t>
            </a:r>
            <a:r>
              <a:rPr lang="en-US" altLang="ko-KR" dirty="0" smtClean="0"/>
              <a:t>: aging </a:t>
            </a:r>
            <a:r>
              <a:rPr lang="ko-KR" altLang="en-US" dirty="0" smtClean="0"/>
              <a:t>기법 </a:t>
            </a:r>
          </a:p>
          <a:p>
            <a:pPr lvl="2"/>
            <a:r>
              <a:rPr lang="en-US" altLang="ko-KR" dirty="0" smtClean="0"/>
              <a:t>Ready queue</a:t>
            </a:r>
            <a:r>
              <a:rPr lang="ko-KR" altLang="en-US" dirty="0" smtClean="0"/>
              <a:t>에서 오래 대기하는 프로세스의 우선순위를 점진적으로 증가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라운드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로빈 </a:t>
            </a:r>
            <a:r>
              <a:rPr lang="en-US" altLang="ko-KR" dirty="0" smtClean="0"/>
              <a:t>(Round-Robin)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시분할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스케줄링 알고리즘 </a:t>
            </a:r>
          </a:p>
          <a:p>
            <a:pPr lvl="1"/>
            <a:r>
              <a:rPr lang="en-US" altLang="ko-KR" dirty="0" smtClean="0"/>
              <a:t>Ready </a:t>
            </a:r>
            <a:r>
              <a:rPr lang="ko-KR" altLang="en-US" dirty="0" smtClean="0"/>
              <a:t>큐는 원형의 </a:t>
            </a:r>
            <a:r>
              <a:rPr lang="en-US" altLang="ko-KR" dirty="0" smtClean="0"/>
              <a:t>FIFO queue</a:t>
            </a:r>
            <a:r>
              <a:rPr lang="ko-KR" altLang="en-US" dirty="0" smtClean="0"/>
              <a:t>로 구현 </a:t>
            </a:r>
            <a:r>
              <a:rPr lang="en-US" altLang="ko-KR" dirty="0" smtClean="0"/>
              <a:t>(circular queue) </a:t>
            </a:r>
          </a:p>
          <a:p>
            <a:pPr lvl="1"/>
            <a:r>
              <a:rPr lang="ko-KR" altLang="en-US" dirty="0" smtClean="0"/>
              <a:t>매 </a:t>
            </a:r>
            <a:r>
              <a:rPr lang="en-US" altLang="ko-KR" dirty="0" smtClean="0"/>
              <a:t>time quantum (time slice) </a:t>
            </a:r>
            <a:r>
              <a:rPr lang="ko-KR" altLang="en-US" dirty="0" smtClean="0"/>
              <a:t>마다 스케줄링 수행 </a:t>
            </a:r>
            <a:r>
              <a:rPr lang="en-US" altLang="ko-KR" dirty="0" smtClean="0"/>
              <a:t>(10~100msec) </a:t>
            </a:r>
          </a:p>
          <a:p>
            <a:pPr lvl="2"/>
            <a:r>
              <a:rPr lang="ko-KR" altLang="en-US" dirty="0" smtClean="0"/>
              <a:t>타이머 인터럽트 </a:t>
            </a:r>
            <a:r>
              <a:rPr lang="en-US" altLang="ko-KR" dirty="0" smtClean="0"/>
              <a:t>(timer interrupt) </a:t>
            </a:r>
            <a:r>
              <a:rPr lang="ko-KR" altLang="en-US" dirty="0" smtClean="0"/>
              <a:t>활용 </a:t>
            </a:r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SJF </a:t>
            </a:r>
            <a:r>
              <a:rPr lang="ko-KR" altLang="en-US" dirty="0" smtClean="0"/>
              <a:t>보다 긴 평균 총 실행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짧은 응답 시간 </a:t>
            </a:r>
          </a:p>
          <a:p>
            <a:pPr lvl="1"/>
            <a:r>
              <a:rPr lang="ko-KR" altLang="en-US" dirty="0" smtClean="0"/>
              <a:t>선점 </a:t>
            </a:r>
            <a:r>
              <a:rPr lang="en-US" altLang="ko-KR" dirty="0" smtClean="0"/>
              <a:t>(preemptive) </a:t>
            </a:r>
            <a:r>
              <a:rPr lang="ko-KR" altLang="en-US" dirty="0" smtClean="0"/>
              <a:t>스케줄링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 스케줄링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다단계 큐 </a:t>
            </a:r>
            <a:r>
              <a:rPr lang="en-US" altLang="ko-KR" dirty="0" smtClean="0"/>
              <a:t>(Multilevel Queue)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특성이 상이한 프로세스 그룹에 따라 별도의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</a:p>
          <a:p>
            <a:pPr lvl="1"/>
            <a:r>
              <a:rPr lang="ko-KR" altLang="en-US" dirty="0" smtClean="0"/>
              <a:t>프로세스의 특성에 따라 하나의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에 영구적으로 지정 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큐는 특성에 따라 다른 스케줄링 알고리즘 적용 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foreground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: Round-Robin</a:t>
            </a:r>
          </a:p>
          <a:p>
            <a:pPr lvl="2">
              <a:buNone/>
            </a:pPr>
            <a:r>
              <a:rPr lang="en-US" altLang="ko-KR" dirty="0" smtClean="0"/>
              <a:t>       background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: FCFS </a:t>
            </a:r>
          </a:p>
          <a:p>
            <a:pPr lvl="1"/>
            <a:r>
              <a:rPr lang="ko-KR" altLang="en-US" dirty="0" smtClean="0"/>
              <a:t>여러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큐 사이의 스케줄링 </a:t>
            </a:r>
          </a:p>
          <a:p>
            <a:pPr lvl="2"/>
            <a:r>
              <a:rPr lang="ko-KR" altLang="en-US" dirty="0" smtClean="0"/>
              <a:t>고정 우선순위 선점 </a:t>
            </a:r>
            <a:r>
              <a:rPr lang="en-US" altLang="ko-KR" dirty="0" smtClean="0"/>
              <a:t>(preemptive) </a:t>
            </a:r>
            <a:r>
              <a:rPr lang="ko-KR" altLang="en-US" dirty="0" smtClean="0"/>
              <a:t>스케줄링 </a:t>
            </a:r>
          </a:p>
          <a:p>
            <a:pPr lvl="2">
              <a:buNone/>
            </a:pPr>
            <a:r>
              <a:rPr lang="en-US" altLang="ko-KR" dirty="0" smtClean="0"/>
              <a:t>   .Starvation</a:t>
            </a:r>
            <a:r>
              <a:rPr lang="ko-KR" altLang="en-US" dirty="0" smtClean="0"/>
              <a:t>의 가능성 </a:t>
            </a:r>
          </a:p>
          <a:p>
            <a:pPr lvl="2"/>
            <a:r>
              <a:rPr lang="ko-KR" altLang="en-US" dirty="0" smtClean="0"/>
              <a:t>각각의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에게 정해진 비율의 시간을 할당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.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foreground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: 80%, background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: 20%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다단계 피드백 큐 </a:t>
            </a:r>
            <a:r>
              <a:rPr lang="en-US" altLang="ko-KR" sz="2000" dirty="0" smtClean="0"/>
              <a:t>(Multilevel Feedback Queue) </a:t>
            </a:r>
            <a:r>
              <a:rPr lang="ko-KR" altLang="en-US" sz="2000" dirty="0" smtClean="0"/>
              <a:t>스케줄링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프로세스가 </a:t>
            </a:r>
            <a:r>
              <a:rPr lang="en-US" altLang="ko-KR" dirty="0" smtClean="0"/>
              <a:t>ready queue </a:t>
            </a:r>
            <a:r>
              <a:rPr lang="ko-KR" altLang="en-US" dirty="0" smtClean="0"/>
              <a:t>사이에서 이동 가능 </a:t>
            </a:r>
          </a:p>
          <a:p>
            <a:pPr lvl="1"/>
            <a:r>
              <a:rPr lang="en-US" altLang="ko-KR" dirty="0" smtClean="0"/>
              <a:t>CPU-I/O burst </a:t>
            </a:r>
            <a:r>
              <a:rPr lang="ko-KR" altLang="en-US" dirty="0" smtClean="0"/>
              <a:t>특성을 반영하거나 </a:t>
            </a:r>
            <a:r>
              <a:rPr lang="en-US" altLang="ko-KR" dirty="0" smtClean="0"/>
              <a:t>aging </a:t>
            </a:r>
            <a:r>
              <a:rPr lang="ko-KR" altLang="en-US" dirty="0" smtClean="0"/>
              <a:t>효과를 적용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 스케줄링의 유연성 증가 </a:t>
            </a:r>
          </a:p>
          <a:p>
            <a:r>
              <a:rPr lang="ko-KR" altLang="en-US" dirty="0" smtClean="0"/>
              <a:t>가장 일반적인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 알고리즘 </a:t>
            </a:r>
          </a:p>
          <a:p>
            <a:pPr lvl="1"/>
            <a:r>
              <a:rPr lang="ko-KR" altLang="en-US" dirty="0" smtClean="0"/>
              <a:t>복잡한 스케줄링 알고리즘 </a:t>
            </a:r>
          </a:p>
          <a:p>
            <a:pPr lvl="1"/>
            <a:r>
              <a:rPr lang="ko-KR" altLang="en-US" dirty="0" smtClean="0"/>
              <a:t>스케줄링 인자의 구성에 따라 특정 시스템에 가장 적합한 구현 </a:t>
            </a:r>
          </a:p>
          <a:p>
            <a:pPr lvl="1"/>
            <a:r>
              <a:rPr lang="ko-KR" altLang="en-US" dirty="0" smtClean="0"/>
              <a:t>선점 </a:t>
            </a:r>
            <a:r>
              <a:rPr lang="en-US" altLang="ko-KR" dirty="0" smtClean="0"/>
              <a:t>(preemptive) </a:t>
            </a:r>
            <a:r>
              <a:rPr lang="ko-KR" altLang="en-US" dirty="0" smtClean="0"/>
              <a:t>스케줄링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288" y="2047875"/>
            <a:ext cx="4543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] CPU </a:t>
            </a:r>
            <a:r>
              <a:rPr lang="ko-KR" altLang="en-US" sz="2400" dirty="0" smtClean="0"/>
              <a:t>스케줄링 알고리즘 </a:t>
            </a:r>
            <a:r>
              <a:rPr lang="en-US" altLang="ko-KR" sz="2400" dirty="0" smtClean="0"/>
              <a:t>FIFO, SJF, RR, SRT(shortest remaining time first)</a:t>
            </a:r>
            <a:r>
              <a:rPr lang="ko-KR" altLang="en-US" sz="2400" dirty="0" smtClean="0"/>
              <a:t>에 대해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알고리즘별</a:t>
            </a:r>
            <a:r>
              <a:rPr lang="ko-KR" altLang="en-US" sz="2400" dirty="0" smtClean="0"/>
              <a:t> 평균대기 시간을 구하시오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프로세스는 </a:t>
            </a:r>
            <a:r>
              <a:rPr lang="en-US" altLang="ko-KR" sz="2400" dirty="0" smtClean="0"/>
              <a:t>P1-P2-P3-P4</a:t>
            </a:r>
            <a:r>
              <a:rPr lang="ko-KR" altLang="en-US" sz="2400" dirty="0" smtClean="0"/>
              <a:t>순으로 도착함</a:t>
            </a:r>
            <a:r>
              <a:rPr lang="en-US" altLang="ko-KR" sz="2400" dirty="0" smtClean="0"/>
              <a:t>. P1</a:t>
            </a:r>
            <a:r>
              <a:rPr lang="ko-KR" altLang="en-US" sz="2400" dirty="0" smtClean="0"/>
              <a:t>이 도착하고 </a:t>
            </a:r>
            <a:r>
              <a:rPr lang="en-US" altLang="ko-KR" sz="2400" dirty="0" smtClean="0"/>
              <a:t>0.5</a:t>
            </a:r>
            <a:r>
              <a:rPr lang="ko-KR" altLang="en-US" sz="2400" dirty="0" smtClean="0"/>
              <a:t>초 후에 </a:t>
            </a:r>
            <a:r>
              <a:rPr lang="en-US" altLang="ko-KR" sz="2400" dirty="0" smtClean="0"/>
              <a:t>P4</a:t>
            </a:r>
            <a:r>
              <a:rPr lang="ko-KR" altLang="en-US" sz="2400" dirty="0" smtClean="0"/>
              <a:t>가 도착함을 가정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01008"/>
            <a:ext cx="5543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실제 운영체제의 스케줄링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윈도우즈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스케줄링 </a:t>
            </a:r>
          </a:p>
          <a:p>
            <a:pPr lvl="1"/>
            <a:r>
              <a:rPr lang="ko-KR" altLang="en-US" dirty="0" smtClean="0"/>
              <a:t>우선순위 기반의 </a:t>
            </a:r>
            <a:r>
              <a:rPr lang="ko-KR" altLang="en-US" dirty="0" err="1" smtClean="0"/>
              <a:t>선점형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(preemptive) </a:t>
            </a:r>
            <a:r>
              <a:rPr lang="ko-KR" altLang="en-US" dirty="0" smtClean="0"/>
              <a:t>스케줄링 </a:t>
            </a:r>
          </a:p>
          <a:p>
            <a:pPr lvl="1"/>
            <a:r>
              <a:rPr lang="ko-KR" altLang="en-US" dirty="0" smtClean="0"/>
              <a:t>두 개의 우선순위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가변</a:t>
            </a:r>
            <a:r>
              <a:rPr lang="en-US" altLang="ko-KR" dirty="0" smtClean="0"/>
              <a:t>1~15,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16~31) </a:t>
            </a:r>
          </a:p>
          <a:p>
            <a:pPr lvl="2"/>
            <a:r>
              <a:rPr lang="en-US" altLang="ko-KR" dirty="0" smtClean="0"/>
              <a:t>Win32 API</a:t>
            </a:r>
            <a:r>
              <a:rPr lang="ko-KR" altLang="en-US" dirty="0" smtClean="0"/>
              <a:t>는 우선순위 클래스와 상대적 우선순위로 세분화 </a:t>
            </a:r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dirty="0" smtClean="0"/>
              <a:t>스케줄링과 우선순위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실행 중에 </a:t>
            </a:r>
            <a:r>
              <a:rPr lang="en-US" altLang="ko-KR" dirty="0" smtClean="0"/>
              <a:t>time quantum</a:t>
            </a:r>
            <a:r>
              <a:rPr lang="ko-KR" altLang="en-US" dirty="0" smtClean="0"/>
              <a:t>이 만료되면 선점되면서 우선순위가 낮아짐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(CPU-bound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독점을 방지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대기 상태가 완료되면 우선순위를 높여줌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대화형</a:t>
            </a:r>
            <a:r>
              <a:rPr lang="en-US" altLang="ko-KR" dirty="0" smtClean="0"/>
              <a:t>(interactive)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응답 시간을 개선 </a:t>
            </a:r>
          </a:p>
          <a:p>
            <a:pPr lvl="1"/>
            <a:r>
              <a:rPr lang="en-US" altLang="ko-KR" dirty="0" smtClean="0"/>
              <a:t>foreground</a:t>
            </a:r>
            <a:r>
              <a:rPr lang="ko-KR" altLang="en-US" dirty="0" smtClean="0"/>
              <a:t> 프로세스와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 프로세스의 </a:t>
            </a:r>
            <a:r>
              <a:rPr lang="en-US" altLang="ko-KR" dirty="0" smtClean="0"/>
              <a:t>time quantum </a:t>
            </a:r>
            <a:r>
              <a:rPr lang="ko-KR" altLang="en-US" dirty="0" smtClean="0"/>
              <a:t>차이 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프로세스의 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1" descr="6_22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6616700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68757" y="1411356"/>
            <a:ext cx="40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WIN32 </a:t>
            </a:r>
            <a:r>
              <a:rPr lang="ko-KR" altLang="en-US" b="1" dirty="0" smtClean="0"/>
              <a:t>우선순위 클래스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7627" y="3428999"/>
            <a:ext cx="1461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상대적 우선순위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우선순위 범위의 </a:t>
            </a:r>
            <a:r>
              <a:rPr lang="ko-KR" altLang="en-US" dirty="0" err="1" smtClean="0"/>
              <a:t>선점형</a:t>
            </a:r>
            <a:r>
              <a:rPr lang="ko-KR" altLang="en-US" dirty="0" smtClean="0"/>
              <a:t> 스케줄링 </a:t>
            </a:r>
          </a:p>
          <a:p>
            <a:pPr lvl="1"/>
            <a:r>
              <a:rPr lang="ko-KR" altLang="en-US" dirty="0" smtClean="0"/>
              <a:t>실시간 범위 </a:t>
            </a:r>
            <a:r>
              <a:rPr lang="en-US" altLang="ko-KR" dirty="0" smtClean="0"/>
              <a:t>(real-time range): </a:t>
            </a:r>
            <a:r>
              <a:rPr lang="ko-KR" altLang="en-US" dirty="0" smtClean="0"/>
              <a:t>우선순위 </a:t>
            </a:r>
            <a:r>
              <a:rPr lang="en-US" altLang="ko-KR" dirty="0" smtClean="0"/>
              <a:t>0 ~ 99 </a:t>
            </a:r>
          </a:p>
          <a:p>
            <a:pPr lvl="1"/>
            <a:r>
              <a:rPr lang="en-US" altLang="ko-KR" dirty="0" smtClean="0"/>
              <a:t>nice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우선순위 </a:t>
            </a:r>
            <a:r>
              <a:rPr lang="en-US" altLang="ko-KR" dirty="0" smtClean="0"/>
              <a:t>100 ~ 140 </a:t>
            </a:r>
          </a:p>
          <a:p>
            <a:pPr lvl="1"/>
            <a:r>
              <a:rPr lang="ko-KR" altLang="en-US" dirty="0" smtClean="0"/>
              <a:t>높은 우선순위 태스크에 더 긴 </a:t>
            </a:r>
            <a:r>
              <a:rPr lang="en-US" altLang="ko-KR" dirty="0" smtClean="0"/>
              <a:t>time quantum</a:t>
            </a:r>
            <a:r>
              <a:rPr lang="ko-KR" altLang="en-US" dirty="0" smtClean="0"/>
              <a:t>을 할당 </a:t>
            </a:r>
          </a:p>
          <a:p>
            <a:pPr lvl="2">
              <a:buNone/>
            </a:pPr>
            <a:r>
              <a:rPr lang="en-US" altLang="ko-KR" dirty="0" smtClean="0"/>
              <a:t>* Windows XP</a:t>
            </a:r>
            <a:r>
              <a:rPr lang="ko-KR" altLang="en-US" dirty="0" smtClean="0"/>
              <a:t>와 우선순위 값의 의미가 반대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50966"/>
            <a:ext cx="6034261" cy="341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우선순위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스케줄링 개념을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대표적인 프로세스 스케줄링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선입 선처리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최단 작업 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라운드로빈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다단계 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 변경을 위한 우선순위를 변경하는 프로그램을 작성할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우선순위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80812"/>
            <a:ext cx="2819794" cy="201958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0812"/>
            <a:ext cx="4858428" cy="42963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508104" y="1124744"/>
            <a:ext cx="0" cy="540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설명선 3(테두리 없음) 6"/>
          <p:cNvSpPr/>
          <p:nvPr/>
        </p:nvSpPr>
        <p:spPr>
          <a:xfrm>
            <a:off x="7550947" y="4653136"/>
            <a:ext cx="1408696" cy="792088"/>
          </a:xfrm>
          <a:prstGeom prst="callout3">
            <a:avLst>
              <a:gd name="adj1" fmla="val 14944"/>
              <a:gd name="adj2" fmla="val -9630"/>
              <a:gd name="adj3" fmla="val -23113"/>
              <a:gd name="adj4" fmla="val -39487"/>
              <a:gd name="adj5" fmla="val -19247"/>
              <a:gd name="adj6" fmla="val -68164"/>
              <a:gd name="adj7" fmla="val -68446"/>
              <a:gd name="adj8" fmla="val -13041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Busy.exe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뭔가 바쁜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(?)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일을 하는 프로그램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768752" cy="5803271"/>
          </a:xfrm>
          <a:prstGeom prst="rect">
            <a:avLst/>
          </a:prstGeom>
        </p:spPr>
      </p:pic>
      <p:sp>
        <p:nvSpPr>
          <p:cNvPr id="5" name="설명선 3(테두리 없음) 4"/>
          <p:cNvSpPr/>
          <p:nvPr/>
        </p:nvSpPr>
        <p:spPr>
          <a:xfrm>
            <a:off x="7515544" y="4869160"/>
            <a:ext cx="1408696" cy="792088"/>
          </a:xfrm>
          <a:prstGeom prst="callout3">
            <a:avLst>
              <a:gd name="adj1" fmla="val 14944"/>
              <a:gd name="adj2" fmla="val -9630"/>
              <a:gd name="adj3" fmla="val -23113"/>
              <a:gd name="adj4" fmla="val -39487"/>
              <a:gd name="adj5" fmla="val -19247"/>
              <a:gd name="adj6" fmla="val -68164"/>
              <a:gd name="adj7" fmla="val -68446"/>
              <a:gd name="adj8" fmla="val -13041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Busy.exe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를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여러 개 실행하는 프로그램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echo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start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창 실행</a:t>
            </a:r>
            <a:r>
              <a:rPr lang="en-US" altLang="ko-KR" dirty="0" smtClean="0"/>
              <a:t>)</a:t>
            </a:r>
          </a:p>
          <a:p>
            <a:pPr lvl="2">
              <a:buNone/>
            </a:pPr>
            <a:r>
              <a:rPr lang="en-US" altLang="ko-KR" dirty="0" smtClean="0"/>
              <a:t>   * start &lt;</a:t>
            </a:r>
            <a:r>
              <a:rPr lang="en-US" altLang="ko-KR" i="1" dirty="0" smtClean="0"/>
              <a:t>command&gt;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&lt;command&gt;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참고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concepts of Process scheduling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 </a:t>
            </a:r>
            <a:r>
              <a:rPr lang="en-US" altLang="ko-KR" dirty="0" smtClean="0"/>
              <a:t>(Scheduling)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프로그램 운영체제의 핵심 부분 </a:t>
            </a:r>
          </a:p>
          <a:p>
            <a:pPr lvl="1"/>
            <a:r>
              <a:rPr lang="ko-KR" altLang="en-US" dirty="0" smtClean="0"/>
              <a:t>다중 프로그래밍의 목적은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이용률 최대화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프로세스는 실행 중에 입출력 요청이 있으면 대기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다른 프로세스를 선택하여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할당하고 실행 </a:t>
            </a:r>
          </a:p>
          <a:p>
            <a:pPr lvl="1"/>
            <a:r>
              <a:rPr lang="ko-KR" altLang="en-US" dirty="0" smtClean="0"/>
              <a:t>스케줄링은 운영체제의 기본 기능 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시스템의 가장 중요한 자원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실행의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CPU- IO burst cycle</a:t>
            </a:r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실행과 </a:t>
            </a:r>
            <a:r>
              <a:rPr lang="en-US" altLang="ko-KR" dirty="0" smtClean="0"/>
              <a:t>IO </a:t>
            </a:r>
            <a:r>
              <a:rPr lang="ko-KR" altLang="en-US" dirty="0" smtClean="0"/>
              <a:t>대기의 반복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96752"/>
            <a:ext cx="1162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492896"/>
            <a:ext cx="116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212976"/>
            <a:ext cx="1095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789040"/>
            <a:ext cx="1123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509120"/>
            <a:ext cx="1123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5157192"/>
            <a:ext cx="11620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6948264" y="126876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6296" y="155679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CPU burst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6948264" y="242088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8304" y="249289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 burst</a:t>
            </a:r>
            <a:endParaRPr lang="ko-KR" altLang="en-US" sz="1400" dirty="0"/>
          </a:p>
        </p:txBody>
      </p:sp>
      <p:sp>
        <p:nvSpPr>
          <p:cNvPr id="15" name="오른쪽 중괄호 14"/>
          <p:cNvSpPr/>
          <p:nvPr/>
        </p:nvSpPr>
        <p:spPr>
          <a:xfrm>
            <a:off x="6948264" y="2996952"/>
            <a:ext cx="14401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36296" y="32849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CPU burst</a:t>
            </a:r>
            <a:endParaRPr lang="ko-KR" altLang="en-US" sz="1400" dirty="0"/>
          </a:p>
        </p:txBody>
      </p:sp>
      <p:sp>
        <p:nvSpPr>
          <p:cNvPr id="17" name="오른쪽 중괄호 16"/>
          <p:cNvSpPr/>
          <p:nvPr/>
        </p:nvSpPr>
        <p:spPr>
          <a:xfrm>
            <a:off x="6948264" y="3789040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386104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 burst</a:t>
            </a:r>
            <a:endParaRPr lang="ko-KR" altLang="en-US" sz="1400" dirty="0"/>
          </a:p>
        </p:txBody>
      </p:sp>
      <p:sp>
        <p:nvSpPr>
          <p:cNvPr id="19" name="오른쪽 중괄호 18"/>
          <p:cNvSpPr/>
          <p:nvPr/>
        </p:nvSpPr>
        <p:spPr>
          <a:xfrm>
            <a:off x="6948264" y="4365104"/>
            <a:ext cx="14401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36296" y="46531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CPU burst</a:t>
            </a:r>
            <a:endParaRPr lang="ko-KR" altLang="en-US" sz="1400" dirty="0"/>
          </a:p>
        </p:txBody>
      </p:sp>
      <p:sp>
        <p:nvSpPr>
          <p:cNvPr id="21" name="오른쪽 중괄호 20"/>
          <p:cNvSpPr/>
          <p:nvPr/>
        </p:nvSpPr>
        <p:spPr>
          <a:xfrm>
            <a:off x="6948264" y="5157192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6296" y="52292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 burst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실행의 특성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844824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83768" y="1844824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32040" y="1844824"/>
            <a:ext cx="136815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3"/>
            <a:endCxn id="5" idx="1"/>
          </p:cNvCxnSpPr>
          <p:nvPr/>
        </p:nvCxnSpPr>
        <p:spPr>
          <a:xfrm>
            <a:off x="2267744" y="191683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7" idx="1"/>
          </p:cNvCxnSpPr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27584" y="4077072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4077072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80112" y="4077072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>
            <a:off x="1115616" y="4149080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5" idx="3"/>
            <a:endCxn id="16" idx="1"/>
          </p:cNvCxnSpPr>
          <p:nvPr/>
        </p:nvCxnSpPr>
        <p:spPr>
          <a:xfrm>
            <a:off x="2771800" y="4149080"/>
            <a:ext cx="28083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79912" y="4077072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1600" y="24208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CPU burst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79712" y="24208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I/O burst</a:t>
            </a:r>
            <a:endParaRPr lang="ko-KR" altLang="en-US" sz="1600" dirty="0"/>
          </a:p>
        </p:txBody>
      </p:sp>
      <p:cxnSp>
        <p:nvCxnSpPr>
          <p:cNvPr id="39" name="직선 연결선 38"/>
          <p:cNvCxnSpPr>
            <a:stCxn id="4" idx="2"/>
            <a:endCxn id="36" idx="0"/>
          </p:cNvCxnSpPr>
          <p:nvPr/>
        </p:nvCxnSpPr>
        <p:spPr>
          <a:xfrm flipH="1">
            <a:off x="1331640" y="1988840"/>
            <a:ext cx="216024" cy="432048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195736" y="1988840"/>
            <a:ext cx="0" cy="432048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92280" y="15567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CPU bound </a:t>
            </a:r>
            <a:r>
              <a:rPr lang="ko-KR" altLang="en-US" sz="1600" dirty="0" smtClean="0"/>
              <a:t>프로세스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020272" y="386104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I/O bound </a:t>
            </a:r>
            <a:r>
              <a:rPr lang="ko-KR" altLang="en-US" sz="1600" dirty="0" smtClean="0"/>
              <a:t>프로세스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 animBg="1"/>
      <p:bldP spid="15" grpId="0" animBg="1"/>
      <p:bldP spid="16" grpId="0" animBg="1"/>
      <p:bldP spid="31" grpId="0" animBg="1"/>
      <p:bldP spid="36" grpId="0"/>
      <p:bldP spid="37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Burst </a:t>
            </a:r>
            <a:r>
              <a:rPr lang="ko-KR" altLang="en-US" dirty="0" smtClean="0"/>
              <a:t>지속 시간의 분포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지수 </a:t>
            </a:r>
            <a:r>
              <a:rPr lang="en-US" altLang="ko-KR" dirty="0" smtClean="0"/>
              <a:t>(exponential) </a:t>
            </a:r>
            <a:r>
              <a:rPr lang="ko-KR" altLang="en-US" dirty="0" smtClean="0"/>
              <a:t>분포의 특성 </a:t>
            </a:r>
          </a:p>
          <a:p>
            <a:r>
              <a:rPr lang="ko-KR" altLang="en-US" dirty="0" smtClean="0"/>
              <a:t>적절한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 알고리즘을 선택하는 데 사용하는 중요한 정보 중 하나 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572135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 </a:t>
            </a:r>
            <a:r>
              <a:rPr lang="en-US" altLang="ko-KR" dirty="0" smtClean="0"/>
              <a:t>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Ready </a:t>
            </a:r>
            <a:r>
              <a:rPr lang="ko-KR" altLang="en-US" dirty="0" smtClean="0"/>
              <a:t>큐에서 프로세스를 선택하여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할당 </a:t>
            </a:r>
          </a:p>
          <a:p>
            <a:pPr lvl="1"/>
            <a:r>
              <a:rPr lang="en-US" altLang="ko-KR" dirty="0" smtClean="0"/>
              <a:t>Ready </a:t>
            </a:r>
            <a:r>
              <a:rPr lang="ko-KR" altLang="en-US" dirty="0" smtClean="0"/>
              <a:t>큐는 스케줄링 알고리즘에 따라 다양하게 구현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Ready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안의 레코드는 프로세스 제어 블록 </a:t>
            </a:r>
            <a:r>
              <a:rPr lang="en-US" altLang="ko-KR" dirty="0" smtClean="0"/>
              <a:t>(PCB)</a:t>
            </a:r>
            <a:r>
              <a:rPr lang="ko-KR" altLang="en-US" dirty="0" smtClean="0"/>
              <a:t>임</a:t>
            </a:r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스케줄러 </a:t>
            </a:r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0000CC"/>
                </a:solidFill>
              </a:rPr>
              <a:t>단기</a:t>
            </a:r>
            <a:r>
              <a:rPr lang="en-US" altLang="ko-KR" dirty="0" smtClean="0">
                <a:solidFill>
                  <a:srgbClr val="0000CC"/>
                </a:solidFill>
              </a:rPr>
              <a:t> (short-term)</a:t>
            </a:r>
            <a:r>
              <a:rPr lang="ko-KR" altLang="en-US" dirty="0" smtClean="0">
                <a:solidFill>
                  <a:srgbClr val="0000CC"/>
                </a:solidFill>
              </a:rPr>
              <a:t> 스케줄러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r>
              <a:rPr lang="en-US" altLang="ko-KR" dirty="0" smtClean="0">
                <a:solidFill>
                  <a:srgbClr val="0000CC"/>
                </a:solidFill>
              </a:rPr>
              <a:t>CPU </a:t>
            </a:r>
            <a:r>
              <a:rPr lang="ko-KR" altLang="en-US" dirty="0" smtClean="0">
                <a:solidFill>
                  <a:srgbClr val="0000CC"/>
                </a:solidFill>
              </a:rPr>
              <a:t>스케줄링이 발생하는 상황</a:t>
            </a:r>
          </a:p>
          <a:p>
            <a:pPr lvl="1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running -&gt; wait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입출력 요청 등으로 프로세스가 스스로 실행 중단 </a:t>
            </a:r>
            <a:r>
              <a:rPr lang="en-US" altLang="ko-KR" dirty="0" smtClean="0"/>
              <a:t>(block) </a:t>
            </a:r>
          </a:p>
          <a:p>
            <a:pPr lvl="1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running -&gt;ready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타이머</a:t>
            </a:r>
            <a:r>
              <a:rPr lang="en-US" altLang="ko-KR" dirty="0" smtClean="0"/>
              <a:t>(timer) </a:t>
            </a:r>
            <a:r>
              <a:rPr lang="ko-KR" altLang="en-US" dirty="0" smtClean="0"/>
              <a:t>등에 의한 인터럽트 </a:t>
            </a:r>
          </a:p>
          <a:p>
            <a:pPr lvl="1">
              <a:buNone/>
            </a:pPr>
            <a:r>
              <a:rPr lang="en-US" altLang="ko-KR" dirty="0" smtClean="0"/>
              <a:t>3. wait -&gt; ready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입출력 완료 인터럽트 </a:t>
            </a:r>
          </a:p>
          <a:p>
            <a:pPr lvl="1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프로세스가 종료할 때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1217</Words>
  <Application>Microsoft Office PowerPoint</Application>
  <PresentationFormat>화면 슬라이드 쇼(4:3)</PresentationFormat>
  <Paragraphs>198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학습목표</vt:lpstr>
      <vt:lpstr>Basic concepts of Process scheduling</vt:lpstr>
      <vt:lpstr>CPU 스케줄링 (Scheduling) </vt:lpstr>
      <vt:lpstr>프로세스 실행의 특성</vt:lpstr>
      <vt:lpstr>프로세스 실행의 특성</vt:lpstr>
      <vt:lpstr>CPU Burst 지속 시간의 분포 </vt:lpstr>
      <vt:lpstr>CPU Scheduler</vt:lpstr>
      <vt:lpstr>선점 스케줄링 (Preemptive Scheduling)</vt:lpstr>
      <vt:lpstr>비선점 스케줄링 (Nonpreemptive Scheduling)</vt:lpstr>
      <vt:lpstr>디스패처 (Dispatcher)</vt:lpstr>
      <vt:lpstr>스케줄링 평가기준</vt:lpstr>
      <vt:lpstr>스케줄링 평가기준</vt:lpstr>
      <vt:lpstr>Scheduling Algorithms</vt:lpstr>
      <vt:lpstr>선입 선처리 스케줄링 (FCFS) </vt:lpstr>
      <vt:lpstr>최단 작업 우선 스케줄링 (SJF) </vt:lpstr>
      <vt:lpstr>우선순위 (Priority) 스케줄링 </vt:lpstr>
      <vt:lpstr>라운드-로빈 (Round-Robin) 스케줄링</vt:lpstr>
      <vt:lpstr>다단계 큐 (Multilevel Queue) 스케줄링 </vt:lpstr>
      <vt:lpstr>PowerPoint 프레젠테이션</vt:lpstr>
      <vt:lpstr>다단계 피드백 큐 (Multilevel Feedback Queue) 스케줄링</vt:lpstr>
      <vt:lpstr>PowerPoint 프레젠테이션</vt:lpstr>
      <vt:lpstr>PowerPoint 프레젠테이션</vt:lpstr>
      <vt:lpstr>실제 운영체제의 스케줄링</vt:lpstr>
      <vt:lpstr>윈도우즈</vt:lpstr>
      <vt:lpstr>윈도우 프로세스의 우선순위</vt:lpstr>
      <vt:lpstr>리눅스</vt:lpstr>
      <vt:lpstr>실습 – 프로세스 우선순위</vt:lpstr>
      <vt:lpstr>프로세스 우선순위 변경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704</cp:revision>
  <dcterms:created xsi:type="dcterms:W3CDTF">2006-10-05T04:04:58Z</dcterms:created>
  <dcterms:modified xsi:type="dcterms:W3CDTF">2014-08-05T01:12:14Z</dcterms:modified>
</cp:coreProperties>
</file>