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302" r:id="rId4"/>
    <p:sldId id="326" r:id="rId5"/>
    <p:sldId id="305" r:id="rId6"/>
    <p:sldId id="309" r:id="rId7"/>
    <p:sldId id="332" r:id="rId8"/>
    <p:sldId id="331" r:id="rId9"/>
    <p:sldId id="327" r:id="rId10"/>
    <p:sldId id="330" r:id="rId11"/>
    <p:sldId id="333" r:id="rId12"/>
    <p:sldId id="334" r:id="rId13"/>
    <p:sldId id="335" r:id="rId14"/>
    <p:sldId id="336" r:id="rId15"/>
    <p:sldId id="320" r:id="rId16"/>
    <p:sldId id="337" r:id="rId17"/>
    <p:sldId id="340" r:id="rId18"/>
    <p:sldId id="329" r:id="rId19"/>
    <p:sldId id="338" r:id="rId20"/>
    <p:sldId id="339" r:id="rId21"/>
    <p:sldId id="324" r:id="rId22"/>
    <p:sldId id="342" r:id="rId23"/>
    <p:sldId id="344" r:id="rId24"/>
    <p:sldId id="343" r:id="rId25"/>
    <p:sldId id="341" r:id="rId26"/>
    <p:sldId id="328" r:id="rId27"/>
    <p:sldId id="345" r:id="rId28"/>
    <p:sldId id="346" r:id="rId29"/>
    <p:sldId id="347" r:id="rId30"/>
    <p:sldId id="348" r:id="rId31"/>
    <p:sldId id="349" r:id="rId32"/>
    <p:sldId id="300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1725" autoAdjust="0"/>
  </p:normalViewPr>
  <p:slideViewPr>
    <p:cSldViewPr>
      <p:cViewPr varScale="1">
        <p:scale>
          <a:sx n="80" d="100"/>
          <a:sy n="80" d="100"/>
        </p:scale>
        <p:origin x="72" y="3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6" y="274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B5F4D-0006-4280-A298-1E05DBF2D808}" type="datetimeFigureOut">
              <a:rPr lang="ko-KR" altLang="en-US" smtClean="0"/>
              <a:pPr/>
              <a:t>2014-08-07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42C35-FCBA-4879-95E0-C471BD9D3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4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  <a:defRPr sz="2800"/>
            </a:lvl1pPr>
            <a:lvl2pPr marL="630238" indent="-285750">
              <a:buClr>
                <a:srgbClr val="0070C0"/>
              </a:buClr>
              <a:buFont typeface="Arial" panose="020B0604020202020204" pitchFamily="34" charset="0"/>
              <a:buChar char="–"/>
              <a:defRPr sz="2400"/>
            </a:lvl2pPr>
            <a:lvl3pPr marL="893763" indent="-228600">
              <a:defRPr sz="2000"/>
            </a:lvl3pPr>
            <a:lvl4pPr marL="1163638" indent="-228600">
              <a:defRPr sz="1800"/>
            </a:lvl4pPr>
            <a:lvl5pPr marL="1433513" indent="-228600"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82404" y="882086"/>
            <a:ext cx="856895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010" y="332656"/>
            <a:ext cx="820461" cy="38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2014-08-07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nhn\Desktop\NEXT 사진\X-lay아트_최종_2012_0503\X레이아트_최종_2012_0503\꽃_0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" t="2066"/>
          <a:stretch/>
        </p:blipFill>
        <p:spPr bwMode="auto">
          <a:xfrm>
            <a:off x="4644008" y="116632"/>
            <a:ext cx="4464497" cy="662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nhn\Desktop\NEXT 사진\기타사진\NEXT 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0" t="69594" r="1562" b="2554"/>
          <a:stretch/>
        </p:blipFill>
        <p:spPr bwMode="auto">
          <a:xfrm>
            <a:off x="755576" y="908720"/>
            <a:ext cx="3528392" cy="82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683568" y="3140968"/>
            <a:ext cx="633447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600" b="1" dirty="0" smtClean="0">
                <a:latin typeface="나눔고딕" pitchFamily="50" charset="-127"/>
                <a:ea typeface="나눔고딕" pitchFamily="50" charset="-127"/>
              </a:rPr>
              <a:t>Threads</a:t>
            </a:r>
            <a:endParaRPr lang="en-US" altLang="ko-KR" sz="26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36726" y="5085184"/>
            <a:ext cx="2323106" cy="0"/>
          </a:xfrm>
          <a:prstGeom prst="line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62174" y="5157192"/>
            <a:ext cx="1872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NHN NEXT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58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쓰레드</a:t>
            </a:r>
            <a:r>
              <a:rPr lang="ko-KR" altLang="en-US" dirty="0" smtClean="0"/>
              <a:t> 개념을 적용한 프로세스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4"/>
            <a:ext cx="30575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484784"/>
            <a:ext cx="39052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멀티 </a:t>
            </a:r>
            <a:r>
              <a:rPr lang="ko-KR" altLang="en-US" dirty="0" err="1" smtClean="0"/>
              <a:t>쓰레드로</a:t>
            </a:r>
            <a:r>
              <a:rPr lang="ko-KR" altLang="en-US" dirty="0" smtClean="0"/>
              <a:t> 구성된 서버 구조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924944"/>
            <a:ext cx="11521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48264" y="2924944"/>
            <a:ext cx="11521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Thread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51920" y="2924944"/>
            <a:ext cx="11521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4" idx="3"/>
            <a:endCxn id="8" idx="1"/>
          </p:cNvCxnSpPr>
          <p:nvPr/>
        </p:nvCxnSpPr>
        <p:spPr>
          <a:xfrm>
            <a:off x="1979712" y="3109610"/>
            <a:ext cx="1872208" cy="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3"/>
            <a:endCxn id="5" idx="1"/>
          </p:cNvCxnSpPr>
          <p:nvPr/>
        </p:nvCxnSpPr>
        <p:spPr>
          <a:xfrm>
            <a:off x="5004048" y="3109610"/>
            <a:ext cx="1944216" cy="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23728" y="24928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 request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20072" y="2060848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/>
            <a:r>
              <a:rPr lang="en-US" altLang="ko-KR" dirty="0" smtClean="0"/>
              <a:t>(2) Create new thread to service the request</a:t>
            </a:r>
            <a:endParaRPr lang="ko-KR" altLang="en-US" dirty="0"/>
          </a:p>
        </p:txBody>
      </p:sp>
      <p:sp>
        <p:nvSpPr>
          <p:cNvPr id="26" name="자유형 25"/>
          <p:cNvSpPr/>
          <p:nvPr/>
        </p:nvSpPr>
        <p:spPr>
          <a:xfrm>
            <a:off x="4119824" y="3297560"/>
            <a:ext cx="663191" cy="800519"/>
          </a:xfrm>
          <a:custGeom>
            <a:avLst/>
            <a:gdLst>
              <a:gd name="connsiteX0" fmla="*/ 663191 w 663191"/>
              <a:gd name="connsiteY0" fmla="*/ 0 h 800519"/>
              <a:gd name="connsiteX1" fmla="*/ 321547 w 663191"/>
              <a:gd name="connsiteY1" fmla="*/ 793820 h 800519"/>
              <a:gd name="connsiteX2" fmla="*/ 0 w 663191"/>
              <a:gd name="connsiteY2" fmla="*/ 40193 h 80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3191" h="800519">
                <a:moveTo>
                  <a:pt x="663191" y="0"/>
                </a:moveTo>
                <a:cubicBezTo>
                  <a:pt x="547635" y="393560"/>
                  <a:pt x="432079" y="787121"/>
                  <a:pt x="321547" y="793820"/>
                </a:cubicBezTo>
                <a:cubicBezTo>
                  <a:pt x="211015" y="800519"/>
                  <a:pt x="105507" y="420356"/>
                  <a:pt x="0" y="40193"/>
                </a:cubicBezTo>
              </a:path>
            </a:pathLst>
          </a:cu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347864" y="4221088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/>
            <a:r>
              <a:rPr lang="en-US" altLang="ko-KR" dirty="0" smtClean="0"/>
              <a:t>(3) Resume listening for additional client requests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6" grpId="0"/>
      <p:bldP spid="17" grpId="0"/>
      <p:bldP spid="26" grpId="0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멀티 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프로그래밍의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응답성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(Responsiveness) </a:t>
            </a:r>
          </a:p>
          <a:p>
            <a:pPr lvl="1"/>
            <a:r>
              <a:rPr lang="ko-KR" altLang="en-US" dirty="0" smtClean="0"/>
              <a:t>다른 </a:t>
            </a:r>
            <a:r>
              <a:rPr lang="ko-KR" altLang="en-US" dirty="0" err="1"/>
              <a:t>쓰</a:t>
            </a:r>
            <a:r>
              <a:rPr lang="ko-KR" altLang="en-US" dirty="0" err="1" smtClean="0"/>
              <a:t>레드의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실행 시간이 길거나 입출력을 위해 블록</a:t>
            </a:r>
            <a:r>
              <a:rPr lang="en-US" altLang="ko-KR" dirty="0" smtClean="0"/>
              <a:t>(block) </a:t>
            </a:r>
            <a:r>
              <a:rPr lang="ko-KR" altLang="en-US" dirty="0" smtClean="0"/>
              <a:t>되더라도 계속 실행을 허용 </a:t>
            </a:r>
          </a:p>
          <a:p>
            <a:r>
              <a:rPr lang="ko-KR" altLang="en-US" dirty="0" smtClean="0"/>
              <a:t>자원 공유 </a:t>
            </a:r>
            <a:r>
              <a:rPr lang="en-US" altLang="ko-KR" dirty="0" smtClean="0"/>
              <a:t>(Resource sharing) </a:t>
            </a:r>
          </a:p>
          <a:p>
            <a:pPr lvl="1"/>
            <a:r>
              <a:rPr lang="ko-KR" altLang="en-US" dirty="0" smtClean="0"/>
              <a:t>프로세스의 자원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 데이터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자동적으로 공유 </a:t>
            </a:r>
          </a:p>
          <a:p>
            <a:r>
              <a:rPr lang="ko-KR" altLang="en-US" dirty="0" smtClean="0"/>
              <a:t>경제성 </a:t>
            </a:r>
            <a:r>
              <a:rPr lang="en-US" altLang="ko-KR" dirty="0" smtClean="0"/>
              <a:t>(Economy) </a:t>
            </a:r>
          </a:p>
          <a:p>
            <a:pPr lvl="1"/>
            <a:r>
              <a:rPr lang="ko-KR" altLang="en-US" dirty="0" smtClean="0"/>
              <a:t>프로세스의 생성과 문맥교환 보다 빠르고 자원 사용이 적음</a:t>
            </a:r>
            <a:r>
              <a:rPr lang="en-US" altLang="ko-KR" dirty="0" smtClean="0"/>
              <a:t> </a:t>
            </a:r>
          </a:p>
          <a:p>
            <a:r>
              <a:rPr lang="ko-KR" altLang="en-US" dirty="0" err="1" smtClean="0"/>
              <a:t>확장성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(Scalability) </a:t>
            </a:r>
          </a:p>
          <a:p>
            <a:pPr lvl="1"/>
            <a:r>
              <a:rPr lang="ko-KR" altLang="en-US" dirty="0" smtClean="0"/>
              <a:t>멀티 프로세서 시스템에서 </a:t>
            </a:r>
            <a:r>
              <a:rPr lang="ko-KR" altLang="en-US" dirty="0" err="1" smtClean="0"/>
              <a:t>병렬성</a:t>
            </a:r>
            <a:r>
              <a:rPr lang="ko-KR" altLang="en-US" dirty="0" smtClean="0"/>
              <a:t> 증가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멀티 코어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멀티코어 시스템에서의 멀티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프로그래밍 </a:t>
            </a:r>
          </a:p>
          <a:p>
            <a:pPr lvl="1"/>
            <a:r>
              <a:rPr lang="ko-KR" altLang="en-US" dirty="0" smtClean="0"/>
              <a:t>멀티코어의 효율성과 </a:t>
            </a:r>
            <a:r>
              <a:rPr lang="ko-KR" altLang="en-US" dirty="0" err="1" smtClean="0"/>
              <a:t>병행성을</a:t>
            </a:r>
            <a:r>
              <a:rPr lang="ko-KR" altLang="en-US" dirty="0" smtClean="0"/>
              <a:t> 더욱 향상</a:t>
            </a:r>
            <a:endParaRPr lang="en-US" altLang="ko-KR" dirty="0" smtClean="0"/>
          </a:p>
          <a:p>
            <a:r>
              <a:rPr lang="ko-KR" altLang="en-US" dirty="0" smtClean="0"/>
              <a:t>멀티코어 시스템에서의 프로그래밍 도전 과제 </a:t>
            </a:r>
          </a:p>
          <a:p>
            <a:pPr lvl="1"/>
            <a:r>
              <a:rPr lang="ko-KR" altLang="en-US" dirty="0" smtClean="0"/>
              <a:t>작업 분배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독립적으로 병행 처리가 가능한 태스크로 분배 </a:t>
            </a:r>
          </a:p>
          <a:p>
            <a:pPr lvl="1"/>
            <a:r>
              <a:rPr lang="ko-KR" altLang="en-US" dirty="0" smtClean="0"/>
              <a:t>균형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태스크의 작업 기여도의 균등한 분배 </a:t>
            </a:r>
          </a:p>
          <a:p>
            <a:pPr lvl="1"/>
            <a:r>
              <a:rPr lang="ko-KR" altLang="en-US" dirty="0" smtClean="0"/>
              <a:t>데이터 분할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태스크가 작업할 데이터를 분할 </a:t>
            </a:r>
          </a:p>
          <a:p>
            <a:pPr lvl="1"/>
            <a:r>
              <a:rPr lang="ko-KR" altLang="en-US" dirty="0" smtClean="0"/>
              <a:t>데이터 의존성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태스크가 처리하는 데이터와의 의존성 </a:t>
            </a:r>
          </a:p>
          <a:p>
            <a:pPr lvl="2"/>
            <a:r>
              <a:rPr lang="ko-KR" altLang="en-US" dirty="0" smtClean="0"/>
              <a:t>태스크들 간의 동기화 필요 </a:t>
            </a:r>
          </a:p>
          <a:p>
            <a:pPr lvl="1"/>
            <a:r>
              <a:rPr lang="ko-KR" altLang="en-US" dirty="0" smtClean="0"/>
              <a:t>시험과 디버깅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복잡한 실행 방식 때문에 테스트와 디버깅이 어려움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멀티 코어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Parallelism</a:t>
            </a:r>
            <a:r>
              <a:rPr lang="ko-KR" altLang="en-US" dirty="0" smtClean="0"/>
              <a:t>의</a:t>
            </a:r>
            <a:r>
              <a:rPr lang="en-US" altLang="en-US" dirty="0" smtClean="0"/>
              <a:t> </a:t>
            </a:r>
            <a:r>
              <a:rPr lang="ko-KR" altLang="en-US" dirty="0" smtClean="0"/>
              <a:t>종류</a:t>
            </a:r>
            <a:endParaRPr lang="en-US" altLang="en-US" dirty="0" smtClean="0"/>
          </a:p>
          <a:p>
            <a:pPr lvl="1"/>
            <a:r>
              <a:rPr lang="en-US" altLang="en-US" b="1" dirty="0" smtClean="0">
                <a:solidFill>
                  <a:srgbClr val="3366FF"/>
                </a:solidFill>
              </a:rPr>
              <a:t>Data parallelism</a:t>
            </a:r>
          </a:p>
          <a:p>
            <a:pPr lvl="2"/>
            <a:r>
              <a:rPr lang="ko-KR" altLang="en-US" dirty="0" smtClean="0"/>
              <a:t>동일 데이터를 다수의 코어에 분배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코어는 동일 연산 수행</a:t>
            </a:r>
            <a:endParaRPr lang="en-US" altLang="en-US" b="1" dirty="0" smtClean="0">
              <a:solidFill>
                <a:srgbClr val="3366FF"/>
              </a:solidFill>
            </a:endParaRPr>
          </a:p>
          <a:p>
            <a:pPr lvl="1"/>
            <a:r>
              <a:rPr lang="en-US" altLang="en-US" b="1" dirty="0" smtClean="0">
                <a:solidFill>
                  <a:srgbClr val="3366FF"/>
                </a:solidFill>
              </a:rPr>
              <a:t>Task parallelism</a:t>
            </a:r>
          </a:p>
          <a:p>
            <a:pPr lvl="2"/>
            <a:r>
              <a:rPr lang="ko-KR" altLang="en-US" dirty="0" err="1" smtClean="0"/>
              <a:t>쓰레드들을</a:t>
            </a:r>
            <a:r>
              <a:rPr lang="ko-KR" altLang="en-US" dirty="0" smtClean="0"/>
              <a:t> 코어들에 분배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</a:t>
            </a:r>
            <a:r>
              <a:rPr lang="ko-KR" altLang="en-US" dirty="0" err="1" smtClean="0"/>
              <a:t>쓰레드는</a:t>
            </a:r>
            <a:r>
              <a:rPr lang="ko-KR" altLang="en-US" dirty="0" smtClean="0"/>
              <a:t> 각자 고유한 연산을 수행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Multithread models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altLang="ko-KR" dirty="0" err="1" smtClean="0">
                <a:solidFill>
                  <a:schemeClr val="tx1"/>
                </a:solidFill>
              </a:rPr>
              <a:t>Userthreads</a:t>
            </a:r>
            <a:r>
              <a:rPr lang="en-US" altLang="ko-KR" dirty="0" smtClean="0">
                <a:solidFill>
                  <a:schemeClr val="tx1"/>
                </a:solidFill>
              </a:rPr>
              <a:t> &amp; kernel threads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algn="l"/>
            <a:endParaRPr lang="en-US" altLang="en-US" dirty="0" smtClean="0">
              <a:solidFill>
                <a:schemeClr val="tx1"/>
              </a:solidFill>
            </a:endParaRPr>
          </a:p>
          <a:p>
            <a:pPr algn="l"/>
            <a:r>
              <a:rPr lang="en-US" altLang="en-US" dirty="0" smtClean="0">
                <a:solidFill>
                  <a:schemeClr val="tx1"/>
                </a:solidFill>
              </a:rPr>
              <a:t>Models </a:t>
            </a:r>
          </a:p>
          <a:p>
            <a:pPr algn="l"/>
            <a:r>
              <a:rPr lang="en-US" altLang="en-US" dirty="0" smtClean="0">
                <a:solidFill>
                  <a:schemeClr val="tx1"/>
                </a:solidFill>
              </a:rPr>
              <a:t>  - Many-to-One</a:t>
            </a:r>
            <a:r>
              <a:rPr lang="en-US" altLang="en-US" dirty="0" smtClean="0">
                <a:solidFill>
                  <a:schemeClr val="tx1"/>
                </a:solidFill>
              </a:rPr>
              <a:t/>
            </a:r>
            <a:br>
              <a:rPr lang="en-US" altLang="en-US" dirty="0" smtClean="0">
                <a:solidFill>
                  <a:schemeClr val="tx1"/>
                </a:solidFill>
              </a:rPr>
            </a:br>
            <a:r>
              <a:rPr lang="en-US" altLang="en-US" dirty="0" smtClean="0">
                <a:solidFill>
                  <a:schemeClr val="tx1"/>
                </a:solidFill>
              </a:rPr>
              <a:t>  - One-to-One</a:t>
            </a:r>
            <a:r>
              <a:rPr lang="en-US" altLang="en-US" dirty="0" smtClean="0">
                <a:solidFill>
                  <a:schemeClr val="tx1"/>
                </a:solidFill>
              </a:rPr>
              <a:t/>
            </a:r>
            <a:br>
              <a:rPr lang="en-US" altLang="en-US" dirty="0" smtClean="0">
                <a:solidFill>
                  <a:schemeClr val="tx1"/>
                </a:solidFill>
              </a:rPr>
            </a:br>
            <a:r>
              <a:rPr lang="en-US" altLang="en-US" dirty="0" smtClean="0">
                <a:solidFill>
                  <a:schemeClr val="tx1"/>
                </a:solidFill>
              </a:rPr>
              <a:t>  - Many-to-Many</a:t>
            </a:r>
            <a:endParaRPr lang="en-US" altLang="en-US" dirty="0" smtClean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</a:t>
            </a:r>
            <a:r>
              <a:rPr lang="ko-KR" altLang="en-US" dirty="0" smtClean="0"/>
              <a:t> </a:t>
            </a:r>
            <a:r>
              <a:rPr lang="en-US" altLang="ko-KR" dirty="0" smtClean="0"/>
              <a:t>threads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Kernel threads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b="1" dirty="0" smtClean="0">
                <a:solidFill>
                  <a:srgbClr val="3366FF"/>
                </a:solidFill>
              </a:rPr>
              <a:t>User threads</a:t>
            </a:r>
          </a:p>
          <a:p>
            <a:pPr lvl="1"/>
            <a:r>
              <a:rPr lang="ko-KR" altLang="en-US" dirty="0" err="1" smtClean="0"/>
              <a:t>커널의</a:t>
            </a:r>
            <a:r>
              <a:rPr lang="ko-KR" altLang="en-US" dirty="0" smtClean="0"/>
              <a:t> 지원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인식 없이 사용자 공간에서 실행 </a:t>
            </a:r>
            <a:r>
              <a:rPr lang="en-US" altLang="ko-KR" dirty="0" smtClean="0"/>
              <a:t>(</a:t>
            </a:r>
            <a:r>
              <a:rPr lang="ko-KR" altLang="en-US" dirty="0" smtClean="0"/>
              <a:t>빠른 성능</a:t>
            </a:r>
            <a:r>
              <a:rPr lang="en-US" altLang="ko-KR" dirty="0" smtClean="0"/>
              <a:t>) </a:t>
            </a:r>
          </a:p>
          <a:p>
            <a:pPr lvl="2"/>
            <a:r>
              <a:rPr lang="ko-KR" altLang="en-US" dirty="0" err="1" smtClean="0"/>
              <a:t>쓰레드의</a:t>
            </a:r>
            <a:r>
              <a:rPr lang="ko-KR" altLang="en-US" dirty="0" smtClean="0"/>
              <a:t> 멈춤은 프로세스 자체의 멈춤을 유발 </a:t>
            </a:r>
            <a:r>
              <a:rPr lang="en-US" altLang="ko-KR" dirty="0" smtClean="0"/>
              <a:t>(blocking) </a:t>
            </a:r>
          </a:p>
          <a:p>
            <a:pPr lvl="1"/>
            <a:r>
              <a:rPr lang="ko-KR" altLang="en-US" dirty="0" err="1" smtClean="0"/>
              <a:t>쓰레드</a:t>
            </a:r>
            <a:r>
              <a:rPr lang="ko-KR" altLang="en-US" dirty="0" smtClean="0"/>
              <a:t> 라이브러리를 통하여 제공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Pthread</a:t>
            </a:r>
            <a:r>
              <a:rPr lang="en-US" altLang="ko-KR" dirty="0" smtClean="0"/>
              <a:t>, Java </a:t>
            </a:r>
            <a:r>
              <a:rPr lang="ko-KR" altLang="en-US" dirty="0" err="1" smtClean="0"/>
              <a:t>쓰레드</a:t>
            </a:r>
            <a:r>
              <a:rPr lang="en-US" altLang="ko-KR" dirty="0" smtClean="0"/>
              <a:t>) </a:t>
            </a:r>
          </a:p>
          <a:p>
            <a:pPr lvl="2"/>
            <a:r>
              <a:rPr lang="ko-KR" altLang="en-US" dirty="0" err="1" smtClean="0"/>
              <a:t>커널의</a:t>
            </a:r>
            <a:r>
              <a:rPr lang="ko-KR" altLang="en-US" dirty="0" smtClean="0"/>
              <a:t> 관여 없이 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스케줄링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 수행 </a:t>
            </a:r>
            <a:endParaRPr lang="en-US" altLang="en-US" dirty="0" smtClean="0"/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Kernel threads</a:t>
            </a:r>
          </a:p>
          <a:p>
            <a:pPr lvl="1"/>
            <a:r>
              <a:rPr lang="en-US" altLang="en-US" dirty="0" smtClean="0"/>
              <a:t>Kernel</a:t>
            </a:r>
            <a:r>
              <a:rPr lang="ko-KR" altLang="en-US" dirty="0" smtClean="0"/>
              <a:t>에</a:t>
            </a:r>
            <a:r>
              <a:rPr lang="en-US" altLang="en-US" dirty="0" smtClean="0"/>
              <a:t> </a:t>
            </a:r>
            <a:r>
              <a:rPr lang="ko-KR" altLang="en-US" dirty="0" smtClean="0"/>
              <a:t>의해 지원됨</a:t>
            </a:r>
            <a:endParaRPr lang="en-US" altLang="en-US" dirty="0" smtClean="0"/>
          </a:p>
          <a:p>
            <a:pPr lvl="1"/>
            <a:r>
              <a:rPr lang="ko-KR" altLang="en-US" dirty="0" err="1" smtClean="0"/>
              <a:t>커널이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쓰레드를</a:t>
            </a:r>
            <a:r>
              <a:rPr lang="ko-KR" altLang="en-US" dirty="0" smtClean="0"/>
              <a:t> 인식하고 프로세스와 유사하게 스케줄링 </a:t>
            </a:r>
          </a:p>
          <a:p>
            <a:pPr lvl="2"/>
            <a:r>
              <a:rPr lang="ko-KR" altLang="en-US" dirty="0" err="1" smtClean="0"/>
              <a:t>커널의</a:t>
            </a:r>
            <a:r>
              <a:rPr lang="ko-KR" altLang="en-US" dirty="0" smtClean="0"/>
              <a:t> 오버헤드로 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생성과 스케줄링이 느림 </a:t>
            </a:r>
          </a:p>
          <a:p>
            <a:pPr lvl="1"/>
            <a:r>
              <a:rPr lang="en-US" altLang="ko-KR" dirty="0" smtClean="0"/>
              <a:t>Windows, Linux, Mac OS X </a:t>
            </a:r>
            <a:r>
              <a:rPr lang="ko-KR" altLang="en-US" dirty="0" smtClean="0"/>
              <a:t>등 대부분의 운영체제가 지원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en-US" dirty="0" smtClean="0"/>
              <a:t>Windows, Solaris, Linux, Tru64 UNIX, Mac OS X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쓰레드는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스케줄링을 통해 병렬적으로 실행 </a:t>
            </a:r>
          </a:p>
          <a:p>
            <a:pPr lvl="2"/>
            <a:r>
              <a:rPr lang="ko-KR" altLang="en-US" dirty="0" smtClean="0"/>
              <a:t>멀티프로세서 시스템에서 병행 수행 능력 향상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Multithreading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 </a:t>
            </a:r>
            <a:r>
              <a:rPr lang="ko-KR" altLang="en-US" dirty="0" err="1" smtClean="0"/>
              <a:t>쓰레드와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쓰레드의</a:t>
            </a:r>
            <a:r>
              <a:rPr lang="ko-KR" altLang="en-US" dirty="0" smtClean="0"/>
              <a:t> 관계 </a:t>
            </a:r>
          </a:p>
          <a:p>
            <a:pPr lvl="1"/>
            <a:r>
              <a:rPr lang="ko-KR" altLang="en-US" dirty="0" smtClean="0"/>
              <a:t>사용자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를 할당 받아 실행되기 위해서는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스레드에</a:t>
            </a:r>
            <a:r>
              <a:rPr lang="ko-KR" altLang="en-US" dirty="0" smtClean="0"/>
              <a:t> 연결되어야 함</a:t>
            </a:r>
            <a:r>
              <a:rPr lang="en-US" altLang="ko-KR" dirty="0" smtClean="0"/>
              <a:t>. (mapping, binding) 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Model</a:t>
            </a:r>
            <a:r>
              <a:rPr lang="ko-KR" altLang="en-US" dirty="0" smtClean="0"/>
              <a:t>의 종류</a:t>
            </a:r>
            <a:endParaRPr lang="en-US" altLang="ko-KR" dirty="0" smtClean="0"/>
          </a:p>
          <a:p>
            <a:pPr lvl="1"/>
            <a:r>
              <a:rPr lang="en-US" altLang="en-US" dirty="0" smtClean="0"/>
              <a:t>Many-to-One</a:t>
            </a:r>
          </a:p>
          <a:p>
            <a:pPr lvl="1"/>
            <a:r>
              <a:rPr lang="en-US" altLang="en-US" dirty="0" smtClean="0"/>
              <a:t>One-to-One</a:t>
            </a:r>
          </a:p>
          <a:p>
            <a:pPr lvl="1"/>
            <a:r>
              <a:rPr lang="en-US" altLang="en-US" dirty="0" smtClean="0"/>
              <a:t>Many-to-Many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Many-to-One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다수의 </a:t>
            </a:r>
            <a:r>
              <a:rPr lang="en-US" altLang="en-US" dirty="0" smtClean="0"/>
              <a:t>user-level </a:t>
            </a:r>
            <a:r>
              <a:rPr lang="ko-KR" altLang="en-US" dirty="0" err="1" smtClean="0"/>
              <a:t>쓰레드들이</a:t>
            </a:r>
            <a:r>
              <a:rPr lang="ko-KR" altLang="en-US" dirty="0" smtClean="0"/>
              <a:t> 하나의</a:t>
            </a:r>
            <a:r>
              <a:rPr lang="en-US" altLang="en-US" dirty="0" smtClean="0"/>
              <a:t> kernel </a:t>
            </a:r>
            <a:r>
              <a:rPr lang="ko-KR" altLang="en-US" dirty="0" err="1" smtClean="0"/>
              <a:t>쓰레드로</a:t>
            </a:r>
            <a:r>
              <a:rPr lang="ko-KR" altLang="en-US" dirty="0" smtClean="0"/>
              <a:t> 연결</a:t>
            </a:r>
            <a:endParaRPr lang="en-US" altLang="en-US" dirty="0" smtClean="0"/>
          </a:p>
          <a:p>
            <a:r>
              <a:rPr lang="ko-KR" altLang="en-US" dirty="0" smtClean="0"/>
              <a:t>한 </a:t>
            </a:r>
            <a:r>
              <a:rPr lang="ko-KR" altLang="en-US" dirty="0" err="1" smtClean="0"/>
              <a:t>쓰레드의</a:t>
            </a:r>
            <a:r>
              <a:rPr lang="ko-KR" altLang="en-US" dirty="0" smtClean="0"/>
              <a:t> 시스템 콜 </a:t>
            </a:r>
            <a:r>
              <a:rPr lang="en-US" altLang="en-US" dirty="0" smtClean="0"/>
              <a:t>blocking</a:t>
            </a:r>
            <a:r>
              <a:rPr lang="ko-KR" altLang="en-US" dirty="0" smtClean="0"/>
              <a:t>이 모든 쓰레드들을 </a:t>
            </a:r>
            <a:r>
              <a:rPr lang="en-US" altLang="ko-KR" dirty="0" smtClean="0"/>
              <a:t>block</a:t>
            </a:r>
          </a:p>
          <a:p>
            <a:r>
              <a:rPr lang="ko-KR" altLang="en-US" dirty="0" smtClean="0"/>
              <a:t>잘 사용되지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Solaris Green Threads</a:t>
            </a:r>
          </a:p>
          <a:p>
            <a:pPr lvl="2"/>
            <a:r>
              <a:rPr lang="en-US" altLang="en-US" dirty="0" smtClean="0"/>
              <a:t>GNU Portable Threads</a:t>
            </a:r>
          </a:p>
        </p:txBody>
      </p:sp>
      <p:pic>
        <p:nvPicPr>
          <p:cNvPr id="4" name="Picture 1" descr="4_05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140968"/>
            <a:ext cx="2743200" cy="305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One-to-One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en-US" dirty="0" smtClean="0"/>
              <a:t>user-level </a:t>
            </a:r>
            <a:r>
              <a:rPr lang="ko-KR" altLang="en-US" dirty="0" err="1" smtClean="0"/>
              <a:t>쓰레드가</a:t>
            </a:r>
            <a:r>
              <a:rPr lang="ko-KR" altLang="en-US" dirty="0" smtClean="0"/>
              <a:t> </a:t>
            </a:r>
            <a:r>
              <a:rPr lang="en-US" altLang="en-US" dirty="0" smtClean="0"/>
              <a:t>kernel </a:t>
            </a:r>
            <a:r>
              <a:rPr lang="ko-KR" altLang="en-US" dirty="0" err="1" smtClean="0"/>
              <a:t>쓰레드와</a:t>
            </a:r>
            <a:r>
              <a:rPr lang="ko-KR" altLang="en-US" dirty="0" smtClean="0"/>
              <a:t> 연결</a:t>
            </a:r>
            <a:endParaRPr lang="en-US" altLang="ko-KR" dirty="0" smtClean="0"/>
          </a:p>
          <a:p>
            <a:r>
              <a:rPr lang="ko-KR" altLang="en-US" dirty="0" smtClean="0"/>
              <a:t>하나의 </a:t>
            </a:r>
            <a:r>
              <a:rPr lang="en-US" altLang="en-US" dirty="0" smtClean="0"/>
              <a:t>user-level 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생성은 하나의 </a:t>
            </a:r>
            <a:r>
              <a:rPr lang="en-US" altLang="en-US" dirty="0" smtClean="0"/>
              <a:t>kernel </a:t>
            </a:r>
            <a:r>
              <a:rPr lang="ko-KR" altLang="en-US" dirty="0" err="1" smtClean="0"/>
              <a:t>쓰레드를</a:t>
            </a:r>
            <a:r>
              <a:rPr lang="ko-KR" altLang="en-US" dirty="0" smtClean="0"/>
              <a:t> 생성하게 함</a:t>
            </a:r>
            <a:endParaRPr lang="en-US" altLang="en-US" dirty="0" smtClean="0"/>
          </a:p>
          <a:p>
            <a:r>
              <a:rPr lang="ko-KR" altLang="en-US" dirty="0" err="1" smtClean="0"/>
              <a:t>부담때문에</a:t>
            </a:r>
            <a:r>
              <a:rPr lang="ko-KR" altLang="en-US" dirty="0" smtClean="0"/>
              <a:t> 프로세스당 </a:t>
            </a:r>
            <a:r>
              <a:rPr lang="ko-KR" altLang="en-US" dirty="0" err="1" smtClean="0"/>
              <a:t>쓰레드의</a:t>
            </a:r>
            <a:r>
              <a:rPr lang="ko-KR" altLang="en-US" dirty="0" smtClean="0"/>
              <a:t> 수가 제한되기도 </a:t>
            </a:r>
            <a:r>
              <a:rPr lang="ko-KR" altLang="en-US" dirty="0" smtClean="0"/>
              <a:t>함</a:t>
            </a:r>
            <a:endParaRPr lang="en-US" altLang="en-US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Windows</a:t>
            </a:r>
          </a:p>
          <a:p>
            <a:pPr lvl="1"/>
            <a:r>
              <a:rPr lang="en-US" altLang="en-US" dirty="0" smtClean="0"/>
              <a:t>Linux</a:t>
            </a:r>
          </a:p>
          <a:p>
            <a:pPr lvl="1"/>
            <a:r>
              <a:rPr lang="en-US" altLang="en-US" dirty="0" smtClean="0"/>
              <a:t>Solaris 9 and later</a:t>
            </a:r>
          </a:p>
          <a:p>
            <a:endParaRPr lang="ko-KR" altLang="en-US" dirty="0"/>
          </a:p>
        </p:txBody>
      </p:sp>
      <p:pic>
        <p:nvPicPr>
          <p:cNvPr id="4" name="Picture 1" descr="4_06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3645024"/>
            <a:ext cx="4475163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퀴즈 리뷰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이론</a:t>
            </a:r>
            <a:r>
              <a:rPr lang="en-US" altLang="ko-KR" dirty="0" smtClean="0"/>
              <a:t>] Thread</a:t>
            </a:r>
          </a:p>
          <a:p>
            <a:pPr lvl="1"/>
            <a:r>
              <a:rPr lang="en-US" altLang="ko-KR" dirty="0" smtClean="0"/>
              <a:t>Thread concepts</a:t>
            </a:r>
          </a:p>
          <a:p>
            <a:pPr lvl="1"/>
            <a:r>
              <a:rPr lang="en-US" altLang="ko-KR" dirty="0" smtClean="0"/>
              <a:t>Multithreading models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Windows multi-thread</a:t>
            </a:r>
            <a:r>
              <a:rPr lang="ko-KR" altLang="en-US" dirty="0" smtClean="0"/>
              <a:t> 프로그래밍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880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Many-to-Many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다수의</a:t>
            </a:r>
            <a:r>
              <a:rPr lang="en-US" altLang="en-US" dirty="0" smtClean="0"/>
              <a:t> user level </a:t>
            </a:r>
            <a:r>
              <a:rPr lang="ko-KR" altLang="en-US" dirty="0" err="1" smtClean="0"/>
              <a:t>쓰레드들이</a:t>
            </a:r>
            <a:r>
              <a:rPr lang="ko-KR" altLang="en-US" dirty="0" smtClean="0"/>
              <a:t> 다수의 </a:t>
            </a:r>
            <a:r>
              <a:rPr lang="en-US" altLang="en-US" dirty="0" smtClean="0"/>
              <a:t>kernel </a:t>
            </a:r>
            <a:r>
              <a:rPr lang="ko-KR" altLang="en-US" dirty="0" err="1" smtClean="0"/>
              <a:t>쓰레들과</a:t>
            </a:r>
            <a:r>
              <a:rPr lang="ko-KR" altLang="en-US" dirty="0" smtClean="0"/>
              <a:t> 연결</a:t>
            </a:r>
            <a:endParaRPr lang="en-US" altLang="en-US" dirty="0" smtClean="0"/>
          </a:p>
          <a:p>
            <a:r>
              <a:rPr lang="en-US" altLang="en-US" dirty="0" smtClean="0"/>
              <a:t>OS</a:t>
            </a:r>
            <a:r>
              <a:rPr lang="ko-KR" altLang="en-US" dirty="0" smtClean="0"/>
              <a:t>가</a:t>
            </a:r>
            <a:r>
              <a:rPr lang="en-US" altLang="en-US" dirty="0" smtClean="0"/>
              <a:t> </a:t>
            </a:r>
            <a:r>
              <a:rPr lang="ko-KR" altLang="en-US" dirty="0" smtClean="0"/>
              <a:t>충분한 수의 </a:t>
            </a:r>
            <a:r>
              <a:rPr lang="en-US" altLang="ko-KR" dirty="0" smtClean="0"/>
              <a:t>kernel </a:t>
            </a:r>
            <a:r>
              <a:rPr lang="ko-KR" altLang="en-US" dirty="0" err="1" smtClean="0"/>
              <a:t>쓰레드들을</a:t>
            </a:r>
            <a:r>
              <a:rPr lang="ko-KR" altLang="en-US" dirty="0" smtClean="0"/>
              <a:t> 생성</a:t>
            </a:r>
            <a:endParaRPr lang="en-US" altLang="en-US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</a:p>
          <a:p>
            <a:pPr lvl="1"/>
            <a:r>
              <a:rPr lang="en-US" altLang="en-US" dirty="0" smtClean="0"/>
              <a:t>Solaris prior to version 9</a:t>
            </a:r>
          </a:p>
          <a:p>
            <a:pPr lvl="1"/>
            <a:r>
              <a:rPr lang="en-US" altLang="en-US" dirty="0" smtClean="0"/>
              <a:t>Windows with the</a:t>
            </a:r>
            <a:br>
              <a:rPr lang="en-US" altLang="en-US" dirty="0" smtClean="0"/>
            </a:br>
            <a:r>
              <a:rPr lang="en-US" altLang="en-US" dirty="0" smtClean="0"/>
              <a:t> </a:t>
            </a:r>
            <a:r>
              <a:rPr lang="en-US" altLang="en-US" i="1" dirty="0" err="1" smtClean="0"/>
              <a:t>ThreadFiber</a:t>
            </a:r>
            <a:r>
              <a:rPr lang="en-US" altLang="en-US" dirty="0" smtClean="0"/>
              <a:t> package</a:t>
            </a:r>
          </a:p>
          <a:p>
            <a:endParaRPr lang="ko-KR" altLang="en-US" dirty="0"/>
          </a:p>
        </p:txBody>
      </p:sp>
      <p:pic>
        <p:nvPicPr>
          <p:cNvPr id="4" name="Picture 1" descr="4_07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3573016"/>
            <a:ext cx="3159125" cy="303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Thread library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쓰레드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err="1" smtClean="0"/>
              <a:t>쓰레드를</a:t>
            </a:r>
            <a:r>
              <a:rPr lang="ko-KR" altLang="en-US" dirty="0" smtClean="0"/>
              <a:t> 생성하고 관리하기 위한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제공 </a:t>
            </a:r>
          </a:p>
          <a:p>
            <a:r>
              <a:rPr lang="ko-KR" altLang="en-US" dirty="0" smtClean="0"/>
              <a:t>두 가지 구현 방법 </a:t>
            </a:r>
          </a:p>
          <a:p>
            <a:pPr lvl="1"/>
            <a:r>
              <a:rPr lang="ko-KR" altLang="en-US" dirty="0" smtClean="0"/>
              <a:t>사용자 공간에서 구현된 라이브러리 </a:t>
            </a:r>
            <a:r>
              <a:rPr lang="en-US" altLang="ko-KR" dirty="0" smtClean="0"/>
              <a:t>(local function call) </a:t>
            </a:r>
          </a:p>
          <a:p>
            <a:pPr lvl="1"/>
            <a:r>
              <a:rPr lang="ko-KR" altLang="en-US" dirty="0" smtClean="0"/>
              <a:t>운영체제가 지원하는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수준의 라이브러리 </a:t>
            </a:r>
            <a:r>
              <a:rPr lang="en-US" altLang="ko-KR" dirty="0" smtClean="0"/>
              <a:t>(system call) </a:t>
            </a:r>
          </a:p>
          <a:p>
            <a:r>
              <a:rPr lang="ko-KR" altLang="en-US" dirty="0" err="1" smtClean="0"/>
              <a:t>쓰레드</a:t>
            </a:r>
            <a:r>
              <a:rPr lang="ko-KR" altLang="en-US" dirty="0" smtClean="0"/>
              <a:t> 라이브러리의 예 </a:t>
            </a:r>
          </a:p>
          <a:p>
            <a:pPr lvl="1"/>
            <a:r>
              <a:rPr lang="en-US" altLang="ko-KR" dirty="0" smtClean="0"/>
              <a:t>POSIX </a:t>
            </a:r>
            <a:r>
              <a:rPr lang="en-US" altLang="ko-KR" dirty="0" err="1" smtClean="0"/>
              <a:t>Pthread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사용자 수준 혹은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수준의 라이브러리로 제공 </a:t>
            </a:r>
          </a:p>
          <a:p>
            <a:pPr lvl="2"/>
            <a:r>
              <a:rPr lang="en-US" altLang="ko-KR" dirty="0" smtClean="0"/>
              <a:t>POSIX </a:t>
            </a:r>
            <a:r>
              <a:rPr lang="ko-KR" altLang="en-US" dirty="0" smtClean="0"/>
              <a:t>표준</a:t>
            </a:r>
            <a:r>
              <a:rPr lang="en-US" altLang="ko-KR" dirty="0" smtClean="0"/>
              <a:t>, UNIX </a:t>
            </a:r>
            <a:r>
              <a:rPr lang="ko-KR" altLang="en-US" dirty="0" smtClean="0"/>
              <a:t>계열 운영체제에서 구현 </a:t>
            </a:r>
          </a:p>
          <a:p>
            <a:pPr lvl="1"/>
            <a:r>
              <a:rPr lang="en-US" altLang="ko-KR" dirty="0" smtClean="0"/>
              <a:t>Win32 thread </a:t>
            </a:r>
          </a:p>
          <a:p>
            <a:pPr lvl="2"/>
            <a:r>
              <a:rPr lang="ko-KR" altLang="en-US" dirty="0" err="1" smtClean="0"/>
              <a:t>커널</a:t>
            </a:r>
            <a:r>
              <a:rPr lang="ko-KR" altLang="en-US" dirty="0" smtClean="0"/>
              <a:t> 수준 라이브러리 </a:t>
            </a:r>
          </a:p>
          <a:p>
            <a:pPr lvl="1"/>
            <a:r>
              <a:rPr lang="en-US" altLang="ko-KR" dirty="0" smtClean="0"/>
              <a:t>Java thread </a:t>
            </a:r>
          </a:p>
          <a:p>
            <a:pPr lvl="2"/>
            <a:r>
              <a:rPr lang="ko-KR" altLang="en-US" dirty="0" smtClean="0"/>
              <a:t>호스트 운영체제의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라이브러리를 이용하여 구현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Thread issues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쓰레드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쓰레드</a:t>
            </a:r>
            <a:r>
              <a:rPr lang="ko-KR" altLang="en-US" dirty="0" smtClean="0"/>
              <a:t> 취소 </a:t>
            </a:r>
            <a:r>
              <a:rPr lang="en-US" altLang="ko-KR" dirty="0" smtClean="0"/>
              <a:t>(Thread cancellation) </a:t>
            </a:r>
          </a:p>
          <a:p>
            <a:pPr lvl="1"/>
            <a:r>
              <a:rPr lang="ko-KR" altLang="en-US" dirty="0" err="1" smtClean="0"/>
              <a:t>비동기</a:t>
            </a:r>
            <a:r>
              <a:rPr lang="ko-KR" altLang="en-US" dirty="0" smtClean="0"/>
              <a:t> 취소 </a:t>
            </a:r>
            <a:r>
              <a:rPr lang="en-US" altLang="ko-KR" dirty="0" smtClean="0"/>
              <a:t>(asynchronous cancellation): </a:t>
            </a:r>
            <a:r>
              <a:rPr lang="ko-KR" altLang="en-US" dirty="0" smtClean="0"/>
              <a:t>즉시 취소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지연 취소 </a:t>
            </a:r>
            <a:r>
              <a:rPr lang="en-US" altLang="ko-KR" dirty="0" smtClean="0"/>
              <a:t>(deferred cancellation) </a:t>
            </a:r>
          </a:p>
          <a:p>
            <a:pPr lvl="2"/>
            <a:r>
              <a:rPr lang="ko-KR" altLang="en-US" dirty="0" smtClean="0"/>
              <a:t>목적 </a:t>
            </a:r>
            <a:r>
              <a:rPr lang="ko-KR" altLang="en-US" dirty="0" err="1" smtClean="0"/>
              <a:t>쓰레드</a:t>
            </a:r>
            <a:r>
              <a:rPr lang="en-US" altLang="ko-KR" dirty="0" smtClean="0"/>
              <a:t>(target thread)</a:t>
            </a:r>
            <a:r>
              <a:rPr lang="ko-KR" altLang="en-US" dirty="0" smtClean="0"/>
              <a:t>는 사용 중인 자원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공유 자료구조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정리하고 취소됨</a:t>
            </a:r>
          </a:p>
          <a:p>
            <a:r>
              <a:rPr lang="ko-KR" altLang="en-US" dirty="0" smtClean="0"/>
              <a:t>신호 처리 </a:t>
            </a:r>
            <a:r>
              <a:rPr lang="en-US" altLang="ko-KR" dirty="0" smtClean="0"/>
              <a:t>(Signal handling) – </a:t>
            </a:r>
            <a:r>
              <a:rPr lang="ko-KR" altLang="en-US" dirty="0" smtClean="0"/>
              <a:t>인터럽트 </a:t>
            </a:r>
          </a:p>
          <a:p>
            <a:pPr lvl="1"/>
            <a:r>
              <a:rPr lang="ko-KR" altLang="en-US" dirty="0" smtClean="0"/>
              <a:t>프로세스에게 전달된 신호를 어떤 </a:t>
            </a:r>
            <a:r>
              <a:rPr lang="ko-KR" altLang="en-US" dirty="0" err="1" smtClean="0"/>
              <a:t>쓰레드에게</a:t>
            </a:r>
            <a:r>
              <a:rPr lang="ko-KR" altLang="en-US" dirty="0" smtClean="0"/>
              <a:t> 전달할 것인가</a:t>
            </a:r>
            <a:r>
              <a:rPr lang="en-US" altLang="ko-KR" dirty="0" smtClean="0"/>
              <a:t>? </a:t>
            </a:r>
          </a:p>
          <a:p>
            <a:pPr lvl="2"/>
            <a:r>
              <a:rPr lang="en-US" altLang="ko-KR" dirty="0" smtClean="0"/>
              <a:t>signal</a:t>
            </a:r>
            <a:r>
              <a:rPr lang="ko-KR" altLang="en-US" dirty="0" smtClean="0"/>
              <a:t>의 종류와 처리 방법의 실제 구현에 따라 다름</a:t>
            </a:r>
            <a:endParaRPr lang="en-US" altLang="ko-KR" dirty="0" smtClean="0"/>
          </a:p>
          <a:p>
            <a:r>
              <a:rPr lang="ko-KR" altLang="en-US" dirty="0" err="1" smtClean="0"/>
              <a:t>쓰레드</a:t>
            </a:r>
            <a:r>
              <a:rPr lang="ko-KR" altLang="en-US" dirty="0" smtClean="0"/>
              <a:t> 풀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0000CC"/>
                </a:solidFill>
              </a:rPr>
              <a:t>Thread pool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프로세스가 시작할 때 일정한 수의 </a:t>
            </a:r>
            <a:r>
              <a:rPr lang="ko-KR" altLang="en-US" dirty="0" err="1" smtClean="0"/>
              <a:t>쓰레드를</a:t>
            </a:r>
            <a:r>
              <a:rPr lang="ko-KR" altLang="en-US" dirty="0" smtClean="0"/>
              <a:t> 미리 생성 </a:t>
            </a:r>
          </a:p>
          <a:p>
            <a:pPr lvl="2"/>
            <a:r>
              <a:rPr lang="ko-KR" altLang="en-US" dirty="0" err="1" smtClean="0"/>
              <a:t>쓰레드를</a:t>
            </a:r>
            <a:r>
              <a:rPr lang="ko-KR" altLang="en-US" dirty="0" smtClean="0"/>
              <a:t> 새로 생성하는 시간을 절약 </a:t>
            </a:r>
          </a:p>
          <a:p>
            <a:pPr lvl="2"/>
            <a:r>
              <a:rPr lang="ko-KR" altLang="en-US" dirty="0" smtClean="0"/>
              <a:t>프로세스 내에서 실행 가능한 최대 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개수를 제한 </a:t>
            </a:r>
          </a:p>
          <a:p>
            <a:pPr lvl="1"/>
            <a:r>
              <a:rPr lang="ko-KR" altLang="en-US" dirty="0" smtClean="0"/>
              <a:t>별도의 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사용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– Thread programming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Thread </a:t>
            </a:r>
            <a:r>
              <a:rPr lang="ko-KR" altLang="en-US" dirty="0" smtClean="0"/>
              <a:t>생성 및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Thread </a:t>
            </a:r>
            <a:r>
              <a:rPr lang="ko-KR" altLang="en-US" dirty="0"/>
              <a:t>생성 </a:t>
            </a:r>
            <a:r>
              <a:rPr lang="en-US" altLang="ko-KR" dirty="0"/>
              <a:t>API</a:t>
            </a:r>
          </a:p>
          <a:p>
            <a:pPr lvl="1"/>
            <a:r>
              <a:rPr lang="en-US" altLang="ko-KR" dirty="0" err="1"/>
              <a:t>CreateThread</a:t>
            </a:r>
            <a:r>
              <a:rPr lang="en-US" altLang="ko-KR" dirty="0"/>
              <a:t>()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생성</a:t>
            </a:r>
            <a:r>
              <a:rPr lang="en-US" altLang="ko-KR" dirty="0"/>
              <a:t>/</a:t>
            </a:r>
            <a:r>
              <a:rPr lang="ko-KR" altLang="en-US" dirty="0"/>
              <a:t>제어 실습 시나리오</a:t>
            </a:r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개의 </a:t>
            </a:r>
            <a:r>
              <a:rPr lang="ko-KR" altLang="en-US" dirty="0" err="1"/>
              <a:t>쓰레드를</a:t>
            </a:r>
            <a:r>
              <a:rPr lang="ko-KR" altLang="en-US" dirty="0"/>
              <a:t> 생성하여 어떤 작업을 </a:t>
            </a:r>
            <a:r>
              <a:rPr lang="ko-KR" altLang="en-US" dirty="0" smtClean="0"/>
              <a:t>수행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CC"/>
                </a:solidFill>
              </a:rPr>
              <a:t>우선순위 제어</a:t>
            </a:r>
            <a:endParaRPr lang="en-US" altLang="ko-KR" dirty="0">
              <a:solidFill>
                <a:srgbClr val="0000CC"/>
              </a:solidFill>
            </a:endParaRPr>
          </a:p>
          <a:p>
            <a:pPr lvl="2"/>
            <a:r>
              <a:rPr lang="en-US" altLang="ko-KR" dirty="0"/>
              <a:t>2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쓰레드씩</a:t>
            </a:r>
            <a:r>
              <a:rPr lang="ko-KR" altLang="en-US" dirty="0" smtClean="0"/>
              <a:t> </a:t>
            </a:r>
            <a:r>
              <a:rPr lang="ko-KR" altLang="en-US" dirty="0"/>
              <a:t>다른 우선 </a:t>
            </a:r>
            <a:r>
              <a:rPr lang="ko-KR" altLang="en-US" dirty="0" smtClean="0"/>
              <a:t>순위 부여 </a:t>
            </a:r>
            <a:r>
              <a:rPr lang="en-US" altLang="ko-KR" dirty="0" smtClean="0"/>
              <a:t>-&gt;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err="1" smtClean="0">
                <a:sym typeface="Wingdings" pitchFamily="2" charset="2"/>
              </a:rPr>
              <a:t>쓰레드</a:t>
            </a:r>
            <a:r>
              <a:rPr lang="ko-KR" altLang="en-US" dirty="0" smtClean="0">
                <a:sym typeface="Wingdings" pitchFamily="2" charset="2"/>
              </a:rPr>
              <a:t> 실행순서 </a:t>
            </a:r>
            <a:r>
              <a:rPr lang="ko-KR" altLang="en-US" dirty="0">
                <a:sym typeface="Wingdings" pitchFamily="2" charset="2"/>
              </a:rPr>
              <a:t>실험</a:t>
            </a:r>
            <a:endParaRPr lang="en-US" altLang="ko-KR" dirty="0">
              <a:sym typeface="Wingdings" pitchFamily="2" charset="2"/>
            </a:endParaRPr>
          </a:p>
          <a:p>
            <a:pPr lvl="3"/>
            <a:r>
              <a:rPr lang="en-US" altLang="ko-KR" dirty="0"/>
              <a:t>THREAD_PRIORITY_TIME_CRITICAL (15)</a:t>
            </a:r>
          </a:p>
          <a:p>
            <a:pPr lvl="3"/>
            <a:r>
              <a:rPr lang="en-US" altLang="ko-KR" dirty="0"/>
              <a:t>THREAD_PRIORITY_HIGHEST (2)</a:t>
            </a:r>
          </a:p>
          <a:p>
            <a:pPr lvl="3"/>
            <a:r>
              <a:rPr lang="en-US" altLang="ko-KR" dirty="0"/>
              <a:t>THREAD_PRIORITY_NORMAL (0)</a:t>
            </a:r>
          </a:p>
          <a:p>
            <a:pPr lvl="3"/>
            <a:r>
              <a:rPr lang="en-US" altLang="ko-KR" dirty="0"/>
              <a:t>THREAD_PRIORITY_LOWEST (-2)</a:t>
            </a:r>
          </a:p>
          <a:p>
            <a:pPr lvl="3"/>
            <a:r>
              <a:rPr lang="en-US" altLang="ko-KR" dirty="0"/>
              <a:t>THREAD_PRIORITY_IDLE (-15</a:t>
            </a:r>
            <a:r>
              <a:rPr lang="en-US" altLang="ko-KR" dirty="0" smtClean="0"/>
              <a:t>)</a:t>
            </a:r>
          </a:p>
          <a:p>
            <a:pPr marL="1071563" lvl="2" indent="-406400">
              <a:buNone/>
            </a:pPr>
            <a:r>
              <a:rPr lang="en-US" altLang="ko-KR" dirty="0" err="1">
                <a:sym typeface="Wingdings" pitchFamily="2" charset="2"/>
              </a:rPr>
              <a:t>c</a:t>
            </a:r>
            <a:r>
              <a:rPr lang="en-US" altLang="ko-KR" dirty="0" err="1" smtClean="0">
                <a:sym typeface="Wingdings" pitchFamily="2" charset="2"/>
              </a:rPr>
              <a:t>f</a:t>
            </a:r>
            <a:r>
              <a:rPr lang="en-US" altLang="ko-KR" dirty="0">
                <a:sym typeface="Wingdings" pitchFamily="2" charset="2"/>
              </a:rPr>
              <a:t>) http://msdn.microsoft.com/en-us/library/windows/desktop/ms685100(v=vs.85).aspx</a:t>
            </a:r>
          </a:p>
          <a:p>
            <a:pPr lvl="1"/>
            <a:r>
              <a:rPr lang="ko-KR" altLang="en-US" dirty="0" smtClean="0">
                <a:solidFill>
                  <a:srgbClr val="0000CC"/>
                </a:solidFill>
                <a:sym typeface="Wingdings" pitchFamily="2" charset="2"/>
              </a:rPr>
              <a:t>친밀도</a:t>
            </a:r>
            <a:r>
              <a:rPr lang="en-US" altLang="ko-KR" dirty="0" smtClean="0">
                <a:solidFill>
                  <a:srgbClr val="0000CC"/>
                </a:solidFill>
                <a:sym typeface="Wingdings" pitchFamily="2" charset="2"/>
              </a:rPr>
              <a:t>(Affinity</a:t>
            </a:r>
            <a:r>
              <a:rPr lang="en-US" altLang="ko-KR" dirty="0">
                <a:solidFill>
                  <a:srgbClr val="0000CC"/>
                </a:solidFill>
                <a:sym typeface="Wingdings" pitchFamily="2" charset="2"/>
              </a:rPr>
              <a:t>) </a:t>
            </a:r>
            <a:r>
              <a:rPr lang="ko-KR" altLang="en-US" dirty="0">
                <a:solidFill>
                  <a:srgbClr val="0000CC"/>
                </a:solidFill>
                <a:sym typeface="Wingdings" pitchFamily="2" charset="2"/>
              </a:rPr>
              <a:t>제어</a:t>
            </a:r>
            <a:endParaRPr lang="en-US" altLang="ko-KR" dirty="0">
              <a:solidFill>
                <a:srgbClr val="0000CC"/>
              </a:solidFill>
              <a:sym typeface="Wingdings" pitchFamily="2" charset="2"/>
            </a:endParaRPr>
          </a:p>
          <a:p>
            <a:pPr lvl="2"/>
            <a:r>
              <a:rPr lang="ko-KR" altLang="en-US" dirty="0" err="1">
                <a:sym typeface="Wingdings" pitchFamily="2" charset="2"/>
              </a:rPr>
              <a:t>쓰레드를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CPU</a:t>
            </a:r>
            <a:r>
              <a:rPr lang="ko-KR" altLang="en-US" dirty="0">
                <a:sym typeface="Wingdings" pitchFamily="2" charset="2"/>
              </a:rPr>
              <a:t>의 특정 코어에서만 수행되도록 </a:t>
            </a:r>
            <a:r>
              <a:rPr lang="en-US" altLang="ko-KR" dirty="0">
                <a:sym typeface="Wingdings" pitchFamily="2" charset="2"/>
              </a:rPr>
              <a:t>CPU </a:t>
            </a:r>
            <a:r>
              <a:rPr lang="ko-KR" altLang="en-US" dirty="0">
                <a:sym typeface="Wingdings" pitchFamily="2" charset="2"/>
              </a:rPr>
              <a:t>코어 </a:t>
            </a:r>
            <a:r>
              <a:rPr lang="ko-KR" altLang="en-US" dirty="0" smtClean="0">
                <a:sym typeface="Wingdings" pitchFamily="2" charset="2"/>
              </a:rPr>
              <a:t>지정</a:t>
            </a:r>
            <a:endParaRPr lang="en-US" altLang="ko-KR" dirty="0" smtClean="0">
              <a:sym typeface="Wingdings" pitchFamily="2" charset="2"/>
            </a:endParaRPr>
          </a:p>
          <a:p>
            <a:pPr marL="665163" lvl="2" indent="0">
              <a:buNone/>
            </a:pPr>
            <a:r>
              <a:rPr lang="en-US" altLang="ko-KR" dirty="0" err="1">
                <a:sym typeface="Wingdings" pitchFamily="2" charset="2"/>
              </a:rPr>
              <a:t>c</a:t>
            </a:r>
            <a:r>
              <a:rPr lang="en-US" altLang="ko-KR" dirty="0" err="1" smtClean="0">
                <a:sym typeface="Wingdings" pitchFamily="2" charset="2"/>
              </a:rPr>
              <a:t>f</a:t>
            </a:r>
            <a:r>
              <a:rPr lang="en-US" altLang="ko-KR" dirty="0" smtClean="0">
                <a:sym typeface="Wingdings" pitchFamily="2" charset="2"/>
              </a:rPr>
              <a:t>) </a:t>
            </a:r>
            <a:r>
              <a:rPr lang="en-US" altLang="ko-KR" dirty="0" err="1"/>
              <a:t>SetThreadAffinityMask</a:t>
            </a:r>
            <a:endParaRPr lang="en-US" altLang="ko-KR" dirty="0"/>
          </a:p>
          <a:p>
            <a:pPr marL="665163" lvl="2" indent="0"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우선순위 실험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실행 순서 확인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작업 관리자를 열어놓고 </a:t>
            </a:r>
            <a:r>
              <a:rPr lang="en-US" altLang="ko-KR" dirty="0" smtClean="0"/>
              <a:t>CPU core</a:t>
            </a:r>
            <a:r>
              <a:rPr lang="ko-KR" altLang="en-US" dirty="0" smtClean="0"/>
              <a:t>별 사용률 확인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병렬도를</a:t>
            </a:r>
            <a:r>
              <a:rPr lang="ko-KR" altLang="en-US" dirty="0" smtClean="0"/>
              <a:t> 더 높이면 실행순서와 </a:t>
            </a:r>
            <a:r>
              <a:rPr lang="en-US" altLang="ko-KR" dirty="0" smtClean="0"/>
              <a:t>CPU core </a:t>
            </a:r>
            <a:r>
              <a:rPr lang="ko-KR" altLang="en-US" dirty="0" smtClean="0"/>
              <a:t>사용 상태는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340768"/>
            <a:ext cx="5904656" cy="385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코드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746943"/>
            <a:ext cx="6820546" cy="5976309"/>
          </a:xfrm>
          <a:prstGeom prst="rect">
            <a:avLst/>
          </a:prstGeom>
        </p:spPr>
      </p:pic>
      <p:sp>
        <p:nvSpPr>
          <p:cNvPr id="6" name="타원형 설명선 5"/>
          <p:cNvSpPr/>
          <p:nvPr/>
        </p:nvSpPr>
        <p:spPr>
          <a:xfrm>
            <a:off x="120588" y="2276872"/>
            <a:ext cx="1715108" cy="1180318"/>
          </a:xfrm>
          <a:prstGeom prst="wedgeEllipseCallout">
            <a:avLst>
              <a:gd name="adj1" fmla="val 81324"/>
              <a:gd name="adj2" fmla="val -7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Thread</a:t>
            </a:r>
            <a:r>
              <a:rPr lang="ko-KR" altLang="en-US" dirty="0" smtClean="0"/>
              <a:t>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 실행하는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03848" y="1556792"/>
            <a:ext cx="1035820" cy="432048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324034" y="3140968"/>
            <a:ext cx="1743910" cy="432048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88" y="107168"/>
            <a:ext cx="6275040" cy="6706208"/>
          </a:xfrm>
          <a:prstGeom prst="rect">
            <a:avLst/>
          </a:prstGeom>
        </p:spPr>
      </p:pic>
      <p:sp>
        <p:nvSpPr>
          <p:cNvPr id="7" name="타원형 설명선 6"/>
          <p:cNvSpPr/>
          <p:nvPr/>
        </p:nvSpPr>
        <p:spPr>
          <a:xfrm>
            <a:off x="6516216" y="1628800"/>
            <a:ext cx="1715108" cy="1180318"/>
          </a:xfrm>
          <a:prstGeom prst="wedgeEllipseCallout">
            <a:avLst>
              <a:gd name="adj1" fmla="val -127625"/>
              <a:gd name="adj2" fmla="val 430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Thread</a:t>
            </a:r>
            <a:r>
              <a:rPr lang="ko-KR" altLang="en-US" dirty="0" smtClean="0"/>
              <a:t>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 우선순위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할당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472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Thread</a:t>
            </a:r>
            <a:r>
              <a:rPr lang="ko-KR" altLang="en-US" dirty="0" smtClean="0"/>
              <a:t>의 의미 및 프로세스와의 차이를 설명할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Multithread </a:t>
            </a:r>
            <a:r>
              <a:rPr lang="ko-KR" altLang="en-US" dirty="0" smtClean="0"/>
              <a:t>프로그래밍의 장점을 설명할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윈도우 환경에서 </a:t>
            </a:r>
            <a:r>
              <a:rPr lang="en-US" altLang="ko-KR" dirty="0" smtClean="0"/>
              <a:t>multithread </a:t>
            </a:r>
            <a:r>
              <a:rPr lang="ko-KR" altLang="en-US" dirty="0" smtClean="0"/>
              <a:t>프로그래밍을 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210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08720"/>
            <a:ext cx="8971805" cy="5209972"/>
          </a:xfrm>
          <a:prstGeom prst="rect">
            <a:avLst/>
          </a:prstGeom>
        </p:spPr>
      </p:pic>
      <p:sp>
        <p:nvSpPr>
          <p:cNvPr id="5" name="타원형 설명선 4"/>
          <p:cNvSpPr/>
          <p:nvPr/>
        </p:nvSpPr>
        <p:spPr>
          <a:xfrm>
            <a:off x="6516216" y="1916832"/>
            <a:ext cx="1715108" cy="1180318"/>
          </a:xfrm>
          <a:prstGeom prst="wedgeEllipseCallout">
            <a:avLst>
              <a:gd name="adj1" fmla="val -138732"/>
              <a:gd name="adj2" fmla="val -433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Thread</a:t>
            </a:r>
          </a:p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26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Thread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: </a:t>
            </a:r>
            <a:r>
              <a:rPr lang="en-US" altLang="ko-KR" dirty="0"/>
              <a:t>_</a:t>
            </a:r>
            <a:r>
              <a:rPr lang="en-US" altLang="ko-KR" dirty="0" err="1" smtClean="0"/>
              <a:t>beginthreadex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_</a:t>
            </a:r>
            <a:r>
              <a:rPr lang="en-US" altLang="ko-KR" dirty="0" err="1"/>
              <a:t>beginthreadex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현업에서 </a:t>
            </a:r>
            <a:r>
              <a:rPr lang="en-US" altLang="ko-KR" dirty="0" err="1" smtClean="0"/>
              <a:t>CreateThread</a:t>
            </a:r>
            <a:r>
              <a:rPr lang="en-US" altLang="ko-KR" dirty="0"/>
              <a:t>()</a:t>
            </a:r>
            <a:r>
              <a:rPr lang="ko-KR" altLang="en-US" dirty="0"/>
              <a:t>를 </a:t>
            </a:r>
            <a:r>
              <a:rPr lang="ko-KR" altLang="en-US" dirty="0" smtClean="0"/>
              <a:t>사용하지 않아요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/>
              <a:t>대신</a:t>
            </a:r>
            <a:r>
              <a:rPr lang="en-US" altLang="ko-KR" dirty="0"/>
              <a:t>, _</a:t>
            </a:r>
            <a:r>
              <a:rPr lang="en-US" altLang="ko-KR" dirty="0" err="1"/>
              <a:t>beginthreadex</a:t>
            </a:r>
            <a:r>
              <a:rPr lang="en-US" altLang="ko-KR" dirty="0"/>
              <a:t>()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2"/>
            <a:r>
              <a:rPr lang="ko-KR" altLang="en-US" dirty="0"/>
              <a:t>내부적으로 </a:t>
            </a:r>
            <a:r>
              <a:rPr lang="en-US" altLang="ko-KR" dirty="0"/>
              <a:t>Common Runtime Library (CRT) </a:t>
            </a:r>
            <a:r>
              <a:rPr lang="ko-KR" altLang="en-US" dirty="0"/>
              <a:t>함수들을 위한 메모리 블록을 할당해주는 작업과 같은 많은 일을 수행</a:t>
            </a:r>
            <a:endParaRPr lang="en-US" altLang="ko-KR" dirty="0"/>
          </a:p>
          <a:p>
            <a:pPr lvl="3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strtok</a:t>
            </a:r>
            <a:r>
              <a:rPr lang="en-US" altLang="ko-KR" dirty="0"/>
              <a:t>() </a:t>
            </a:r>
            <a:r>
              <a:rPr lang="ko-KR" altLang="en-US" dirty="0"/>
              <a:t>처럼 </a:t>
            </a:r>
            <a:r>
              <a:rPr lang="ko-KR" altLang="en-US" dirty="0" err="1"/>
              <a:t>쓰레드</a:t>
            </a:r>
            <a:r>
              <a:rPr lang="ko-KR" altLang="en-US" dirty="0"/>
              <a:t> 별로 자체 메모리를 할당하는 함수들 때문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추가 </a:t>
            </a:r>
            <a:r>
              <a:rPr lang="ko-KR" altLang="en-US" dirty="0" smtClean="0"/>
              <a:t>확인</a:t>
            </a:r>
            <a:endParaRPr lang="en-US" altLang="ko-KR" dirty="0"/>
          </a:p>
          <a:p>
            <a:pPr lvl="1"/>
            <a:r>
              <a:rPr lang="ko-KR" altLang="en-US" dirty="0"/>
              <a:t>프로젝트 속성</a:t>
            </a:r>
            <a:r>
              <a:rPr lang="en-US" altLang="ko-KR" dirty="0"/>
              <a:t>(property)</a:t>
            </a:r>
            <a:r>
              <a:rPr lang="ko-KR" altLang="en-US" dirty="0"/>
              <a:t> 창을 열고</a:t>
            </a:r>
            <a:endParaRPr lang="en-US" altLang="ko-KR" dirty="0"/>
          </a:p>
          <a:p>
            <a:pPr lvl="2"/>
            <a:r>
              <a:rPr lang="en-US" altLang="ko-KR" dirty="0"/>
              <a:t>C/C++ </a:t>
            </a:r>
            <a:r>
              <a:rPr lang="en-US" altLang="ko-KR" dirty="0">
                <a:sym typeface="Wingdings" pitchFamily="2" charset="2"/>
              </a:rPr>
              <a:t> Code Generation  Runtime Library</a:t>
            </a:r>
          </a:p>
          <a:p>
            <a:pPr lvl="2"/>
            <a:r>
              <a:rPr lang="ko-KR" altLang="en-US" dirty="0">
                <a:sym typeface="Wingdings" pitchFamily="2" charset="2"/>
              </a:rPr>
              <a:t>반드시 </a:t>
            </a:r>
            <a:r>
              <a:rPr lang="en-US" altLang="ko-KR" dirty="0">
                <a:sym typeface="Wingdings" pitchFamily="2" charset="2"/>
              </a:rPr>
              <a:t>multi-threaded</a:t>
            </a:r>
            <a:r>
              <a:rPr lang="ko-KR" altLang="en-US" dirty="0">
                <a:sym typeface="Wingdings" pitchFamily="2" charset="2"/>
              </a:rPr>
              <a:t>로 되어 있는지 확인</a:t>
            </a:r>
            <a:endParaRPr lang="en-US" altLang="ko-KR" dirty="0">
              <a:sym typeface="Wingdings" pitchFamily="2" charset="2"/>
            </a:endParaRPr>
          </a:p>
          <a:p>
            <a:pPr lvl="2"/>
            <a:r>
              <a:rPr lang="ko-KR" altLang="en-US" dirty="0">
                <a:sym typeface="Wingdings" pitchFamily="2" charset="2"/>
              </a:rPr>
              <a:t>각종 </a:t>
            </a:r>
            <a:r>
              <a:rPr lang="en-US" altLang="ko-KR" dirty="0">
                <a:sym typeface="Wingdings" pitchFamily="2" charset="2"/>
              </a:rPr>
              <a:t>CRT </a:t>
            </a:r>
            <a:r>
              <a:rPr lang="ko-KR" altLang="en-US" dirty="0">
                <a:sym typeface="Wingdings" pitchFamily="2" charset="2"/>
              </a:rPr>
              <a:t>함수들이 </a:t>
            </a:r>
            <a:r>
              <a:rPr lang="ko-KR" altLang="en-US" dirty="0" err="1">
                <a:sym typeface="Wingdings" pitchFamily="2" charset="2"/>
              </a:rPr>
              <a:t>멀티쓰레드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환경에서도 </a:t>
            </a:r>
            <a:r>
              <a:rPr lang="ko-KR" altLang="en-US" dirty="0">
                <a:sym typeface="Wingdings" pitchFamily="2" charset="2"/>
              </a:rPr>
              <a:t>동작하도록 하는 </a:t>
            </a:r>
            <a:r>
              <a:rPr lang="ko-KR" altLang="en-US" dirty="0" smtClean="0">
                <a:sym typeface="Wingdings" pitchFamily="2" charset="2"/>
              </a:rPr>
              <a:t>역할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29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마무리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질의 응답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예습</a:t>
            </a:r>
            <a:r>
              <a:rPr lang="en-US" altLang="ko-KR" dirty="0" smtClean="0"/>
              <a:t>: 13</a:t>
            </a:r>
            <a:r>
              <a:rPr lang="ko-KR" altLang="en-US" dirty="0" smtClean="0"/>
              <a:t>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질문은 </a:t>
            </a:r>
            <a:r>
              <a:rPr lang="en-US" altLang="ko-KR" dirty="0" smtClean="0"/>
              <a:t>8.11(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저녁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시까지 올리세요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93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퀴즈 리뷰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예습을 잘 하고 있는 듯</a:t>
            </a:r>
            <a:r>
              <a:rPr lang="en-US" altLang="ko-KR" dirty="0" smtClean="0"/>
              <a:t>…</a:t>
            </a:r>
          </a:p>
          <a:p>
            <a:endParaRPr lang="en-US" altLang="ko-KR" dirty="0"/>
          </a:p>
          <a:p>
            <a:r>
              <a:rPr lang="ko-KR" altLang="en-US" dirty="0" smtClean="0"/>
              <a:t>평균 </a:t>
            </a:r>
            <a:r>
              <a:rPr lang="en-US" altLang="ko-KR" dirty="0" smtClean="0"/>
              <a:t>44.4(50</a:t>
            </a:r>
            <a:r>
              <a:rPr lang="ko-KR" altLang="en-US" dirty="0" smtClean="0"/>
              <a:t>점 만점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beginThreadEx</a:t>
            </a:r>
            <a:r>
              <a:rPr lang="en-US" altLang="ko-KR" dirty="0" smtClean="0"/>
              <a:t>() </a:t>
            </a:r>
            <a:r>
              <a:rPr lang="en-US" altLang="ko-KR" dirty="0"/>
              <a:t>?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838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Thread concepts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Threads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쓰레드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(Thread) </a:t>
            </a:r>
          </a:p>
          <a:p>
            <a:pPr lvl="1"/>
            <a:r>
              <a:rPr lang="en-US" altLang="ko-KR" dirty="0" smtClean="0"/>
              <a:t>CPU </a:t>
            </a:r>
            <a:r>
              <a:rPr lang="ko-KR" altLang="en-US" dirty="0" smtClean="0"/>
              <a:t>이용의 기본 단위로서 독립적으로 실행되는 코드 집합 </a:t>
            </a:r>
          </a:p>
          <a:p>
            <a:pPr lvl="1"/>
            <a:r>
              <a:rPr lang="en-US" altLang="ko-KR" dirty="0" smtClean="0"/>
              <a:t>Light Weight Process</a:t>
            </a:r>
            <a:r>
              <a:rPr lang="ko-KR" altLang="en-US" dirty="0" smtClean="0"/>
              <a:t>라고 부르기도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프로세스 내에 하나 이상의 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존재 </a:t>
            </a:r>
          </a:p>
          <a:p>
            <a:pPr lvl="2"/>
            <a:r>
              <a:rPr lang="ko-KR" altLang="en-US" dirty="0" smtClean="0"/>
              <a:t>하나의 프로그램을 여러 개의 </a:t>
            </a:r>
            <a:r>
              <a:rPr lang="ko-KR" altLang="en-US" dirty="0" err="1" smtClean="0"/>
              <a:t>쓰레드로</a:t>
            </a:r>
            <a:r>
              <a:rPr lang="ko-KR" altLang="en-US" dirty="0" smtClean="0"/>
              <a:t> 동시에 혹은 나누어서 병렬적으로 수행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쓰레드</a:t>
            </a:r>
            <a:r>
              <a:rPr lang="ko-KR" altLang="en-US" dirty="0" smtClean="0"/>
              <a:t> 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대부분의 최근 응용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프로그램들은 멀티 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이용</a:t>
            </a:r>
            <a:endParaRPr lang="en-US" altLang="en-US" dirty="0" smtClean="0"/>
          </a:p>
          <a:p>
            <a:r>
              <a:rPr lang="ko-KR" altLang="en-US" dirty="0" smtClean="0"/>
              <a:t>응용 프로그램내의 </a:t>
            </a:r>
            <a:r>
              <a:rPr lang="ko-KR" altLang="en-US" dirty="0" smtClean="0">
                <a:solidFill>
                  <a:srgbClr val="0000CC"/>
                </a:solidFill>
              </a:rPr>
              <a:t>다중 작업</a:t>
            </a:r>
            <a:r>
              <a:rPr lang="ko-KR" altLang="en-US" dirty="0" smtClean="0"/>
              <a:t>들이 </a:t>
            </a:r>
            <a:r>
              <a:rPr lang="ko-KR" altLang="en-US" dirty="0" err="1" smtClean="0">
                <a:solidFill>
                  <a:srgbClr val="0000CC"/>
                </a:solidFill>
              </a:rPr>
              <a:t>쓰레드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구현됨</a:t>
            </a:r>
            <a:endParaRPr lang="en-US" altLang="ko-KR" dirty="0" smtClean="0"/>
          </a:p>
          <a:p>
            <a:pPr lvl="1"/>
            <a:r>
              <a:rPr lang="en-US" altLang="en-US" dirty="0" smtClean="0"/>
              <a:t>Update display</a:t>
            </a:r>
          </a:p>
          <a:p>
            <a:pPr lvl="1"/>
            <a:r>
              <a:rPr lang="en-US" altLang="en-US" dirty="0" smtClean="0"/>
              <a:t>Fetch data</a:t>
            </a:r>
          </a:p>
          <a:p>
            <a:pPr lvl="1"/>
            <a:r>
              <a:rPr lang="en-US" altLang="en-US" dirty="0" smtClean="0"/>
              <a:t>Spell checking</a:t>
            </a:r>
          </a:p>
          <a:p>
            <a:pPr lvl="1"/>
            <a:r>
              <a:rPr lang="en-US" altLang="en-US" dirty="0" smtClean="0"/>
              <a:t>Answer a network request</a:t>
            </a:r>
          </a:p>
          <a:p>
            <a:r>
              <a:rPr lang="ko-KR" altLang="en-US" dirty="0" smtClean="0"/>
              <a:t>프로세스 생성은 고비용 </a:t>
            </a:r>
            <a:r>
              <a:rPr lang="en-US" altLang="ko-KR" dirty="0" smtClean="0"/>
              <a:t>- </a:t>
            </a:r>
            <a:r>
              <a:rPr lang="ko-KR" altLang="en-US" dirty="0" err="1" smtClean="0">
                <a:solidFill>
                  <a:srgbClr val="0000CC"/>
                </a:solidFill>
              </a:rPr>
              <a:t>쓰레드</a:t>
            </a:r>
            <a:r>
              <a:rPr lang="ko-KR" altLang="en-US" dirty="0" smtClean="0">
                <a:solidFill>
                  <a:srgbClr val="0000CC"/>
                </a:solidFill>
              </a:rPr>
              <a:t> 생성은 저비용</a:t>
            </a:r>
            <a:endParaRPr lang="en-US" altLang="en-US" dirty="0" smtClean="0">
              <a:solidFill>
                <a:srgbClr val="0000CC"/>
              </a:solidFill>
            </a:endParaRPr>
          </a:p>
          <a:p>
            <a:r>
              <a:rPr lang="ko-KR" altLang="en-US" dirty="0" smtClean="0"/>
              <a:t>코드는 단순화하고 효율은 향상</a:t>
            </a:r>
            <a:endParaRPr lang="en-US" altLang="en-US" dirty="0" smtClean="0"/>
          </a:p>
          <a:p>
            <a:r>
              <a:rPr lang="ko-KR" altLang="en-US" dirty="0" err="1" smtClean="0"/>
              <a:t>커널의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작업들이 멀티 </a:t>
            </a:r>
            <a:r>
              <a:rPr lang="ko-KR" altLang="en-US" dirty="0" err="1" smtClean="0"/>
              <a:t>쓰레드로</a:t>
            </a:r>
            <a:r>
              <a:rPr lang="ko-KR" altLang="en-US" dirty="0" smtClean="0"/>
              <a:t> 처리됨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Thread</a:t>
            </a:r>
            <a:r>
              <a:rPr lang="ko-KR" altLang="en-US" dirty="0" smtClean="0"/>
              <a:t>의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쓰레드의</a:t>
            </a:r>
            <a:r>
              <a:rPr lang="ko-KR" altLang="en-US" dirty="0" smtClean="0"/>
              <a:t> 특성 </a:t>
            </a:r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 err="1" smtClean="0"/>
              <a:t>쓰레드는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ID, </a:t>
            </a:r>
            <a:r>
              <a:rPr lang="ko-KR" altLang="en-US" dirty="0" smtClean="0"/>
              <a:t>프로그램 카운터</a:t>
            </a:r>
            <a:r>
              <a:rPr lang="en-US" altLang="ko-KR" dirty="0" smtClean="0"/>
              <a:t>(PC), </a:t>
            </a:r>
            <a:r>
              <a:rPr lang="ko-KR" altLang="en-US" dirty="0" smtClean="0"/>
              <a:t>레지스터 집합</a:t>
            </a:r>
            <a:r>
              <a:rPr lang="en-US" altLang="ko-KR" dirty="0" smtClean="0"/>
              <a:t>, </a:t>
            </a:r>
            <a:r>
              <a:rPr lang="ko-KR" altLang="en-US" dirty="0" err="1" smtClean="0">
                <a:solidFill>
                  <a:srgbClr val="0000CC"/>
                </a:solidFill>
              </a:rPr>
              <a:t>스택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독립적으로 소유 </a:t>
            </a:r>
          </a:p>
          <a:p>
            <a:pPr lvl="1"/>
            <a:r>
              <a:rPr lang="ko-KR" altLang="en-US" dirty="0" smtClean="0"/>
              <a:t>같은 프로세스 내의 여러 </a:t>
            </a:r>
            <a:r>
              <a:rPr lang="ko-KR" altLang="en-US" dirty="0" err="1" smtClean="0"/>
              <a:t>쓰레드는</a:t>
            </a:r>
            <a:r>
              <a:rPr lang="ko-KR" altLang="en-US" dirty="0" smtClean="0"/>
              <a:t> 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텍스트 영역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데이터 영역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열린 파일 등의 시스템 자원을 공유 </a:t>
            </a:r>
          </a:p>
          <a:p>
            <a:pPr lvl="2"/>
            <a:r>
              <a:rPr lang="ko-KR" altLang="en-US" dirty="0" smtClean="0"/>
              <a:t>독립적인 주소 공간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없으며 다른 스레드와 공유 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쓰레드</a:t>
            </a:r>
            <a:r>
              <a:rPr lang="ko-KR" altLang="en-US" dirty="0" smtClean="0"/>
              <a:t> 메모리 공간</a:t>
            </a:r>
            <a:endParaRPr lang="ko-KR" altLang="en-US" dirty="0"/>
          </a:p>
        </p:txBody>
      </p:sp>
      <p:pic>
        <p:nvPicPr>
          <p:cNvPr id="6" name="내용 개체 틀 5" descr="thread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908720"/>
            <a:ext cx="6336704" cy="56044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</TotalTime>
  <Words>1004</Words>
  <Application>Microsoft Office PowerPoint</Application>
  <PresentationFormat>화면 슬라이드 쇼(4:3)</PresentationFormat>
  <Paragraphs>215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나눔고딕</vt:lpstr>
      <vt:lpstr>맑은 고딕</vt:lpstr>
      <vt:lpstr>Arial</vt:lpstr>
      <vt:lpstr>Wingdings</vt:lpstr>
      <vt:lpstr>Office 테마</vt:lpstr>
      <vt:lpstr>PowerPoint 프레젠테이션</vt:lpstr>
      <vt:lpstr>Agenda</vt:lpstr>
      <vt:lpstr>학습목표</vt:lpstr>
      <vt:lpstr>퀴즈 리뷰</vt:lpstr>
      <vt:lpstr>Thread concepts</vt:lpstr>
      <vt:lpstr>Threads</vt:lpstr>
      <vt:lpstr>쓰레드 필요성</vt:lpstr>
      <vt:lpstr>Thread의 특성</vt:lpstr>
      <vt:lpstr>쓰레드 메모리 공간</vt:lpstr>
      <vt:lpstr>쓰레드 개념을 적용한 프로세스</vt:lpstr>
      <vt:lpstr>멀티 쓰레드로 구성된 서버 구조</vt:lpstr>
      <vt:lpstr>멀티 쓰레드 프로그래밍의 장점</vt:lpstr>
      <vt:lpstr>멀티 코어 프로그래밍</vt:lpstr>
      <vt:lpstr>멀티 코어 프로그래밍</vt:lpstr>
      <vt:lpstr>Multithread models</vt:lpstr>
      <vt:lpstr>User threads와 Kernel threads</vt:lpstr>
      <vt:lpstr>Multithreading model</vt:lpstr>
      <vt:lpstr>Many-to-One</vt:lpstr>
      <vt:lpstr>One-to-One</vt:lpstr>
      <vt:lpstr>Many-to-Many</vt:lpstr>
      <vt:lpstr>Thread library</vt:lpstr>
      <vt:lpstr>쓰레드 라이브러리</vt:lpstr>
      <vt:lpstr>Thread issues</vt:lpstr>
      <vt:lpstr>쓰레드 이슈</vt:lpstr>
      <vt:lpstr>실습 – Thread programming</vt:lpstr>
      <vt:lpstr>Thread 생성 및 제어</vt:lpstr>
      <vt:lpstr>우선순위 실험 결과</vt:lpstr>
      <vt:lpstr>실습 코드</vt:lpstr>
      <vt:lpstr>PowerPoint 프레젠테이션</vt:lpstr>
      <vt:lpstr>PowerPoint 프레젠테이션</vt:lpstr>
      <vt:lpstr>Thread 생성 : _beginthreadex()</vt:lpstr>
      <vt:lpstr>마무리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ihlee</cp:lastModifiedBy>
  <cp:revision>696</cp:revision>
  <dcterms:created xsi:type="dcterms:W3CDTF">2006-10-05T04:04:58Z</dcterms:created>
  <dcterms:modified xsi:type="dcterms:W3CDTF">2014-08-07T03:50:21Z</dcterms:modified>
</cp:coreProperties>
</file>