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2" r:id="rId4"/>
    <p:sldId id="305" r:id="rId5"/>
    <p:sldId id="350" r:id="rId6"/>
    <p:sldId id="351" r:id="rId7"/>
    <p:sldId id="352" r:id="rId8"/>
    <p:sldId id="353" r:id="rId9"/>
    <p:sldId id="354" r:id="rId10"/>
    <p:sldId id="368" r:id="rId11"/>
    <p:sldId id="335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70" r:id="rId26"/>
    <p:sldId id="369" r:id="rId27"/>
    <p:sldId id="30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85" d="100"/>
          <a:sy n="85" d="100"/>
        </p:scale>
        <p:origin x="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Synchronization I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임계 영역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13-1 criticalSection.cpp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잠실 종합 운동장의 관람객 수를 카운트하는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명씩 카운트하는 것을 시뮬레이션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80007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동기화 문제의 해결책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solidFill>
                  <a:schemeClr val="tx1"/>
                </a:solidFill>
              </a:rPr>
              <a:t>피터슨의</a:t>
            </a:r>
            <a:r>
              <a:rPr lang="ko-KR" altLang="en-US" dirty="0" smtClean="0">
                <a:solidFill>
                  <a:schemeClr val="tx1"/>
                </a:solidFill>
              </a:rPr>
              <a:t> 해결책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동기화를 위한 하드웨어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dirty="0" err="1" smtClean="0">
                <a:solidFill>
                  <a:schemeClr val="tx1"/>
                </a:solidFill>
              </a:rPr>
              <a:t>세마포어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임계 영역 문제의 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고전적인 소프트웨어 해결책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Peterson’s solution</a:t>
            </a:r>
            <a:endParaRPr lang="ko-KR" altLang="en-US" dirty="0" smtClean="0"/>
          </a:p>
          <a:p>
            <a:r>
              <a:rPr lang="ko-KR" altLang="en-US" dirty="0" smtClean="0"/>
              <a:t>하드웨어적인 해결책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Test-and-set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Swap</a:t>
            </a:r>
          </a:p>
          <a:p>
            <a:r>
              <a:rPr lang="ko-KR" altLang="en-US" dirty="0" smtClean="0"/>
              <a:t>소프트웨어적인 해결책</a:t>
            </a:r>
          </a:p>
          <a:p>
            <a:pPr lvl="1"/>
            <a:r>
              <a:rPr lang="ko-KR" altLang="en-US" dirty="0" err="1" smtClean="0">
                <a:solidFill>
                  <a:srgbClr val="C00000"/>
                </a:solidFill>
              </a:rPr>
              <a:t>세마포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(semaphore)      ※ </a:t>
            </a:r>
            <a:r>
              <a:rPr lang="en-US" altLang="ko-KR" dirty="0" err="1" smtClean="0">
                <a:solidFill>
                  <a:srgbClr val="C00000"/>
                </a:solidFill>
              </a:rPr>
              <a:t>mutex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모니터 </a:t>
            </a:r>
            <a:r>
              <a:rPr lang="en-US" altLang="ko-KR" dirty="0" smtClean="0"/>
              <a:t>(monitor)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Peterson’s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임계 영역 문제를 해결하는 원리를 설명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1988840"/>
            <a:ext cx="237626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turn; 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flag[2];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공유 데이터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631083"/>
            <a:ext cx="3744416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 {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critical section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 remainder section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 while (TRUE);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15434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 smtClean="0"/>
              <a:t>Flag</a:t>
            </a:r>
            <a:r>
              <a:rPr lang="ko-KR" altLang="en-US" sz="1600" u="sng" dirty="0" smtClean="0"/>
              <a:t>의 초기값은 </a:t>
            </a:r>
            <a:r>
              <a:rPr lang="en-US" altLang="ko-KR" sz="1600" u="sng" dirty="0" smtClean="0"/>
              <a:t>FALSE</a:t>
            </a:r>
            <a:endParaRPr lang="ko-KR" altLang="en-US" sz="1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3919115"/>
            <a:ext cx="266429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flag[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 TRUE; </a:t>
            </a:r>
          </a:p>
          <a:p>
            <a:r>
              <a:rPr lang="en-US" altLang="ko-KR" sz="1400" dirty="0" smtClean="0"/>
              <a:t>turn = j; </a:t>
            </a:r>
          </a:p>
          <a:p>
            <a:r>
              <a:rPr lang="en-US" altLang="ko-KR" sz="1400" dirty="0" smtClean="0"/>
              <a:t>while (flag[j] &amp;&amp; turn == j) ;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999235"/>
            <a:ext cx="266429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Flag[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 FALSE;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3631083"/>
            <a:ext cx="3744416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 {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critical section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 remainder section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 while (TRUE);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919115"/>
            <a:ext cx="266429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flag[j] = TRUE; </a:t>
            </a:r>
          </a:p>
          <a:p>
            <a:r>
              <a:rPr lang="en-US" altLang="ko-KR" sz="1400" dirty="0" smtClean="0"/>
              <a:t>turn =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 </a:t>
            </a:r>
          </a:p>
          <a:p>
            <a:r>
              <a:rPr lang="en-US" altLang="ko-KR" sz="1400" dirty="0" smtClean="0"/>
              <a:t>while (flag[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&amp;&amp; turn ==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4999235"/>
            <a:ext cx="266429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flag[j] = FALSE;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79712" y="314096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프로세스</a:t>
            </a:r>
            <a:r>
              <a:rPr lang="en-US" altLang="ko-KR" sz="1600" dirty="0" smtClean="0"/>
              <a:t> P</a:t>
            </a:r>
            <a:r>
              <a:rPr lang="en-US" altLang="ko-KR" sz="1600" baseline="-25000" dirty="0" smtClean="0"/>
              <a:t>i</a:t>
            </a:r>
            <a:endParaRPr lang="ko-KR" altLang="en-US" sz="16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314096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프로세스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</a:t>
            </a:r>
            <a:r>
              <a:rPr lang="en-US" altLang="ko-KR" sz="1600" baseline="-25000" dirty="0" err="1" smtClean="0"/>
              <a:t>j</a:t>
            </a:r>
            <a:endParaRPr lang="ko-KR" altLang="en-US" sz="1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Peterson’s Solution</a:t>
            </a:r>
            <a:r>
              <a:rPr lang="ko-KR" altLang="en-US" dirty="0" smtClean="0"/>
              <a:t>의 증명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 배제 </a:t>
            </a:r>
            <a:r>
              <a:rPr lang="en-US" altLang="ko-KR" dirty="0" smtClean="0"/>
              <a:t>(Mutual exclusion) </a:t>
            </a:r>
          </a:p>
          <a:p>
            <a:pPr lvl="1"/>
            <a:r>
              <a:rPr lang="en-US" altLang="ko-KR" dirty="0" smtClean="0"/>
              <a:t>turn </a:t>
            </a:r>
            <a:r>
              <a:rPr lang="ko-KR" altLang="en-US" dirty="0" smtClean="0"/>
              <a:t>변수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중 하나만 가능 </a:t>
            </a:r>
          </a:p>
          <a:p>
            <a:pPr lvl="2"/>
            <a:r>
              <a:rPr lang="ko-KR" altLang="en-US" dirty="0" smtClean="0"/>
              <a:t>경쟁 조건이 발생하더라도 동시에 두 가지 값을 가질 수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진행 </a:t>
            </a:r>
            <a:r>
              <a:rPr lang="en-US" altLang="ko-KR" dirty="0" smtClean="0"/>
              <a:t>(Progress)</a:t>
            </a:r>
            <a:r>
              <a:rPr lang="ko-KR" altLang="en-US" dirty="0" smtClean="0"/>
              <a:t>과 유한 대기 </a:t>
            </a:r>
            <a:r>
              <a:rPr lang="en-US" altLang="ko-KR" dirty="0" smtClean="0"/>
              <a:t>(Bounded waiting) 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en-US" altLang="ko-KR" i="1" dirty="0" smtClean="0"/>
              <a:t>Pi </a:t>
            </a:r>
            <a:r>
              <a:rPr lang="ko-KR" altLang="en-US" i="1" dirty="0" smtClean="0"/>
              <a:t>의 대기 조건</a:t>
            </a:r>
            <a:r>
              <a:rPr lang="en-US" altLang="ko-KR" i="1" dirty="0" smtClean="0"/>
              <a:t>: (flag[j] &amp;&amp; turn == j) </a:t>
            </a:r>
          </a:p>
          <a:p>
            <a:pPr lvl="2"/>
            <a:r>
              <a:rPr lang="ko-KR" altLang="en-US" dirty="0" smtClean="0"/>
              <a:t>프로세스 </a:t>
            </a:r>
            <a:r>
              <a:rPr lang="en-US" altLang="ko-KR" i="1" dirty="0" err="1" smtClean="0"/>
              <a:t>Pj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가 임계 영역 밖이면</a:t>
            </a:r>
            <a:r>
              <a:rPr lang="en-US" altLang="ko-KR" i="1" dirty="0" smtClean="0"/>
              <a:t>, flag[j] == false </a:t>
            </a:r>
          </a:p>
          <a:p>
            <a:pPr lvl="2"/>
            <a:r>
              <a:rPr lang="ko-KR" altLang="en-US" dirty="0" smtClean="0"/>
              <a:t>프로세스 </a:t>
            </a:r>
            <a:r>
              <a:rPr lang="en-US" altLang="ko-KR" i="1" dirty="0" err="1" smtClean="0"/>
              <a:t>Pj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가 임계 영역에 재진입 하기 위해서는 </a:t>
            </a:r>
            <a:r>
              <a:rPr lang="en-US" altLang="ko-KR" i="1" dirty="0" smtClean="0"/>
              <a:t>turn =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로 설정  대기 중인 프로세스 </a:t>
            </a:r>
            <a:r>
              <a:rPr lang="en-US" altLang="ko-KR" i="1" dirty="0" smtClean="0"/>
              <a:t>Pi </a:t>
            </a:r>
            <a:r>
              <a:rPr lang="ko-KR" altLang="en-US" i="1" dirty="0" smtClean="0"/>
              <a:t>가 먼저 진입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하드웨어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을 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으로 보호 </a:t>
            </a:r>
          </a:p>
          <a:p>
            <a:pPr lvl="1"/>
            <a:r>
              <a:rPr lang="ko-KR" altLang="en-US" dirty="0" err="1" smtClean="0"/>
              <a:t>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을 획득한 프로세스만 임계 영역으로 진입 허용 </a:t>
            </a:r>
          </a:p>
          <a:p>
            <a:pPr lvl="2"/>
            <a:r>
              <a:rPr lang="ko-KR" altLang="en-US" dirty="0" smtClean="0"/>
              <a:t>공유 변수인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을 확인 </a:t>
            </a:r>
          </a:p>
          <a:p>
            <a:pPr lvl="2"/>
            <a:r>
              <a:rPr lang="ko-KR" altLang="en-US" dirty="0" smtClean="0"/>
              <a:t>잠겨져 있지 않으면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을 잠그고 임계 영역에 진입 </a:t>
            </a:r>
          </a:p>
          <a:p>
            <a:r>
              <a:rPr lang="ko-KR" altLang="en-US" dirty="0" err="1" smtClean="0"/>
              <a:t>락킹</a:t>
            </a:r>
            <a:r>
              <a:rPr lang="en-US" altLang="ko-KR" dirty="0" smtClean="0"/>
              <a:t>(locking)</a:t>
            </a:r>
            <a:r>
              <a:rPr lang="ko-KR" altLang="en-US" dirty="0" smtClean="0"/>
              <a:t>을 원자적으로 처리하는 하드웨어 명령어 </a:t>
            </a:r>
          </a:p>
          <a:p>
            <a:pPr lvl="1"/>
            <a:r>
              <a:rPr lang="ko-KR" altLang="en-US" dirty="0" smtClean="0"/>
              <a:t>중간에 인터럽트 되지 않는 명령어 </a:t>
            </a:r>
            <a:r>
              <a:rPr lang="en-US" altLang="ko-KR" dirty="0" smtClean="0"/>
              <a:t>(non-preemptive) </a:t>
            </a:r>
          </a:p>
          <a:p>
            <a:pPr lvl="1"/>
            <a:r>
              <a:rPr lang="en-US" altLang="ko-KR" dirty="0" err="1" smtClean="0"/>
              <a:t>TestAndSet</a:t>
            </a:r>
            <a:r>
              <a:rPr lang="en-US" altLang="ko-KR" dirty="0" smtClean="0"/>
              <a:t>() </a:t>
            </a:r>
          </a:p>
          <a:p>
            <a:pPr lvl="2"/>
            <a:r>
              <a:rPr lang="ko-KR" altLang="en-US" dirty="0" smtClean="0"/>
              <a:t>한 워드의 내용을 확인하고 수정하는 연산을 원자적으로 처리 </a:t>
            </a:r>
          </a:p>
          <a:p>
            <a:pPr lvl="1"/>
            <a:r>
              <a:rPr lang="en-US" altLang="ko-KR" dirty="0" smtClean="0"/>
              <a:t>Swap() </a:t>
            </a:r>
          </a:p>
          <a:p>
            <a:pPr lvl="2"/>
            <a:r>
              <a:rPr lang="ko-KR" altLang="en-US" dirty="0" smtClean="0"/>
              <a:t>두 워드의 내용을 서로 교환하는 연산을 원자적으로 </a:t>
            </a:r>
            <a:r>
              <a:rPr lang="ko-KR" altLang="en-US" dirty="0"/>
              <a:t>처</a:t>
            </a:r>
            <a:r>
              <a:rPr lang="ko-KR" altLang="en-US" dirty="0" smtClean="0"/>
              <a:t>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TestAndSet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TestAndSet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정의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TestAndSet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이용한 상호 배제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4032448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TestAndSet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*target) {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rv</a:t>
            </a:r>
            <a:r>
              <a:rPr lang="en-US" altLang="ko-KR" sz="1400" dirty="0" smtClean="0"/>
              <a:t> = *target; </a:t>
            </a:r>
          </a:p>
          <a:p>
            <a:r>
              <a:rPr lang="en-US" altLang="ko-KR" sz="1400" dirty="0" smtClean="0"/>
              <a:t>    *target = TRUE; 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dirty="0" err="1" smtClean="0"/>
              <a:t>rv</a:t>
            </a:r>
            <a:r>
              <a:rPr lang="en-US" altLang="ko-KR" sz="1400" dirty="0" smtClean="0"/>
              <a:t>;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501008"/>
            <a:ext cx="4032448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 {</a:t>
            </a:r>
          </a:p>
          <a:p>
            <a:r>
              <a:rPr lang="en-US" altLang="ko-KR" sz="1400" dirty="0" smtClean="0"/>
              <a:t>    while ( </a:t>
            </a:r>
            <a:r>
              <a:rPr lang="en-US" altLang="ko-KR" sz="1400" dirty="0" err="1" smtClean="0"/>
              <a:t>TestAndSet</a:t>
            </a:r>
            <a:r>
              <a:rPr lang="en-US" altLang="ko-KR" sz="1400" dirty="0" smtClean="0"/>
              <a:t>(&amp;lock) ) </a:t>
            </a:r>
          </a:p>
          <a:p>
            <a:r>
              <a:rPr lang="en-US" altLang="ko-KR" sz="1400" dirty="0" smtClean="0"/>
              <a:t>        ; // do nothing </a:t>
            </a:r>
          </a:p>
          <a:p>
            <a:r>
              <a:rPr lang="en-US" altLang="ko-KR" sz="1400" dirty="0" smtClean="0"/>
              <a:t>    // critical section </a:t>
            </a:r>
          </a:p>
          <a:p>
            <a:r>
              <a:rPr lang="en-US" altLang="ko-KR" sz="1400" dirty="0" smtClean="0"/>
              <a:t>    lock = FALSE; </a:t>
            </a:r>
          </a:p>
          <a:p>
            <a:r>
              <a:rPr lang="en-US" altLang="ko-KR" sz="1400" dirty="0" smtClean="0"/>
              <a:t>    // remainder section </a:t>
            </a:r>
          </a:p>
          <a:p>
            <a:r>
              <a:rPr lang="en-US" altLang="ko-KR" sz="1400" dirty="0" smtClean="0"/>
              <a:t>} while (TRUE); 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SWAP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Swap </a:t>
            </a:r>
            <a:r>
              <a:rPr lang="ko-KR" altLang="en-US" dirty="0" smtClean="0"/>
              <a:t>명령어의 정의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r>
              <a:rPr lang="en-US" altLang="ko-KR" dirty="0" smtClean="0"/>
              <a:t>Swap </a:t>
            </a:r>
            <a:r>
              <a:rPr lang="ko-KR" altLang="en-US" dirty="0" smtClean="0"/>
              <a:t>명령어를 이용한 상호 배제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489654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void Swap(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*a,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*b) {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temp = *a;</a:t>
            </a:r>
          </a:p>
          <a:p>
            <a:r>
              <a:rPr lang="en-US" altLang="ko-KR" dirty="0" smtClean="0"/>
              <a:t>    *a = *b; *b = temp; 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645024"/>
            <a:ext cx="489654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do {</a:t>
            </a:r>
          </a:p>
          <a:p>
            <a:r>
              <a:rPr lang="en-US" altLang="ko-KR" dirty="0" smtClean="0"/>
              <a:t>    key = TRUE;</a:t>
            </a:r>
          </a:p>
          <a:p>
            <a:r>
              <a:rPr lang="en-US" altLang="ko-KR" dirty="0" smtClean="0"/>
              <a:t>    while (key == TRUE) Swap(&amp;lock, &amp;key); </a:t>
            </a:r>
          </a:p>
          <a:p>
            <a:r>
              <a:rPr lang="en-US" altLang="ko-KR" dirty="0" smtClean="0"/>
              <a:t>    // critical section </a:t>
            </a:r>
          </a:p>
          <a:p>
            <a:r>
              <a:rPr lang="en-US" altLang="ko-KR" dirty="0" smtClean="0"/>
              <a:t>    lock = FALSE; </a:t>
            </a:r>
          </a:p>
          <a:p>
            <a:r>
              <a:rPr lang="en-US" altLang="ko-KR" dirty="0" smtClean="0"/>
              <a:t>    // remainder section </a:t>
            </a:r>
          </a:p>
          <a:p>
            <a:r>
              <a:rPr lang="en-US" altLang="ko-KR" dirty="0" smtClean="0"/>
              <a:t>} while (TRUE);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r>
              <a:rPr lang="en-US" altLang="ko-KR" dirty="0" smtClean="0"/>
              <a:t>(Semaphore)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프로그래머에게 보다 친숙한 원자적 연산 </a:t>
            </a:r>
          </a:p>
          <a:p>
            <a:pPr lvl="1"/>
            <a:r>
              <a:rPr lang="ko-KR" altLang="en-US" dirty="0" smtClean="0"/>
              <a:t>운영체제에 의해서 원자적 연산 특성이 구현됨 </a:t>
            </a:r>
            <a:r>
              <a:rPr lang="en-US" altLang="ko-KR" dirty="0" smtClean="0"/>
              <a:t>(S/W 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구성 </a:t>
            </a:r>
          </a:p>
          <a:p>
            <a:pPr lvl="2"/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S </a:t>
            </a:r>
          </a:p>
          <a:p>
            <a:pPr lvl="2"/>
            <a:r>
              <a:rPr lang="ko-KR" altLang="en-US" dirty="0" smtClean="0"/>
              <a:t>검사 연산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wait(S)</a:t>
            </a:r>
            <a:r>
              <a:rPr lang="en-US" altLang="ko-KR" b="1" dirty="0" smtClean="0"/>
              <a:t> – P(S)  -&gt; </a:t>
            </a:r>
            <a:r>
              <a:rPr lang="ko-KR" altLang="en-US" b="1" dirty="0" err="1" smtClean="0"/>
              <a:t>락</a:t>
            </a:r>
            <a:r>
              <a:rPr lang="en-US" altLang="ko-KR" b="1" dirty="0" smtClean="0"/>
              <a:t>(lock)</a:t>
            </a:r>
            <a:r>
              <a:rPr lang="ko-KR" altLang="en-US" b="1" dirty="0" smtClean="0"/>
              <a:t>의 획득 </a:t>
            </a:r>
          </a:p>
          <a:p>
            <a:pPr lvl="2"/>
            <a:r>
              <a:rPr lang="ko-KR" altLang="en-US" dirty="0" smtClean="0"/>
              <a:t>증가 연산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signal(S)</a:t>
            </a:r>
            <a:r>
              <a:rPr lang="en-US" altLang="ko-KR" b="1" dirty="0" smtClean="0"/>
              <a:t> – V(S) -&gt; </a:t>
            </a:r>
            <a:r>
              <a:rPr lang="ko-KR" altLang="en-US" b="1" dirty="0" err="1" smtClean="0"/>
              <a:t>락</a:t>
            </a:r>
            <a:r>
              <a:rPr lang="en-US" altLang="ko-KR" b="1" dirty="0" smtClean="0"/>
              <a:t>(lock)</a:t>
            </a:r>
            <a:r>
              <a:rPr lang="ko-KR" altLang="en-US" b="1" dirty="0" smtClean="0"/>
              <a:t>의 해제 </a:t>
            </a:r>
          </a:p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연산의 정의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509120"/>
            <a:ext cx="331236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wait(S) { </a:t>
            </a:r>
          </a:p>
          <a:p>
            <a:r>
              <a:rPr lang="en-US" altLang="ko-KR" dirty="0" smtClean="0"/>
              <a:t>    while (S &lt;= 0) </a:t>
            </a:r>
          </a:p>
          <a:p>
            <a:r>
              <a:rPr lang="en-US" altLang="ko-KR" dirty="0" smtClean="0"/>
              <a:t>       ; // no-op </a:t>
            </a:r>
          </a:p>
          <a:p>
            <a:r>
              <a:rPr lang="en-US" altLang="ko-KR" dirty="0" smtClean="0"/>
              <a:t>    S--;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4509120"/>
            <a:ext cx="331236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signal(S) {</a:t>
            </a:r>
          </a:p>
          <a:p>
            <a:r>
              <a:rPr lang="en-US" altLang="ko-KR" dirty="0" smtClean="0"/>
              <a:t>     S++;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(binary semaphore) 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값만 가질 수 있음 </a:t>
            </a:r>
          </a:p>
          <a:p>
            <a:pPr lvl="1"/>
            <a:r>
              <a:rPr lang="ko-KR" altLang="en-US" dirty="0" smtClean="0"/>
              <a:t>상호 배제를 지원하는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(lock) </a:t>
            </a:r>
            <a:r>
              <a:rPr lang="ko-KR" altLang="en-US" dirty="0" smtClean="0"/>
              <a:t>기능으로 사용 </a:t>
            </a:r>
            <a:endParaRPr lang="en-US" altLang="ko-KR" dirty="0" smtClean="0"/>
          </a:p>
          <a:p>
            <a:pPr marL="344488" lvl="1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en-US" altLang="ko-KR" b="1" dirty="0" smtClean="0"/>
              <a:t> -&gt;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mutex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lock </a:t>
            </a:r>
          </a:p>
          <a:p>
            <a:pPr lvl="1"/>
            <a:r>
              <a:rPr lang="ko-KR" altLang="en-US" dirty="0" smtClean="0"/>
              <a:t>프로세스들 사이의 실행 순서 지정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err="1" smtClean="0"/>
              <a:t>카운팅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(counting semaphore) 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S </a:t>
            </a:r>
            <a:r>
              <a:rPr lang="ko-KR" altLang="en-US" dirty="0" smtClean="0"/>
              <a:t>의 값에 대한 제약이 없음 </a:t>
            </a:r>
            <a:r>
              <a:rPr lang="en-US" altLang="ko-KR" dirty="0" smtClean="0"/>
              <a:t>(integer) </a:t>
            </a:r>
          </a:p>
          <a:p>
            <a:pPr lvl="1"/>
            <a:r>
              <a:rPr lang="ko-KR" altLang="en-US" dirty="0" smtClean="0"/>
              <a:t>유한한 개수의 공유 자원에 대한 상호 배제적 접근을 제어 </a:t>
            </a:r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 err="1" smtClean="0"/>
              <a:t>세마포를</a:t>
            </a:r>
            <a:r>
              <a:rPr lang="ko-KR" altLang="en-US" dirty="0" smtClean="0"/>
              <a:t> 이용하여 구현 가능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동기화 문제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세마포를</a:t>
            </a:r>
            <a:r>
              <a:rPr lang="ko-KR" altLang="en-US" dirty="0" smtClean="0"/>
              <a:t> 이용한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세마포를</a:t>
            </a:r>
            <a:r>
              <a:rPr lang="ko-KR" altLang="en-US" dirty="0" smtClean="0"/>
              <a:t> 이용한 상호 배제 </a:t>
            </a:r>
            <a:r>
              <a:rPr lang="en-US" altLang="ko-KR" dirty="0" smtClean="0"/>
              <a:t>(mutual exclusion)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프로세스의 실행 순서 지정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S1 </a:t>
            </a:r>
            <a:r>
              <a:rPr lang="en-US" altLang="ko-KR" i="1" dirty="0" smtClean="0">
                <a:latin typeface="맑은 고딕"/>
                <a:ea typeface="맑은 고딕"/>
              </a:rPr>
              <a:t>→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S2)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79664"/>
            <a:ext cx="331236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do {</a:t>
            </a:r>
          </a:p>
          <a:p>
            <a:r>
              <a:rPr lang="en-US" altLang="ko-KR" dirty="0" smtClean="0"/>
              <a:t>    wait(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    // critical section </a:t>
            </a:r>
          </a:p>
          <a:p>
            <a:r>
              <a:rPr lang="en-US" altLang="ko-KR" dirty="0" smtClean="0"/>
              <a:t>    signal(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    // remainder section </a:t>
            </a:r>
          </a:p>
          <a:p>
            <a:r>
              <a:rPr lang="en-US" altLang="ko-KR" dirty="0" smtClean="0"/>
              <a:t>} while (TRUE);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3968" y="1879664"/>
            <a:ext cx="4032448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 smtClean="0"/>
              <a:t>세마포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연산의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4048" y="148478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 err="1" smtClean="0"/>
              <a:t>세마포</a:t>
            </a:r>
            <a:r>
              <a:rPr lang="ko-KR" altLang="en-US" sz="1600" u="sng" dirty="0" smtClean="0"/>
              <a:t> 변수 </a:t>
            </a:r>
            <a:r>
              <a:rPr lang="en-US" altLang="ko-KR" sz="1600" u="sng" dirty="0" err="1" smtClean="0"/>
              <a:t>mutex</a:t>
            </a:r>
            <a:r>
              <a:rPr lang="ko-KR" altLang="en-US" sz="1600" u="sng" dirty="0" smtClean="0"/>
              <a:t>의 초기값은 </a:t>
            </a:r>
            <a:r>
              <a:rPr lang="en-US" altLang="ko-KR" sz="1600" u="sng" dirty="0" smtClean="0"/>
              <a:t>1</a:t>
            </a:r>
            <a:endParaRPr lang="ko-KR" altLang="en-US" sz="1600" u="sng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2276872"/>
            <a:ext cx="201622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wait(S) { </a:t>
            </a:r>
          </a:p>
          <a:p>
            <a:r>
              <a:rPr lang="en-US" altLang="ko-KR" dirty="0" smtClean="0"/>
              <a:t>    while (S &lt;= 0) </a:t>
            </a:r>
          </a:p>
          <a:p>
            <a:r>
              <a:rPr lang="en-US" altLang="ko-KR" dirty="0" smtClean="0"/>
              <a:t>       ; // no-op </a:t>
            </a:r>
          </a:p>
          <a:p>
            <a:r>
              <a:rPr lang="en-US" altLang="ko-KR" dirty="0" smtClean="0"/>
              <a:t>    S--;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32240" y="2276872"/>
            <a:ext cx="151216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signal(S) {</a:t>
            </a:r>
          </a:p>
          <a:p>
            <a:r>
              <a:rPr lang="en-US" altLang="ko-KR" dirty="0" smtClean="0"/>
              <a:t>     S++;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5085184"/>
            <a:ext cx="21602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i="1" dirty="0" smtClean="0"/>
              <a:t>S1; </a:t>
            </a:r>
          </a:p>
          <a:p>
            <a:r>
              <a:rPr lang="en-US" altLang="ko-KR" i="1" dirty="0" smtClean="0"/>
              <a:t>signal(synch);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65313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프로세스 </a:t>
            </a:r>
            <a:r>
              <a:rPr lang="en-US" altLang="ko-KR" sz="1600" dirty="0" smtClean="0"/>
              <a:t>P1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275856" y="5157192"/>
            <a:ext cx="21602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wait(synch); </a:t>
            </a:r>
          </a:p>
          <a:p>
            <a:r>
              <a:rPr lang="en-US" altLang="ko-KR" i="1" dirty="0" smtClean="0"/>
              <a:t>S2;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472514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프로세스 </a:t>
            </a:r>
            <a:r>
              <a:rPr lang="en-US" altLang="ko-KR" sz="1600" dirty="0" smtClean="0"/>
              <a:t>P2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50851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 err="1" smtClean="0"/>
              <a:t>세마포</a:t>
            </a:r>
            <a:r>
              <a:rPr lang="en-US" altLang="ko-KR" sz="1600" u="sng" dirty="0" smtClean="0"/>
              <a:t> </a:t>
            </a:r>
            <a:r>
              <a:rPr lang="ko-KR" altLang="en-US" sz="1600" u="sng" dirty="0" smtClean="0"/>
              <a:t>변수 </a:t>
            </a:r>
            <a:r>
              <a:rPr lang="en-US" altLang="ko-KR" sz="1600" u="sng" dirty="0" smtClean="0"/>
              <a:t>sync</a:t>
            </a:r>
            <a:r>
              <a:rPr lang="ko-KR" altLang="en-US" sz="1600" u="sng" dirty="0" smtClean="0"/>
              <a:t>의 초기값은 </a:t>
            </a:r>
            <a:r>
              <a:rPr lang="en-US" altLang="ko-KR" sz="1600" u="sng" dirty="0" smtClean="0"/>
              <a:t>0</a:t>
            </a:r>
            <a:endParaRPr lang="ko-KR" altLang="en-US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구현의 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Busy waiting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– </a:t>
            </a:r>
            <a:r>
              <a:rPr lang="ko-KR" altLang="en-US" dirty="0" err="1" smtClean="0">
                <a:solidFill>
                  <a:srgbClr val="0000CC"/>
                </a:solidFill>
              </a:rPr>
              <a:t>스핀락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</a:rPr>
              <a:t>(spinlock) 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기다리는 동안 계속 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실행됨 </a:t>
            </a:r>
          </a:p>
          <a:p>
            <a:pPr lvl="2"/>
            <a:r>
              <a:rPr lang="ko-KR" altLang="en-US" b="1" dirty="0" smtClean="0"/>
              <a:t>짧은 </a:t>
            </a:r>
            <a:r>
              <a:rPr lang="ko-KR" altLang="en-US" b="1" dirty="0" err="1" smtClean="0"/>
              <a:t>락을</a:t>
            </a:r>
            <a:r>
              <a:rPr lang="ko-KR" altLang="en-US" b="1" dirty="0" smtClean="0"/>
              <a:t> 기다리는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문맥 교환 비용을 절약할 수 있음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장점</a:t>
            </a:r>
            <a:r>
              <a:rPr lang="en-US" altLang="ko-KR" b="1" dirty="0" smtClean="0"/>
              <a:t>) </a:t>
            </a:r>
          </a:p>
          <a:p>
            <a:pPr lvl="2"/>
            <a:r>
              <a:rPr lang="ko-KR" altLang="en-US" dirty="0" smtClean="0"/>
              <a:t>일반적으로는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점유한 상태로 기다리므로 자원 낭비 </a:t>
            </a:r>
          </a:p>
          <a:p>
            <a:pPr lvl="4"/>
            <a:endParaRPr lang="ko-KR" altLang="en-US" dirty="0" smtClean="0"/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연산의 정의를 변경 </a:t>
            </a:r>
          </a:p>
          <a:p>
            <a:pPr lvl="2"/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busy waiting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연산으로 수정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>
                <a:latin typeface="맑은 고딕"/>
                <a:ea typeface="맑은 고딕"/>
              </a:rPr>
              <a:t>   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 수행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자료 구조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연산의 정의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331236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value;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process *list; </a:t>
            </a:r>
          </a:p>
          <a:p>
            <a:r>
              <a:rPr lang="en-US" altLang="ko-KR" dirty="0" smtClean="0"/>
              <a:t>} semaphore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6288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세마포의</a:t>
            </a:r>
            <a:r>
              <a:rPr lang="en-US" altLang="ko-KR" sz="1600" dirty="0" smtClean="0"/>
              <a:t> waiting queue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3203848" y="1921188"/>
            <a:ext cx="2088232" cy="283676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5536" y="3773939"/>
            <a:ext cx="36004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wait(semaphore *S) {</a:t>
            </a:r>
          </a:p>
          <a:p>
            <a:r>
              <a:rPr lang="en-US" altLang="ko-KR" dirty="0" smtClean="0"/>
              <a:t>    S-&gt;value--;</a:t>
            </a:r>
          </a:p>
          <a:p>
            <a:r>
              <a:rPr lang="en-US" altLang="ko-KR" dirty="0" smtClean="0"/>
              <a:t>    if (S-&gt;value &lt; 0) {</a:t>
            </a:r>
          </a:p>
          <a:p>
            <a:r>
              <a:rPr lang="en-US" altLang="ko-KR" dirty="0" smtClean="0"/>
              <a:t>       add this process to S-&gt;list; </a:t>
            </a:r>
          </a:p>
          <a:p>
            <a:r>
              <a:rPr lang="en-US" altLang="ko-KR" dirty="0" smtClean="0"/>
              <a:t>       block(); 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99992" y="3773939"/>
            <a:ext cx="432048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signal(semaphore *S) {</a:t>
            </a:r>
          </a:p>
          <a:p>
            <a:r>
              <a:rPr lang="en-US" altLang="ko-KR" dirty="0" smtClean="0"/>
              <a:t>    S-&gt;value++;</a:t>
            </a:r>
          </a:p>
          <a:p>
            <a:r>
              <a:rPr lang="en-US" altLang="ko-KR" dirty="0" smtClean="0"/>
              <a:t>    if (S-&gt;value &lt;= 0) {</a:t>
            </a:r>
          </a:p>
          <a:p>
            <a:r>
              <a:rPr lang="en-US" altLang="ko-KR" dirty="0" smtClean="0"/>
              <a:t>       remove a process P from S-&gt;list; </a:t>
            </a:r>
          </a:p>
          <a:p>
            <a:r>
              <a:rPr lang="en-US" altLang="ko-KR" dirty="0" smtClean="0"/>
              <a:t>       wakeup(P); 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602128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프로세스를 대기 상태로 전환하고</a:t>
            </a:r>
            <a:r>
              <a:rPr lang="en-US" altLang="ko-KR" sz="1600" dirty="0" smtClean="0"/>
              <a:t>, CPU </a:t>
            </a:r>
            <a:r>
              <a:rPr lang="ko-KR" altLang="en-US" sz="1600" dirty="0" smtClean="0"/>
              <a:t>스케줄링 수행 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602128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대기 상태의 프로세스를 준비 상태로 깨움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475656" y="5229200"/>
            <a:ext cx="216024" cy="792088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580112" y="5229200"/>
            <a:ext cx="216024" cy="792088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971600" y="4899304"/>
            <a:ext cx="864096" cy="360040"/>
          </a:xfrm>
          <a:prstGeom prst="round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66008" y="4911024"/>
            <a:ext cx="1296144" cy="360040"/>
          </a:xfrm>
          <a:prstGeom prst="round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/>
      <p:bldP spid="11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동기화로 인한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교착상태 </a:t>
            </a:r>
            <a:r>
              <a:rPr lang="en-US" altLang="ko-KR" dirty="0" smtClean="0">
                <a:solidFill>
                  <a:srgbClr val="C00000"/>
                </a:solidFill>
              </a:rPr>
              <a:t>(Deadlock)</a:t>
            </a:r>
          </a:p>
          <a:p>
            <a:pPr lvl="1"/>
            <a:r>
              <a:rPr lang="ko-KR" altLang="en-US" dirty="0" smtClean="0"/>
              <a:t>두 개 이상의 프로세스가 어떤 사건을 기다리고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프로세스가 그 사건을 발생시키기를 서로 기다리는 상황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기아 </a:t>
            </a:r>
            <a:r>
              <a:rPr lang="en-US" altLang="ko-KR" dirty="0" smtClean="0">
                <a:solidFill>
                  <a:srgbClr val="0000CC"/>
                </a:solidFill>
              </a:rPr>
              <a:t>(Starvation)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무한 대기 </a:t>
            </a:r>
            <a:r>
              <a:rPr lang="en-US" altLang="ko-KR" dirty="0" smtClean="0"/>
              <a:t>(infinite blocking) 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큐에서 무한히 대기하는 상황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LIFO </a:t>
            </a:r>
            <a:r>
              <a:rPr lang="ko-KR" altLang="en-US" dirty="0" smtClean="0"/>
              <a:t>정책</a:t>
            </a:r>
            <a:r>
              <a:rPr lang="en-US" altLang="ko-KR" dirty="0" smtClean="0"/>
              <a:t>)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동기화로 인한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우선순위 역전</a:t>
            </a:r>
            <a:r>
              <a:rPr lang="en-US" altLang="ko-KR" dirty="0" smtClean="0"/>
              <a:t>(Priority inversion)</a:t>
            </a:r>
          </a:p>
          <a:p>
            <a:pPr lvl="1"/>
            <a:r>
              <a:rPr lang="ko-KR" altLang="en-US" dirty="0" smtClean="0"/>
              <a:t>공유 자원에 대한 허가를 기다리는 동안 낮은 우선순위 </a:t>
            </a:r>
            <a:r>
              <a:rPr lang="ko-KR" altLang="en-US" dirty="0" smtClean="0"/>
              <a:t>프로세스가 먼저 실행되는 상황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우선순위 상속 </a:t>
            </a:r>
            <a:r>
              <a:rPr lang="en-US" altLang="ko-KR" dirty="0" smtClean="0"/>
              <a:t>(Priority inheritance)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상위 우선순위 프로세스를 막고 있는 동안 우선순위를 상속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2924944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904" y="2924944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22" idx="1"/>
          </p:cNvCxnSpPr>
          <p:nvPr/>
        </p:nvCxnSpPr>
        <p:spPr>
          <a:xfrm flipV="1">
            <a:off x="1403648" y="3700084"/>
            <a:ext cx="2088232" cy="1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우선순위</a:t>
            </a:r>
            <a:r>
              <a:rPr lang="en-US" altLang="ko-KR" sz="1600" dirty="0" smtClean="0"/>
              <a:t>: P2 &gt; P3 &gt; P1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49289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P1 with lock S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373851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blocked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4509120"/>
            <a:ext cx="1296144" cy="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328498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P2 requires lock S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472514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runnable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4199125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P3 preempts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P1 </a:t>
            </a:r>
            <a:endParaRPr lang="ko-KR" altLang="en-US" sz="1600" dirty="0"/>
          </a:p>
        </p:txBody>
      </p:sp>
      <p:cxnSp>
        <p:nvCxnSpPr>
          <p:cNvPr id="19" name="직선 연결선 18"/>
          <p:cNvCxnSpPr>
            <a:stCxn id="4" idx="3"/>
            <a:endCxn id="5" idx="1"/>
          </p:cNvCxnSpPr>
          <p:nvPr/>
        </p:nvCxnSpPr>
        <p:spPr>
          <a:xfrm>
            <a:off x="2267744" y="2996952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88024" y="3628398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1880" y="3661650"/>
            <a:ext cx="144016" cy="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2" idx="3"/>
            <a:endCxn id="21" idx="1"/>
          </p:cNvCxnSpPr>
          <p:nvPr/>
        </p:nvCxnSpPr>
        <p:spPr>
          <a:xfrm>
            <a:off x="3635896" y="3700084"/>
            <a:ext cx="1152128" cy="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5736" y="24928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(preempted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347864" y="47251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end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4" grpId="0"/>
      <p:bldP spid="15" grpId="0" animBg="1"/>
      <p:bldP spid="16" grpId="0"/>
      <p:bldP spid="17" grpId="0"/>
      <p:bldP spid="18" grpId="0"/>
      <p:bldP spid="21" grpId="0" animBg="1"/>
      <p:bldP spid="22" grpId="0" animBg="1"/>
      <p:bldP spid="29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13-3 CriticalSectionSyncMutex.cpp </a:t>
            </a:r>
          </a:p>
          <a:p>
            <a:pPr lvl="1"/>
            <a:r>
              <a:rPr lang="ko-KR" altLang="en-US" dirty="0" smtClean="0"/>
              <a:t>잠실 종합 운동장의 관람객 수를 카운트하는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명씩 카운트하는 것을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WaitForSingleObject</a:t>
            </a:r>
            <a:r>
              <a:rPr lang="en-US" altLang="ko-KR" dirty="0" smtClean="0">
                <a:solidFill>
                  <a:srgbClr val="0000CC"/>
                </a:solidFill>
              </a:rPr>
              <a:t>( </a:t>
            </a:r>
            <a:r>
              <a:rPr lang="en-US" altLang="ko-KR" dirty="0" err="1" smtClean="0">
                <a:solidFill>
                  <a:srgbClr val="0000CC"/>
                </a:solidFill>
              </a:rPr>
              <a:t>hMutex</a:t>
            </a:r>
            <a:r>
              <a:rPr lang="en-US" altLang="ko-KR" dirty="0" smtClean="0">
                <a:solidFill>
                  <a:srgbClr val="0000CC"/>
                </a:solidFill>
              </a:rPr>
              <a:t>, INIFINITE )</a:t>
            </a:r>
          </a:p>
          <a:p>
            <a:pPr lvl="1"/>
            <a:r>
              <a:rPr lang="en-US" altLang="ko-KR" dirty="0" smtClean="0"/>
              <a:t>Signal()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ReleaseMutex</a:t>
            </a:r>
            <a:r>
              <a:rPr lang="en-US" altLang="ko-KR" dirty="0" smtClean="0">
                <a:solidFill>
                  <a:srgbClr val="0000CC"/>
                </a:solidFill>
              </a:rPr>
              <a:t>( </a:t>
            </a:r>
            <a:r>
              <a:rPr lang="en-US" altLang="ko-KR" dirty="0" err="1" smtClean="0">
                <a:solidFill>
                  <a:srgbClr val="0000CC"/>
                </a:solidFill>
              </a:rPr>
              <a:t>hMutex</a:t>
            </a:r>
            <a:r>
              <a:rPr lang="en-US" altLang="ko-KR" dirty="0" smtClean="0">
                <a:solidFill>
                  <a:srgbClr val="0000CC"/>
                </a:solidFill>
              </a:rPr>
              <a:t> )</a:t>
            </a:r>
          </a:p>
          <a:p>
            <a:pPr lvl="1">
              <a:buNone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hMutex</a:t>
            </a:r>
            <a:r>
              <a:rPr lang="en-US" altLang="ko-KR" dirty="0" smtClean="0">
                <a:solidFill>
                  <a:srgbClr val="0000CC"/>
                </a:solidFill>
              </a:rPr>
              <a:t> = </a:t>
            </a:r>
            <a:r>
              <a:rPr lang="en-US" altLang="ko-KR" dirty="0" err="1" smtClean="0">
                <a:solidFill>
                  <a:srgbClr val="0000CC"/>
                </a:solidFill>
              </a:rPr>
              <a:t>CreateMutex</a:t>
            </a:r>
            <a:r>
              <a:rPr lang="en-US" altLang="ko-KR" dirty="0" smtClean="0">
                <a:solidFill>
                  <a:srgbClr val="0000CC"/>
                </a:solidFill>
              </a:rPr>
              <a:t>( … )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0000CC"/>
                </a:solidFill>
              </a:rPr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CloseHandle</a:t>
            </a:r>
            <a:r>
              <a:rPr lang="en-US" altLang="ko-KR" dirty="0" smtClean="0">
                <a:solidFill>
                  <a:srgbClr val="0000CC"/>
                </a:solidFill>
              </a:rPr>
              <a:t>( </a:t>
            </a:r>
            <a:r>
              <a:rPr lang="en-US" altLang="ko-KR" dirty="0" err="1" smtClean="0">
                <a:solidFill>
                  <a:srgbClr val="0000CC"/>
                </a:solidFill>
              </a:rPr>
              <a:t>hMutex</a:t>
            </a:r>
            <a:r>
              <a:rPr lang="en-US" altLang="ko-KR" dirty="0" smtClean="0">
                <a:solidFill>
                  <a:srgbClr val="0000CC"/>
                </a:solidFill>
              </a:rPr>
              <a:t> )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13-4 MyungDongKyoja.cpp </a:t>
            </a:r>
          </a:p>
          <a:p>
            <a:pPr lvl="1"/>
            <a:r>
              <a:rPr lang="ko-KR" altLang="en-US" dirty="0" smtClean="0"/>
              <a:t>식당에서</a:t>
            </a:r>
            <a:r>
              <a:rPr lang="en-US" altLang="ko-KR" dirty="0" smtClean="0"/>
              <a:t> 50</a:t>
            </a:r>
            <a:r>
              <a:rPr lang="ko-KR" altLang="en-US" dirty="0" smtClean="0"/>
              <a:t>명의 손님이 식사하는 과정을 시뮬레이션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명의 손님만 받을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식사 예상 손님 수는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손님들이 식사하는데 걸리는 시간은 </a:t>
            </a:r>
            <a:r>
              <a:rPr lang="en-US" altLang="ko-KR" dirty="0" smtClean="0"/>
              <a:t>10~30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solidFill>
                  <a:srgbClr val="0000CC"/>
                </a:solidFill>
              </a:rPr>
              <a:t>* </a:t>
            </a:r>
            <a:r>
              <a:rPr lang="ko-KR" altLang="en-US" dirty="0" smtClean="0">
                <a:solidFill>
                  <a:srgbClr val="0000CC"/>
                </a:solidFill>
              </a:rPr>
              <a:t>손님</a:t>
            </a:r>
            <a:r>
              <a:rPr lang="en-US" altLang="ko-KR" dirty="0" smtClean="0">
                <a:solidFill>
                  <a:srgbClr val="0000CC"/>
                </a:solidFill>
              </a:rPr>
              <a:t>: </a:t>
            </a:r>
            <a:r>
              <a:rPr lang="ko-KR" altLang="en-US" dirty="0" err="1" smtClean="0">
                <a:solidFill>
                  <a:srgbClr val="0000CC"/>
                </a:solidFill>
              </a:rPr>
              <a:t>쓰레드</a:t>
            </a:r>
            <a:r>
              <a:rPr lang="en-US" altLang="ko-KR" dirty="0" smtClean="0">
                <a:solidFill>
                  <a:srgbClr val="0000CC"/>
                </a:solidFill>
              </a:rPr>
              <a:t>,      10</a:t>
            </a:r>
            <a:r>
              <a:rPr lang="ko-KR" altLang="en-US" dirty="0" smtClean="0">
                <a:solidFill>
                  <a:srgbClr val="0000CC"/>
                </a:solidFill>
              </a:rPr>
              <a:t>개 테이블이 있는 식당</a:t>
            </a:r>
            <a:r>
              <a:rPr lang="en-US" altLang="ko-KR" dirty="0" smtClean="0">
                <a:solidFill>
                  <a:srgbClr val="0000CC"/>
                </a:solidFill>
              </a:rPr>
              <a:t>: </a:t>
            </a:r>
            <a:r>
              <a:rPr lang="ko-KR" altLang="en-US" dirty="0" smtClean="0">
                <a:solidFill>
                  <a:srgbClr val="0000CC"/>
                </a:solidFill>
              </a:rPr>
              <a:t>임계 영역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en-US" altLang="ko-KR" dirty="0" smtClean="0"/>
              <a:t>Wait()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WaitForSingleObject</a:t>
            </a:r>
            <a:r>
              <a:rPr lang="en-US" altLang="ko-KR" dirty="0" smtClean="0">
                <a:solidFill>
                  <a:srgbClr val="0000CC"/>
                </a:solidFill>
              </a:rPr>
              <a:t>( </a:t>
            </a:r>
            <a:r>
              <a:rPr lang="en-US" altLang="ko-KR" dirty="0" err="1" smtClean="0">
                <a:solidFill>
                  <a:srgbClr val="0000CC"/>
                </a:solidFill>
              </a:rPr>
              <a:t>hSemaphore</a:t>
            </a:r>
            <a:r>
              <a:rPr lang="en-US" altLang="ko-KR" dirty="0" smtClean="0">
                <a:solidFill>
                  <a:srgbClr val="0000CC"/>
                </a:solidFill>
              </a:rPr>
              <a:t>, INIFINITE )</a:t>
            </a:r>
          </a:p>
          <a:p>
            <a:pPr lvl="1"/>
            <a:r>
              <a:rPr lang="en-US" altLang="ko-KR" dirty="0" smtClean="0"/>
              <a:t>Signal()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ReleaseSemaphore</a:t>
            </a:r>
            <a:r>
              <a:rPr lang="en-US" altLang="ko-KR" dirty="0" smtClean="0">
                <a:solidFill>
                  <a:srgbClr val="0000CC"/>
                </a:solidFill>
              </a:rPr>
              <a:t>( </a:t>
            </a:r>
            <a:r>
              <a:rPr lang="en-US" altLang="ko-KR" dirty="0" err="1" smtClean="0">
                <a:solidFill>
                  <a:srgbClr val="0000CC"/>
                </a:solidFill>
              </a:rPr>
              <a:t>hSemaphore</a:t>
            </a:r>
            <a:r>
              <a:rPr lang="en-US" altLang="ko-KR" dirty="0" smtClean="0">
                <a:solidFill>
                  <a:srgbClr val="0000CC"/>
                </a:solidFill>
              </a:rPr>
              <a:t>, 1, NULL )</a:t>
            </a:r>
          </a:p>
          <a:p>
            <a:pPr lvl="1">
              <a:buNone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hSemaphore</a:t>
            </a:r>
            <a:r>
              <a:rPr lang="en-US" altLang="ko-KR" dirty="0" smtClean="0">
                <a:solidFill>
                  <a:srgbClr val="0000CC"/>
                </a:solidFill>
              </a:rPr>
              <a:t> = </a:t>
            </a:r>
            <a:r>
              <a:rPr lang="en-US" altLang="ko-KR" dirty="0" err="1" smtClean="0">
                <a:solidFill>
                  <a:srgbClr val="0000CC"/>
                </a:solidFill>
              </a:rPr>
              <a:t>CreateSemaphore</a:t>
            </a:r>
            <a:r>
              <a:rPr lang="en-US" altLang="ko-KR" dirty="0" smtClean="0">
                <a:solidFill>
                  <a:srgbClr val="0000CC"/>
                </a:solidFill>
              </a:rPr>
              <a:t>( … )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0000CC"/>
                </a:solidFill>
              </a:rPr>
              <a:t>   </a:t>
            </a:r>
            <a:r>
              <a:rPr lang="en-US" altLang="ko-KR" dirty="0" err="1" smtClean="0">
                <a:solidFill>
                  <a:srgbClr val="0000CC"/>
                </a:solidFill>
              </a:rPr>
              <a:t>CloseHandle</a:t>
            </a:r>
            <a:r>
              <a:rPr lang="en-US" altLang="ko-KR" dirty="0" smtClean="0">
                <a:solidFill>
                  <a:srgbClr val="0000CC"/>
                </a:solidFill>
              </a:rPr>
              <a:t>(</a:t>
            </a:r>
            <a:r>
              <a:rPr lang="en-US" altLang="ko-KR" dirty="0" err="1" smtClean="0">
                <a:solidFill>
                  <a:srgbClr val="0000CC"/>
                </a:solidFill>
              </a:rPr>
              <a:t>hSemaphore</a:t>
            </a:r>
            <a:r>
              <a:rPr lang="en-US" altLang="ko-KR" dirty="0" smtClean="0">
                <a:solidFill>
                  <a:srgbClr val="0000CC"/>
                </a:solidFill>
              </a:rPr>
              <a:t>)</a:t>
            </a:r>
            <a:endParaRPr lang="ko-KR" altLang="en-US" dirty="0" smtClean="0">
              <a:solidFill>
                <a:srgbClr val="0000CC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동시성 제어를 위한 동기화의 필요성과 의미를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임계영역 문제를 해결하기 위한 동기화 기법</a:t>
            </a:r>
            <a:r>
              <a:rPr lang="en-US" altLang="ko-KR" dirty="0" smtClean="0"/>
              <a:t>(Peterson’s solution,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, semaphore)</a:t>
            </a:r>
            <a:r>
              <a:rPr lang="ko-KR" altLang="en-US" dirty="0" smtClean="0"/>
              <a:t>을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윈도우 환경에서 동기화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, semaphore</a:t>
            </a:r>
            <a:r>
              <a:rPr lang="ko-KR" altLang="en-US" dirty="0" smtClean="0"/>
              <a:t>등을 이용한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프로그램을 작성할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Concepts of </a:t>
            </a:r>
            <a:br>
              <a:rPr lang="en-US" altLang="ko-KR" dirty="0" smtClean="0"/>
            </a:br>
            <a:r>
              <a:rPr lang="en-US" altLang="ko-KR" dirty="0" smtClean="0"/>
              <a:t>process synchronization &amp; critical section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협력하는 프로세스들의 실행순서 규칙 보장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공유하는 데이터들의 일관성 보장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조건을 만족하는 경우에만 코드 실행을 허용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데이터의 일관성 문제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10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538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042264"/>
            <a:ext cx="367240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while (true) { </a:t>
            </a:r>
          </a:p>
          <a:p>
            <a:r>
              <a:rPr lang="en-US" altLang="ko-KR" sz="1400" dirty="0" smtClean="0"/>
              <a:t>    /* produce an item in </a:t>
            </a:r>
            <a:r>
              <a:rPr lang="en-US" altLang="ko-KR" sz="1400" dirty="0" err="1" smtClean="0"/>
              <a:t>nextProduced</a:t>
            </a:r>
            <a:r>
              <a:rPr lang="en-US" altLang="ko-KR" sz="1400" dirty="0" smtClean="0"/>
              <a:t> */ </a:t>
            </a:r>
          </a:p>
          <a:p>
            <a:r>
              <a:rPr lang="en-US" altLang="ko-KR" sz="1400" dirty="0" smtClean="0"/>
              <a:t>    while (counter == BUFFER SIZE) </a:t>
            </a:r>
          </a:p>
          <a:p>
            <a:r>
              <a:rPr lang="en-US" altLang="ko-KR" sz="1400" dirty="0" smtClean="0"/>
              <a:t>        ; /* do nothing */ </a:t>
            </a:r>
          </a:p>
          <a:p>
            <a:r>
              <a:rPr lang="en-US" altLang="ko-KR" sz="1400" dirty="0" smtClean="0"/>
              <a:t>    buffer[in] = </a:t>
            </a:r>
            <a:r>
              <a:rPr lang="en-US" altLang="ko-KR" sz="1400" dirty="0" err="1" smtClean="0"/>
              <a:t>nextProduced</a:t>
            </a:r>
            <a:r>
              <a:rPr lang="en-US" altLang="ko-KR" sz="1400" dirty="0" smtClean="0"/>
              <a:t>; </a:t>
            </a:r>
          </a:p>
          <a:p>
            <a:r>
              <a:rPr lang="en-US" altLang="ko-KR" sz="1400" dirty="0" smtClean="0"/>
              <a:t>    in = (in + 1) % BUFFER_SIZE; </a:t>
            </a:r>
          </a:p>
          <a:p>
            <a:r>
              <a:rPr lang="en-US" altLang="ko-KR" sz="1400" dirty="0" smtClean="0"/>
              <a:t>    counter++;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042264"/>
            <a:ext cx="439248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while (true) { </a:t>
            </a:r>
          </a:p>
          <a:p>
            <a:r>
              <a:rPr lang="en-US" altLang="ko-KR" sz="1400" dirty="0" smtClean="0"/>
              <a:t>    while (counter == 0)</a:t>
            </a:r>
          </a:p>
          <a:p>
            <a:r>
              <a:rPr lang="en-US" altLang="ko-KR" sz="1400" dirty="0" smtClean="0"/>
              <a:t>        ; // do nothing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nextConsumed</a:t>
            </a:r>
            <a:r>
              <a:rPr lang="en-US" altLang="ko-KR" sz="1400" dirty="0" smtClean="0"/>
              <a:t> = buffer[out]; </a:t>
            </a:r>
          </a:p>
          <a:p>
            <a:r>
              <a:rPr lang="en-US" altLang="ko-KR" sz="1400" dirty="0" smtClean="0"/>
              <a:t>    out = (out + 1) % BUFFER_SIZE; </a:t>
            </a:r>
          </a:p>
          <a:p>
            <a:r>
              <a:rPr lang="en-US" altLang="ko-KR" sz="1400" dirty="0" smtClean="0"/>
              <a:t>    counter--; </a:t>
            </a:r>
            <a:r>
              <a:rPr lang="en-US" altLang="ko-KR" sz="1300" dirty="0" smtClean="0"/>
              <a:t>/* consume the item in </a:t>
            </a:r>
            <a:r>
              <a:rPr lang="en-US" altLang="ko-KR" sz="1300" dirty="0" err="1" smtClean="0"/>
              <a:t>nextConsumed</a:t>
            </a:r>
            <a:r>
              <a:rPr lang="en-US" altLang="ko-KR" sz="1300" dirty="0" smtClean="0"/>
              <a:t> </a:t>
            </a:r>
            <a:r>
              <a:rPr lang="en-US" altLang="ko-KR" sz="1400" dirty="0" smtClean="0"/>
              <a:t>*/ }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327936"/>
            <a:ext cx="3672408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register1 = counter </a:t>
            </a:r>
          </a:p>
          <a:p>
            <a:r>
              <a:rPr lang="en-US" altLang="ko-KR" sz="1400" i="1" dirty="0" smtClean="0"/>
              <a:t>register1 = register1 + 1 </a:t>
            </a:r>
          </a:p>
          <a:p>
            <a:r>
              <a:rPr lang="en-US" altLang="ko-KR" sz="1400" i="1" dirty="0" smtClean="0"/>
              <a:t>counter = register1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346520"/>
            <a:ext cx="3672408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register2 = counter </a:t>
            </a:r>
          </a:p>
          <a:p>
            <a:r>
              <a:rPr lang="en-US" altLang="ko-KR" sz="1400" i="1" dirty="0" smtClean="0"/>
              <a:t>register2 = register2 - 1 </a:t>
            </a:r>
          </a:p>
          <a:p>
            <a:r>
              <a:rPr lang="en-US" altLang="ko-KR" sz="1400" i="1" dirty="0" smtClean="0"/>
              <a:t>counter = register2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558924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counter</a:t>
            </a:r>
            <a:r>
              <a:rPr lang="ko-KR" altLang="en-US" b="1" dirty="0" smtClean="0"/>
              <a:t>의 초기값이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일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두 프로세스의 </a:t>
            </a:r>
            <a:r>
              <a:rPr lang="en-US" altLang="ko-KR" b="1" dirty="0" smtClean="0"/>
              <a:t>counter++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counter--</a:t>
            </a:r>
            <a:r>
              <a:rPr lang="ko-KR" altLang="en-US" b="1" dirty="0" smtClean="0"/>
              <a:t>가 각각 병행 실행된다면 이후의 </a:t>
            </a:r>
            <a:r>
              <a:rPr lang="en-US" altLang="ko-KR" b="1" dirty="0" smtClean="0"/>
              <a:t>counter </a:t>
            </a:r>
            <a:r>
              <a:rPr lang="ko-KR" altLang="en-US" b="1" dirty="0" smtClean="0"/>
              <a:t>값은</a:t>
            </a:r>
            <a:r>
              <a:rPr lang="en-US" altLang="ko-KR" b="1" dirty="0" smtClean="0"/>
              <a:t>? 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1259632" y="3645024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220072" y="3501008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경쟁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(Race condition)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Race condition</a:t>
            </a:r>
          </a:p>
          <a:p>
            <a:pPr lvl="1"/>
            <a:r>
              <a:rPr lang="ko-KR" altLang="en-US" dirty="0" smtClean="0"/>
              <a:t>여러 프로세스가 공유 데이터를 동시에 조작할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실행의 특정 순서에 따라 결과가 달라지는 상황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</a:t>
            </a:r>
            <a:r>
              <a:rPr lang="ko-KR" altLang="en-US" dirty="0" smtClean="0">
                <a:latin typeface="맑은 고딕"/>
                <a:ea typeface="맑은 고딕"/>
              </a:rPr>
              <a:t>→</a:t>
            </a:r>
            <a:r>
              <a:rPr lang="ko-KR" altLang="en-US" dirty="0" smtClean="0"/>
              <a:t> 프로세스 동기화</a:t>
            </a:r>
            <a:r>
              <a:rPr lang="en-US" altLang="ko-KR" dirty="0" smtClean="0"/>
              <a:t>(synchronization)</a:t>
            </a:r>
            <a:r>
              <a:rPr lang="ko-KR" altLang="en-US" dirty="0" smtClean="0"/>
              <a:t>가 필요 </a:t>
            </a:r>
          </a:p>
          <a:p>
            <a:pPr lvl="1"/>
            <a:r>
              <a:rPr lang="ko-KR" altLang="en-US" dirty="0" smtClean="0"/>
              <a:t>공유 데이터 조작을 원자적 연산</a:t>
            </a:r>
            <a:r>
              <a:rPr lang="en-US" altLang="ko-KR" dirty="0" smtClean="0"/>
              <a:t>(atomic operation)</a:t>
            </a:r>
            <a:r>
              <a:rPr lang="ko-KR" altLang="en-US" dirty="0" smtClean="0"/>
              <a:t>으로 처리하면 경쟁 조건은 발생하지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원자적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연산의 결과가 외부의 간섭에 관계없이 전체가 완료되든지 전혀 실행되지 않은 상태로만 나타남 </a:t>
            </a:r>
            <a:r>
              <a:rPr lang="en-US" altLang="ko-KR" dirty="0" smtClean="0"/>
              <a:t>(All or Nothing) </a:t>
            </a:r>
          </a:p>
          <a:p>
            <a:pPr lvl="1"/>
            <a:r>
              <a:rPr lang="ko-KR" altLang="en-US" dirty="0" smtClean="0"/>
              <a:t>원자적 연산이 필요한 예 </a:t>
            </a:r>
          </a:p>
          <a:p>
            <a:pPr lvl="2"/>
            <a:r>
              <a:rPr lang="ko-KR" altLang="en-US" dirty="0" smtClean="0"/>
              <a:t>파일 시스템의 메타데이터</a:t>
            </a:r>
            <a:r>
              <a:rPr lang="en-US" altLang="ko-KR" dirty="0" smtClean="0"/>
              <a:t>(meta-data) </a:t>
            </a:r>
            <a:r>
              <a:rPr lang="ko-KR" altLang="en-US" dirty="0" smtClean="0"/>
              <a:t>갱신 </a:t>
            </a:r>
          </a:p>
          <a:p>
            <a:pPr lvl="2"/>
            <a:r>
              <a:rPr lang="ko-KR" altLang="en-US" dirty="0" smtClean="0"/>
              <a:t>데이터베이스 시스템의 트랜잭션</a:t>
            </a:r>
            <a:r>
              <a:rPr lang="en-US" altLang="ko-KR" dirty="0" smtClean="0"/>
              <a:t>(transaction) </a:t>
            </a:r>
            <a:r>
              <a:rPr lang="ko-KR" altLang="en-US" dirty="0" smtClean="0"/>
              <a:t>처리 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(Critical section)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경쟁 조건이 발생할 수 있는 프로그램 코드 부분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다른 프로세스와 공유하는 변수나 파일을 변경 </a:t>
            </a:r>
          </a:p>
          <a:p>
            <a:r>
              <a:rPr lang="ko-KR" altLang="en-US" dirty="0" smtClean="0"/>
              <a:t>임계 영역을 포함하는 프로그램의 구성 </a:t>
            </a:r>
          </a:p>
          <a:p>
            <a:pPr lvl="1"/>
            <a:r>
              <a:rPr lang="en-US" altLang="ko-KR" dirty="0" smtClean="0"/>
              <a:t>Entry section </a:t>
            </a:r>
          </a:p>
          <a:p>
            <a:pPr lvl="2"/>
            <a:r>
              <a:rPr lang="ko-KR" altLang="en-US" dirty="0" smtClean="0"/>
              <a:t>임계 영역 진입 허가 요청 부분 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Critical section </a:t>
            </a:r>
          </a:p>
          <a:p>
            <a:pPr lvl="1"/>
            <a:r>
              <a:rPr lang="en-US" altLang="ko-KR" dirty="0" smtClean="0"/>
              <a:t>Exit section </a:t>
            </a:r>
          </a:p>
          <a:p>
            <a:pPr lvl="1"/>
            <a:r>
              <a:rPr lang="en-US" altLang="ko-KR" dirty="0" smtClean="0"/>
              <a:t>Remainder section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임계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영역 문제</a:t>
            </a:r>
          </a:p>
          <a:p>
            <a:pPr lvl="1"/>
            <a:r>
              <a:rPr lang="ko-KR" altLang="en-US" dirty="0" smtClean="0"/>
              <a:t>한 번에 하나의 프로세스만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임계 영역을 실행하도록 보장 </a:t>
            </a:r>
          </a:p>
          <a:p>
            <a:pPr lvl="2"/>
            <a:r>
              <a:rPr lang="ko-KR" altLang="en-US" dirty="0" smtClean="0"/>
              <a:t>적절한 동기화 기법을 설계 </a:t>
            </a:r>
          </a:p>
          <a:p>
            <a:pPr lvl="2"/>
            <a:r>
              <a:rPr lang="ko-KR" altLang="en-US" dirty="0" smtClean="0"/>
              <a:t>임계 영역 전체를 원자적</a:t>
            </a:r>
            <a:r>
              <a:rPr lang="en-US" altLang="ko-KR" dirty="0" smtClean="0"/>
              <a:t>(atomic)</a:t>
            </a:r>
            <a:r>
              <a:rPr lang="ko-KR" altLang="en-US" dirty="0" smtClean="0"/>
              <a:t>으로 처리하는 효과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527" y="2348880"/>
            <a:ext cx="3108945" cy="3196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임계 영역 문제 해결을 위한 요구조건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상호 배제 </a:t>
            </a:r>
            <a:r>
              <a:rPr lang="en-US" altLang="ko-KR" dirty="0" smtClean="0">
                <a:solidFill>
                  <a:srgbClr val="0000CC"/>
                </a:solidFill>
              </a:rPr>
              <a:t>(Mutual exclusion) </a:t>
            </a:r>
          </a:p>
          <a:p>
            <a:pPr lvl="1"/>
            <a:r>
              <a:rPr lang="ko-KR" altLang="en-US" dirty="0" smtClean="0"/>
              <a:t>어떤 프로세스가 자신의 임계 영역 내에서 실행 중일 때 다른 프로세스는 각자의 임계 영역으로 진입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진행 </a:t>
            </a:r>
            <a:r>
              <a:rPr lang="en-US" altLang="ko-KR" dirty="0" smtClean="0">
                <a:solidFill>
                  <a:srgbClr val="0000CC"/>
                </a:solidFill>
              </a:rPr>
              <a:t>(Progress) </a:t>
            </a:r>
          </a:p>
          <a:p>
            <a:pPr lvl="1"/>
            <a:r>
              <a:rPr lang="ko-KR" altLang="en-US" dirty="0" smtClean="0"/>
              <a:t>임계 영역에서 실행 중인 프로세스가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영역으로 진입하려는 프로세스들 중 하나는 유한한 시간 내에 진입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가능해야 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한정된 대기 </a:t>
            </a:r>
            <a:r>
              <a:rPr lang="en-US" altLang="ko-KR" dirty="0" smtClean="0">
                <a:solidFill>
                  <a:srgbClr val="0000CC"/>
                </a:solidFill>
              </a:rPr>
              <a:t>(Bounded waiting) </a:t>
            </a:r>
          </a:p>
          <a:p>
            <a:pPr lvl="1"/>
            <a:r>
              <a:rPr lang="ko-KR" altLang="en-US" dirty="0" smtClean="0"/>
              <a:t>한 프로세스가 임계 영역에 대한 진입을 요청한 후에는 다른 프로세스의 임계 영역 진입이 유한한 횟수로 제한되어야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영역에 대한 진입 요청 후 무한대기 하지 않음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1616</Words>
  <Application>Microsoft Office PowerPoint</Application>
  <PresentationFormat>화면 슬라이드 쇼(4:3)</PresentationFormat>
  <Paragraphs>340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학습목표</vt:lpstr>
      <vt:lpstr>Concepts of  process synchronization &amp; critical section</vt:lpstr>
      <vt:lpstr>프로세스 동기화</vt:lpstr>
      <vt:lpstr>공유 데이터의 일관성 문제</vt:lpstr>
      <vt:lpstr>경쟁 조건(Race condition)</vt:lpstr>
      <vt:lpstr>임계 영역(Critical section)</vt:lpstr>
      <vt:lpstr>임계 영역 문제 해결을 위한 요구조건</vt:lpstr>
      <vt:lpstr>임계 영역 실습</vt:lpstr>
      <vt:lpstr>동기화 문제의 해결책</vt:lpstr>
      <vt:lpstr>임계 영역 문제의 해결책</vt:lpstr>
      <vt:lpstr>Peterson’s Solution</vt:lpstr>
      <vt:lpstr>Peterson’s Solution의 증명</vt:lpstr>
      <vt:lpstr>동기화를 위한 하드웨어</vt:lpstr>
      <vt:lpstr>TestAndSet 명령어 </vt:lpstr>
      <vt:lpstr>SWAP 명령어</vt:lpstr>
      <vt:lpstr>세마포(Semaphore)</vt:lpstr>
      <vt:lpstr>세마포의 종류</vt:lpstr>
      <vt:lpstr>세마포를 이용한 동기화</vt:lpstr>
      <vt:lpstr>세마포의 구현의 문제 </vt:lpstr>
      <vt:lpstr>Blocking semaphore</vt:lpstr>
      <vt:lpstr>동기화로 인한 문제</vt:lpstr>
      <vt:lpstr>동기화로 인한 문제</vt:lpstr>
      <vt:lpstr>세마포 실습</vt:lpstr>
      <vt:lpstr>세마포 실습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932</cp:revision>
  <dcterms:created xsi:type="dcterms:W3CDTF">2006-10-05T04:04:58Z</dcterms:created>
  <dcterms:modified xsi:type="dcterms:W3CDTF">2014-08-21T03:33:38Z</dcterms:modified>
</cp:coreProperties>
</file>