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05" r:id="rId4"/>
    <p:sldId id="357" r:id="rId5"/>
    <p:sldId id="351" r:id="rId6"/>
    <p:sldId id="358" r:id="rId7"/>
    <p:sldId id="359" r:id="rId8"/>
    <p:sldId id="360" r:id="rId9"/>
    <p:sldId id="361" r:id="rId10"/>
    <p:sldId id="335" r:id="rId11"/>
    <p:sldId id="356" r:id="rId12"/>
    <p:sldId id="362" r:id="rId13"/>
    <p:sldId id="363" r:id="rId14"/>
    <p:sldId id="364" r:id="rId15"/>
    <p:sldId id="365" r:id="rId16"/>
    <p:sldId id="300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1689" autoAdjust="0"/>
  </p:normalViewPr>
  <p:slideViewPr>
    <p:cSldViewPr>
      <p:cViewPr varScale="1">
        <p:scale>
          <a:sx n="92" d="100"/>
          <a:sy n="92" d="100"/>
        </p:scale>
        <p:origin x="5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8" y="21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B5F4D-0006-4280-A298-1E05DBF2D808}" type="datetimeFigureOut">
              <a:rPr lang="ko-KR" altLang="en-US" smtClean="0"/>
              <a:pPr/>
              <a:t>2014-08-21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42C35-FCBA-4879-95E0-C471BD9D3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4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  <a:defRPr sz="2800"/>
            </a:lvl1pPr>
            <a:lvl2pPr marL="630238" indent="-285750">
              <a:buClr>
                <a:srgbClr val="0070C0"/>
              </a:buClr>
              <a:buFont typeface="Arial" panose="020B0604020202020204" pitchFamily="34" charset="0"/>
              <a:buChar char="–"/>
              <a:defRPr sz="2400"/>
            </a:lvl2pPr>
            <a:lvl3pPr marL="893763" indent="-228600">
              <a:defRPr sz="2000"/>
            </a:lvl3pPr>
            <a:lvl4pPr marL="1163638" indent="-228600">
              <a:defRPr sz="1800"/>
            </a:lvl4pPr>
            <a:lvl5pPr marL="1433513" indent="-228600"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82404" y="882086"/>
            <a:ext cx="856895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010" y="332656"/>
            <a:ext cx="820461" cy="38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2014-08-21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nhn\Desktop\NEXT 사진\X-lay아트_최종_2012_0503\X레이아트_최종_2012_0503\꽃_0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" t="2066"/>
          <a:stretch/>
        </p:blipFill>
        <p:spPr bwMode="auto">
          <a:xfrm>
            <a:off x="4644008" y="116632"/>
            <a:ext cx="4464497" cy="662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nhn\Desktop\NEXT 사진\기타사진\NEXT 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0" t="69594" r="1562" b="2554"/>
          <a:stretch/>
        </p:blipFill>
        <p:spPr bwMode="auto">
          <a:xfrm>
            <a:off x="755576" y="908720"/>
            <a:ext cx="3528392" cy="82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683568" y="3140968"/>
            <a:ext cx="633447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600" b="1" dirty="0" smtClean="0">
                <a:latin typeface="나눔고딕" pitchFamily="50" charset="-127"/>
                <a:ea typeface="나눔고딕" pitchFamily="50" charset="-127"/>
              </a:rPr>
              <a:t>Synchronization  II</a:t>
            </a:r>
            <a:endParaRPr lang="en-US" altLang="ko-KR" sz="26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36726" y="5085184"/>
            <a:ext cx="2323106" cy="0"/>
          </a:xfrm>
          <a:prstGeom prst="line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62174" y="5157192"/>
            <a:ext cx="1872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NHN NEXT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58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모니터 해결책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Monitor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err="1" smtClean="0"/>
              <a:t>세마포</a:t>
            </a:r>
            <a:r>
              <a:rPr lang="ko-KR" altLang="en-US" dirty="0" smtClean="0"/>
              <a:t> 문제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프로그래머 실수에 따른 오류 발생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wait( x) … wait(x),    signal(x)… wait(x),   signal(x)… signal(x)</a:t>
            </a:r>
          </a:p>
          <a:p>
            <a:pPr lvl="1">
              <a:buNone/>
            </a:pPr>
            <a:r>
              <a:rPr lang="en-US" altLang="ko-KR" dirty="0" smtClean="0"/>
              <a:t>-&gt; Deadlock, starvation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en-US" altLang="ko-KR" dirty="0" smtClean="0"/>
              <a:t>Monitor: </a:t>
            </a:r>
            <a:r>
              <a:rPr lang="ko-KR" altLang="en-US" dirty="0" smtClean="0"/>
              <a:t>고급 동기화 도구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편리하고 효율적인 동기화를 제공하는 추상화 데이터 형 </a:t>
            </a:r>
            <a:r>
              <a:rPr lang="en-US" altLang="ko-KR" dirty="0" smtClean="0"/>
              <a:t>(Abstract Data Type, ADT) </a:t>
            </a:r>
          </a:p>
          <a:p>
            <a:pPr lvl="1"/>
            <a:r>
              <a:rPr lang="ko-KR" altLang="en-US" dirty="0" smtClean="0"/>
              <a:t>모니터 내에서 상호배제 기능이 제공되는 연산의 집합 제공 </a:t>
            </a:r>
          </a:p>
          <a:p>
            <a:pPr lvl="2"/>
            <a:r>
              <a:rPr lang="ko-KR" altLang="en-US" dirty="0" err="1" smtClean="0"/>
              <a:t>인스턴스의</a:t>
            </a:r>
            <a:r>
              <a:rPr lang="ko-KR" altLang="en-US" dirty="0" smtClean="0"/>
              <a:t> 상태를 나타내는 공유 변수 포함 </a:t>
            </a:r>
          </a:p>
          <a:p>
            <a:pPr lvl="3"/>
            <a:r>
              <a:rPr lang="ko-KR" altLang="en-US" dirty="0" smtClean="0"/>
              <a:t>모니터 외부에서는 접근 불가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공유 변수에 대한 연산을 지정하는 프로시저</a:t>
            </a:r>
            <a:r>
              <a:rPr lang="en-US" altLang="ko-KR" dirty="0" smtClean="0"/>
              <a:t>/</a:t>
            </a:r>
            <a:r>
              <a:rPr lang="ko-KR" altLang="en-US" dirty="0" smtClean="0"/>
              <a:t>함수 포함 </a:t>
            </a:r>
          </a:p>
          <a:p>
            <a:pPr lvl="1"/>
            <a:r>
              <a:rPr lang="ko-KR" altLang="en-US" dirty="0" smtClean="0"/>
              <a:t>모니터 안에서 항상 하나의 프로세스만 활성화됨을 보장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상호 배제</a:t>
            </a:r>
            <a:r>
              <a:rPr lang="en-US" altLang="ko-KR" dirty="0" smtClean="0"/>
              <a:t>) </a:t>
            </a:r>
          </a:p>
          <a:p>
            <a:pPr lvl="2"/>
            <a:r>
              <a:rPr lang="ko-KR" altLang="en-US" dirty="0" smtClean="0"/>
              <a:t>동기화 제약 조건을 명시적으로 </a:t>
            </a:r>
            <a:r>
              <a:rPr lang="ko-KR" altLang="en-US" dirty="0" err="1" smtClean="0"/>
              <a:t>코딩할</a:t>
            </a:r>
            <a:r>
              <a:rPr lang="ko-KR" altLang="en-US" dirty="0" smtClean="0"/>
              <a:t> 필요 없음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4" descr="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2236819"/>
            <a:ext cx="4586690" cy="4360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23528" y="1052736"/>
            <a:ext cx="4464496" cy="16681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2">
              <a:lnSpc>
                <a:spcPct val="80000"/>
              </a:lnSpc>
              <a:buFont typeface="Webdings" pitchFamily="18" charset="2"/>
              <a:buNone/>
            </a:pPr>
            <a:r>
              <a:rPr lang="en-US" altLang="ko-KR" sz="1600" b="1" dirty="0" smtClean="0">
                <a:solidFill>
                  <a:srgbClr val="000000"/>
                </a:solidFill>
                <a:latin typeface="Courier New" pitchFamily="49" charset="0"/>
              </a:rPr>
              <a:t>monitor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urier New" pitchFamily="49" charset="0"/>
              </a:rPr>
              <a:t>monitor</a:t>
            </a:r>
            <a:r>
              <a:rPr lang="en-US" altLang="ko-KR" sz="1600" b="1" dirty="0" smtClean="0">
                <a:solidFill>
                  <a:srgbClr val="000000"/>
                </a:solidFill>
                <a:latin typeface="Courier New" pitchFamily="49" charset="0"/>
              </a:rPr>
              <a:t>-name  {</a:t>
            </a:r>
          </a:p>
          <a:p>
            <a:pPr marL="0" lvl="2">
              <a:lnSpc>
                <a:spcPct val="80000"/>
              </a:lnSpc>
              <a:buFont typeface="Webdings" pitchFamily="18" charset="2"/>
              <a:buNone/>
            </a:pPr>
            <a:r>
              <a:rPr lang="en-US" altLang="ko-KR" sz="1600" b="1" dirty="0" smtClean="0">
                <a:solidFill>
                  <a:srgbClr val="000000"/>
                </a:solidFill>
                <a:latin typeface="Courier New" pitchFamily="49" charset="0"/>
              </a:rPr>
              <a:t>  // shared variable declarations</a:t>
            </a:r>
          </a:p>
          <a:p>
            <a:pPr marL="0" lvl="2">
              <a:lnSpc>
                <a:spcPct val="80000"/>
              </a:lnSpc>
              <a:buFont typeface="Webdings" pitchFamily="18" charset="2"/>
              <a:buNone/>
            </a:pPr>
            <a:r>
              <a:rPr lang="en-US" altLang="ko-KR" sz="1600" b="1" dirty="0" smtClean="0">
                <a:solidFill>
                  <a:srgbClr val="000000"/>
                </a:solidFill>
                <a:latin typeface="Courier New" pitchFamily="49" charset="0"/>
              </a:rPr>
              <a:t>  procedure P1 (…) { …. }</a:t>
            </a:r>
          </a:p>
          <a:p>
            <a:pPr marL="0" lvl="2">
              <a:lnSpc>
                <a:spcPct val="80000"/>
              </a:lnSpc>
              <a:buFont typeface="Webdings" pitchFamily="18" charset="2"/>
              <a:buNone/>
            </a:pPr>
            <a:endParaRPr lang="en-US" altLang="ko-KR" sz="16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0" lvl="2">
              <a:lnSpc>
                <a:spcPct val="80000"/>
              </a:lnSpc>
              <a:buFont typeface="Webdings" pitchFamily="18" charset="2"/>
              <a:buNone/>
            </a:pPr>
            <a:r>
              <a:rPr lang="en-US" altLang="ko-KR" sz="1600" b="1" dirty="0" smtClean="0">
                <a:solidFill>
                  <a:srgbClr val="000000"/>
                </a:solidFill>
                <a:latin typeface="Courier New" pitchFamily="49" charset="0"/>
              </a:rPr>
              <a:t>  procedure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urier New" pitchFamily="49" charset="0"/>
              </a:rPr>
              <a:t>Pn</a:t>
            </a:r>
            <a:r>
              <a:rPr lang="en-US" altLang="ko-KR" sz="1600" b="1" dirty="0" smtClean="0">
                <a:solidFill>
                  <a:srgbClr val="000000"/>
                </a:solidFill>
                <a:latin typeface="Courier New" pitchFamily="49" charset="0"/>
              </a:rPr>
              <a:t> (…) {……}</a:t>
            </a:r>
          </a:p>
          <a:p>
            <a:pPr marL="0" lvl="2">
              <a:lnSpc>
                <a:spcPct val="80000"/>
              </a:lnSpc>
              <a:buFont typeface="Webdings" pitchFamily="18" charset="2"/>
              <a:buNone/>
            </a:pPr>
            <a:endParaRPr lang="en-US" altLang="ko-KR" sz="16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0" lvl="2">
              <a:lnSpc>
                <a:spcPct val="80000"/>
              </a:lnSpc>
              <a:buFont typeface="Webdings" pitchFamily="18" charset="2"/>
              <a:buNone/>
            </a:pPr>
            <a:r>
              <a:rPr lang="en-US" altLang="ko-KR" sz="1600" b="1" dirty="0" smtClean="0">
                <a:solidFill>
                  <a:srgbClr val="000000"/>
                </a:solidFill>
                <a:latin typeface="Courier New" pitchFamily="49" charset="0"/>
              </a:rPr>
              <a:t>  Initialization code (…) { … }</a:t>
            </a:r>
          </a:p>
          <a:p>
            <a:pPr marL="0" lvl="2">
              <a:lnSpc>
                <a:spcPct val="80000"/>
              </a:lnSpc>
              <a:buFont typeface="Webdings" pitchFamily="18" charset="2"/>
              <a:buNone/>
            </a:pPr>
            <a:r>
              <a:rPr lang="en-US" altLang="ko-KR" sz="16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altLang="ko-K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Monitor</a:t>
            </a:r>
            <a:r>
              <a:rPr lang="ko-KR" altLang="en-US" dirty="0" smtClean="0"/>
              <a:t> </a:t>
            </a:r>
            <a:r>
              <a:rPr lang="en-US" altLang="ko-KR" dirty="0" smtClean="0"/>
              <a:t>with condition variables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조건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(condition variable)</a:t>
            </a:r>
          </a:p>
          <a:p>
            <a:pPr lvl="1"/>
            <a:r>
              <a:rPr lang="ko-KR" altLang="en-US" dirty="0" smtClean="0"/>
              <a:t>조건에 따라 모니터 안에서 프로세스의 진행을 통제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프로그래머의 다양한 동기화 조건</a:t>
            </a:r>
            <a:r>
              <a:rPr lang="en-US" altLang="ko-KR" dirty="0" smtClean="0"/>
              <a:t>(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지원</a:t>
            </a:r>
          </a:p>
          <a:p>
            <a:pPr lvl="1"/>
            <a:r>
              <a:rPr lang="ko-KR" altLang="en-US" dirty="0" smtClean="0"/>
              <a:t>어떤 조건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사건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발생을 대기하여 동기화</a:t>
            </a:r>
          </a:p>
          <a:p>
            <a:pPr lvl="1"/>
            <a:r>
              <a:rPr lang="ko-KR" altLang="en-US" dirty="0" smtClean="0"/>
              <a:t>임계구역 보호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상호 배제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와는 다른 동기화 목적</a:t>
            </a:r>
          </a:p>
          <a:p>
            <a:pPr lvl="2"/>
            <a:r>
              <a:rPr lang="ko-KR" altLang="en-US" dirty="0" smtClean="0"/>
              <a:t>모니터 자체의 상호 배제 만으로는 프로그래머가 원하는 동기화를 구현하는 것이 불충분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세마포와</a:t>
            </a:r>
            <a:r>
              <a:rPr lang="ko-KR" altLang="en-US" dirty="0" smtClean="0"/>
              <a:t> 유사한 동기화 연산 기능 </a:t>
            </a:r>
          </a:p>
          <a:p>
            <a:pPr lvl="2"/>
            <a:r>
              <a:rPr lang="en-US" altLang="ko-KR" dirty="0" err="1" smtClean="0"/>
              <a:t>x.wait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x.signal</a:t>
            </a:r>
            <a:r>
              <a:rPr lang="en-US" altLang="ko-KR" dirty="0" smtClean="0"/>
              <a:t>() 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모니터 동기화를 지원하는 프로그래밍 언어 </a:t>
            </a:r>
          </a:p>
          <a:p>
            <a:pPr lvl="1"/>
            <a:r>
              <a:rPr lang="en-US" altLang="ko-KR" dirty="0" smtClean="0"/>
              <a:t>Concurrent Pascal, Mesa, C#, Java </a:t>
            </a:r>
            <a:r>
              <a:rPr lang="ko-KR" altLang="en-US" dirty="0" smtClean="0"/>
              <a:t>등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 descr="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700808"/>
            <a:ext cx="6291263" cy="434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식사하는 철학자들 문제의 해결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모니터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403465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철학자 𝒊 의 구현 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2835513"/>
            <a:ext cx="2880320" cy="11695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DiningPhilosophers.pickup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);</a:t>
            </a:r>
          </a:p>
          <a:p>
            <a:r>
              <a:rPr lang="en-US" altLang="ko-KR" sz="1400" b="1" dirty="0" smtClean="0"/>
              <a:t> ...</a:t>
            </a:r>
          </a:p>
          <a:p>
            <a:r>
              <a:rPr lang="en-US" altLang="ko-KR" sz="1400" b="1" dirty="0" smtClean="0"/>
              <a:t> eat</a:t>
            </a:r>
          </a:p>
          <a:p>
            <a:r>
              <a:rPr lang="en-US" altLang="ko-KR" sz="1400" b="1" dirty="0" smtClean="0"/>
              <a:t> ... </a:t>
            </a:r>
            <a:r>
              <a:rPr lang="en-US" altLang="ko-KR" sz="1400" b="1" dirty="0" err="1" smtClean="0"/>
              <a:t>DiningPhilosophers.putdown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);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218238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상태 변수와 조건변수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923928" y="908720"/>
            <a:ext cx="4896544" cy="59093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monitor </a:t>
            </a:r>
            <a:r>
              <a:rPr lang="en-US" altLang="ko-KR" sz="1400" b="1" dirty="0" err="1" smtClean="0">
                <a:solidFill>
                  <a:srgbClr val="0000CC"/>
                </a:solidFill>
              </a:rPr>
              <a:t>DiningPhilosophers</a:t>
            </a:r>
            <a:r>
              <a:rPr lang="en-US" altLang="ko-KR" sz="1400" b="1" dirty="0" smtClean="0"/>
              <a:t> { </a:t>
            </a:r>
          </a:p>
          <a:p>
            <a:r>
              <a:rPr lang="en-US" altLang="ko-KR" sz="1400" b="1" dirty="0" smtClean="0"/>
              <a:t>    </a:t>
            </a:r>
            <a:r>
              <a:rPr lang="en-US" altLang="ko-KR" sz="1400" b="1" dirty="0" err="1" smtClean="0"/>
              <a:t>enum</a:t>
            </a:r>
            <a:r>
              <a:rPr lang="en-US" altLang="ko-KR" sz="1400" b="1" dirty="0" smtClean="0"/>
              <a:t> {THINKING, HUNGRY, EATING} state[5];</a:t>
            </a:r>
          </a:p>
          <a:p>
            <a:r>
              <a:rPr lang="en-US" altLang="ko-KR" sz="1400" b="1" dirty="0" smtClean="0"/>
              <a:t>    condition self[5];</a:t>
            </a:r>
          </a:p>
          <a:p>
            <a:r>
              <a:rPr lang="en-US" altLang="ko-KR" sz="1400" b="1" dirty="0" smtClean="0"/>
              <a:t>    void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pickup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) { </a:t>
            </a:r>
          </a:p>
          <a:p>
            <a:r>
              <a:rPr lang="en-US" altLang="ko-KR" sz="1400" b="1" dirty="0" smtClean="0"/>
              <a:t>        state[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] = HUNGRY;</a:t>
            </a:r>
          </a:p>
          <a:p>
            <a:r>
              <a:rPr lang="en-US" altLang="ko-KR" sz="1400" b="1" dirty="0" smtClean="0"/>
              <a:t>        test(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); </a:t>
            </a:r>
          </a:p>
          <a:p>
            <a:r>
              <a:rPr lang="en-US" altLang="ko-KR" sz="1400" b="1" dirty="0" smtClean="0"/>
              <a:t>        if (state[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] != EATING) </a:t>
            </a:r>
          </a:p>
          <a:p>
            <a:r>
              <a:rPr lang="en-US" altLang="ko-KR" sz="1400" b="1" dirty="0" smtClean="0"/>
              <a:t>            self[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].wait();</a:t>
            </a:r>
          </a:p>
          <a:p>
            <a:r>
              <a:rPr lang="en-US" altLang="ko-KR" sz="1400" b="1" dirty="0" smtClean="0"/>
              <a:t>     } </a:t>
            </a:r>
          </a:p>
          <a:p>
            <a:r>
              <a:rPr lang="en-US" altLang="ko-KR" sz="1400" b="1" dirty="0" smtClean="0"/>
              <a:t>    void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putdown(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int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i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)</a:t>
            </a:r>
            <a:r>
              <a:rPr lang="en-US" altLang="ko-KR" sz="1400" b="1" dirty="0" smtClean="0"/>
              <a:t> { </a:t>
            </a:r>
          </a:p>
          <a:p>
            <a:r>
              <a:rPr lang="en-US" altLang="ko-KR" sz="1400" b="1" dirty="0" smtClean="0"/>
              <a:t>        state[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] = THINKING;</a:t>
            </a:r>
          </a:p>
          <a:p>
            <a:r>
              <a:rPr lang="en-US" altLang="ko-KR" sz="1400" b="1" dirty="0" smtClean="0"/>
              <a:t>        test((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 + 4) % 5); </a:t>
            </a:r>
          </a:p>
          <a:p>
            <a:r>
              <a:rPr lang="en-US" altLang="ko-KR" sz="1400" b="1" dirty="0" smtClean="0"/>
              <a:t>        test((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 + 1) % 5); </a:t>
            </a:r>
          </a:p>
          <a:p>
            <a:r>
              <a:rPr lang="en-US" altLang="ko-KR" sz="1400" b="1" dirty="0" smtClean="0"/>
              <a:t>    } </a:t>
            </a:r>
          </a:p>
          <a:p>
            <a:r>
              <a:rPr lang="en-US" altLang="ko-KR" sz="1400" b="1" dirty="0" smtClean="0"/>
              <a:t>    void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test(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int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i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) </a:t>
            </a:r>
            <a:r>
              <a:rPr lang="en-US" altLang="ko-KR" sz="1400" b="1" dirty="0" smtClean="0"/>
              <a:t>{</a:t>
            </a:r>
          </a:p>
          <a:p>
            <a:r>
              <a:rPr lang="en-US" altLang="ko-KR" sz="1400" b="1" dirty="0" smtClean="0"/>
              <a:t>         if ((state[(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 + 4) % 5] != EATING) </a:t>
            </a:r>
          </a:p>
          <a:p>
            <a:r>
              <a:rPr lang="en-US" altLang="ko-KR" sz="1400" b="1" dirty="0" smtClean="0"/>
              <a:t>               &amp;&amp; (state[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] == HUNGRY) </a:t>
            </a:r>
          </a:p>
          <a:p>
            <a:r>
              <a:rPr lang="en-US" altLang="ko-KR" sz="1400" b="1" dirty="0" smtClean="0"/>
              <a:t>               &amp;&amp; (state[(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 + 1) % 5] != EATING))  </a:t>
            </a:r>
          </a:p>
          <a:p>
            <a:r>
              <a:rPr lang="en-US" altLang="ko-KR" sz="1400" b="1" dirty="0" smtClean="0"/>
              <a:t>         {   state[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] = EATING; </a:t>
            </a:r>
          </a:p>
          <a:p>
            <a:r>
              <a:rPr lang="en-US" altLang="ko-KR" sz="1400" b="1" dirty="0" smtClean="0"/>
              <a:t>             self[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].signal(); </a:t>
            </a:r>
          </a:p>
          <a:p>
            <a:r>
              <a:rPr lang="en-US" altLang="ko-KR" sz="1400" b="1" dirty="0" smtClean="0"/>
              <a:t>         } </a:t>
            </a:r>
          </a:p>
          <a:p>
            <a:r>
              <a:rPr lang="en-US" altLang="ko-KR" sz="1400" b="1" dirty="0" smtClean="0"/>
              <a:t>    } </a:t>
            </a:r>
          </a:p>
          <a:p>
            <a:r>
              <a:rPr lang="en-US" altLang="ko-KR" sz="1400" b="1" dirty="0" smtClean="0"/>
              <a:t>    </a:t>
            </a:r>
            <a:r>
              <a:rPr lang="en-US" altLang="ko-KR" sz="1400" b="1" dirty="0" err="1" smtClean="0">
                <a:solidFill>
                  <a:srgbClr val="0000CC"/>
                </a:solidFill>
              </a:rPr>
              <a:t>initialization_code</a:t>
            </a:r>
            <a:r>
              <a:rPr lang="en-US" altLang="ko-KR" sz="1400" b="1" dirty="0" smtClean="0"/>
              <a:t>() {</a:t>
            </a:r>
          </a:p>
          <a:p>
            <a:r>
              <a:rPr lang="en-US" altLang="ko-KR" sz="1400" b="1" dirty="0" smtClean="0"/>
              <a:t>        for 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 = 0; 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 &lt; 5; 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++) </a:t>
            </a:r>
          </a:p>
          <a:p>
            <a:r>
              <a:rPr lang="en-US" altLang="ko-KR" sz="1400" b="1" dirty="0" smtClean="0"/>
              <a:t>            state[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] = THINKING; </a:t>
            </a:r>
          </a:p>
          <a:p>
            <a:r>
              <a:rPr lang="en-US" altLang="ko-KR" sz="1400" b="1" dirty="0" smtClean="0"/>
              <a:t>    }</a:t>
            </a:r>
          </a:p>
          <a:p>
            <a:r>
              <a:rPr lang="en-US" altLang="ko-KR" sz="1400" b="1" dirty="0" smtClean="0"/>
              <a:t>} 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1619672" y="4077072"/>
            <a:ext cx="360040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3528" y="5085184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상호 배제</a:t>
            </a:r>
            <a:r>
              <a:rPr lang="en-US" altLang="ko-KR" sz="1600" dirty="0" smtClean="0"/>
              <a:t>(mutual exclusion) </a:t>
            </a:r>
            <a:r>
              <a:rPr lang="ko-KR" altLang="en-US" sz="1600" dirty="0" smtClean="0"/>
              <a:t>보장 교착상태 </a:t>
            </a:r>
            <a:r>
              <a:rPr lang="en-US" altLang="ko-KR" sz="1600" dirty="0" smtClean="0"/>
              <a:t>(deadlock) </a:t>
            </a:r>
            <a:r>
              <a:rPr lang="ko-KR" altLang="en-US" sz="1600" dirty="0" smtClean="0"/>
              <a:t>배제</a:t>
            </a:r>
            <a:endParaRPr lang="en-US" altLang="ko-KR" sz="1600" dirty="0" smtClean="0"/>
          </a:p>
          <a:p>
            <a:r>
              <a:rPr lang="ko-KR" altLang="en-US" sz="1600" dirty="0" smtClean="0"/>
              <a:t>기아</a:t>
            </a:r>
            <a:r>
              <a:rPr lang="en-US" altLang="ko-KR" sz="1600" dirty="0" smtClean="0"/>
              <a:t>(starvation) </a:t>
            </a:r>
            <a:r>
              <a:rPr lang="ko-KR" altLang="en-US" sz="1600" dirty="0" smtClean="0"/>
              <a:t>가능성 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>
            <a:stCxn id="6" idx="3"/>
          </p:cNvCxnSpPr>
          <p:nvPr/>
        </p:nvCxnSpPr>
        <p:spPr>
          <a:xfrm>
            <a:off x="3131840" y="1387515"/>
            <a:ext cx="936104" cy="252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마무리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질의 응답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myShell</a:t>
            </a:r>
            <a:r>
              <a:rPr lang="en-US" altLang="ko-KR" dirty="0" smtClean="0"/>
              <a:t> </a:t>
            </a:r>
            <a:r>
              <a:rPr lang="ko-KR" altLang="ko-KR" dirty="0" smtClean="0"/>
              <a:t>추가 구현</a:t>
            </a:r>
            <a:r>
              <a:rPr lang="en-US" altLang="ko-KR" dirty="0" smtClean="0"/>
              <a:t>: kill </a:t>
            </a:r>
            <a:r>
              <a:rPr lang="ko-KR" altLang="ko-KR" dirty="0" smtClean="0"/>
              <a:t>프로세스</a:t>
            </a:r>
            <a:r>
              <a:rPr lang="en-US" altLang="ko-KR" dirty="0" smtClean="0"/>
              <a:t>, list </a:t>
            </a:r>
            <a:r>
              <a:rPr lang="ko-KR" altLang="ko-KR" dirty="0" smtClean="0"/>
              <a:t>프로세스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8.25(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저녁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시까지 제출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예습</a:t>
            </a:r>
            <a:r>
              <a:rPr lang="en-US" altLang="ko-KR" dirty="0" smtClean="0"/>
              <a:t> 18</a:t>
            </a:r>
            <a:r>
              <a:rPr lang="ko-KR" altLang="ko-KR" dirty="0" smtClean="0"/>
              <a:t>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예습 질문은</a:t>
            </a:r>
            <a:r>
              <a:rPr lang="en-US" altLang="ko-KR" dirty="0" smtClean="0"/>
              <a:t> 8.25(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저녁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시까지 등록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</a:t>
            </a:r>
            <a:r>
              <a:rPr lang="en-US" altLang="ko-KR" dirty="0" smtClean="0"/>
              <a:t>(8.26, 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퀴즈 예정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93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고전적인 동기화 문제들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모니터 해결책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880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고전적인 동기화 문제들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유한 버퍼</a:t>
            </a:r>
            <a:r>
              <a:rPr lang="en-US" altLang="ko-KR" dirty="0" smtClean="0"/>
              <a:t>(Bounded buffer)</a:t>
            </a:r>
            <a:r>
              <a:rPr lang="ko-KR" altLang="en-US" dirty="0" smtClean="0"/>
              <a:t> 문제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Readers-writers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pPr algn="l"/>
            <a:r>
              <a:rPr lang="ko-KR" altLang="en-US" dirty="0" smtClean="0"/>
              <a:t>식사하는 철학자들 문제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버퍼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유한 버퍼를 이용한 생산자</a:t>
            </a:r>
            <a:r>
              <a:rPr lang="en-US" altLang="ko-KR" dirty="0" smtClean="0"/>
              <a:t>-</a:t>
            </a:r>
            <a:r>
              <a:rPr lang="ko-KR" altLang="en-US" dirty="0" smtClean="0"/>
              <a:t>소비자 문제 </a:t>
            </a:r>
          </a:p>
          <a:p>
            <a:pPr lvl="1"/>
            <a:r>
              <a:rPr lang="ko-KR" altLang="en-US" dirty="0" smtClean="0"/>
              <a:t>동기화 </a:t>
            </a:r>
            <a:r>
              <a:rPr lang="ko-KR" altLang="en-US" dirty="0" err="1" smtClean="0"/>
              <a:t>프리미티브</a:t>
            </a:r>
            <a:r>
              <a:rPr lang="en-US" altLang="ko-KR" dirty="0" smtClean="0"/>
              <a:t>(primitive)</a:t>
            </a:r>
            <a:r>
              <a:rPr lang="ko-KR" altLang="en-US" dirty="0" smtClean="0"/>
              <a:t>의 능력을 설명하기 위한 일반적인 문제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r>
              <a:rPr lang="ko-KR" altLang="en-US" dirty="0" err="1" smtClean="0"/>
              <a:t>세마포</a:t>
            </a:r>
            <a:r>
              <a:rPr lang="ko-KR" altLang="en-US" dirty="0" smtClean="0"/>
              <a:t> 동기화를 이용하여 해결 </a:t>
            </a:r>
          </a:p>
          <a:p>
            <a:pPr lvl="1"/>
            <a:r>
              <a:rPr lang="ko-KR" altLang="en-US" dirty="0" smtClean="0"/>
              <a:t>𝑛 개의 버퍼로 구성된 버퍼 풀 </a:t>
            </a:r>
            <a:r>
              <a:rPr lang="en-US" altLang="ko-KR" dirty="0" smtClean="0"/>
              <a:t>(buffer pool) </a:t>
            </a:r>
          </a:p>
          <a:p>
            <a:pPr lvl="1"/>
            <a:r>
              <a:rPr lang="ko-KR" altLang="en-US" dirty="0" smtClean="0"/>
              <a:t>세 개의 </a:t>
            </a:r>
            <a:r>
              <a:rPr lang="ko-KR" altLang="en-US" dirty="0" err="1" smtClean="0"/>
              <a:t>세마포</a:t>
            </a:r>
            <a:r>
              <a:rPr lang="ko-KR" altLang="en-US" dirty="0" smtClean="0"/>
              <a:t> 공유 변수 </a:t>
            </a:r>
          </a:p>
          <a:p>
            <a:pPr lvl="2"/>
            <a:r>
              <a:rPr lang="en-US" altLang="ko-KR" dirty="0" err="1" smtClean="0"/>
              <a:t>mutex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버퍼 풀을 접근하기 위한 상호 배제 </a:t>
            </a:r>
            <a:r>
              <a:rPr lang="en-US" altLang="ko-KR" dirty="0" smtClean="0"/>
              <a:t>(mutual exclusion) </a:t>
            </a:r>
            <a:r>
              <a:rPr lang="ko-KR" altLang="en-US" dirty="0" smtClean="0"/>
              <a:t>기능 제공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초기값은 </a:t>
            </a:r>
            <a:r>
              <a:rPr lang="en-US" altLang="ko-KR" dirty="0" smtClean="0"/>
              <a:t>1 </a:t>
            </a:r>
          </a:p>
          <a:p>
            <a:pPr lvl="2"/>
            <a:r>
              <a:rPr lang="en-US" altLang="ko-KR" dirty="0" smtClean="0"/>
              <a:t>full: </a:t>
            </a:r>
            <a:r>
              <a:rPr lang="ko-KR" altLang="en-US" dirty="0" smtClean="0"/>
              <a:t>채워져 있는 버퍼의 개수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초기값은 </a:t>
            </a:r>
            <a:r>
              <a:rPr lang="en-US" altLang="ko-KR" dirty="0" smtClean="0"/>
              <a:t>0 </a:t>
            </a:r>
          </a:p>
          <a:p>
            <a:pPr lvl="2"/>
            <a:r>
              <a:rPr lang="en-US" altLang="ko-KR" dirty="0" smtClean="0"/>
              <a:t>empty: </a:t>
            </a:r>
            <a:r>
              <a:rPr lang="ko-KR" altLang="en-US" dirty="0" smtClean="0"/>
              <a:t>비워져 있는 버퍼의 개수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초기값은 𝑛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유한 버퍼 문제 해결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05273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생산자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2080" y="98072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소비자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84784"/>
            <a:ext cx="3672408" cy="1815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while (true) { </a:t>
            </a:r>
          </a:p>
          <a:p>
            <a:r>
              <a:rPr lang="en-US" altLang="ko-KR" sz="1400" dirty="0" smtClean="0"/>
              <a:t>    /* produce an item in </a:t>
            </a:r>
            <a:r>
              <a:rPr lang="en-US" altLang="ko-KR" sz="1400" dirty="0" err="1" smtClean="0"/>
              <a:t>nextProduced</a:t>
            </a:r>
            <a:r>
              <a:rPr lang="en-US" altLang="ko-KR" sz="1400" dirty="0" smtClean="0"/>
              <a:t> */ </a:t>
            </a:r>
          </a:p>
          <a:p>
            <a:r>
              <a:rPr lang="en-US" altLang="ko-KR" sz="1400" dirty="0" smtClean="0"/>
              <a:t>    while (counter == BUFFER SIZE) </a:t>
            </a:r>
          </a:p>
          <a:p>
            <a:r>
              <a:rPr lang="en-US" altLang="ko-KR" sz="1400" dirty="0" smtClean="0"/>
              <a:t>        ; /* do nothing */ </a:t>
            </a:r>
          </a:p>
          <a:p>
            <a:r>
              <a:rPr lang="en-US" altLang="ko-KR" sz="1400" dirty="0" smtClean="0"/>
              <a:t>    buffer[in] = </a:t>
            </a:r>
            <a:r>
              <a:rPr lang="en-US" altLang="ko-KR" sz="1400" dirty="0" err="1" smtClean="0"/>
              <a:t>nextProduced</a:t>
            </a:r>
            <a:r>
              <a:rPr lang="en-US" altLang="ko-KR" sz="1400" dirty="0" smtClean="0"/>
              <a:t>; </a:t>
            </a:r>
          </a:p>
          <a:p>
            <a:r>
              <a:rPr lang="en-US" altLang="ko-KR" sz="1400" dirty="0" smtClean="0"/>
              <a:t>    in = (in + 1) % BUFFER_SIZE; </a:t>
            </a:r>
          </a:p>
          <a:p>
            <a:r>
              <a:rPr lang="en-US" altLang="ko-KR" sz="1400" dirty="0" smtClean="0"/>
              <a:t>    counter++; </a:t>
            </a:r>
          </a:p>
          <a:p>
            <a:r>
              <a:rPr lang="en-US" altLang="ko-KR" sz="1400" dirty="0" smtClean="0"/>
              <a:t>} 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1484784"/>
            <a:ext cx="4392488" cy="1815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while (true) { </a:t>
            </a:r>
          </a:p>
          <a:p>
            <a:r>
              <a:rPr lang="en-US" altLang="ko-KR" sz="1400" dirty="0" smtClean="0"/>
              <a:t>    while (counter == 0)</a:t>
            </a:r>
          </a:p>
          <a:p>
            <a:r>
              <a:rPr lang="en-US" altLang="ko-KR" sz="1400" dirty="0" smtClean="0"/>
              <a:t>        ; // do nothing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nextConsumed</a:t>
            </a:r>
            <a:r>
              <a:rPr lang="en-US" altLang="ko-KR" sz="1400" dirty="0" smtClean="0"/>
              <a:t> = buffer[out]; </a:t>
            </a:r>
          </a:p>
          <a:p>
            <a:r>
              <a:rPr lang="en-US" altLang="ko-KR" sz="1400" dirty="0" smtClean="0"/>
              <a:t>    out = (out + 1) % BUFFER_SIZE; </a:t>
            </a:r>
          </a:p>
          <a:p>
            <a:r>
              <a:rPr lang="en-US" altLang="ko-KR" sz="1400" dirty="0" smtClean="0"/>
              <a:t>    counter--; </a:t>
            </a:r>
            <a:r>
              <a:rPr lang="en-US" altLang="ko-KR" sz="1300" dirty="0" smtClean="0"/>
              <a:t>/* consume the item in </a:t>
            </a:r>
            <a:r>
              <a:rPr lang="en-US" altLang="ko-KR" sz="1300" dirty="0" err="1" smtClean="0"/>
              <a:t>nextConsumed</a:t>
            </a:r>
            <a:r>
              <a:rPr lang="en-US" altLang="ko-KR" sz="1300" dirty="0" smtClean="0"/>
              <a:t> </a:t>
            </a:r>
            <a:r>
              <a:rPr lang="en-US" altLang="ko-KR" sz="1400" dirty="0" smtClean="0"/>
              <a:t>*/ } 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9552" y="3717032"/>
            <a:ext cx="3672408" cy="2893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sz="1400" dirty="0" smtClean="0"/>
          </a:p>
          <a:p>
            <a:r>
              <a:rPr lang="en-US" altLang="ko-KR" sz="1400" dirty="0" smtClean="0"/>
              <a:t>do { </a:t>
            </a:r>
          </a:p>
          <a:p>
            <a:r>
              <a:rPr lang="en-US" altLang="ko-KR" sz="1400" dirty="0" smtClean="0"/>
              <a:t>    . . . </a:t>
            </a:r>
          </a:p>
          <a:p>
            <a:r>
              <a:rPr lang="en-US" altLang="ko-KR" sz="1400" dirty="0" smtClean="0"/>
              <a:t>    // produce an item in </a:t>
            </a:r>
            <a:r>
              <a:rPr lang="en-US" altLang="ko-KR" sz="1400" dirty="0" err="1" smtClean="0"/>
              <a:t>nextp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    . . . </a:t>
            </a:r>
          </a:p>
          <a:p>
            <a:r>
              <a:rPr lang="en-US" altLang="ko-KR" sz="1400" dirty="0" smtClean="0">
                <a:solidFill>
                  <a:srgbClr val="0000CC"/>
                </a:solidFill>
              </a:rPr>
              <a:t>    wait(empty); </a:t>
            </a:r>
          </a:p>
          <a:p>
            <a:r>
              <a:rPr lang="en-US" altLang="ko-KR" sz="1400" dirty="0" smtClean="0">
                <a:solidFill>
                  <a:srgbClr val="0000CC"/>
                </a:solidFill>
              </a:rPr>
              <a:t>    wait(</a:t>
            </a:r>
            <a:r>
              <a:rPr lang="en-US" altLang="ko-KR" sz="1400" dirty="0" err="1" smtClean="0">
                <a:solidFill>
                  <a:srgbClr val="0000CC"/>
                </a:solidFill>
              </a:rPr>
              <a:t>mutex</a:t>
            </a:r>
            <a:r>
              <a:rPr lang="en-US" altLang="ko-KR" sz="1400" dirty="0" smtClean="0">
                <a:solidFill>
                  <a:srgbClr val="0000CC"/>
                </a:solidFill>
              </a:rPr>
              <a:t>); </a:t>
            </a:r>
          </a:p>
          <a:p>
            <a:r>
              <a:rPr lang="en-US" altLang="ko-KR" sz="1400" dirty="0" smtClean="0"/>
              <a:t>    . . . </a:t>
            </a:r>
          </a:p>
          <a:p>
            <a:r>
              <a:rPr lang="en-US" altLang="ko-KR" sz="1400" dirty="0" smtClean="0"/>
              <a:t>    // add </a:t>
            </a:r>
            <a:r>
              <a:rPr lang="en-US" altLang="ko-KR" sz="1400" dirty="0" err="1" smtClean="0"/>
              <a:t>nextp</a:t>
            </a:r>
            <a:r>
              <a:rPr lang="en-US" altLang="ko-KR" sz="1400" dirty="0" smtClean="0"/>
              <a:t> to buffer </a:t>
            </a:r>
          </a:p>
          <a:p>
            <a:r>
              <a:rPr lang="en-US" altLang="ko-KR" sz="1400" dirty="0" smtClean="0"/>
              <a:t>    . . . </a:t>
            </a:r>
          </a:p>
          <a:p>
            <a:r>
              <a:rPr lang="en-US" altLang="ko-KR" sz="1400" dirty="0" smtClean="0">
                <a:solidFill>
                  <a:srgbClr val="0000CC"/>
                </a:solidFill>
              </a:rPr>
              <a:t>    signal(</a:t>
            </a:r>
            <a:r>
              <a:rPr lang="en-US" altLang="ko-KR" sz="1400" dirty="0" err="1" smtClean="0">
                <a:solidFill>
                  <a:srgbClr val="0000CC"/>
                </a:solidFill>
              </a:rPr>
              <a:t>mutex</a:t>
            </a:r>
            <a:r>
              <a:rPr lang="en-US" altLang="ko-KR" sz="1400" dirty="0" smtClean="0">
                <a:solidFill>
                  <a:srgbClr val="0000CC"/>
                </a:solidFill>
              </a:rPr>
              <a:t>); </a:t>
            </a:r>
          </a:p>
          <a:p>
            <a:r>
              <a:rPr lang="en-US" altLang="ko-KR" sz="1400" dirty="0" smtClean="0">
                <a:solidFill>
                  <a:srgbClr val="0000CC"/>
                </a:solidFill>
              </a:rPr>
              <a:t>    signal(full); </a:t>
            </a:r>
          </a:p>
          <a:p>
            <a:r>
              <a:rPr lang="en-US" altLang="ko-KR" sz="1400" dirty="0" smtClean="0"/>
              <a:t>} while (TRUE); 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3717032"/>
            <a:ext cx="4392488" cy="2893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sz="1400" dirty="0" smtClean="0"/>
          </a:p>
          <a:p>
            <a:r>
              <a:rPr lang="en-US" altLang="ko-KR" sz="1400" dirty="0" smtClean="0"/>
              <a:t>do { </a:t>
            </a:r>
          </a:p>
          <a:p>
            <a:r>
              <a:rPr lang="en-US" altLang="ko-KR" sz="1400" dirty="0" smtClean="0">
                <a:solidFill>
                  <a:srgbClr val="0000CC"/>
                </a:solidFill>
              </a:rPr>
              <a:t>    wait(full); </a:t>
            </a:r>
          </a:p>
          <a:p>
            <a:r>
              <a:rPr lang="en-US" altLang="ko-KR" sz="1400" dirty="0" smtClean="0">
                <a:solidFill>
                  <a:srgbClr val="0000CC"/>
                </a:solidFill>
              </a:rPr>
              <a:t>    wait(</a:t>
            </a:r>
            <a:r>
              <a:rPr lang="en-US" altLang="ko-KR" sz="1400" dirty="0" err="1" smtClean="0">
                <a:solidFill>
                  <a:srgbClr val="0000CC"/>
                </a:solidFill>
              </a:rPr>
              <a:t>mutex</a:t>
            </a:r>
            <a:r>
              <a:rPr lang="en-US" altLang="ko-KR" sz="1400" dirty="0" smtClean="0">
                <a:solidFill>
                  <a:srgbClr val="0000CC"/>
                </a:solidFill>
              </a:rPr>
              <a:t>);</a:t>
            </a:r>
          </a:p>
          <a:p>
            <a:r>
              <a:rPr lang="en-US" altLang="ko-KR" sz="1400" dirty="0" smtClean="0"/>
              <a:t>     . . . </a:t>
            </a:r>
          </a:p>
          <a:p>
            <a:r>
              <a:rPr lang="en-US" altLang="ko-KR" sz="1400" dirty="0" smtClean="0"/>
              <a:t>     // remove an item from buffer to </a:t>
            </a:r>
            <a:r>
              <a:rPr lang="en-US" altLang="ko-KR" sz="1400" dirty="0" err="1" smtClean="0"/>
              <a:t>nextc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     . . . </a:t>
            </a:r>
          </a:p>
          <a:p>
            <a:r>
              <a:rPr lang="en-US" altLang="ko-KR" sz="1400" dirty="0" smtClean="0">
                <a:solidFill>
                  <a:srgbClr val="0000CC"/>
                </a:solidFill>
              </a:rPr>
              <a:t>    signal(</a:t>
            </a:r>
            <a:r>
              <a:rPr lang="en-US" altLang="ko-KR" sz="1400" dirty="0" err="1" smtClean="0">
                <a:solidFill>
                  <a:srgbClr val="0000CC"/>
                </a:solidFill>
              </a:rPr>
              <a:t>mutex</a:t>
            </a:r>
            <a:r>
              <a:rPr lang="en-US" altLang="ko-KR" sz="1400" dirty="0" smtClean="0">
                <a:solidFill>
                  <a:srgbClr val="0000CC"/>
                </a:solidFill>
              </a:rPr>
              <a:t>); </a:t>
            </a:r>
          </a:p>
          <a:p>
            <a:r>
              <a:rPr lang="en-US" altLang="ko-KR" sz="1400" dirty="0" smtClean="0">
                <a:solidFill>
                  <a:srgbClr val="0000CC"/>
                </a:solidFill>
              </a:rPr>
              <a:t>    signal(empty); </a:t>
            </a:r>
          </a:p>
          <a:p>
            <a:r>
              <a:rPr lang="en-US" altLang="ko-KR" sz="1400" dirty="0" smtClean="0"/>
              <a:t>     . . . </a:t>
            </a:r>
          </a:p>
          <a:p>
            <a:r>
              <a:rPr lang="en-US" altLang="ko-KR" sz="1400" dirty="0" smtClean="0"/>
              <a:t>    // consume the item in </a:t>
            </a:r>
            <a:r>
              <a:rPr lang="en-US" altLang="ko-KR" sz="1400" dirty="0" err="1" smtClean="0"/>
              <a:t>nextc</a:t>
            </a:r>
            <a:endParaRPr lang="en-US" altLang="ko-KR" sz="1400" dirty="0" smtClean="0"/>
          </a:p>
          <a:p>
            <a:r>
              <a:rPr lang="en-US" altLang="ko-KR" sz="1400" dirty="0" smtClean="0"/>
              <a:t>     . . . </a:t>
            </a:r>
          </a:p>
          <a:p>
            <a:r>
              <a:rPr lang="en-US" altLang="ko-KR" sz="1400" dirty="0" smtClean="0"/>
              <a:t>} while (TRUE); </a:t>
            </a:r>
            <a:endParaRPr lang="ko-KR" altLang="en-US" sz="1400" dirty="0"/>
          </a:p>
        </p:txBody>
      </p:sp>
      <p:sp>
        <p:nvSpPr>
          <p:cNvPr id="11" name="아래쪽 화살표 10"/>
          <p:cNvSpPr/>
          <p:nvPr/>
        </p:nvSpPr>
        <p:spPr>
          <a:xfrm>
            <a:off x="1259632" y="3231560"/>
            <a:ext cx="360040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5220072" y="3087544"/>
            <a:ext cx="360040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Readers-Writers </a:t>
            </a:r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공유 데이터에 대한 접근 특성이 다른 병행 프로세스 </a:t>
            </a:r>
          </a:p>
          <a:p>
            <a:pPr lvl="1"/>
            <a:r>
              <a:rPr lang="en-US" altLang="ko-KR" dirty="0" smtClean="0">
                <a:solidFill>
                  <a:srgbClr val="0000CC"/>
                </a:solidFill>
              </a:rPr>
              <a:t>Reader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읽기 연산만 수행 </a:t>
            </a:r>
            <a:r>
              <a:rPr lang="en-US" altLang="ko-KR" dirty="0" smtClean="0"/>
              <a:t>(read) </a:t>
            </a:r>
          </a:p>
          <a:p>
            <a:pPr lvl="1"/>
            <a:r>
              <a:rPr lang="en-US" altLang="ko-KR" dirty="0" smtClean="0">
                <a:solidFill>
                  <a:srgbClr val="0000CC"/>
                </a:solidFill>
              </a:rPr>
              <a:t>Writer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갱신</a:t>
            </a:r>
            <a:r>
              <a:rPr lang="en-US" altLang="ko-KR" dirty="0" smtClean="0"/>
              <a:t>(update) </a:t>
            </a:r>
            <a:r>
              <a:rPr lang="ko-KR" altLang="en-US" dirty="0" smtClean="0"/>
              <a:t>연산 수행 </a:t>
            </a:r>
            <a:r>
              <a:rPr lang="en-US" altLang="ko-KR" dirty="0" smtClean="0"/>
              <a:t>(read &amp; write) </a:t>
            </a:r>
          </a:p>
          <a:p>
            <a:pPr lvl="2"/>
            <a:r>
              <a:rPr lang="ko-KR" altLang="en-US" dirty="0" smtClean="0"/>
              <a:t>갱신 연산은 상호 배제</a:t>
            </a:r>
            <a:r>
              <a:rPr lang="en-US" altLang="ko-KR" dirty="0" smtClean="0"/>
              <a:t>(mutual exclusion)</a:t>
            </a:r>
            <a:r>
              <a:rPr lang="ko-KR" altLang="en-US" dirty="0" smtClean="0"/>
              <a:t>가 보장되어야 함 </a:t>
            </a:r>
            <a:endParaRPr lang="en-US" altLang="ko-KR" dirty="0" smtClean="0"/>
          </a:p>
          <a:p>
            <a:pPr lvl="2"/>
            <a:endParaRPr lang="ko-KR" altLang="en-US" dirty="0" smtClean="0"/>
          </a:p>
          <a:p>
            <a:r>
              <a:rPr lang="en-US" altLang="ko-KR" dirty="0" smtClean="0"/>
              <a:t>Readers-Writers </a:t>
            </a:r>
            <a:r>
              <a:rPr lang="ko-KR" altLang="en-US" dirty="0" smtClean="0">
                <a:solidFill>
                  <a:srgbClr val="0000CC"/>
                </a:solidFill>
              </a:rPr>
              <a:t>동기화 문제 해결 방향 </a:t>
            </a:r>
          </a:p>
          <a:p>
            <a:pPr lvl="1">
              <a:buNone/>
            </a:pPr>
            <a:r>
              <a:rPr lang="en-US" altLang="ko-KR" dirty="0" smtClean="0"/>
              <a:t>(1) Reader</a:t>
            </a:r>
            <a:r>
              <a:rPr lang="ko-KR" altLang="en-US" dirty="0" smtClean="0"/>
              <a:t>는 대기하지 않음</a:t>
            </a:r>
            <a:r>
              <a:rPr lang="en-US" altLang="ko-KR" dirty="0" smtClean="0"/>
              <a:t>(writer</a:t>
            </a:r>
            <a:r>
              <a:rPr lang="ko-KR" altLang="en-US" dirty="0" smtClean="0"/>
              <a:t>가 이미 공유데이터 접근하고 있지 않는한</a:t>
            </a:r>
            <a:r>
              <a:rPr lang="en-US" altLang="ko-KR" dirty="0" smtClean="0"/>
              <a:t>)  -&gt; 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reader-writer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0000CC"/>
                </a:solidFill>
              </a:rPr>
              <a:t>reader </a:t>
            </a:r>
            <a:r>
              <a:rPr lang="ko-KR" altLang="en-US" dirty="0" smtClean="0">
                <a:solidFill>
                  <a:srgbClr val="0000CC"/>
                </a:solidFill>
              </a:rPr>
              <a:t>우선</a:t>
            </a:r>
            <a:endParaRPr lang="en-US" altLang="ko-KR" dirty="0" smtClean="0">
              <a:solidFill>
                <a:srgbClr val="0000CC"/>
              </a:solidFill>
            </a:endParaRPr>
          </a:p>
          <a:p>
            <a:pPr lvl="2"/>
            <a:r>
              <a:rPr lang="ko-KR" altLang="en-US" dirty="0" smtClean="0"/>
              <a:t>다른 </a:t>
            </a:r>
            <a:r>
              <a:rPr lang="en-US" altLang="ko-KR" dirty="0" smtClean="0"/>
              <a:t>Reader</a:t>
            </a:r>
            <a:r>
              <a:rPr lang="ko-KR" altLang="en-US" dirty="0" smtClean="0"/>
              <a:t>에 의해 </a:t>
            </a:r>
            <a:r>
              <a:rPr lang="en-US" altLang="ko-KR" dirty="0" smtClean="0"/>
              <a:t>Reader</a:t>
            </a:r>
            <a:r>
              <a:rPr lang="ko-KR" altLang="en-US" dirty="0" smtClean="0"/>
              <a:t>의 연산이 지연되지 않음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en-US" altLang="ko-KR" dirty="0" smtClean="0"/>
              <a:t>(2) Writer</a:t>
            </a:r>
            <a:r>
              <a:rPr lang="ko-KR" altLang="en-US" dirty="0" smtClean="0"/>
              <a:t>가 준비되면 가능한 빨리 쓰기 연산 수행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-&gt; 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reader-writer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0000CC"/>
                </a:solidFill>
              </a:rPr>
              <a:t>writer </a:t>
            </a:r>
            <a:r>
              <a:rPr lang="ko-KR" altLang="en-US" dirty="0" smtClean="0">
                <a:solidFill>
                  <a:srgbClr val="0000CC"/>
                </a:solidFill>
              </a:rPr>
              <a:t>우선</a:t>
            </a:r>
            <a:endParaRPr lang="en-US" altLang="ko-KR" dirty="0" smtClean="0">
              <a:solidFill>
                <a:srgbClr val="0000CC"/>
              </a:solidFill>
            </a:endParaRPr>
          </a:p>
          <a:p>
            <a:pPr lvl="2"/>
            <a:r>
              <a:rPr lang="en-US" altLang="ko-KR" dirty="0" smtClean="0"/>
              <a:t>Writer</a:t>
            </a:r>
            <a:r>
              <a:rPr lang="ko-KR" altLang="en-US" dirty="0" smtClean="0"/>
              <a:t>가 대기하는 동안 새로운 </a:t>
            </a:r>
            <a:r>
              <a:rPr lang="en-US" altLang="ko-KR" dirty="0" smtClean="0"/>
              <a:t>Reader</a:t>
            </a:r>
            <a:r>
              <a:rPr lang="ko-KR" altLang="en-US" dirty="0" smtClean="0"/>
              <a:t>는 시작</a:t>
            </a:r>
            <a:r>
              <a:rPr lang="en-US" altLang="ko-KR" dirty="0" smtClean="0"/>
              <a:t> </a:t>
            </a:r>
            <a:r>
              <a:rPr lang="ko-KR" altLang="en-US" dirty="0" smtClean="0"/>
              <a:t>불가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두 경우 모두 기아</a:t>
            </a:r>
            <a:r>
              <a:rPr lang="en-US" altLang="ko-KR" dirty="0" smtClean="0"/>
              <a:t>(starvation)</a:t>
            </a:r>
            <a:r>
              <a:rPr lang="ko-KR" altLang="en-US" dirty="0" smtClean="0"/>
              <a:t>가 발생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Readers-Writers </a:t>
            </a:r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reader-writer </a:t>
            </a:r>
            <a:r>
              <a:rPr lang="ko-KR" altLang="en-US" dirty="0" smtClean="0"/>
              <a:t>문제 해결방향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1772816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공유 데이터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2204864"/>
            <a:ext cx="2232248" cy="738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semaphore </a:t>
            </a:r>
            <a:r>
              <a:rPr lang="en-US" altLang="ko-KR" sz="1400" dirty="0" err="1" smtClean="0"/>
              <a:t>rw_mutex</a:t>
            </a:r>
            <a:r>
              <a:rPr lang="en-US" altLang="ko-KR" sz="1400" dirty="0" smtClean="0"/>
              <a:t>=1; semaphore </a:t>
            </a:r>
            <a:r>
              <a:rPr lang="en-US" altLang="ko-KR" sz="1400" dirty="0" err="1" smtClean="0"/>
              <a:t>mutex</a:t>
            </a:r>
            <a:r>
              <a:rPr lang="en-US" altLang="ko-KR" sz="1400" dirty="0" smtClean="0"/>
              <a:t>=1;</a:t>
            </a:r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readcount</a:t>
            </a:r>
            <a:r>
              <a:rPr lang="en-US" altLang="ko-KR" sz="1400" dirty="0" smtClean="0"/>
              <a:t>=0;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5856" y="2132856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u="sng" dirty="0" err="1" smtClean="0"/>
              <a:t>세마포</a:t>
            </a:r>
            <a:r>
              <a:rPr lang="ko-KR" altLang="en-US" sz="1600" b="1" u="sng" dirty="0" smtClean="0"/>
              <a:t> </a:t>
            </a:r>
            <a:r>
              <a:rPr lang="en-US" altLang="ko-KR" sz="1600" b="1" u="sng" dirty="0" err="1" smtClean="0"/>
              <a:t>mutex</a:t>
            </a:r>
            <a:r>
              <a:rPr lang="en-US" altLang="ko-KR" sz="1600" b="1" u="sng" dirty="0" smtClean="0"/>
              <a:t> </a:t>
            </a:r>
            <a:r>
              <a:rPr lang="ko-KR" altLang="en-US" sz="1600" b="1" u="sng" dirty="0" smtClean="0"/>
              <a:t>와 </a:t>
            </a:r>
            <a:r>
              <a:rPr lang="en-US" altLang="ko-KR" sz="1600" b="1" u="sng" dirty="0" err="1" smtClean="0"/>
              <a:t>rw_mutex</a:t>
            </a:r>
            <a:r>
              <a:rPr lang="en-US" altLang="ko-KR" sz="1600" b="1" u="sng" dirty="0" smtClean="0"/>
              <a:t> </a:t>
            </a:r>
            <a:r>
              <a:rPr lang="ko-KR" altLang="en-US" sz="1600" b="1" u="sng" dirty="0" smtClean="0"/>
              <a:t>의 초기값은 </a:t>
            </a:r>
            <a:r>
              <a:rPr lang="en-US" altLang="ko-KR" sz="1600" b="1" u="sng" dirty="0" smtClean="0"/>
              <a:t>1</a:t>
            </a:r>
          </a:p>
          <a:p>
            <a:r>
              <a:rPr lang="ko-KR" altLang="en-US" sz="1600" b="1" u="sng" dirty="0" smtClean="0"/>
              <a:t>공유 변수 </a:t>
            </a:r>
            <a:r>
              <a:rPr lang="en-US" altLang="ko-KR" sz="1600" b="1" u="sng" dirty="0" err="1" smtClean="0"/>
              <a:t>readcount</a:t>
            </a:r>
            <a:r>
              <a:rPr lang="en-US" altLang="ko-KR" sz="1600" b="1" u="sng" dirty="0" smtClean="0"/>
              <a:t> </a:t>
            </a:r>
            <a:r>
              <a:rPr lang="ko-KR" altLang="en-US" sz="1600" b="1" u="sng" dirty="0" smtClean="0"/>
              <a:t>의 초기값은 </a:t>
            </a:r>
            <a:r>
              <a:rPr lang="en-US" altLang="ko-KR" sz="1600" b="1" u="sng" dirty="0" smtClean="0"/>
              <a:t>0</a:t>
            </a:r>
            <a:endParaRPr lang="ko-KR" altLang="en-US" sz="16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3284984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/>
              <a:t>Writer </a:t>
            </a:r>
            <a:r>
              <a:rPr lang="ko-KR" altLang="en-US" sz="1600" b="1" u="sng" dirty="0" smtClean="0"/>
              <a:t>프로세스</a:t>
            </a:r>
            <a:endParaRPr lang="ko-KR" altLang="en-US" sz="16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3851920" y="3284984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/>
              <a:t>Reader </a:t>
            </a:r>
            <a:r>
              <a:rPr lang="ko-KR" altLang="en-US" sz="1600" b="1" u="sng" dirty="0" smtClean="0"/>
              <a:t>프로세스</a:t>
            </a:r>
            <a:endParaRPr lang="ko-KR" altLang="en-US" sz="16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3789040"/>
            <a:ext cx="2808312" cy="16004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do { </a:t>
            </a:r>
            <a:br>
              <a:rPr lang="en-US" altLang="ko-KR" sz="1400" dirty="0" smtClean="0"/>
            </a:br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0000CC"/>
                </a:solidFill>
              </a:rPr>
              <a:t>wait(</a:t>
            </a:r>
            <a:r>
              <a:rPr lang="en-US" altLang="ko-KR" sz="1400" dirty="0" err="1" smtClean="0">
                <a:solidFill>
                  <a:srgbClr val="0000CC"/>
                </a:solidFill>
              </a:rPr>
              <a:t>rw_mutex</a:t>
            </a:r>
            <a:r>
              <a:rPr lang="en-US" altLang="ko-KR" sz="1400" dirty="0" smtClean="0">
                <a:solidFill>
                  <a:srgbClr val="0000CC"/>
                </a:solidFill>
              </a:rPr>
              <a:t>); </a:t>
            </a:r>
          </a:p>
          <a:p>
            <a:r>
              <a:rPr lang="en-US" altLang="ko-KR" sz="1400" dirty="0" smtClean="0"/>
              <a:t>    . . . </a:t>
            </a:r>
          </a:p>
          <a:p>
            <a:r>
              <a:rPr lang="en-US" altLang="ko-KR" sz="1400" dirty="0" smtClean="0"/>
              <a:t>     // writing is performed </a:t>
            </a:r>
          </a:p>
          <a:p>
            <a:r>
              <a:rPr lang="en-US" altLang="ko-KR" sz="1400" dirty="0" smtClean="0"/>
              <a:t>    . . . 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0000CC"/>
                </a:solidFill>
              </a:rPr>
              <a:t>signal(</a:t>
            </a:r>
            <a:r>
              <a:rPr lang="en-US" altLang="ko-KR" sz="1400" dirty="0" err="1" smtClean="0">
                <a:solidFill>
                  <a:srgbClr val="0000CC"/>
                </a:solidFill>
              </a:rPr>
              <a:t>rw_mutex</a:t>
            </a:r>
            <a:r>
              <a:rPr lang="en-US" altLang="ko-KR" sz="1400" dirty="0" smtClean="0">
                <a:solidFill>
                  <a:srgbClr val="0000CC"/>
                </a:solidFill>
              </a:rPr>
              <a:t>);</a:t>
            </a:r>
          </a:p>
          <a:p>
            <a:r>
              <a:rPr lang="en-US" altLang="ko-KR" sz="1400" dirty="0" smtClean="0"/>
              <a:t>} while (TRUE);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23928" y="3717032"/>
            <a:ext cx="3744416" cy="26776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do { </a:t>
            </a:r>
          </a:p>
          <a:p>
            <a:r>
              <a:rPr lang="en-US" altLang="ko-KR" sz="1400" dirty="0" smtClean="0">
                <a:solidFill>
                  <a:srgbClr val="0000CC"/>
                </a:solidFill>
              </a:rPr>
              <a:t>    wait(</a:t>
            </a:r>
            <a:r>
              <a:rPr lang="en-US" altLang="ko-KR" sz="1400" dirty="0" err="1" smtClean="0">
                <a:solidFill>
                  <a:srgbClr val="0000CC"/>
                </a:solidFill>
              </a:rPr>
              <a:t>mutex</a:t>
            </a:r>
            <a:r>
              <a:rPr lang="en-US" altLang="ko-KR" sz="1400" dirty="0" smtClean="0">
                <a:solidFill>
                  <a:srgbClr val="0000CC"/>
                </a:solidFill>
              </a:rPr>
              <a:t>); 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readcount</a:t>
            </a:r>
            <a:r>
              <a:rPr lang="en-US" altLang="ko-KR" sz="1400" dirty="0" smtClean="0"/>
              <a:t>++; </a:t>
            </a:r>
          </a:p>
          <a:p>
            <a:r>
              <a:rPr lang="en-US" altLang="ko-KR" sz="1400" dirty="0" smtClean="0"/>
              <a:t>    if (</a:t>
            </a:r>
            <a:r>
              <a:rPr lang="en-US" altLang="ko-KR" sz="1400" dirty="0" err="1" smtClean="0"/>
              <a:t>readcount</a:t>
            </a:r>
            <a:r>
              <a:rPr lang="en-US" altLang="ko-KR" sz="1400" dirty="0" smtClean="0"/>
              <a:t> == 1) wait(</a:t>
            </a:r>
            <a:r>
              <a:rPr lang="en-US" altLang="ko-KR" sz="1400" dirty="0" err="1" smtClean="0">
                <a:solidFill>
                  <a:srgbClr val="0000CC"/>
                </a:solidFill>
              </a:rPr>
              <a:t>rw_mutex</a:t>
            </a:r>
            <a:r>
              <a:rPr lang="en-US" altLang="ko-KR" sz="1400" dirty="0" smtClean="0"/>
              <a:t>); </a:t>
            </a:r>
          </a:p>
          <a:p>
            <a:r>
              <a:rPr lang="en-US" altLang="ko-KR" sz="1400" dirty="0" smtClean="0">
                <a:solidFill>
                  <a:srgbClr val="0000CC"/>
                </a:solidFill>
              </a:rPr>
              <a:t>    signal(</a:t>
            </a:r>
            <a:r>
              <a:rPr lang="en-US" altLang="ko-KR" sz="1400" dirty="0" err="1" smtClean="0">
                <a:solidFill>
                  <a:srgbClr val="0000CC"/>
                </a:solidFill>
              </a:rPr>
              <a:t>mutex</a:t>
            </a:r>
            <a:r>
              <a:rPr lang="en-US" altLang="ko-KR" sz="1400" dirty="0" smtClean="0">
                <a:solidFill>
                  <a:srgbClr val="0000CC"/>
                </a:solidFill>
              </a:rPr>
              <a:t>); </a:t>
            </a:r>
          </a:p>
          <a:p>
            <a:r>
              <a:rPr lang="en-US" altLang="ko-KR" sz="1400" dirty="0" smtClean="0"/>
              <a:t>    . . . </a:t>
            </a:r>
          </a:p>
          <a:p>
            <a:r>
              <a:rPr lang="en-US" altLang="ko-KR" sz="1400" dirty="0" smtClean="0"/>
              <a:t>    // reading is performed . . .</a:t>
            </a:r>
          </a:p>
          <a:p>
            <a:r>
              <a:rPr lang="en-US" altLang="ko-KR" sz="1400" dirty="0" smtClean="0">
                <a:solidFill>
                  <a:srgbClr val="0000CC"/>
                </a:solidFill>
              </a:rPr>
              <a:t>    wait(</a:t>
            </a:r>
            <a:r>
              <a:rPr lang="en-US" altLang="ko-KR" sz="1400" dirty="0" err="1" smtClean="0">
                <a:solidFill>
                  <a:srgbClr val="0000CC"/>
                </a:solidFill>
              </a:rPr>
              <a:t>mutex</a:t>
            </a:r>
            <a:r>
              <a:rPr lang="en-US" altLang="ko-KR" sz="1400" dirty="0" smtClean="0">
                <a:solidFill>
                  <a:srgbClr val="0000CC"/>
                </a:solidFill>
              </a:rPr>
              <a:t>); 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readcount</a:t>
            </a:r>
            <a:r>
              <a:rPr lang="en-US" altLang="ko-KR" sz="1400" dirty="0" smtClean="0"/>
              <a:t>--; </a:t>
            </a:r>
          </a:p>
          <a:p>
            <a:r>
              <a:rPr lang="en-US" altLang="ko-KR" sz="1400" dirty="0" smtClean="0"/>
              <a:t>    if (</a:t>
            </a:r>
            <a:r>
              <a:rPr lang="en-US" altLang="ko-KR" sz="1400" dirty="0" err="1" smtClean="0"/>
              <a:t>readcount</a:t>
            </a:r>
            <a:r>
              <a:rPr lang="en-US" altLang="ko-KR" sz="1400" dirty="0" smtClean="0"/>
              <a:t> == 0) signal(</a:t>
            </a:r>
            <a:r>
              <a:rPr lang="en-US" altLang="ko-KR" sz="1400" dirty="0" err="1" smtClean="0">
                <a:solidFill>
                  <a:srgbClr val="0000CC"/>
                </a:solidFill>
              </a:rPr>
              <a:t>rw_mutex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0000CC"/>
                </a:solidFill>
              </a:rPr>
              <a:t>signal(</a:t>
            </a:r>
            <a:r>
              <a:rPr lang="en-US" altLang="ko-KR" sz="1400" dirty="0" err="1" smtClean="0">
                <a:solidFill>
                  <a:srgbClr val="0000CC"/>
                </a:solidFill>
              </a:rPr>
              <a:t>mutex</a:t>
            </a:r>
            <a:r>
              <a:rPr lang="en-US" altLang="ko-KR" sz="1400" dirty="0" smtClean="0">
                <a:solidFill>
                  <a:srgbClr val="0000CC"/>
                </a:solidFill>
              </a:rPr>
              <a:t>); </a:t>
            </a:r>
          </a:p>
          <a:p>
            <a:r>
              <a:rPr lang="en-US" altLang="ko-KR" sz="1400" dirty="0" smtClean="0"/>
              <a:t>} while (TRUE);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9" grpId="0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식사하는 철학자들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생각과 식사를 반복하는 철학자들 </a:t>
            </a:r>
          </a:p>
          <a:p>
            <a:pPr lvl="1"/>
            <a:r>
              <a:rPr lang="ko-KR" altLang="en-US" dirty="0" smtClean="0"/>
              <a:t>병행 실행되는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프로세스들 </a:t>
            </a:r>
          </a:p>
          <a:p>
            <a:pPr lvl="1"/>
            <a:r>
              <a:rPr lang="ko-KR" altLang="en-US" dirty="0" smtClean="0"/>
              <a:t>밥 그릇</a:t>
            </a:r>
          </a:p>
          <a:p>
            <a:pPr lvl="1"/>
            <a:r>
              <a:rPr lang="ko-KR" altLang="en-US" dirty="0" smtClean="0"/>
              <a:t>젓가락들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공유 자원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배타적 접근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세마포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인접한 철학자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err="1" smtClean="0"/>
              <a:t>들끼리만</a:t>
            </a:r>
            <a:r>
              <a:rPr lang="ko-KR" altLang="en-US" dirty="0" smtClean="0"/>
              <a:t> 상호 배제 필요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9243" y="2840912"/>
            <a:ext cx="3985245" cy="3828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식사하는 철학자들 문제의 해결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412776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공유 자료구조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844824"/>
            <a:ext cx="2232248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semaphore chopstick[5];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2276872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u="sng" dirty="0" err="1" smtClean="0"/>
              <a:t>세마포</a:t>
            </a:r>
            <a:r>
              <a:rPr lang="ko-KR" altLang="en-US" sz="1600" b="1" u="sng" dirty="0" smtClean="0"/>
              <a:t> </a:t>
            </a:r>
            <a:r>
              <a:rPr lang="en-US" altLang="ko-KR" sz="1600" b="1" u="sng" dirty="0" err="1" smtClean="0"/>
              <a:t>chopstic</a:t>
            </a:r>
            <a:r>
              <a:rPr lang="en-US" altLang="ko-KR" sz="1600" b="1" u="sng" dirty="0" smtClean="0"/>
              <a:t> </a:t>
            </a:r>
            <a:r>
              <a:rPr lang="ko-KR" altLang="en-US" sz="1600" b="1" u="sng" dirty="0" smtClean="0"/>
              <a:t>의 초기값은 </a:t>
            </a:r>
            <a:r>
              <a:rPr lang="en-US" altLang="ko-KR" sz="1600" b="1" u="sng" dirty="0" smtClean="0"/>
              <a:t>1</a:t>
            </a:r>
            <a:endParaRPr lang="ko-KR" altLang="en-US" sz="16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3284984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u="sng" dirty="0" smtClean="0"/>
              <a:t>교착상태 </a:t>
            </a:r>
            <a:r>
              <a:rPr lang="en-US" altLang="ko-KR" sz="1600" b="1" u="sng" dirty="0" smtClean="0"/>
              <a:t>(deadlock) </a:t>
            </a:r>
            <a:r>
              <a:rPr lang="ko-KR" altLang="en-US" sz="1600" b="1" u="sng" dirty="0" smtClean="0"/>
              <a:t>발생 가능</a:t>
            </a:r>
            <a:endParaRPr lang="ko-KR" altLang="en-US" sz="16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4149080"/>
            <a:ext cx="4176464" cy="20621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u="sng" dirty="0" smtClean="0"/>
              <a:t>가능한 해결책 </a:t>
            </a:r>
          </a:p>
          <a:p>
            <a:r>
              <a:rPr lang="en-US" altLang="ko-KR" sz="1600" dirty="0" smtClean="0"/>
              <a:t>1.</a:t>
            </a:r>
            <a:r>
              <a:rPr lang="ko-KR" altLang="en-US" sz="1600" dirty="0" smtClean="0"/>
              <a:t>최대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명만 동시에 테이블에 앉을 수 있음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2.</a:t>
            </a:r>
            <a:r>
              <a:rPr lang="ko-KR" altLang="en-US" sz="1600" dirty="0" smtClean="0"/>
              <a:t>젓가락 두 개가 모두 가능한 경우에만 집을 수 있음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3.</a:t>
            </a:r>
            <a:r>
              <a:rPr lang="ko-KR" altLang="en-US" sz="1600" dirty="0" smtClean="0"/>
              <a:t>비대칭 해결책을 사용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철학자 위치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홀수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짝수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따라 양쪽 젓가락 집는 순서 다름</a:t>
            </a:r>
            <a:r>
              <a:rPr lang="en-US" altLang="ko-KR" sz="1600" dirty="0" smtClean="0"/>
              <a:t>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60032" y="1998712"/>
            <a:ext cx="3960440" cy="30469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do { </a:t>
            </a:r>
          </a:p>
          <a:p>
            <a:r>
              <a:rPr lang="en-US" altLang="ko-KR" sz="1600" dirty="0" smtClean="0">
                <a:solidFill>
                  <a:srgbClr val="0000CC"/>
                </a:solidFill>
              </a:rPr>
              <a:t>    wait(chopstick[</a:t>
            </a:r>
            <a:r>
              <a:rPr lang="en-US" altLang="ko-KR" sz="1600" dirty="0" err="1" smtClean="0">
                <a:solidFill>
                  <a:srgbClr val="0000CC"/>
                </a:solidFill>
              </a:rPr>
              <a:t>i</a:t>
            </a:r>
            <a:r>
              <a:rPr lang="en-US" altLang="ko-KR" sz="1600" dirty="0" smtClean="0">
                <a:solidFill>
                  <a:srgbClr val="0000CC"/>
                </a:solidFill>
              </a:rPr>
              <a:t>]); </a:t>
            </a:r>
          </a:p>
          <a:p>
            <a:r>
              <a:rPr lang="en-US" altLang="ko-KR" sz="1600" dirty="0" smtClean="0">
                <a:solidFill>
                  <a:srgbClr val="0000CC"/>
                </a:solidFill>
              </a:rPr>
              <a:t>    wait(chopstick[(i+1) % 5]); </a:t>
            </a:r>
          </a:p>
          <a:p>
            <a:r>
              <a:rPr lang="en-US" altLang="ko-KR" sz="1600" dirty="0" smtClean="0"/>
              <a:t>     . . </a:t>
            </a:r>
          </a:p>
          <a:p>
            <a:r>
              <a:rPr lang="en-US" altLang="ko-KR" sz="1600" dirty="0" smtClean="0"/>
              <a:t>    // eat </a:t>
            </a:r>
          </a:p>
          <a:p>
            <a:r>
              <a:rPr lang="en-US" altLang="ko-KR" sz="1600" dirty="0" smtClean="0"/>
              <a:t>    . . . </a:t>
            </a:r>
          </a:p>
          <a:p>
            <a:r>
              <a:rPr lang="en-US" altLang="ko-KR" sz="1600" dirty="0" smtClean="0">
                <a:solidFill>
                  <a:srgbClr val="0000CC"/>
                </a:solidFill>
              </a:rPr>
              <a:t>    signal(chopstick[</a:t>
            </a:r>
            <a:r>
              <a:rPr lang="en-US" altLang="ko-KR" sz="1600" dirty="0" err="1" smtClean="0">
                <a:solidFill>
                  <a:srgbClr val="0000CC"/>
                </a:solidFill>
              </a:rPr>
              <a:t>i</a:t>
            </a:r>
            <a:r>
              <a:rPr lang="en-US" altLang="ko-KR" sz="1600" dirty="0" smtClean="0">
                <a:solidFill>
                  <a:srgbClr val="0000CC"/>
                </a:solidFill>
              </a:rPr>
              <a:t>]); </a:t>
            </a:r>
          </a:p>
          <a:p>
            <a:r>
              <a:rPr lang="en-US" altLang="ko-KR" sz="1600" dirty="0" smtClean="0">
                <a:solidFill>
                  <a:srgbClr val="0000CC"/>
                </a:solidFill>
              </a:rPr>
              <a:t>    signal(chopstick[(i+1) % 5]);</a:t>
            </a:r>
          </a:p>
          <a:p>
            <a:r>
              <a:rPr lang="en-US" altLang="ko-KR" sz="1600" dirty="0" smtClean="0"/>
              <a:t>     . . . </a:t>
            </a:r>
          </a:p>
          <a:p>
            <a:r>
              <a:rPr lang="en-US" altLang="ko-KR" sz="1600" dirty="0" smtClean="0"/>
              <a:t>    // think</a:t>
            </a:r>
          </a:p>
          <a:p>
            <a:r>
              <a:rPr lang="en-US" altLang="ko-KR" sz="1600" dirty="0" smtClean="0"/>
              <a:t>      . . .</a:t>
            </a:r>
          </a:p>
          <a:p>
            <a:r>
              <a:rPr lang="en-US" altLang="ko-KR" sz="1600" dirty="0" smtClean="0"/>
              <a:t>} while (TRUE);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28184" y="166015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u="sng" dirty="0" smtClean="0"/>
              <a:t>철학자 </a:t>
            </a:r>
            <a:r>
              <a:rPr lang="en-US" altLang="ko-KR" sz="1600" b="1" u="sng" dirty="0" err="1" smtClean="0"/>
              <a:t>i</a:t>
            </a:r>
            <a:endParaRPr lang="ko-KR" altLang="en-US" sz="1600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</TotalTime>
  <Words>1098</Words>
  <Application>Microsoft Office PowerPoint</Application>
  <PresentationFormat>화면 슬라이드 쇼(4:3)</PresentationFormat>
  <Paragraphs>212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나눔고딕</vt:lpstr>
      <vt:lpstr>맑은 고딕</vt:lpstr>
      <vt:lpstr>Arial</vt:lpstr>
      <vt:lpstr>Courier New</vt:lpstr>
      <vt:lpstr>Webdings</vt:lpstr>
      <vt:lpstr>Wingdings</vt:lpstr>
      <vt:lpstr>Office 테마</vt:lpstr>
      <vt:lpstr>PowerPoint 프레젠테이션</vt:lpstr>
      <vt:lpstr>Agenda</vt:lpstr>
      <vt:lpstr>고전적인 동기화 문제들</vt:lpstr>
      <vt:lpstr>유한 버퍼 문제</vt:lpstr>
      <vt:lpstr>유한 버퍼 문제 해결</vt:lpstr>
      <vt:lpstr>Readers-Writers 문제</vt:lpstr>
      <vt:lpstr>Readers-Writers 문제</vt:lpstr>
      <vt:lpstr>식사하는 철학자들</vt:lpstr>
      <vt:lpstr>식사하는 철학자들 문제의 해결</vt:lpstr>
      <vt:lpstr>모니터 해결책</vt:lpstr>
      <vt:lpstr>Monitor</vt:lpstr>
      <vt:lpstr>PowerPoint 프레젠테이션</vt:lpstr>
      <vt:lpstr>Monitor with condition variables</vt:lpstr>
      <vt:lpstr>PowerPoint 프레젠테이션</vt:lpstr>
      <vt:lpstr>식사하는 철학자들 문제의 해결 (모니터) </vt:lpstr>
      <vt:lpstr>마무리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ihlee</cp:lastModifiedBy>
  <cp:revision>1016</cp:revision>
  <dcterms:created xsi:type="dcterms:W3CDTF">2006-10-05T04:04:58Z</dcterms:created>
  <dcterms:modified xsi:type="dcterms:W3CDTF">2014-08-21T03:32:43Z</dcterms:modified>
</cp:coreProperties>
</file>