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62" r:id="rId4"/>
    <p:sldId id="305" r:id="rId5"/>
    <p:sldId id="368" r:id="rId6"/>
    <p:sldId id="369" r:id="rId7"/>
    <p:sldId id="370" r:id="rId8"/>
    <p:sldId id="363" r:id="rId9"/>
    <p:sldId id="365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64" r:id="rId23"/>
    <p:sldId id="366" r:id="rId24"/>
    <p:sldId id="367" r:id="rId25"/>
    <p:sldId id="383" r:id="rId26"/>
    <p:sldId id="384" r:id="rId27"/>
    <p:sldId id="30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1689" autoAdjust="0"/>
  </p:normalViewPr>
  <p:slideViewPr>
    <p:cSldViewPr>
      <p:cViewPr varScale="1">
        <p:scale>
          <a:sx n="71" d="100"/>
          <a:sy n="71" d="100"/>
        </p:scale>
        <p:origin x="48" y="7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1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600" b="1" dirty="0" smtClean="0">
                <a:latin typeface="나눔고딕" pitchFamily="50" charset="-127"/>
                <a:ea typeface="나눔고딕" pitchFamily="50" charset="-127"/>
              </a:rPr>
              <a:t>Deadlocks</a:t>
            </a:r>
            <a:endParaRPr lang="en-US" altLang="ko-KR" sz="26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교착상태의 예방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교착상태 필요 조건이 발생하지 않도록 보장 </a:t>
            </a:r>
          </a:p>
          <a:p>
            <a:pPr lvl="1"/>
            <a:r>
              <a:rPr lang="ko-KR" altLang="en-US" dirty="0" smtClean="0"/>
              <a:t>자원의 요청 방법을 제약 </a:t>
            </a:r>
          </a:p>
          <a:p>
            <a:pPr lvl="2"/>
            <a:r>
              <a:rPr lang="ko-KR" altLang="en-US" dirty="0" smtClean="0"/>
              <a:t>자원의 이용률과 처리율이 낮아짐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0000CC"/>
                </a:solidFill>
              </a:rPr>
              <a:t>상호 배제 예방 </a:t>
            </a:r>
          </a:p>
          <a:p>
            <a:pPr lvl="1"/>
            <a:r>
              <a:rPr lang="ko-KR" altLang="en-US" dirty="0" smtClean="0"/>
              <a:t>동시 접근하는 자원에 대한 상호 배제를 무시 </a:t>
            </a:r>
          </a:p>
          <a:p>
            <a:pPr lvl="2"/>
            <a:r>
              <a:rPr lang="ko-KR" altLang="en-US" dirty="0" smtClean="0"/>
              <a:t>일반적으로 허용되지 않음 </a:t>
            </a:r>
          </a:p>
          <a:p>
            <a:r>
              <a:rPr lang="ko-KR" altLang="en-US" dirty="0" smtClean="0">
                <a:solidFill>
                  <a:srgbClr val="0000CC"/>
                </a:solidFill>
              </a:rPr>
              <a:t>보유 후 대기 예방 </a:t>
            </a:r>
          </a:p>
          <a:p>
            <a:pPr lvl="1"/>
            <a:r>
              <a:rPr lang="ko-KR" altLang="en-US" dirty="0" smtClean="0"/>
              <a:t>프로세스가 실행 전에 필요한 모든 자원을 할당 </a:t>
            </a:r>
          </a:p>
          <a:p>
            <a:pPr lvl="1"/>
            <a:r>
              <a:rPr lang="ko-KR" altLang="en-US" dirty="0" smtClean="0"/>
              <a:t>자원 완전 </a:t>
            </a:r>
            <a:r>
              <a:rPr lang="ko-KR" altLang="en-US" dirty="0" err="1" smtClean="0"/>
              <a:t>미보유시에만</a:t>
            </a:r>
            <a:r>
              <a:rPr lang="ko-KR" altLang="en-US" dirty="0" smtClean="0"/>
              <a:t> 자원 할당을 요청 </a:t>
            </a:r>
          </a:p>
          <a:p>
            <a:pPr lvl="1"/>
            <a:r>
              <a:rPr lang="ko-KR" altLang="en-US" dirty="0" smtClean="0"/>
              <a:t>자원의 이용률이 낮아지며 기아</a:t>
            </a:r>
            <a:r>
              <a:rPr lang="en-US" altLang="ko-KR" dirty="0" smtClean="0"/>
              <a:t>(starvation) </a:t>
            </a:r>
            <a:r>
              <a:rPr lang="ko-KR" altLang="en-US" dirty="0" smtClean="0"/>
              <a:t>발생 가능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00CC"/>
                </a:solidFill>
              </a:rPr>
              <a:t>비선점</a:t>
            </a:r>
            <a:r>
              <a:rPr lang="ko-KR" altLang="en-US" dirty="0" smtClean="0">
                <a:solidFill>
                  <a:srgbClr val="0000CC"/>
                </a:solidFill>
              </a:rPr>
              <a:t> 예방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1"/>
            <a:r>
              <a:rPr lang="ko-KR" altLang="en-US" dirty="0" smtClean="0"/>
              <a:t>즉시 할당이 불가능한 자원을 요청하면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smtClean="0"/>
              <a:t>현재 점유한 자원의 선점 허용 </a:t>
            </a:r>
          </a:p>
          <a:p>
            <a:pPr lvl="2"/>
            <a:r>
              <a:rPr lang="ko-KR" altLang="en-US" dirty="0" smtClean="0"/>
              <a:t>다른 자원을 추가 할당 받기 위해 기다리고 있는 프로세스에 의해 점유된 자원이라면 선점하여 할당 </a:t>
            </a:r>
          </a:p>
          <a:p>
            <a:r>
              <a:rPr lang="ko-KR" altLang="en-US" dirty="0" smtClean="0">
                <a:solidFill>
                  <a:srgbClr val="0000CC"/>
                </a:solidFill>
              </a:rPr>
              <a:t>순환 대기 예방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1"/>
            <a:r>
              <a:rPr lang="ko-KR" altLang="en-US" dirty="0" smtClean="0"/>
              <a:t>자원에 순번을 부여하고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프로세스는 필요의 순서가 아니라 자원의 순번에 따라 오름차순으로만 요청 </a:t>
            </a:r>
          </a:p>
          <a:p>
            <a:pPr lvl="1"/>
            <a:r>
              <a:rPr lang="ko-KR" altLang="en-US" dirty="0" smtClean="0"/>
              <a:t>임의 순서로 요청을 허용하되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요청이 있을 때 현재 점유하고 있는 낮은 순번의 자원은 모두 반환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교착상태의 회피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미래의 가능한 교착상태를 피하기 위해 프로세스의 대기 여부 결정 </a:t>
            </a:r>
          </a:p>
          <a:p>
            <a:pPr lvl="1"/>
            <a:r>
              <a:rPr lang="ko-KR" altLang="en-US" dirty="0" smtClean="0"/>
              <a:t>프로세스의 모든 자원 사용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요청과 반환 순서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미리 제공 </a:t>
            </a:r>
          </a:p>
          <a:p>
            <a:pPr lvl="1"/>
            <a:r>
              <a:rPr lang="ko-KR" altLang="en-US" dirty="0" smtClean="0"/>
              <a:t>현재 사용 가능한 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각 프로세스에게 할당된 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프로세스가 미래에 요청하거나 반환할 자원을 고려하여 결정 </a:t>
            </a:r>
          </a:p>
          <a:p>
            <a:pPr lvl="2"/>
            <a:r>
              <a:rPr lang="ko-KR" altLang="en-US" dirty="0" smtClean="0"/>
              <a:t>단순하고 유용한 교착상태 회피 방법 </a:t>
            </a:r>
          </a:p>
          <a:p>
            <a:pPr lvl="2"/>
            <a:r>
              <a:rPr lang="ko-KR" altLang="en-US" dirty="0" smtClean="0"/>
              <a:t>프로세스는 각 자원에 대해 미래에 필요한 </a:t>
            </a:r>
            <a:r>
              <a:rPr lang="ko-KR" altLang="en-US" dirty="0" smtClean="0">
                <a:solidFill>
                  <a:srgbClr val="0000CC"/>
                </a:solidFill>
              </a:rPr>
              <a:t>최대 개수를 선언 </a:t>
            </a:r>
          </a:p>
          <a:p>
            <a:pPr lvl="2"/>
            <a:r>
              <a:rPr lang="ko-KR" altLang="en-US" dirty="0" smtClean="0"/>
              <a:t>순환 대기가 발생하지 않도록 동적으로 자원 할당 상태를 검사 </a:t>
            </a:r>
          </a:p>
          <a:p>
            <a:pPr lvl="3"/>
            <a:r>
              <a:rPr lang="ko-KR" altLang="en-US" dirty="0" smtClean="0"/>
              <a:t>가용 자원 및 할당된 자원의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프로세스들의 최대 요구 개수에 따라 자원 할당이 </a:t>
            </a:r>
            <a:r>
              <a:rPr lang="ko-KR" altLang="en-US" dirty="0" smtClean="0">
                <a:solidFill>
                  <a:srgbClr val="C00000"/>
                </a:solidFill>
              </a:rPr>
              <a:t>안전</a:t>
            </a:r>
            <a:r>
              <a:rPr lang="en-US" altLang="ko-KR" dirty="0" smtClean="0">
                <a:solidFill>
                  <a:srgbClr val="C00000"/>
                </a:solidFill>
              </a:rPr>
              <a:t>(safe)</a:t>
            </a:r>
            <a:r>
              <a:rPr lang="ko-KR" altLang="en-US" dirty="0" smtClean="0">
                <a:solidFill>
                  <a:srgbClr val="C00000"/>
                </a:solidFill>
              </a:rPr>
              <a:t>한지 검사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교착상태의 회피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안전 상태</a:t>
            </a:r>
            <a:r>
              <a:rPr lang="en-US" altLang="ko-KR" dirty="0" smtClean="0"/>
              <a:t>(safe state)</a:t>
            </a:r>
          </a:p>
          <a:p>
            <a:pPr lvl="1"/>
            <a:r>
              <a:rPr lang="ko-KR" altLang="en-US" dirty="0" smtClean="0"/>
              <a:t>교착상태</a:t>
            </a:r>
            <a:r>
              <a:rPr lang="en-US" altLang="ko-KR" dirty="0" smtClean="0"/>
              <a:t>(deadlock)</a:t>
            </a:r>
            <a:r>
              <a:rPr lang="ko-KR" altLang="en-US" dirty="0" smtClean="0"/>
              <a:t>를 유발하지 않고 모든 프로세스들에게 자원을 할당해 줄 수 있는 상황 </a:t>
            </a:r>
          </a:p>
          <a:p>
            <a:pPr lvl="2"/>
            <a:r>
              <a:rPr lang="ko-KR" altLang="en-US" dirty="0" smtClean="0"/>
              <a:t>자원 할당 관점에서 프로세스들의 안전 순서</a:t>
            </a:r>
            <a:r>
              <a:rPr lang="en-US" altLang="ko-KR" dirty="0" smtClean="0"/>
              <a:t>(safe sequence)</a:t>
            </a:r>
            <a:r>
              <a:rPr lang="ko-KR" altLang="en-US" dirty="0" smtClean="0"/>
              <a:t>가 존재하는 상태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안전 상태</a:t>
            </a:r>
            <a:r>
              <a:rPr lang="en-US" altLang="ko-KR" dirty="0" smtClean="0"/>
              <a:t>(safe state)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교착상태 회피의 충분조건 </a:t>
            </a:r>
          </a:p>
          <a:p>
            <a:pPr lvl="1"/>
            <a:r>
              <a:rPr lang="en-US" altLang="ko-KR" dirty="0" smtClean="0"/>
              <a:t>safe state -&gt; no deadlock </a:t>
            </a:r>
          </a:p>
          <a:p>
            <a:pPr lvl="1"/>
            <a:r>
              <a:rPr lang="en-US" altLang="ko-KR" dirty="0" smtClean="0"/>
              <a:t>unsafe sate -&gt; deadlock </a:t>
            </a:r>
            <a:r>
              <a:rPr lang="ko-KR" altLang="en-US" dirty="0" smtClean="0"/>
              <a:t>가능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429000"/>
            <a:ext cx="26289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 회피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자원 할당 그래프 </a:t>
            </a:r>
            <a:r>
              <a:rPr lang="en-US" altLang="ko-KR" dirty="0" smtClean="0">
                <a:solidFill>
                  <a:srgbClr val="0000CC"/>
                </a:solidFill>
              </a:rPr>
              <a:t>(Resource-Allocation-Graph) </a:t>
            </a:r>
            <a:r>
              <a:rPr lang="ko-KR" altLang="en-US" dirty="0" smtClean="0">
                <a:solidFill>
                  <a:srgbClr val="0000CC"/>
                </a:solidFill>
              </a:rPr>
              <a:t>알고리즘</a:t>
            </a:r>
          </a:p>
          <a:p>
            <a:pPr lvl="1"/>
            <a:r>
              <a:rPr lang="ko-KR" altLang="en-US" dirty="0" smtClean="0"/>
              <a:t>자원 종류별로 한 개의 자원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있는 경우 </a:t>
            </a:r>
          </a:p>
          <a:p>
            <a:r>
              <a:rPr lang="ko-KR" altLang="en-US" dirty="0" smtClean="0">
                <a:solidFill>
                  <a:srgbClr val="0000CC"/>
                </a:solidFill>
              </a:rPr>
              <a:t>은행원 </a:t>
            </a:r>
            <a:r>
              <a:rPr lang="en-US" altLang="ko-KR" dirty="0" smtClean="0">
                <a:solidFill>
                  <a:srgbClr val="0000CC"/>
                </a:solidFill>
              </a:rPr>
              <a:t>(Banker’s) </a:t>
            </a:r>
            <a:r>
              <a:rPr lang="ko-KR" altLang="en-US" dirty="0" smtClean="0">
                <a:solidFill>
                  <a:srgbClr val="0000CC"/>
                </a:solidFill>
              </a:rPr>
              <a:t>알고리즘 </a:t>
            </a:r>
          </a:p>
          <a:p>
            <a:pPr lvl="1"/>
            <a:r>
              <a:rPr lang="ko-KR" altLang="en-US" dirty="0" smtClean="0"/>
              <a:t>각 자원의 종류마다 여러 개의 자원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있는 경우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은행원 </a:t>
            </a:r>
            <a:r>
              <a:rPr lang="en-US" altLang="ko-KR" dirty="0" smtClean="0"/>
              <a:t>(Banker’s) </a:t>
            </a:r>
            <a:r>
              <a:rPr lang="ko-KR" altLang="en-US" dirty="0" smtClean="0"/>
              <a:t>알고리즘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알고리즘 개요 </a:t>
            </a:r>
          </a:p>
          <a:p>
            <a:pPr lvl="1"/>
            <a:r>
              <a:rPr lang="ko-KR" altLang="en-US" dirty="0" smtClean="0"/>
              <a:t>프로세스가 시작하기 전에 필요한 자원의 종류와 최대 개수를 선언 </a:t>
            </a:r>
          </a:p>
          <a:p>
            <a:pPr lvl="1"/>
            <a:r>
              <a:rPr lang="ko-KR" altLang="en-US" dirty="0" smtClean="0"/>
              <a:t>자원에 대한 할당 요청이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시스템의 안전 상태 여부를 검사 </a:t>
            </a:r>
          </a:p>
          <a:p>
            <a:pPr lvl="1"/>
            <a:r>
              <a:rPr lang="ko-KR" altLang="en-US" dirty="0" smtClean="0"/>
              <a:t>자원 요청이 허락되지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프로세스가 끝날 때까지 대기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필요한 자료 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개수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𝑛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종류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𝑚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Available: </a:t>
            </a:r>
            <a:r>
              <a:rPr lang="ko-KR" altLang="en-US" dirty="0" smtClean="0"/>
              <a:t>가용 자원 개수 </a:t>
            </a:r>
            <a:r>
              <a:rPr lang="en-US" altLang="ko-KR" dirty="0" smtClean="0"/>
              <a:t>(vector of </a:t>
            </a:r>
            <a:r>
              <a:rPr lang="ko-KR" altLang="en-US" dirty="0" smtClean="0"/>
              <a:t>𝑚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Max: </a:t>
            </a:r>
            <a:r>
              <a:rPr lang="ko-KR" altLang="en-US" dirty="0" smtClean="0"/>
              <a:t>각 프로세스의 최대 자원 요구량 </a:t>
            </a:r>
            <a:r>
              <a:rPr lang="en-US" altLang="ko-KR" dirty="0" smtClean="0"/>
              <a:t>(</a:t>
            </a:r>
            <a:r>
              <a:rPr lang="ko-KR" altLang="en-US" dirty="0" smtClean="0"/>
              <a:t>𝑛</a:t>
            </a:r>
            <a:r>
              <a:rPr lang="en-US" altLang="ko-KR" dirty="0" smtClean="0"/>
              <a:t>×</a:t>
            </a:r>
            <a:r>
              <a:rPr lang="ko-KR" altLang="en-US" dirty="0" smtClean="0"/>
              <a:t>𝑚 </a:t>
            </a:r>
            <a:r>
              <a:rPr lang="en-US" altLang="ko-KR" dirty="0" smtClean="0"/>
              <a:t>matrix) </a:t>
            </a:r>
          </a:p>
          <a:p>
            <a:pPr lvl="1"/>
            <a:r>
              <a:rPr lang="en-US" altLang="ko-KR" dirty="0" smtClean="0"/>
              <a:t>Allocation: </a:t>
            </a:r>
            <a:r>
              <a:rPr lang="ko-KR" altLang="en-US" dirty="0" smtClean="0"/>
              <a:t>각 프로세스에게 현재 할당된 자원 개수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𝑛</a:t>
            </a:r>
            <a:r>
              <a:rPr lang="en-US" altLang="ko-KR" dirty="0" smtClean="0"/>
              <a:t>×</a:t>
            </a:r>
            <a:r>
              <a:rPr lang="ko-KR" altLang="en-US" dirty="0" smtClean="0"/>
              <a:t>𝑚 </a:t>
            </a:r>
            <a:r>
              <a:rPr lang="en-US" altLang="ko-KR" dirty="0" smtClean="0"/>
              <a:t>matrix) </a:t>
            </a:r>
          </a:p>
          <a:p>
            <a:pPr lvl="1"/>
            <a:r>
              <a:rPr lang="en-US" altLang="ko-KR" dirty="0" smtClean="0"/>
              <a:t>Need: </a:t>
            </a:r>
            <a:r>
              <a:rPr lang="ko-KR" altLang="en-US" dirty="0" smtClean="0"/>
              <a:t>각 프로세스의 남은 자원 요구량 </a:t>
            </a:r>
            <a:r>
              <a:rPr lang="en-US" altLang="ko-KR" dirty="0" smtClean="0"/>
              <a:t>(</a:t>
            </a:r>
            <a:r>
              <a:rPr lang="ko-KR" altLang="en-US" dirty="0" smtClean="0"/>
              <a:t>𝑛</a:t>
            </a:r>
            <a:r>
              <a:rPr lang="en-US" altLang="ko-KR" dirty="0" smtClean="0"/>
              <a:t>×</a:t>
            </a:r>
            <a:r>
              <a:rPr lang="ko-KR" altLang="en-US" dirty="0" smtClean="0"/>
              <a:t>𝑚 </a:t>
            </a:r>
            <a:r>
              <a:rPr lang="en-US" altLang="ko-KR" dirty="0" smtClean="0"/>
              <a:t>matrix) </a:t>
            </a:r>
          </a:p>
          <a:p>
            <a:pPr lvl="1">
              <a:buNone/>
            </a:pPr>
            <a:r>
              <a:rPr lang="ko-KR" altLang="en-US" dirty="0" smtClean="0"/>
              <a:t>   𝑁𝑒𝑒𝑑</a:t>
            </a:r>
            <a:r>
              <a:rPr lang="en-US" altLang="ko-KR" dirty="0" smtClean="0"/>
              <a:t>[</a:t>
            </a:r>
            <a:r>
              <a:rPr lang="ko-KR" altLang="en-US" dirty="0" smtClean="0"/>
              <a:t>𝑖</a:t>
            </a:r>
            <a:r>
              <a:rPr lang="en-US" altLang="ko-KR" dirty="0" smtClean="0"/>
              <a:t>,</a:t>
            </a:r>
            <a:r>
              <a:rPr lang="ko-KR" altLang="en-US" dirty="0" smtClean="0"/>
              <a:t>𝑗</a:t>
            </a:r>
            <a:r>
              <a:rPr lang="en-US" altLang="ko-KR" dirty="0" smtClean="0"/>
              <a:t>]=</a:t>
            </a:r>
            <a:r>
              <a:rPr lang="ko-KR" altLang="en-US" dirty="0" smtClean="0"/>
              <a:t>𝑀𝑎𝑥</a:t>
            </a:r>
            <a:r>
              <a:rPr lang="en-US" altLang="ko-KR" dirty="0" smtClean="0"/>
              <a:t>[</a:t>
            </a:r>
            <a:r>
              <a:rPr lang="ko-KR" altLang="en-US" dirty="0" smtClean="0"/>
              <a:t>𝑖</a:t>
            </a:r>
            <a:r>
              <a:rPr lang="en-US" altLang="ko-KR" dirty="0" smtClean="0"/>
              <a:t>,</a:t>
            </a:r>
            <a:r>
              <a:rPr lang="ko-KR" altLang="en-US" dirty="0" smtClean="0"/>
              <a:t>𝑗</a:t>
            </a:r>
            <a:r>
              <a:rPr lang="en-US" altLang="ko-KR" dirty="0" smtClean="0"/>
              <a:t>]</a:t>
            </a:r>
            <a:r>
              <a:rPr lang="ko-KR" altLang="en-US" dirty="0" smtClean="0"/>
              <a:t> −𝐴𝑙𝑙𝑜𝑐𝑎𝑡𝑖𝑜𝑛</a:t>
            </a:r>
            <a:r>
              <a:rPr lang="en-US" altLang="ko-KR" dirty="0" smtClean="0"/>
              <a:t>[</a:t>
            </a:r>
            <a:r>
              <a:rPr lang="ko-KR" altLang="en-US" dirty="0" smtClean="0"/>
              <a:t>𝑖</a:t>
            </a:r>
            <a:r>
              <a:rPr lang="en-US" altLang="ko-KR" dirty="0" smtClean="0"/>
              <a:t>,</a:t>
            </a:r>
            <a:r>
              <a:rPr lang="ko-KR" altLang="en-US" dirty="0" smtClean="0"/>
              <a:t>𝑗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안전성 </a:t>
            </a:r>
            <a:r>
              <a:rPr lang="en-US" altLang="ko-KR" dirty="0" smtClean="0"/>
              <a:t>(Safety) </a:t>
            </a:r>
            <a:r>
              <a:rPr lang="ko-KR" altLang="en-US" dirty="0" smtClean="0"/>
              <a:t>알고리즘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자원 요청 </a:t>
            </a:r>
            <a:r>
              <a:rPr lang="en-US" altLang="ko-KR" b="1" dirty="0" smtClean="0"/>
              <a:t>(Resource-Request) </a:t>
            </a:r>
            <a:r>
              <a:rPr lang="ko-KR" altLang="en-US" b="1" dirty="0" smtClean="0"/>
              <a:t>알고리즘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𝑅𝑒𝑞𝑢𝑒𝑠𝑡</a:t>
            </a:r>
            <a:r>
              <a:rPr lang="ko-KR" altLang="en-US" sz="1600" dirty="0" smtClean="0"/>
              <a:t>𝑖</a:t>
            </a:r>
            <a:r>
              <a:rPr lang="en-US" altLang="ko-KR" dirty="0" smtClean="0"/>
              <a:t>[</a:t>
            </a:r>
            <a:r>
              <a:rPr lang="ko-KR" altLang="en-US" dirty="0" smtClean="0"/>
              <a:t>𝑗</a:t>
            </a:r>
            <a:r>
              <a:rPr lang="en-US" altLang="ko-KR" dirty="0" smtClean="0"/>
              <a:t>]=</a:t>
            </a:r>
            <a:r>
              <a:rPr lang="ko-KR" altLang="en-US" dirty="0" smtClean="0"/>
              <a:t>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𝑃</a:t>
            </a:r>
            <a:r>
              <a:rPr lang="ko-KR" altLang="en-US" sz="1600" dirty="0" smtClean="0"/>
              <a:t>𝑖</a:t>
            </a:r>
            <a:r>
              <a:rPr lang="ko-KR" altLang="en-US" dirty="0" smtClean="0"/>
              <a:t>가 자원 𝑅</a:t>
            </a:r>
            <a:r>
              <a:rPr lang="ko-KR" altLang="en-US" sz="1600" dirty="0" smtClean="0"/>
              <a:t>𝑗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𝑘 개 요청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𝑅𝑒𝑞𝑢𝑒𝑠𝑡</a:t>
            </a:r>
            <a:r>
              <a:rPr lang="ko-KR" altLang="en-US" sz="1600" dirty="0" smtClean="0"/>
              <a:t>𝑖</a:t>
            </a:r>
            <a:r>
              <a:rPr lang="ko-KR" altLang="en-US" dirty="0" smtClean="0"/>
              <a:t>≤𝑁𝑒𝑒𝑑</a:t>
            </a:r>
            <a:r>
              <a:rPr lang="ko-KR" altLang="en-US" sz="1600" dirty="0" smtClean="0"/>
              <a:t>𝑖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번으로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오류 </a:t>
            </a:r>
          </a:p>
          <a:p>
            <a:pPr lvl="1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>
                <a:solidFill>
                  <a:srgbClr val="0000CC"/>
                </a:solidFill>
              </a:rPr>
              <a:t>𝑅𝑒𝑞𝑢𝑒𝑠𝑡</a:t>
            </a:r>
            <a:r>
              <a:rPr lang="ko-KR" altLang="en-US" sz="1600" dirty="0" smtClean="0">
                <a:solidFill>
                  <a:srgbClr val="0000CC"/>
                </a:solidFill>
              </a:rPr>
              <a:t>𝑖</a:t>
            </a:r>
            <a:r>
              <a:rPr lang="ko-KR" altLang="en-US" dirty="0" smtClean="0">
                <a:solidFill>
                  <a:srgbClr val="0000CC"/>
                </a:solidFill>
              </a:rPr>
              <a:t>≤𝐴𝑣𝑎𝑖𝑙𝑎𝑏𝑙𝑒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번으로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자원이 부족하기 때문에 𝑃</a:t>
            </a:r>
            <a:r>
              <a:rPr lang="ko-KR" altLang="en-US" sz="1600" dirty="0" smtClean="0"/>
              <a:t>𝑖 </a:t>
            </a:r>
            <a:r>
              <a:rPr lang="ko-KR" altLang="en-US" dirty="0" smtClean="0"/>
              <a:t>는 대기 </a:t>
            </a:r>
          </a:p>
          <a:p>
            <a:pPr lvl="1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𝑃</a:t>
            </a:r>
            <a:r>
              <a:rPr lang="ko-KR" altLang="en-US" sz="1600" dirty="0" smtClean="0"/>
              <a:t>𝑖 </a:t>
            </a:r>
            <a:r>
              <a:rPr lang="ko-KR" altLang="en-US" dirty="0" smtClean="0"/>
              <a:t>에게 자원이 할당된 것을 가정하여 </a:t>
            </a:r>
            <a:r>
              <a:rPr lang="ko-KR" altLang="en-US" dirty="0" smtClean="0">
                <a:solidFill>
                  <a:srgbClr val="0000CC"/>
                </a:solidFill>
              </a:rPr>
              <a:t>안전성 검사 </a:t>
            </a:r>
          </a:p>
          <a:p>
            <a:pPr lvl="2"/>
            <a:r>
              <a:rPr lang="ko-KR" altLang="en-US" dirty="0" smtClean="0"/>
              <a:t>안전하다면 𝑃</a:t>
            </a:r>
            <a:r>
              <a:rPr lang="ko-KR" altLang="en-US" sz="1000" dirty="0" smtClean="0"/>
              <a:t>𝑖 </a:t>
            </a:r>
            <a:r>
              <a:rPr lang="ko-KR" altLang="en-US" dirty="0" smtClean="0"/>
              <a:t>에게 자원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자료 구조는 복구하고 𝑃</a:t>
            </a:r>
            <a:r>
              <a:rPr lang="ko-KR" altLang="en-US" sz="1000" dirty="0" smtClean="0"/>
              <a:t>𝑖 </a:t>
            </a:r>
            <a:r>
              <a:rPr lang="ko-KR" altLang="en-US" dirty="0" smtClean="0"/>
              <a:t>는 𝑅𝑒𝑞𝑢𝑒𝑠𝑡</a:t>
            </a:r>
            <a:r>
              <a:rPr lang="ko-KR" altLang="en-US" sz="1000" dirty="0" smtClean="0"/>
              <a:t>𝑖 </a:t>
            </a:r>
            <a:r>
              <a:rPr lang="ko-KR" altLang="en-US" dirty="0" smtClean="0"/>
              <a:t>가 만족될 때까지 대기 </a:t>
            </a:r>
          </a:p>
          <a:p>
            <a:pPr lvl="1">
              <a:buNone/>
            </a:pPr>
            <a:r>
              <a:rPr lang="ko-KR" altLang="en-US" dirty="0" smtClean="0"/>
              <a:t>     𝐴𝑣𝑎𝑖𝑙𝑎𝑏𝑙𝑒</a:t>
            </a:r>
            <a:r>
              <a:rPr lang="en-US" altLang="ko-KR" dirty="0" smtClean="0"/>
              <a:t>=</a:t>
            </a:r>
            <a:r>
              <a:rPr lang="ko-KR" altLang="en-US" dirty="0" smtClean="0"/>
              <a:t>𝐴𝑣𝑎𝑖𝑙𝑎𝑏𝑙𝑒−𝑅𝑒𝑞𝑢𝑒𝑠𝑡</a:t>
            </a:r>
            <a:r>
              <a:rPr lang="ko-KR" altLang="en-US" sz="1400" dirty="0" smtClean="0"/>
              <a:t>𝑖 </a:t>
            </a:r>
            <a:endParaRPr lang="en-US" altLang="ko-KR" sz="1400" dirty="0" smtClean="0"/>
          </a:p>
          <a:p>
            <a:pPr lvl="1">
              <a:buNone/>
            </a:pPr>
            <a:r>
              <a:rPr lang="en-US" altLang="ko-KR" sz="1400" dirty="0" smtClean="0"/>
              <a:t>       </a:t>
            </a:r>
            <a:r>
              <a:rPr lang="ko-KR" altLang="en-US" dirty="0" smtClean="0"/>
              <a:t>𝐴𝑙𝑙𝑜𝑐𝑎𝑡𝑖𝑜𝑛</a:t>
            </a:r>
            <a:r>
              <a:rPr lang="ko-KR" altLang="en-US" sz="1400" dirty="0" smtClean="0"/>
              <a:t>𝑖</a:t>
            </a:r>
            <a:r>
              <a:rPr lang="en-US" altLang="ko-KR" dirty="0" smtClean="0"/>
              <a:t>=</a:t>
            </a:r>
            <a:r>
              <a:rPr lang="ko-KR" altLang="en-US" dirty="0" smtClean="0"/>
              <a:t>𝐴𝑙𝑙𝑜𝑐𝑎𝑡𝑖𝑜𝑛</a:t>
            </a:r>
            <a:r>
              <a:rPr lang="ko-KR" altLang="en-US" sz="1400" dirty="0" smtClean="0"/>
              <a:t>𝑖</a:t>
            </a:r>
            <a:r>
              <a:rPr lang="en-US" altLang="ko-KR" dirty="0" smtClean="0"/>
              <a:t>+</a:t>
            </a:r>
            <a:r>
              <a:rPr lang="ko-KR" altLang="en-US" dirty="0" smtClean="0"/>
              <a:t>𝑅𝑒𝑞𝑢𝑒𝑠𝑡</a:t>
            </a:r>
            <a:r>
              <a:rPr lang="ko-KR" altLang="en-US" sz="1400" dirty="0" smtClean="0"/>
              <a:t>𝑖 </a:t>
            </a:r>
            <a:endParaRPr lang="en-US" altLang="ko-KR" sz="1400" dirty="0" smtClean="0"/>
          </a:p>
          <a:p>
            <a:pPr lvl="1">
              <a:buNone/>
            </a:pPr>
            <a:r>
              <a:rPr lang="en-US" altLang="ko-KR" sz="1400" dirty="0" smtClean="0"/>
              <a:t>       </a:t>
            </a:r>
            <a:r>
              <a:rPr lang="ko-KR" altLang="en-US" dirty="0" smtClean="0"/>
              <a:t>𝑁𝑒𝑒𝑑</a:t>
            </a:r>
            <a:r>
              <a:rPr lang="ko-KR" altLang="en-US" sz="1400" dirty="0" smtClean="0"/>
              <a:t>𝑖</a:t>
            </a:r>
            <a:r>
              <a:rPr lang="en-US" altLang="ko-KR" dirty="0" smtClean="0"/>
              <a:t>=</a:t>
            </a:r>
            <a:r>
              <a:rPr lang="ko-KR" altLang="en-US" dirty="0" smtClean="0"/>
              <a:t>𝑁𝑒𝑒𝑑</a:t>
            </a:r>
            <a:r>
              <a:rPr lang="ko-KR" altLang="en-US" sz="1400" dirty="0" smtClean="0"/>
              <a:t>𝑖</a:t>
            </a:r>
            <a:r>
              <a:rPr lang="ko-KR" altLang="en-US" dirty="0" smtClean="0"/>
              <a:t>−𝑅𝑒𝑞𝑢𝑒𝑠𝑡</a:t>
            </a:r>
            <a:r>
              <a:rPr lang="ko-KR" altLang="en-US" sz="1400" dirty="0" smtClean="0"/>
              <a:t>𝑖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은행원 </a:t>
            </a:r>
            <a:r>
              <a:rPr lang="en-US" altLang="ko-KR" dirty="0" smtClean="0"/>
              <a:t>(Banker’s) </a:t>
            </a:r>
            <a:r>
              <a:rPr lang="ko-KR" altLang="en-US" dirty="0" smtClean="0"/>
              <a:t>알고리즘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안전성 검사</a:t>
            </a:r>
            <a:endParaRPr lang="en-US" altLang="ko-KR" dirty="0" smtClean="0"/>
          </a:p>
          <a:p>
            <a:pPr marL="801688" lvl="1" indent="-457200">
              <a:buNone/>
            </a:pPr>
            <a:r>
              <a:rPr lang="en-US" altLang="ko-KR" sz="2200" dirty="0" smtClean="0"/>
              <a:t>1.</a:t>
            </a:r>
            <a:r>
              <a:rPr lang="ko-KR" altLang="en-US" sz="2200" dirty="0" smtClean="0"/>
              <a:t>크기가 각각 𝑚 과 𝑛 인 벡터 𝑊𝑜𝑟𝑘 와 𝐹𝑖𝑛𝑖𝑠</a:t>
            </a:r>
            <a:r>
              <a:rPr lang="en-US" altLang="ko-KR" sz="2200" dirty="0" smtClean="0"/>
              <a:t>ℎ </a:t>
            </a:r>
            <a:r>
              <a:rPr lang="ko-KR" altLang="en-US" sz="2200" dirty="0" smtClean="0"/>
              <a:t>의 초기값 </a:t>
            </a:r>
            <a:endParaRPr lang="en-US" altLang="ko-KR" sz="2200" dirty="0" smtClean="0"/>
          </a:p>
          <a:p>
            <a:pPr marL="1122363" lvl="2" indent="-457200">
              <a:buNone/>
            </a:pPr>
            <a:r>
              <a:rPr lang="ko-KR" altLang="en-US" dirty="0" smtClean="0">
                <a:solidFill>
                  <a:srgbClr val="0000CC"/>
                </a:solidFill>
              </a:rPr>
              <a:t>𝑊𝑜𝑟𝑘</a:t>
            </a:r>
            <a:r>
              <a:rPr lang="en-US" altLang="ko-KR" dirty="0" smtClean="0">
                <a:solidFill>
                  <a:srgbClr val="0000CC"/>
                </a:solidFill>
              </a:rPr>
              <a:t>=</a:t>
            </a:r>
            <a:r>
              <a:rPr lang="ko-KR" altLang="en-US" dirty="0" smtClean="0">
                <a:solidFill>
                  <a:srgbClr val="0000CC"/>
                </a:solidFill>
              </a:rPr>
              <a:t>𝐴𝑣𝑎𝑖𝑙𝑎𝑏𝑙𝑒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0000CC"/>
                </a:solidFill>
              </a:rPr>
              <a:t>𝐹𝑖𝑛𝑖𝑠</a:t>
            </a:r>
            <a:r>
              <a:rPr lang="en-US" altLang="ko-KR" dirty="0" smtClean="0">
                <a:solidFill>
                  <a:srgbClr val="0000CC"/>
                </a:solidFill>
              </a:rPr>
              <a:t>ℎ[</a:t>
            </a:r>
            <a:r>
              <a:rPr lang="ko-KR" altLang="en-US" dirty="0" smtClean="0">
                <a:solidFill>
                  <a:srgbClr val="0000CC"/>
                </a:solidFill>
              </a:rPr>
              <a:t>𝑖</a:t>
            </a:r>
            <a:r>
              <a:rPr lang="en-US" altLang="ko-KR" dirty="0" smtClean="0">
                <a:solidFill>
                  <a:srgbClr val="0000CC"/>
                </a:solidFill>
              </a:rPr>
              <a:t>]=</a:t>
            </a:r>
            <a:r>
              <a:rPr lang="ko-KR" altLang="en-US" dirty="0" smtClean="0">
                <a:solidFill>
                  <a:srgbClr val="0000CC"/>
                </a:solidFill>
              </a:rPr>
              <a:t>𝐹𝐴𝐿𝑆𝐸 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2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en-US" altLang="ko-KR" sz="2200" dirty="0" smtClean="0"/>
              <a:t>2. </a:t>
            </a:r>
            <a:r>
              <a:rPr lang="ko-KR" altLang="en-US" sz="2200" dirty="0" smtClean="0"/>
              <a:t>다음을 만족하는 </a:t>
            </a:r>
            <a:r>
              <a:rPr lang="en-US" altLang="ko-KR" sz="2200" dirty="0" smtClean="0"/>
              <a:t>index </a:t>
            </a:r>
            <a:r>
              <a:rPr lang="ko-KR" altLang="en-US" sz="2200" dirty="0" smtClean="0"/>
              <a:t>𝑖 </a:t>
            </a:r>
            <a:r>
              <a:rPr lang="ko-KR" altLang="en-US" sz="2200" dirty="0" err="1" smtClean="0"/>
              <a:t>를</a:t>
            </a:r>
            <a:r>
              <a:rPr lang="ko-KR" altLang="en-US" sz="2200" dirty="0" smtClean="0"/>
              <a:t> 찾음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없으면 </a:t>
            </a:r>
            <a:r>
              <a:rPr lang="en-US" altLang="ko-KR" sz="2200" dirty="0" smtClean="0"/>
              <a:t>4</a:t>
            </a:r>
            <a:r>
              <a:rPr lang="ko-KR" altLang="en-US" sz="2200" dirty="0" smtClean="0"/>
              <a:t>번으로 이동 </a:t>
            </a:r>
            <a:endParaRPr lang="ko-KR" altLang="en-US" dirty="0" smtClean="0"/>
          </a:p>
          <a:p>
            <a:pPr lvl="2">
              <a:buNone/>
            </a:pPr>
            <a:r>
              <a:rPr lang="ko-KR" altLang="en-US" dirty="0" smtClean="0"/>
              <a:t>𝐹𝑖𝑛𝑖𝑠</a:t>
            </a:r>
            <a:r>
              <a:rPr lang="en-US" altLang="ko-KR" dirty="0" smtClean="0"/>
              <a:t>ℎ[</a:t>
            </a:r>
            <a:r>
              <a:rPr lang="ko-KR" altLang="en-US" dirty="0" smtClean="0"/>
              <a:t>𝑖</a:t>
            </a:r>
            <a:r>
              <a:rPr lang="en-US" altLang="ko-KR" dirty="0" smtClean="0"/>
              <a:t>]==</a:t>
            </a:r>
            <a:r>
              <a:rPr lang="ko-KR" altLang="en-US" dirty="0" smtClean="0"/>
              <a:t>𝐹𝐴𝐿𝑆𝐸 </a:t>
            </a:r>
            <a:r>
              <a:rPr lang="en-US" altLang="ko-KR" dirty="0" smtClean="0"/>
              <a:t>&amp;&amp; (</a:t>
            </a:r>
            <a:r>
              <a:rPr lang="ko-KR" altLang="en-US" dirty="0" smtClean="0"/>
              <a:t>𝑁𝑒𝑒𝑑</a:t>
            </a:r>
            <a:r>
              <a:rPr lang="ko-KR" altLang="en-US" sz="1000" dirty="0" smtClean="0"/>
              <a:t>𝑖</a:t>
            </a:r>
            <a:r>
              <a:rPr lang="ko-KR" altLang="en-US" dirty="0" smtClean="0"/>
              <a:t>≤𝑊𝑜𝑟𝑘</a:t>
            </a:r>
            <a:r>
              <a:rPr lang="en-US" altLang="ko-KR" dirty="0" smtClean="0"/>
              <a:t>) </a:t>
            </a:r>
          </a:p>
          <a:p>
            <a:pPr lvl="2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en-US" altLang="ko-KR" sz="2200" dirty="0" smtClean="0"/>
              <a:t>3. </a:t>
            </a:r>
            <a:r>
              <a:rPr lang="ko-KR" altLang="en-US" sz="2200" dirty="0" smtClean="0"/>
              <a:t>다음을 수행하고 </a:t>
            </a:r>
            <a:r>
              <a:rPr lang="en-US" altLang="ko-KR" sz="2200" dirty="0" smtClean="0"/>
              <a:t>2</a:t>
            </a:r>
            <a:r>
              <a:rPr lang="ko-KR" altLang="en-US" sz="2200" dirty="0" smtClean="0"/>
              <a:t>번으로 이동 </a:t>
            </a:r>
            <a:endParaRPr lang="ko-KR" altLang="en-US" dirty="0" smtClean="0"/>
          </a:p>
          <a:p>
            <a:pPr lvl="2">
              <a:buNone/>
            </a:pPr>
            <a:r>
              <a:rPr lang="ko-KR" altLang="en-US" dirty="0" smtClean="0"/>
              <a:t>𝑊𝑜𝑟𝑘</a:t>
            </a:r>
            <a:r>
              <a:rPr lang="en-US" altLang="ko-KR" dirty="0" smtClean="0"/>
              <a:t>=</a:t>
            </a:r>
            <a:r>
              <a:rPr lang="ko-KR" altLang="en-US" dirty="0" smtClean="0"/>
              <a:t>𝑊𝑜𝑟𝑘</a:t>
            </a:r>
            <a:r>
              <a:rPr lang="en-US" altLang="ko-KR" dirty="0" smtClean="0"/>
              <a:t>+</a:t>
            </a:r>
            <a:r>
              <a:rPr lang="ko-KR" altLang="en-US" dirty="0" smtClean="0"/>
              <a:t>𝐴𝑙𝑙𝑜𝑐𝑎𝑡𝑖𝑜𝑛</a:t>
            </a:r>
            <a:r>
              <a:rPr lang="ko-KR" altLang="en-US" sz="1000" dirty="0" smtClean="0"/>
              <a:t>𝑖 </a:t>
            </a:r>
          </a:p>
          <a:p>
            <a:pPr lvl="2">
              <a:buNone/>
            </a:pPr>
            <a:r>
              <a:rPr lang="ko-KR" altLang="en-US" dirty="0" smtClean="0"/>
              <a:t>𝐹𝑖𝑛𝑖𝑠</a:t>
            </a:r>
            <a:r>
              <a:rPr lang="en-US" altLang="ko-KR" dirty="0" smtClean="0"/>
              <a:t>ℎ[</a:t>
            </a:r>
            <a:r>
              <a:rPr lang="ko-KR" altLang="en-US" dirty="0" smtClean="0"/>
              <a:t>𝑖</a:t>
            </a:r>
            <a:r>
              <a:rPr lang="en-US" altLang="ko-KR" dirty="0" smtClean="0"/>
              <a:t>]=</a:t>
            </a:r>
            <a:r>
              <a:rPr lang="ko-KR" altLang="en-US" dirty="0" smtClean="0"/>
              <a:t>𝑇𝑅𝑈𝐸 </a:t>
            </a:r>
            <a:endParaRPr lang="en-US" altLang="ko-KR" dirty="0" smtClean="0"/>
          </a:p>
          <a:p>
            <a:pPr lvl="2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en-US" altLang="ko-KR" sz="2200" dirty="0" smtClean="0"/>
              <a:t>4. </a:t>
            </a:r>
            <a:r>
              <a:rPr lang="ko-KR" altLang="en-US" sz="2200" dirty="0" smtClean="0"/>
              <a:t>모든 𝑖 에 대해 𝐹𝑖𝑛𝑖𝑠</a:t>
            </a:r>
            <a:r>
              <a:rPr lang="en-US" altLang="ko-KR" sz="2200" dirty="0" smtClean="0"/>
              <a:t>ℎ[</a:t>
            </a:r>
            <a:r>
              <a:rPr lang="ko-KR" altLang="en-US" sz="2200" dirty="0" smtClean="0"/>
              <a:t>𝑖</a:t>
            </a:r>
            <a:r>
              <a:rPr lang="en-US" altLang="ko-KR" sz="2200" dirty="0" smtClean="0"/>
              <a:t>]==</a:t>
            </a:r>
            <a:r>
              <a:rPr lang="ko-KR" altLang="en-US" sz="2200" dirty="0" smtClean="0"/>
              <a:t>𝑇𝑅𝑈𝐸 이면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시스템은 안전 상태 </a:t>
            </a:r>
            <a:r>
              <a:rPr lang="en-US" altLang="ko-KR" sz="2200" dirty="0" smtClean="0"/>
              <a:t>(safe state)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은행원 </a:t>
            </a:r>
            <a:r>
              <a:rPr lang="en-US" altLang="ko-KR" dirty="0" smtClean="0"/>
              <a:t>(Banker’s) </a:t>
            </a:r>
            <a:r>
              <a:rPr lang="ko-KR" altLang="en-US" dirty="0" smtClean="0"/>
              <a:t>알고리즘의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프로세스</a:t>
            </a:r>
            <a:r>
              <a:rPr lang="en-US" altLang="ko-KR" dirty="0" smtClean="0"/>
              <a:t>, 3 </a:t>
            </a:r>
            <a:r>
              <a:rPr lang="ko-KR" altLang="en-US" dirty="0" smtClean="0"/>
              <a:t>종류의 자원 </a:t>
            </a:r>
          </a:p>
          <a:p>
            <a:pPr lvl="1"/>
            <a:r>
              <a:rPr lang="ko-KR" altLang="en-US" dirty="0" smtClean="0"/>
              <a:t>각 자원 종류는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7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가짐 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Snapshot at time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	</a:t>
            </a:r>
            <a:r>
              <a:rPr lang="en-US" altLang="en-US" i="1" u="sng" dirty="0" smtClean="0"/>
              <a:t>Allocation</a:t>
            </a:r>
            <a:r>
              <a:rPr lang="en-US" altLang="en-US" i="1" dirty="0" smtClean="0"/>
              <a:t>	  </a:t>
            </a:r>
            <a:r>
              <a:rPr lang="en-US" altLang="en-US" i="1" u="sng" dirty="0" smtClean="0"/>
              <a:t>Max</a:t>
            </a:r>
            <a:r>
              <a:rPr lang="en-US" altLang="en-US" i="1" dirty="0" smtClean="0"/>
              <a:t>	     </a:t>
            </a:r>
            <a:r>
              <a:rPr lang="en-US" altLang="en-US" i="1" u="sng" dirty="0" smtClean="0"/>
              <a:t>Available</a:t>
            </a:r>
            <a:r>
              <a:rPr lang="en-US" altLang="en-US" i="1" dirty="0" smtClean="0"/>
              <a:t>    </a:t>
            </a:r>
            <a:r>
              <a:rPr lang="en-US" altLang="en-US" i="1" u="sng" dirty="0" smtClean="0"/>
              <a:t>Need</a:t>
            </a:r>
            <a:endParaRPr lang="en-US" altLang="en-US" i="1" dirty="0" smtClean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 smtClean="0"/>
              <a:t>			A B C	       A B C 	   A B C      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	</a:t>
            </a:r>
            <a:r>
              <a:rPr lang="en-US" altLang="en-US" dirty="0" smtClean="0"/>
              <a:t>0 1 0	      7 5 3 	    3 3 2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	</a:t>
            </a:r>
            <a:r>
              <a:rPr lang="en-US" altLang="en-US" dirty="0" smtClean="0"/>
              <a:t>2 0 0 	      3 2 2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3 0 2 	      9 0 2                   6 0 0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2 1 1 	      2 2 2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	0 0 2	       4 3 3                   4 3 1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T0) </a:t>
            </a:r>
            <a:r>
              <a:rPr lang="ko-KR" altLang="en-US" i="1" dirty="0" smtClean="0"/>
              <a:t>안전 상태</a:t>
            </a:r>
            <a:r>
              <a:rPr lang="en-US" altLang="ko-KR" i="1" dirty="0" smtClean="0"/>
              <a:t>: &lt; P1, P3, P4, P2, P0 &gt; </a:t>
            </a:r>
          </a:p>
          <a:p>
            <a:r>
              <a:rPr lang="en-US" altLang="ko-KR" i="1" dirty="0" smtClean="0"/>
              <a:t>P1 </a:t>
            </a:r>
            <a:r>
              <a:rPr lang="ko-KR" altLang="en-US" i="1" dirty="0" smtClean="0"/>
              <a:t>이 </a:t>
            </a:r>
            <a:r>
              <a:rPr lang="en-US" altLang="ko-KR" i="1" dirty="0" smtClean="0"/>
              <a:t>A </a:t>
            </a:r>
            <a:r>
              <a:rPr lang="ko-KR" altLang="en-US" i="1" dirty="0" smtClean="0"/>
              <a:t>자원 </a:t>
            </a:r>
            <a:r>
              <a:rPr lang="en-US" altLang="ko-KR" i="1" dirty="0" smtClean="0"/>
              <a:t>1</a:t>
            </a:r>
            <a:r>
              <a:rPr lang="ko-KR" altLang="en-US" i="1" dirty="0" smtClean="0"/>
              <a:t>개와 </a:t>
            </a:r>
            <a:r>
              <a:rPr lang="en-US" altLang="ko-KR" i="1" dirty="0" smtClean="0"/>
              <a:t>C </a:t>
            </a:r>
            <a:r>
              <a:rPr lang="ko-KR" altLang="en-US" i="1" dirty="0" smtClean="0"/>
              <a:t>자원 </a:t>
            </a:r>
            <a:r>
              <a:rPr lang="en-US" altLang="ko-KR" i="1" dirty="0" smtClean="0"/>
              <a:t>2</a:t>
            </a:r>
            <a:r>
              <a:rPr lang="ko-KR" altLang="en-US" i="1" dirty="0" smtClean="0"/>
              <a:t>개를 더 요청하는 경우 </a:t>
            </a:r>
          </a:p>
          <a:p>
            <a:pPr lvl="1"/>
            <a:r>
              <a:rPr lang="ko-KR" altLang="en-US" dirty="0" smtClean="0"/>
              <a:t>𝑅𝑒𝑞𝑢𝑒𝑠𝑡</a:t>
            </a:r>
            <a:r>
              <a:rPr lang="en-US" altLang="ko-KR" dirty="0" smtClean="0"/>
              <a:t>1=(1,0,2) </a:t>
            </a:r>
          </a:p>
          <a:p>
            <a:pPr lvl="1"/>
            <a:r>
              <a:rPr lang="ko-KR" altLang="en-US" dirty="0" smtClean="0"/>
              <a:t>𝑅𝑒𝑞𝑢𝑒𝑠𝑡</a:t>
            </a:r>
            <a:r>
              <a:rPr lang="en-US" altLang="ko-KR" dirty="0" smtClean="0"/>
              <a:t>1</a:t>
            </a:r>
            <a:r>
              <a:rPr lang="ko-KR" altLang="en-US" dirty="0" smtClean="0"/>
              <a:t>≤𝐴𝑣𝑎𝑖𝑙𝑎𝑏𝑙𝑒 검사 </a:t>
            </a:r>
            <a:r>
              <a:rPr lang="en-US" altLang="ko-KR" dirty="0" smtClean="0"/>
              <a:t>[1,0,2≤(3,3,2)]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자원이 할당된 상태에 대한 안전성 검사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	</a:t>
            </a:r>
            <a:r>
              <a:rPr lang="en-US" altLang="en-US" i="1" u="sng" dirty="0" smtClean="0"/>
              <a:t>Allocation</a:t>
            </a:r>
            <a:r>
              <a:rPr lang="en-US" altLang="en-US" i="1" dirty="0" smtClean="0"/>
              <a:t>	  </a:t>
            </a:r>
            <a:r>
              <a:rPr lang="en-US" altLang="en-US" i="1" u="sng" dirty="0" smtClean="0"/>
              <a:t>Max</a:t>
            </a:r>
            <a:r>
              <a:rPr lang="en-US" altLang="en-US" i="1" dirty="0" smtClean="0"/>
              <a:t>	     </a:t>
            </a:r>
            <a:r>
              <a:rPr lang="en-US" altLang="en-US" i="1" u="sng" dirty="0" smtClean="0"/>
              <a:t>Available</a:t>
            </a:r>
            <a:r>
              <a:rPr lang="en-US" altLang="en-US" i="1" dirty="0" smtClean="0"/>
              <a:t>    </a:t>
            </a:r>
            <a:r>
              <a:rPr lang="en-US" altLang="en-US" i="1" u="sng" dirty="0" smtClean="0"/>
              <a:t>Need</a:t>
            </a:r>
            <a:endParaRPr lang="en-US" altLang="en-US" i="1" dirty="0" smtClean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 smtClean="0"/>
              <a:t>			A B C	      A B C 	   A B C      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	</a:t>
            </a:r>
            <a:r>
              <a:rPr lang="en-US" altLang="en-US" dirty="0" smtClean="0"/>
              <a:t>0 1 0	      7 5 3     </a:t>
            </a:r>
            <a:r>
              <a:rPr lang="en-US" altLang="en-US" dirty="0" smtClean="0">
                <a:solidFill>
                  <a:srgbClr val="0000CC"/>
                </a:solidFill>
              </a:rPr>
              <a:t>2 3 0</a:t>
            </a:r>
            <a:r>
              <a:rPr lang="en-US" altLang="en-US" dirty="0" smtClean="0"/>
              <a:t>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	</a:t>
            </a:r>
            <a:r>
              <a:rPr lang="en-US" altLang="en-US" dirty="0" smtClean="0"/>
              <a:t>2 0 0 	     3 2 2                   </a:t>
            </a:r>
            <a:r>
              <a:rPr lang="en-US" altLang="en-US" dirty="0" smtClean="0">
                <a:solidFill>
                  <a:srgbClr val="0000CC"/>
                </a:solidFill>
              </a:rPr>
              <a:t>0 2 0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3 0 2 	     9 0 2                   6 0 0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2 1 1 	     2 2 2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	0 0 2	      4 3 3                   4 3 1</a:t>
            </a: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r>
              <a:rPr lang="ko-KR" altLang="en-US" dirty="0" smtClean="0"/>
              <a:t>새로운 안전 상태</a:t>
            </a:r>
            <a:r>
              <a:rPr lang="en-US" altLang="ko-KR" dirty="0" smtClean="0"/>
              <a:t>: &lt; </a:t>
            </a:r>
            <a:r>
              <a:rPr lang="en-US" altLang="ko-KR" i="1" dirty="0" smtClean="0"/>
              <a:t>P1, P3, P4, P0, P2 &gt; </a:t>
            </a:r>
          </a:p>
          <a:p>
            <a:r>
              <a:rPr lang="en-US" altLang="ko-KR" i="1" dirty="0" smtClean="0"/>
              <a:t>P0 </a:t>
            </a:r>
            <a:r>
              <a:rPr lang="ko-KR" altLang="en-US" i="1" dirty="0" smtClean="0"/>
              <a:t>가 </a:t>
            </a:r>
            <a:r>
              <a:rPr lang="en-US" altLang="ko-KR" i="1" dirty="0" smtClean="0"/>
              <a:t>B </a:t>
            </a:r>
            <a:r>
              <a:rPr lang="ko-KR" altLang="en-US" i="1" dirty="0" smtClean="0"/>
              <a:t>자원 </a:t>
            </a:r>
            <a:r>
              <a:rPr lang="en-US" altLang="ko-KR" i="1" dirty="0" smtClean="0"/>
              <a:t>2</a:t>
            </a:r>
            <a:r>
              <a:rPr lang="ko-KR" altLang="en-US" i="1" dirty="0" smtClean="0"/>
              <a:t>개를 더 요청하면</a:t>
            </a:r>
            <a:r>
              <a:rPr lang="en-US" altLang="ko-KR" i="1" dirty="0" smtClean="0"/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퀴즈</a:t>
            </a:r>
            <a:r>
              <a:rPr lang="en-US" altLang="ko-KR" dirty="0" smtClean="0"/>
              <a:t>/</a:t>
            </a:r>
            <a:r>
              <a:rPr lang="ko-KR" altLang="en-US" dirty="0" smtClean="0"/>
              <a:t>토론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교착상태</a:t>
            </a:r>
            <a:r>
              <a:rPr lang="en-US" altLang="ko-KR" dirty="0" smtClean="0"/>
              <a:t>(Deadlock)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교착상태 발생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 탐지 </a:t>
            </a:r>
            <a:r>
              <a:rPr lang="en-US" altLang="ko-KR" dirty="0" smtClean="0"/>
              <a:t>(Deadlock Detection)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교착상태 회피와 유사한 안전성 검사로 교착상태를 탐지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탐지 알고리즘의 사용빈도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탐지 알고리즘 자체의 오버헤드 고려 </a:t>
            </a:r>
          </a:p>
          <a:p>
            <a:pPr lvl="1"/>
            <a:r>
              <a:rPr lang="ko-KR" altLang="en-US" dirty="0" smtClean="0"/>
              <a:t>교착상태가 발생하는 빈도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교착상태에 영향 받는 프로세스 개수 고려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즉시 자원 할당이 안될 때 또는 일정 시간 간격</a:t>
            </a:r>
            <a:r>
              <a:rPr lang="en-US" altLang="ko-KR" dirty="0" smtClean="0"/>
              <a:t>(CPU </a:t>
            </a:r>
            <a:r>
              <a:rPr lang="ko-KR" altLang="en-US" dirty="0" smtClean="0"/>
              <a:t>사용률이 일정 수준 이하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일 때 탐지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교착상태로부터 회복 </a:t>
            </a:r>
            <a:r>
              <a:rPr lang="en-US" altLang="ko-KR" dirty="0" smtClean="0"/>
              <a:t>(Recovery)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순환 대기 </a:t>
            </a:r>
            <a:r>
              <a:rPr lang="en-US" altLang="ko-KR" dirty="0" smtClean="0"/>
              <a:t>(circular waiting) </a:t>
            </a:r>
            <a:r>
              <a:rPr lang="ko-KR" altLang="en-US" dirty="0" smtClean="0"/>
              <a:t>상황을 제거 </a:t>
            </a:r>
          </a:p>
          <a:p>
            <a:pPr lvl="1"/>
            <a:r>
              <a:rPr lang="ko-KR" altLang="en-US" dirty="0" smtClean="0"/>
              <a:t>프로세스를 종료하거나 자원을 선점 </a:t>
            </a:r>
          </a:p>
          <a:p>
            <a:r>
              <a:rPr lang="ko-KR" altLang="en-US" dirty="0" smtClean="0">
                <a:solidFill>
                  <a:srgbClr val="0000CC"/>
                </a:solidFill>
              </a:rPr>
              <a:t>프로세스 종료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(Process termination) </a:t>
            </a:r>
          </a:p>
          <a:p>
            <a:pPr lvl="1"/>
            <a:r>
              <a:rPr lang="ko-KR" altLang="en-US" dirty="0" smtClean="0"/>
              <a:t>교착상태에 속한 프로세스를 모두 중지 </a:t>
            </a:r>
            <a:r>
              <a:rPr lang="en-US" altLang="ko-KR" dirty="0" smtClean="0"/>
              <a:t>(abort) </a:t>
            </a:r>
          </a:p>
          <a:p>
            <a:pPr lvl="2"/>
            <a:r>
              <a:rPr lang="ko-KR" altLang="en-US" dirty="0" smtClean="0"/>
              <a:t>프로세스 재실행 비용이 큼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교착상태가 제거될 때까지 한 프로세스 씩 중지 </a:t>
            </a:r>
            <a:r>
              <a:rPr lang="en-US" altLang="ko-KR" dirty="0" smtClean="0"/>
              <a:t>(abort) </a:t>
            </a:r>
          </a:p>
          <a:p>
            <a:pPr lvl="2"/>
            <a:r>
              <a:rPr lang="ko-KR" altLang="en-US" dirty="0" smtClean="0"/>
              <a:t>교착상태 탐지 알고리즘 수행 오버헤드가 큼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중지할 프로세스 선택 문제가 복잡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>
                <a:solidFill>
                  <a:srgbClr val="0000CC"/>
                </a:solidFill>
              </a:rPr>
              <a:t>자원 선점 </a:t>
            </a:r>
            <a:r>
              <a:rPr lang="en-US" altLang="ko-KR" dirty="0" smtClean="0"/>
              <a:t>(Resource preemption) </a:t>
            </a:r>
          </a:p>
          <a:p>
            <a:pPr lvl="1"/>
            <a:r>
              <a:rPr lang="ko-KR" altLang="en-US" dirty="0" smtClean="0"/>
              <a:t>교착상태가 제거될 때까지 자원을 선점하여 다른 프로세스에게 할당 </a:t>
            </a:r>
          </a:p>
          <a:p>
            <a:pPr lvl="1"/>
            <a:r>
              <a:rPr lang="ko-KR" altLang="en-US" dirty="0" smtClean="0"/>
              <a:t>고려 사항 </a:t>
            </a:r>
          </a:p>
          <a:p>
            <a:pPr lvl="2"/>
            <a:r>
              <a:rPr lang="ko-KR" altLang="en-US" dirty="0" smtClean="0"/>
              <a:t>희생자 선택 </a:t>
            </a:r>
            <a:r>
              <a:rPr lang="en-US" altLang="ko-KR" dirty="0" smtClean="0"/>
              <a:t>(selection of victim) </a:t>
            </a:r>
          </a:p>
          <a:p>
            <a:pPr lvl="2"/>
            <a:r>
              <a:rPr lang="ko-KR" altLang="en-US" dirty="0" smtClean="0"/>
              <a:t>롤백 </a:t>
            </a:r>
            <a:r>
              <a:rPr lang="en-US" altLang="ko-KR" dirty="0" smtClean="0"/>
              <a:t>(rollback) </a:t>
            </a:r>
          </a:p>
          <a:p>
            <a:pPr lvl="2"/>
            <a:r>
              <a:rPr lang="ko-KR" altLang="en-US" dirty="0" smtClean="0"/>
              <a:t>기아 </a:t>
            </a:r>
            <a:r>
              <a:rPr lang="en-US" altLang="ko-KR" dirty="0" smtClean="0"/>
              <a:t>(starvation) </a:t>
            </a:r>
          </a:p>
          <a:p>
            <a:pPr lvl="2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교착상태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교착상태의 프로그램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교착상태 해결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명이 서로 공격하는 게임을 시뮬레이션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 수에 해당하는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플레이어는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번의 공격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상대는 랜덤 결정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공격당하면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HP-100, </a:t>
            </a:r>
            <a:r>
              <a:rPr lang="ko-KR" altLang="en-US" dirty="0" smtClean="0"/>
              <a:t>공격하면 </a:t>
            </a:r>
            <a:r>
              <a:rPr lang="en-US" altLang="ko-KR" dirty="0" smtClean="0"/>
              <a:t>HP+70 (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HP=2000)</a:t>
            </a:r>
          </a:p>
          <a:p>
            <a:pPr lvl="1"/>
            <a:r>
              <a:rPr lang="ko-KR" altLang="en-US" dirty="0" smtClean="0"/>
              <a:t>모든 플레이어의 공격 횟수가 소진되면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플레이어의 </a:t>
            </a:r>
            <a:r>
              <a:rPr lang="en-US" altLang="ko-KR" dirty="0" smtClean="0"/>
              <a:t>HP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6632"/>
            <a:ext cx="6114720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5488" y="1266825"/>
            <a:ext cx="51530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4016"/>
            <a:ext cx="6722336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응답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교착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상태의 개념을 이해하고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교착 상태를 해결할 수 있는 예방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탐지 기법을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교착 상태를 이해하고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간단한 프로그램의 교착상태 예방 프로그래밍을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Concepts of Deadlocks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교착상태의 정의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교착상태의 필요조건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프로세스나 </a:t>
            </a:r>
            <a:r>
              <a:rPr lang="ko-KR" altLang="en-US" sz="2400" dirty="0" err="1" smtClean="0"/>
              <a:t>스레드가</a:t>
            </a:r>
            <a:r>
              <a:rPr lang="ko-KR" altLang="en-US" sz="2400" dirty="0" smtClean="0"/>
              <a:t> 결코 일어날 수 없는 특정 이벤트를 기다리는 것</a:t>
            </a:r>
            <a:endParaRPr lang="en-US" altLang="ko-KR" sz="2400" dirty="0" smtClean="0"/>
          </a:p>
          <a:p>
            <a:r>
              <a:rPr lang="ko-KR" altLang="en-US" sz="2400" dirty="0" smtClean="0"/>
              <a:t>두 개 이상의 프로세스가 각각 어떤 자원을 소유하고 있으면서 다른 프로세스가 소유한 자원을 추가로 요청하여 기다리고 </a:t>
            </a:r>
            <a:r>
              <a:rPr lang="ko-KR" altLang="en-US" dirty="0" smtClean="0"/>
              <a:t>있는 상황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762926"/>
            <a:ext cx="4174976" cy="391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교착상태의 필요조건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상호 배제 </a:t>
            </a:r>
            <a:r>
              <a:rPr lang="en-US" altLang="ko-KR" dirty="0" smtClean="0"/>
              <a:t>(Mutual exclusion) </a:t>
            </a:r>
          </a:p>
          <a:p>
            <a:pPr lvl="1"/>
            <a:r>
              <a:rPr lang="ko-KR" altLang="en-US" dirty="0" smtClean="0"/>
              <a:t>최소한 한 개의 자원이 </a:t>
            </a:r>
            <a:r>
              <a:rPr lang="ko-KR" altLang="en-US" dirty="0" err="1" smtClean="0"/>
              <a:t>비공유</a:t>
            </a:r>
            <a:r>
              <a:rPr lang="ko-KR" altLang="en-US" dirty="0" smtClean="0"/>
              <a:t> 모드로 점유 </a:t>
            </a:r>
          </a:p>
          <a:p>
            <a:pPr lvl="1"/>
            <a:r>
              <a:rPr lang="ko-KR" altLang="en-US" dirty="0" smtClean="0"/>
              <a:t>한 순간에는 오직 하나의 프로세스만 특정 자원을 사용할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프로세스는 대기해야 함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00CC"/>
                </a:solidFill>
              </a:rPr>
              <a:t>대기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보유 후 대기</a:t>
            </a:r>
            <a:r>
              <a:rPr lang="en-US" altLang="ko-KR" dirty="0" smtClean="0"/>
              <a:t>, Hold and wait) </a:t>
            </a:r>
          </a:p>
          <a:p>
            <a:pPr lvl="1"/>
            <a:r>
              <a:rPr lang="ko-KR" altLang="en-US" dirty="0" smtClean="0"/>
              <a:t>한 개 이상의 자원을 점유한 상태에서 다른 프로세스가 현재 점유하고 있는 자원을 사용하기 위해 요청함으로써 대기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>
                <a:solidFill>
                  <a:srgbClr val="0000CC"/>
                </a:solidFill>
              </a:rPr>
              <a:t>비선점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(No preemption) </a:t>
            </a:r>
          </a:p>
          <a:p>
            <a:pPr lvl="1"/>
            <a:r>
              <a:rPr lang="ko-KR" altLang="en-US" dirty="0" smtClean="0"/>
              <a:t>자원의 사용은 선점 불가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자원의 반환</a:t>
            </a:r>
            <a:r>
              <a:rPr lang="en-US" altLang="ko-KR" dirty="0" smtClean="0"/>
              <a:t>(release)</a:t>
            </a:r>
            <a:r>
              <a:rPr lang="ko-KR" altLang="en-US" dirty="0" smtClean="0"/>
              <a:t>은 사용하는 프로세스가 자발적으로 반납하는 경우에만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0000CC"/>
                </a:solidFill>
              </a:rPr>
              <a:t>순환 대기 </a:t>
            </a:r>
            <a:r>
              <a:rPr lang="en-US" altLang="ko-KR" dirty="0" smtClean="0"/>
              <a:t>(Circular wait) </a:t>
            </a:r>
          </a:p>
          <a:p>
            <a:pPr lvl="1"/>
            <a:r>
              <a:rPr lang="en-US" altLang="ko-KR" dirty="0" smtClean="0"/>
              <a:t>n </a:t>
            </a:r>
            <a:r>
              <a:rPr lang="ko-KR" altLang="en-US" dirty="0" smtClean="0"/>
              <a:t>개의 프로세스들 사이에서 점유</a:t>
            </a:r>
            <a:r>
              <a:rPr lang="en-US" altLang="ko-KR" dirty="0" smtClean="0"/>
              <a:t>-</a:t>
            </a:r>
            <a:r>
              <a:rPr lang="ko-KR" altLang="en-US" dirty="0" smtClean="0"/>
              <a:t>대기 상황이 순환적으로 형성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자원 할당 그래프의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032"/>
          <p:cNvPicPr>
            <a:picLocks noChangeAspect="1" noChangeArrowheads="1"/>
          </p:cNvPicPr>
          <p:nvPr/>
        </p:nvPicPr>
        <p:blipFill>
          <a:blip r:embed="rId2" cstate="print"/>
          <a:srcRect l="25287" t="926" r="25287" b="1532"/>
          <a:stretch>
            <a:fillRect/>
          </a:stretch>
        </p:blipFill>
        <p:spPr bwMode="auto">
          <a:xfrm>
            <a:off x="395536" y="1844824"/>
            <a:ext cx="2577615" cy="381642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844824"/>
            <a:ext cx="239416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844824"/>
            <a:ext cx="2304678" cy="294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Methods for Handling Deadlocks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교착상태의 예방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교착상태의 회피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교착상태의 탐지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회복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교착상태의 처리방법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시스템이 절대 교착상태가 되지 않음을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교착상태의 </a:t>
            </a:r>
            <a:r>
              <a:rPr lang="ko-KR" altLang="en-US" dirty="0" smtClean="0">
                <a:solidFill>
                  <a:srgbClr val="0000CC"/>
                </a:solidFill>
              </a:rPr>
              <a:t>예방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1"/>
            <a:r>
              <a:rPr lang="ko-KR" altLang="en-US" dirty="0" smtClean="0"/>
              <a:t>교착상태의 </a:t>
            </a:r>
            <a:r>
              <a:rPr lang="ko-KR" altLang="en-US" dirty="0" smtClean="0">
                <a:solidFill>
                  <a:srgbClr val="0000CC"/>
                </a:solidFill>
              </a:rPr>
              <a:t>회피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시스템 교착상태가 되는 것을 허용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추후 복구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교착상태의 </a:t>
            </a:r>
            <a:r>
              <a:rPr lang="ko-KR" altLang="en-US" dirty="0" smtClean="0">
                <a:solidFill>
                  <a:srgbClr val="0000CC"/>
                </a:solidFill>
              </a:rPr>
              <a:t>탐지</a:t>
            </a:r>
            <a:r>
              <a:rPr lang="en-US" altLang="ko-KR" dirty="0" smtClean="0">
                <a:solidFill>
                  <a:srgbClr val="0000CC"/>
                </a:solidFill>
              </a:rPr>
              <a:t>/</a:t>
            </a:r>
            <a:r>
              <a:rPr lang="ko-KR" altLang="en-US" dirty="0" smtClean="0">
                <a:solidFill>
                  <a:srgbClr val="0000CC"/>
                </a:solidFill>
              </a:rPr>
              <a:t>복구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ko-KR" altLang="en-US" dirty="0" smtClean="0"/>
          </a:p>
          <a:p>
            <a:r>
              <a:rPr lang="ko-KR" altLang="en-US" dirty="0" smtClean="0"/>
              <a:t>대부분의 운영체제는 교착상태 발생을 무시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1058</Words>
  <Application>Microsoft Office PowerPoint</Application>
  <PresentationFormat>화면 슬라이드 쇼(4:3)</PresentationFormat>
  <Paragraphs>184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Monotype Sorts</vt:lpstr>
      <vt:lpstr>나눔고딕</vt:lpstr>
      <vt:lpstr>맑은 고딕</vt:lpstr>
      <vt:lpstr>Arial</vt:lpstr>
      <vt:lpstr>Wingdings</vt:lpstr>
      <vt:lpstr>Office 테마</vt:lpstr>
      <vt:lpstr>PowerPoint 프레젠테이션</vt:lpstr>
      <vt:lpstr>Agenda</vt:lpstr>
      <vt:lpstr>학습 목표</vt:lpstr>
      <vt:lpstr>Concepts of Deadlocks</vt:lpstr>
      <vt:lpstr>교착상태의 정의</vt:lpstr>
      <vt:lpstr>교착상태의 필요조건</vt:lpstr>
      <vt:lpstr>자원 할당 그래프의 예</vt:lpstr>
      <vt:lpstr>Methods for Handling Deadlocks</vt:lpstr>
      <vt:lpstr>교착상태의 처리방법</vt:lpstr>
      <vt:lpstr>교착상태의 예방</vt:lpstr>
      <vt:lpstr>PowerPoint 프레젠테이션</vt:lpstr>
      <vt:lpstr>교착상태의 회피</vt:lpstr>
      <vt:lpstr>교착상태의 회피(계속)</vt:lpstr>
      <vt:lpstr>교착상태 회피 알고리즘</vt:lpstr>
      <vt:lpstr>은행원 (Banker’s) 알고리즘 </vt:lpstr>
      <vt:lpstr>안전성 (Safety) 알고리즘 </vt:lpstr>
      <vt:lpstr>은행원 (Banker’s) 알고리즘 </vt:lpstr>
      <vt:lpstr>은행원 (Banker’s) 알고리즘의 예제</vt:lpstr>
      <vt:lpstr>PowerPoint 프레젠테이션</vt:lpstr>
      <vt:lpstr>교착상태 탐지 (Deadlock Detection) </vt:lpstr>
      <vt:lpstr>교착상태로부터 회복 (Recovery) </vt:lpstr>
      <vt:lpstr>교착상태 실습</vt:lpstr>
      <vt:lpstr>프로그램 예제</vt:lpstr>
      <vt:lpstr>PowerPoint 프레젠테이션</vt:lpstr>
      <vt:lpstr>PowerPoint 프레젠테이션</vt:lpstr>
      <vt:lpstr>PowerPoint 프레젠테이션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1129</cp:revision>
  <dcterms:created xsi:type="dcterms:W3CDTF">2006-10-05T04:04:58Z</dcterms:created>
  <dcterms:modified xsi:type="dcterms:W3CDTF">2014-08-26T01:16:49Z</dcterms:modified>
</cp:coreProperties>
</file>