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2" r:id="rId4"/>
    <p:sldId id="30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42" r:id="rId16"/>
    <p:sldId id="343" r:id="rId17"/>
    <p:sldId id="356" r:id="rId18"/>
    <p:sldId id="357" r:id="rId19"/>
    <p:sldId id="344" r:id="rId20"/>
    <p:sldId id="345" r:id="rId21"/>
    <p:sldId id="358" r:id="rId22"/>
    <p:sldId id="359" r:id="rId23"/>
    <p:sldId id="360" r:id="rId24"/>
    <p:sldId id="361" r:id="rId25"/>
    <p:sldId id="362" r:id="rId26"/>
    <p:sldId id="363" r:id="rId27"/>
    <p:sldId id="341" r:id="rId28"/>
    <p:sldId id="364" r:id="rId29"/>
    <p:sldId id="328" r:id="rId30"/>
    <p:sldId id="365" r:id="rId31"/>
    <p:sldId id="366" r:id="rId32"/>
    <p:sldId id="367" r:id="rId33"/>
    <p:sldId id="30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2" autoAdjust="0"/>
    <p:restoredTop sz="91725" autoAdjust="0"/>
  </p:normalViewPr>
  <p:slideViewPr>
    <p:cSldViewPr>
      <p:cViewPr varScale="1">
        <p:scale>
          <a:sx n="92" d="100"/>
          <a:sy n="92" d="100"/>
        </p:scale>
        <p:origin x="9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File</a:t>
            </a:r>
            <a:r>
              <a:rPr lang="ko-KR" altLang="en-US" sz="2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System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open() </a:t>
            </a:r>
            <a:r>
              <a:rPr lang="ko-KR" altLang="en-US" dirty="0" smtClean="0"/>
              <a:t>시스템 호출 </a:t>
            </a:r>
          </a:p>
          <a:p>
            <a:pPr lvl="1"/>
            <a:r>
              <a:rPr lang="ko-KR" altLang="en-US" dirty="0" smtClean="0"/>
              <a:t>대부분의 파일 연산은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파일 정보 검색이 우선되어야 함 </a:t>
            </a:r>
          </a:p>
          <a:p>
            <a:pPr lvl="1"/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 정보를 시스템 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복사하여 유지 </a:t>
            </a:r>
          </a:p>
          <a:p>
            <a:pPr lvl="2"/>
            <a:r>
              <a:rPr lang="ko-KR" altLang="en-US" dirty="0" smtClean="0"/>
              <a:t>열린 파일들의 테이블 </a:t>
            </a:r>
            <a:r>
              <a:rPr lang="en-US" altLang="ko-KR" dirty="0" smtClean="0"/>
              <a:t>(open-file table) </a:t>
            </a:r>
          </a:p>
          <a:p>
            <a:pPr lvl="2"/>
            <a:r>
              <a:rPr lang="ko-KR" altLang="en-US" dirty="0" smtClean="0"/>
              <a:t>파일 테이블의 인덱스로 파일 정보를 참조 </a:t>
            </a:r>
          </a:p>
          <a:p>
            <a:pPr lvl="1"/>
            <a:r>
              <a:rPr lang="ko-KR" altLang="en-US" dirty="0" smtClean="0"/>
              <a:t>파일 접근 모드 명시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권한과 사용 용도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파일에 대한 여러 프로세스의 동시 접근이 허용되는 경우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단계 </a:t>
            </a:r>
            <a:r>
              <a:rPr lang="ko-KR" altLang="en-US" dirty="0" smtClean="0">
                <a:solidFill>
                  <a:srgbClr val="0000CC"/>
                </a:solidFill>
              </a:rPr>
              <a:t>파일 테이블 </a:t>
            </a:r>
            <a:r>
              <a:rPr lang="ko-KR" altLang="en-US" dirty="0" smtClean="0"/>
              <a:t>유지 </a:t>
            </a:r>
          </a:p>
          <a:p>
            <a:pPr lvl="1"/>
            <a:r>
              <a:rPr lang="ko-KR" altLang="en-US" dirty="0" smtClean="0"/>
              <a:t>프로세스 개별 파일 테이블 </a:t>
            </a:r>
          </a:p>
          <a:p>
            <a:pPr lvl="2"/>
            <a:r>
              <a:rPr lang="ko-KR" altLang="en-US" dirty="0" smtClean="0"/>
              <a:t>현재 파일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접근 권한 및 </a:t>
            </a:r>
            <a:r>
              <a:rPr lang="en-US" altLang="ko-KR" dirty="0" smtClean="0"/>
              <a:t>accounting </a:t>
            </a:r>
            <a:r>
              <a:rPr lang="ko-KR" altLang="en-US" dirty="0" smtClean="0"/>
              <a:t>정보 등 </a:t>
            </a:r>
          </a:p>
          <a:p>
            <a:pPr lvl="1"/>
            <a:r>
              <a:rPr lang="ko-KR" altLang="en-US" dirty="0" smtClean="0"/>
              <a:t>시스템 전체 </a:t>
            </a:r>
            <a:r>
              <a:rPr lang="en-US" altLang="ko-KR" dirty="0" smtClean="0"/>
              <a:t>(system-wide) </a:t>
            </a:r>
            <a:r>
              <a:rPr lang="ko-KR" altLang="en-US" dirty="0" smtClean="0"/>
              <a:t>파일 테이블 </a:t>
            </a:r>
          </a:p>
          <a:p>
            <a:pPr lvl="2"/>
            <a:r>
              <a:rPr lang="ko-KR" altLang="en-US" dirty="0" smtClean="0"/>
              <a:t>저장장치에서의 파일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날짜 및 파일 크기 등 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2400" dirty="0" err="1" smtClean="0"/>
              <a:t>cf</a:t>
            </a:r>
            <a:r>
              <a:rPr lang="en-US" altLang="ko-KR" sz="2400" dirty="0" smtClean="0"/>
              <a:t>)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디렉토리</a:t>
            </a:r>
            <a:r>
              <a:rPr lang="ko-KR" altLang="en-US" sz="2400" dirty="0" smtClean="0"/>
              <a:t> 구현 내용의 그림 참고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종류</a:t>
            </a:r>
            <a:r>
              <a:rPr lang="en-US" altLang="ko-KR" dirty="0" smtClean="0"/>
              <a:t>(Types)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파일이 담고 있는 내용의 종류별로 파일을 구별 </a:t>
            </a:r>
          </a:p>
          <a:p>
            <a:pPr lvl="1"/>
            <a:r>
              <a:rPr lang="ko-KR" altLang="en-US" dirty="0" smtClean="0"/>
              <a:t>파일 이름의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(extension)</a:t>
            </a:r>
            <a:r>
              <a:rPr lang="ko-KR" altLang="en-US" dirty="0" smtClean="0"/>
              <a:t>를 이용하여 구별 </a:t>
            </a:r>
          </a:p>
          <a:p>
            <a:pPr lvl="1"/>
            <a:r>
              <a:rPr lang="ko-KR" altLang="en-US" dirty="0" smtClean="0"/>
              <a:t>각 파일에 수행 가능한 연산을 제한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4" y="661988"/>
            <a:ext cx="5604123" cy="60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구조 </a:t>
            </a:r>
            <a:r>
              <a:rPr lang="en-US" altLang="ko-KR" dirty="0" smtClean="0"/>
              <a:t>(File Structure)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파일의 종류에 따른 내부 데이터의 구성 방법 </a:t>
            </a:r>
          </a:p>
          <a:p>
            <a:pPr lvl="1"/>
            <a:r>
              <a:rPr lang="en-US" altLang="ko-KR" dirty="0" smtClean="0"/>
              <a:t>byte/word</a:t>
            </a:r>
            <a:r>
              <a:rPr lang="ko-KR" altLang="en-US" dirty="0" smtClean="0"/>
              <a:t>의 단순한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바이너리</a:t>
            </a:r>
            <a:r>
              <a:rPr lang="en-US" altLang="ko-KR" dirty="0" smtClean="0"/>
              <a:t>(binary) </a:t>
            </a:r>
          </a:p>
          <a:p>
            <a:pPr lvl="1"/>
            <a:r>
              <a:rPr lang="ko-KR" altLang="en-US" dirty="0" smtClean="0"/>
              <a:t>형식화된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 등 </a:t>
            </a:r>
          </a:p>
          <a:p>
            <a:r>
              <a:rPr lang="ko-KR" altLang="en-US" dirty="0" smtClean="0"/>
              <a:t>파일 구조의 해석 </a:t>
            </a:r>
          </a:p>
          <a:p>
            <a:pPr lvl="1"/>
            <a:r>
              <a:rPr lang="ko-KR" altLang="en-US" dirty="0" smtClean="0"/>
              <a:t>일반적으로 사용자 혹은 응용 프로그램이 수행 </a:t>
            </a:r>
          </a:p>
          <a:p>
            <a:pPr lvl="1"/>
            <a:r>
              <a:rPr lang="ko-KR" altLang="en-US" dirty="0" smtClean="0"/>
              <a:t>운영체제는 최소한의 파일 구조를 인식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프로그램을 적재하여 실행하기 위한 실행 파일 구조 </a:t>
            </a:r>
          </a:p>
          <a:p>
            <a:r>
              <a:rPr lang="ko-KR" altLang="en-US" dirty="0" smtClean="0"/>
              <a:t>파일의 내부 구조 </a:t>
            </a:r>
          </a:p>
          <a:p>
            <a:pPr lvl="1"/>
            <a:r>
              <a:rPr lang="ko-KR" altLang="en-US" dirty="0" smtClean="0"/>
              <a:t>파일의 저장 및 입출력 단위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(block) </a:t>
            </a:r>
          </a:p>
          <a:p>
            <a:pPr lvl="1"/>
            <a:r>
              <a:rPr lang="ko-KR" altLang="en-US" dirty="0" smtClean="0"/>
              <a:t>논리적 블록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물리적 블록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매핑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변환</a:t>
            </a:r>
          </a:p>
          <a:p>
            <a:pPr lvl="1"/>
            <a:r>
              <a:rPr lang="ko-KR" altLang="en-US" dirty="0" smtClean="0"/>
              <a:t>내부 단편화 </a:t>
            </a:r>
            <a:r>
              <a:rPr lang="en-US" altLang="ko-KR" dirty="0" smtClean="0"/>
              <a:t>(internal fragmentation) </a:t>
            </a:r>
            <a:r>
              <a:rPr lang="ko-KR" altLang="en-US" dirty="0" smtClean="0"/>
              <a:t>현상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접근구조</a:t>
            </a:r>
            <a:r>
              <a:rPr lang="en-US" altLang="ko-KR" dirty="0" smtClean="0"/>
              <a:t>(File access methods)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순차 접근 </a:t>
            </a:r>
            <a:r>
              <a:rPr lang="en-US" altLang="ko-KR" dirty="0" smtClean="0"/>
              <a:t>(Sequential Access) </a:t>
            </a:r>
            <a:endParaRPr lang="ko-KR" altLang="en-US" dirty="0" smtClean="0"/>
          </a:p>
          <a:p>
            <a:pPr algn="l"/>
            <a:r>
              <a:rPr lang="ko-KR" altLang="en-US" dirty="0" smtClean="0"/>
              <a:t>직접 접근 </a:t>
            </a:r>
            <a:r>
              <a:rPr lang="en-US" altLang="ko-KR" dirty="0" smtClean="0"/>
              <a:t>(Direct Access) </a:t>
            </a:r>
            <a:endParaRPr lang="ko-KR" altLang="en-US" dirty="0" smtClean="0"/>
          </a:p>
          <a:p>
            <a:pPr algn="l"/>
            <a:r>
              <a:rPr lang="ko-KR" altLang="en-US" dirty="0" smtClean="0"/>
              <a:t>색인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를 이용한 접근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 접근 </a:t>
            </a:r>
            <a:r>
              <a:rPr lang="en-US" altLang="ko-KR" dirty="0" smtClean="0"/>
              <a:t>(Sequential Access)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연산은 언제나 현재 파일 포인터 위치에서 시작 </a:t>
            </a:r>
          </a:p>
          <a:p>
            <a:pPr lvl="1"/>
            <a:r>
              <a:rPr lang="ko-KR" altLang="en-US" dirty="0" smtClean="0"/>
              <a:t>연산 완료 후 파일 포인터는 자동으로 증가 </a:t>
            </a:r>
          </a:p>
          <a:p>
            <a:pPr lvl="1"/>
            <a:r>
              <a:rPr lang="en-US" altLang="ko-KR" dirty="0" smtClean="0"/>
              <a:t>read next, write next </a:t>
            </a:r>
          </a:p>
          <a:p>
            <a:r>
              <a:rPr lang="ko-KR" altLang="en-US" dirty="0" smtClean="0"/>
              <a:t>파일 포인터를 처음 위치로 되돌리는 연산 </a:t>
            </a:r>
            <a:r>
              <a:rPr lang="en-US" altLang="ko-KR" dirty="0" smtClean="0"/>
              <a:t>(reset) </a:t>
            </a:r>
          </a:p>
          <a:p>
            <a:r>
              <a:rPr lang="ko-KR" altLang="en-US" dirty="0" smtClean="0"/>
              <a:t>파일 포인터를 주어진 값</a:t>
            </a:r>
            <a:r>
              <a:rPr lang="en-US" altLang="ko-KR" dirty="0" smtClean="0"/>
              <a:t>(offset) </a:t>
            </a:r>
            <a:r>
              <a:rPr lang="ko-KR" altLang="en-US" dirty="0" smtClean="0"/>
              <a:t>만큼 이동시키는 연산 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509120"/>
            <a:ext cx="641067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접근 </a:t>
            </a:r>
            <a:r>
              <a:rPr lang="en-US" altLang="ko-KR" dirty="0" smtClean="0"/>
              <a:t>(Direct Access)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구조 </a:t>
            </a:r>
          </a:p>
          <a:p>
            <a:pPr lvl="1"/>
            <a:r>
              <a:rPr lang="ko-KR" altLang="en-US" dirty="0" smtClean="0"/>
              <a:t>번호가 할당된 일련의 블록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 길이의 논리 레코드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연산에서 블록 번호를 지정 </a:t>
            </a:r>
          </a:p>
          <a:p>
            <a:pPr lvl="1"/>
            <a:r>
              <a:rPr lang="ko-KR" altLang="en-US" dirty="0" smtClean="0"/>
              <a:t>임의 위치 데이터를 직접 접근 </a:t>
            </a:r>
          </a:p>
          <a:p>
            <a:pPr lvl="1"/>
            <a:r>
              <a:rPr lang="en-US" altLang="ko-KR" dirty="0" smtClean="0"/>
              <a:t>read n, write n (n: </a:t>
            </a:r>
            <a:r>
              <a:rPr lang="ko-KR" altLang="en-US" dirty="0" smtClean="0"/>
              <a:t>블록 번호</a:t>
            </a:r>
            <a:r>
              <a:rPr lang="en-US" altLang="ko-KR" dirty="0" smtClean="0"/>
              <a:t>) 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) position to n + read next / write next </a:t>
            </a:r>
          </a:p>
          <a:p>
            <a:pPr lvl="1"/>
            <a:r>
              <a:rPr lang="ko-KR" altLang="en-US" dirty="0" smtClean="0"/>
              <a:t>블록 번호는 상대적 번호 </a:t>
            </a:r>
            <a:r>
              <a:rPr lang="en-US" altLang="ko-KR" dirty="0" smtClean="0"/>
              <a:t>(relative block number) </a:t>
            </a:r>
          </a:p>
          <a:p>
            <a:pPr lvl="2"/>
            <a:r>
              <a:rPr lang="ko-KR" altLang="en-US" dirty="0" smtClean="0"/>
              <a:t>논리적 저장 공간에서의 위치 </a:t>
            </a:r>
          </a:p>
          <a:p>
            <a:r>
              <a:rPr lang="ko-KR" altLang="en-US" dirty="0" smtClean="0"/>
              <a:t>대규모 정보를 즉각적으로 접근하는 데 유용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색인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를 이용한 접근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접근 파일을 이용하여 구현 </a:t>
            </a:r>
          </a:p>
          <a:p>
            <a:r>
              <a:rPr lang="ko-KR" altLang="en-US" dirty="0" smtClean="0"/>
              <a:t>메모리 색인 혹은 다단계 색인 파일을 이용하여 대규모 정보를 효율적으로 접근 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601781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 저장구조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리뷰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File System</a:t>
            </a:r>
          </a:p>
          <a:p>
            <a:pPr lvl="1"/>
            <a:r>
              <a:rPr lang="ko-KR" altLang="en-US" dirty="0" smtClean="0"/>
              <a:t>파일 개념</a:t>
            </a:r>
            <a:r>
              <a:rPr lang="en-US" altLang="ko-KR" dirty="0" smtClean="0"/>
              <a:t>(File concepts)</a:t>
            </a:r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접근구조</a:t>
            </a:r>
            <a:r>
              <a:rPr lang="en-US" altLang="ko-KR" dirty="0" smtClean="0"/>
              <a:t>(File access method)</a:t>
            </a:r>
          </a:p>
          <a:p>
            <a:pPr lvl="1"/>
            <a:r>
              <a:rPr lang="ko-KR" altLang="en-US" dirty="0" smtClean="0"/>
              <a:t>파일 저장구조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Windows File I/O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디렉터리 구조 </a:t>
            </a:r>
            <a:r>
              <a:rPr lang="en-US" altLang="ko-KR" dirty="0" smtClean="0"/>
              <a:t>(Directory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파일들을 저장장치에 저장하기 위한 체계적인 구성 방법 </a:t>
            </a:r>
          </a:p>
          <a:p>
            <a:pPr lvl="1"/>
            <a:r>
              <a:rPr lang="ko-KR" altLang="en-US" sz="2000" dirty="0" smtClean="0">
                <a:solidFill>
                  <a:srgbClr val="0000CC"/>
                </a:solidFill>
              </a:rPr>
              <a:t>모든 파일에 대한 정보를 담고 있는 특수한 파일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052787" y="3248794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814787" y="3248794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76787" y="3248794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338787" y="3248794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00787" y="3553594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52787" y="5229994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814787" y="5229994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76787" y="5229994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3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38787" y="522999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4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00787" y="5610994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n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71962" y="370599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805387" y="370599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329387" y="4010794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567387" y="370599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281387" y="3705994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771800" y="2924944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595587" y="4848994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528787" y="3248794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Directory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68487" y="5153794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디렉토리에</a:t>
            </a:r>
            <a:r>
              <a:rPr lang="ko-KR" altLang="en-US" dirty="0" smtClean="0"/>
              <a:t> 대한 연산 </a:t>
            </a:r>
            <a:r>
              <a:rPr lang="en-US" altLang="ko-KR" dirty="0" smtClean="0"/>
              <a:t>(Operation)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찾기 </a:t>
            </a:r>
            <a:r>
              <a:rPr lang="en-US" altLang="ko-KR" dirty="0" smtClean="0"/>
              <a:t>(Search for a file) </a:t>
            </a:r>
          </a:p>
          <a:p>
            <a:r>
              <a:rPr lang="ko-KR" altLang="en-US" dirty="0" smtClean="0"/>
              <a:t>파일 생성 </a:t>
            </a:r>
            <a:r>
              <a:rPr lang="en-US" altLang="ko-KR" dirty="0" smtClean="0"/>
              <a:t>(Create a file) </a:t>
            </a:r>
          </a:p>
          <a:p>
            <a:r>
              <a:rPr lang="ko-KR" altLang="en-US" dirty="0" smtClean="0"/>
              <a:t>파일 삭제 </a:t>
            </a:r>
            <a:r>
              <a:rPr lang="en-US" altLang="ko-KR" dirty="0" smtClean="0"/>
              <a:t>(Delete a file) </a:t>
            </a:r>
          </a:p>
          <a:p>
            <a:r>
              <a:rPr lang="ko-KR" altLang="en-US" dirty="0" smtClean="0"/>
              <a:t>디렉터리 나열 </a:t>
            </a:r>
            <a:r>
              <a:rPr lang="en-US" altLang="ko-KR" dirty="0" smtClean="0"/>
              <a:t>(List a directory) </a:t>
            </a:r>
          </a:p>
          <a:p>
            <a:r>
              <a:rPr lang="ko-KR" altLang="en-US" dirty="0" smtClean="0"/>
              <a:t>파일 이름 변경 </a:t>
            </a:r>
            <a:r>
              <a:rPr lang="en-US" altLang="ko-KR" dirty="0" smtClean="0"/>
              <a:t>(Rename a file) </a:t>
            </a:r>
          </a:p>
          <a:p>
            <a:r>
              <a:rPr lang="ko-KR" altLang="en-US" dirty="0" smtClean="0"/>
              <a:t>파일 시스템 순회 </a:t>
            </a:r>
            <a:r>
              <a:rPr lang="en-US" altLang="ko-KR" dirty="0" smtClean="0"/>
              <a:t>(Traverse the file system)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개수가 많거나 다수의 사용자가 있는 시스템에 부적합 </a:t>
            </a:r>
          </a:p>
          <a:p>
            <a:pPr lvl="1"/>
            <a:r>
              <a:rPr lang="ko-KR" altLang="en-US" dirty="0" smtClean="0"/>
              <a:t>파일 이름 지정 및 파일 그룹 관리 문제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01008"/>
            <a:ext cx="6100762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디렉터리 </a:t>
            </a:r>
            <a:r>
              <a:rPr lang="en-US" altLang="ko-KR" dirty="0" smtClean="0"/>
              <a:t>(Two-Level Directory)	</a:t>
            </a:r>
          </a:p>
          <a:p>
            <a:pPr lvl="1"/>
            <a:r>
              <a:rPr lang="ko-KR" altLang="en-US" dirty="0" smtClean="0"/>
              <a:t>각 사용자 별로 개별 디렉터리를 구성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사용자의 파일에 대한 접근을 제한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공유가 어려움</a:t>
            </a:r>
            <a:r>
              <a:rPr lang="en-US" altLang="ko-KR" dirty="0" smtClean="0"/>
              <a:t>) 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45024"/>
            <a:ext cx="7389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트리 구조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사용자가 하위 디렉터리</a:t>
            </a:r>
            <a:r>
              <a:rPr lang="en-US" altLang="ko-KR" dirty="0" smtClean="0"/>
              <a:t>(subdirectory)</a:t>
            </a:r>
            <a:r>
              <a:rPr lang="ko-KR" altLang="en-US" dirty="0" smtClean="0"/>
              <a:t>를 가짐 </a:t>
            </a:r>
          </a:p>
          <a:p>
            <a:pPr lvl="1"/>
            <a:r>
              <a:rPr lang="ko-KR" altLang="en-US" dirty="0" err="1" smtClean="0"/>
              <a:t>디렉토리는</a:t>
            </a:r>
            <a:r>
              <a:rPr lang="ko-KR" altLang="en-US" dirty="0" smtClean="0"/>
              <a:t> 파일의 특별한 형태 </a:t>
            </a:r>
          </a:p>
          <a:p>
            <a:pPr lvl="1"/>
            <a:r>
              <a:rPr lang="ko-KR" altLang="en-US" dirty="0" smtClean="0"/>
              <a:t>가장 일반적인 디렉터리 구조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930886"/>
            <a:ext cx="6166730" cy="392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61" y="1623458"/>
            <a:ext cx="2809875" cy="185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98" y="1604408"/>
            <a:ext cx="1638300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58" y="1606649"/>
            <a:ext cx="1428750" cy="187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419178"/>
            <a:ext cx="6153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꺾인 연결선 7"/>
          <p:cNvCxnSpPr/>
          <p:nvPr/>
        </p:nvCxnSpPr>
        <p:spPr>
          <a:xfrm flipV="1">
            <a:off x="2771800" y="2186930"/>
            <a:ext cx="1440160" cy="460512"/>
          </a:xfrm>
          <a:prstGeom prst="bentConnector3">
            <a:avLst>
              <a:gd name="adj1" fmla="val 66629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15058" y="2762994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1068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Open</a:t>
            </a:r>
            <a:endParaRPr lang="ko-KR" altLang="en-US" b="1" dirty="0"/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716016" y="1898898"/>
            <a:ext cx="1440160" cy="216024"/>
          </a:xfrm>
          <a:prstGeom prst="bentConnector3">
            <a:avLst>
              <a:gd name="adj1" fmla="val 8023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788024" y="2258938"/>
            <a:ext cx="1440160" cy="432048"/>
          </a:xfrm>
          <a:prstGeom prst="bentConnector3">
            <a:avLst>
              <a:gd name="adj1" fmla="val 14474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1791444"/>
            <a:ext cx="533400" cy="971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66236" y="38472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Read</a:t>
            </a:r>
            <a:endParaRPr lang="ko-KR" altLang="en-US" b="1" dirty="0"/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2627784" y="5101115"/>
            <a:ext cx="706534" cy="470191"/>
          </a:xfrm>
          <a:prstGeom prst="bentConnector3">
            <a:avLst>
              <a:gd name="adj1" fmla="val 6917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5715322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041460" y="5715322"/>
            <a:ext cx="1098492" cy="31649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04673" y="5717494"/>
            <a:ext cx="1098492" cy="31649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/>
          <p:nvPr/>
        </p:nvCxnSpPr>
        <p:spPr>
          <a:xfrm>
            <a:off x="3876576" y="5105394"/>
            <a:ext cx="911448" cy="294859"/>
          </a:xfrm>
          <a:prstGeom prst="bentConnector3">
            <a:avLst>
              <a:gd name="adj1" fmla="val 66349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292080" y="5495885"/>
            <a:ext cx="864096" cy="10699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292080" y="4920395"/>
            <a:ext cx="864096" cy="4493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8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( windows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FCB)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6624736" cy="497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–programming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디렉토리</a:t>
            </a:r>
            <a:r>
              <a:rPr lang="ko-KR" altLang="en-US" dirty="0"/>
              <a:t> 관리 </a:t>
            </a:r>
            <a:r>
              <a:rPr lang="en-US" altLang="ko-KR" dirty="0"/>
              <a:t>API</a:t>
            </a:r>
            <a:endParaRPr lang="ko-KR" altLang="en-US" dirty="0"/>
          </a:p>
          <a:p>
            <a:pPr algn="l"/>
            <a:r>
              <a:rPr lang="ko-KR" altLang="en-US" dirty="0" smtClean="0"/>
              <a:t>파일 입출력 </a:t>
            </a:r>
            <a:r>
              <a:rPr lang="en-US" altLang="ko-KR" dirty="0" smtClean="0"/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관련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CreateDirectory</a:t>
            </a:r>
            <a:r>
              <a:rPr lang="en-US" altLang="ko-KR" dirty="0"/>
              <a:t>, </a:t>
            </a:r>
            <a:r>
              <a:rPr lang="en-US" altLang="ko-KR" dirty="0" err="1"/>
              <a:t>RemoveDirectory</a:t>
            </a:r>
            <a:r>
              <a:rPr lang="en-US" altLang="ko-KR" dirty="0"/>
              <a:t>, </a:t>
            </a:r>
            <a:r>
              <a:rPr lang="en-US" altLang="ko-KR" dirty="0" err="1"/>
              <a:t>SetCurrentDirectory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 err="1"/>
              <a:t>FindFirstFile</a:t>
            </a:r>
            <a:r>
              <a:rPr lang="en-US" altLang="ko-KR" dirty="0"/>
              <a:t>, </a:t>
            </a:r>
            <a:r>
              <a:rPr lang="en-US" altLang="ko-KR" dirty="0" err="1"/>
              <a:t>FindNextFile</a:t>
            </a:r>
            <a:r>
              <a:rPr lang="en-US" altLang="ko-KR" dirty="0"/>
              <a:t>, 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디렉토리</a:t>
            </a:r>
            <a:r>
              <a:rPr lang="ko-KR" altLang="en-US" dirty="0" smtClean="0"/>
              <a:t> 내에 있는 파일 목록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18-14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관련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CreateFile</a:t>
            </a:r>
            <a:r>
              <a:rPr lang="en-US" altLang="ko-KR" dirty="0"/>
              <a:t>, </a:t>
            </a:r>
            <a:r>
              <a:rPr lang="en-US" altLang="ko-KR" dirty="0" err="1"/>
              <a:t>WriteFile</a:t>
            </a:r>
            <a:r>
              <a:rPr lang="en-US" altLang="ko-KR" dirty="0"/>
              <a:t>, </a:t>
            </a:r>
            <a:r>
              <a:rPr lang="en-US" altLang="ko-KR" dirty="0" err="1"/>
              <a:t>ReadFile</a:t>
            </a:r>
            <a:r>
              <a:rPr lang="en-US" altLang="ko-KR" dirty="0"/>
              <a:t>, </a:t>
            </a:r>
            <a:r>
              <a:rPr lang="en-US" altLang="ko-KR" dirty="0" err="1"/>
              <a:t>SetFilePointer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 err="1"/>
              <a:t>GetFileSize</a:t>
            </a:r>
            <a:r>
              <a:rPr lang="en-US" altLang="ko-KR" dirty="0"/>
              <a:t>, </a:t>
            </a:r>
            <a:r>
              <a:rPr lang="en-US" altLang="ko-KR" dirty="0" err="1"/>
              <a:t>GetFileTime</a:t>
            </a:r>
            <a:r>
              <a:rPr lang="en-US" altLang="ko-KR" dirty="0"/>
              <a:t>, </a:t>
            </a:r>
            <a:r>
              <a:rPr lang="en-US" altLang="ko-KR" dirty="0" err="1"/>
              <a:t>GetFileAttributes</a:t>
            </a:r>
            <a:r>
              <a:rPr lang="en-US" altLang="ko-KR" dirty="0"/>
              <a:t>, </a:t>
            </a:r>
            <a:r>
              <a:rPr lang="en-US" altLang="ko-KR" dirty="0" err="1"/>
              <a:t>SetFileAttributes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 err="1"/>
              <a:t>DeleteFile</a:t>
            </a:r>
            <a:r>
              <a:rPr lang="en-US" altLang="ko-KR" dirty="0"/>
              <a:t>, </a:t>
            </a:r>
            <a:r>
              <a:rPr lang="en-US" altLang="ko-KR" dirty="0" err="1"/>
              <a:t>MoveFile</a:t>
            </a:r>
            <a:r>
              <a:rPr lang="en-US" altLang="ko-KR" dirty="0"/>
              <a:t>, </a:t>
            </a:r>
            <a:r>
              <a:rPr lang="en-US" altLang="ko-KR" dirty="0" err="1"/>
              <a:t>CopyFile</a:t>
            </a:r>
            <a:r>
              <a:rPr lang="en-US" altLang="ko-KR" dirty="0"/>
              <a:t>, </a:t>
            </a:r>
            <a:r>
              <a:rPr lang="en-US" altLang="ko-KR" dirty="0" smtClean="0"/>
              <a:t>…</a:t>
            </a:r>
          </a:p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명의 게이머 데이터 </a:t>
            </a:r>
            <a:r>
              <a:rPr lang="ko-KR" altLang="en-US" dirty="0"/>
              <a:t>구조체에 대한 배열을 파일에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저장된 파일에서 원하는 플레이어 정보를 찾아서 </a:t>
            </a:r>
            <a:r>
              <a:rPr lang="ko-KR" altLang="en-US" dirty="0" smtClean="0"/>
              <a:t>읽어오기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시스템의 역할과 기본 구조를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속성과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구조를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윈도우 환경에서 파일 입출력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디렉토리 관리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프로그래밍에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029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280074" cy="64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7" y="188640"/>
            <a:ext cx="8080301" cy="65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예습</a:t>
            </a:r>
            <a:r>
              <a:rPr lang="en-US" altLang="ko-KR" dirty="0" smtClean="0"/>
              <a:t>: 19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질문은 </a:t>
            </a:r>
            <a:r>
              <a:rPr lang="en-US" altLang="ko-KR" dirty="0" smtClean="0"/>
              <a:t>9.2(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올리세요</a:t>
            </a:r>
            <a:r>
              <a:rPr lang="en-US" altLang="ko-KR" dirty="0" smtClean="0"/>
              <a:t>. 9.11(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퀴즈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예습</a:t>
            </a:r>
            <a:r>
              <a:rPr lang="en-US" altLang="ko-KR" dirty="0" smtClean="0"/>
              <a:t>: 16, 20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질문은 </a:t>
            </a:r>
            <a:r>
              <a:rPr lang="en-US" altLang="ko-KR" dirty="0" smtClean="0"/>
              <a:t>9.5(</a:t>
            </a:r>
            <a:r>
              <a:rPr lang="ko-KR" altLang="en-US" dirty="0"/>
              <a:t>금</a:t>
            </a:r>
            <a:r>
              <a:rPr lang="en-US" altLang="ko-KR" dirty="0" smtClean="0"/>
              <a:t>) </a:t>
            </a:r>
            <a:r>
              <a:rPr lang="ko-KR" altLang="en-US" dirty="0"/>
              <a:t>저녁 </a:t>
            </a:r>
            <a:r>
              <a:rPr lang="en-US" altLang="ko-KR" dirty="0"/>
              <a:t>12</a:t>
            </a:r>
            <a:r>
              <a:rPr lang="ko-KR" altLang="en-US" dirty="0"/>
              <a:t>시까지 올리세요</a:t>
            </a:r>
            <a:r>
              <a:rPr lang="en-US" altLang="ko-KR" dirty="0"/>
              <a:t>. </a:t>
            </a:r>
            <a:r>
              <a:rPr lang="en-US" altLang="ko-KR" dirty="0" smtClean="0"/>
              <a:t>9.16(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퀴즈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디렉토리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mdir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(del),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9.5(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제출하세요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(File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concepts)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장치</a:t>
            </a:r>
            <a:endParaRPr lang="ko-KR" altLang="en-US" dirty="0"/>
          </a:p>
        </p:txBody>
      </p:sp>
      <p:pic>
        <p:nvPicPr>
          <p:cNvPr id="5" name="내용 개체 틀 4" descr="amazonDep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54744"/>
            <a:ext cx="7753170" cy="483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(File) </a:t>
            </a:r>
          </a:p>
          <a:p>
            <a:pPr lvl="1"/>
            <a:r>
              <a:rPr lang="ko-KR" altLang="en-US" dirty="0" smtClean="0"/>
              <a:t>저장장치의 물리적 특성을 추상화한 논리적 저장 단위 </a:t>
            </a:r>
          </a:p>
          <a:p>
            <a:pPr lvl="2"/>
            <a:r>
              <a:rPr lang="ko-KR" altLang="en-US" dirty="0" smtClean="0"/>
              <a:t>컴퓨터에서 처리되는 다양한 정보를 저장 </a:t>
            </a:r>
          </a:p>
          <a:p>
            <a:pPr lvl="2"/>
            <a:r>
              <a:rPr lang="ko-KR" altLang="en-US" dirty="0" smtClean="0"/>
              <a:t>연속적인 논리 주소 공간으로 구성 </a:t>
            </a:r>
          </a:p>
          <a:p>
            <a:pPr lvl="2"/>
            <a:r>
              <a:rPr lang="ko-KR" altLang="en-US" dirty="0" smtClean="0"/>
              <a:t>파일 내의 정보의 의미나 형식은 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정의됨 </a:t>
            </a:r>
          </a:p>
          <a:p>
            <a:pPr lvl="1"/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이진값의</a:t>
            </a:r>
            <a:r>
              <a:rPr lang="ko-KR" altLang="en-US" dirty="0" smtClean="0"/>
              <a:t> 연속된 배열</a:t>
            </a:r>
            <a:endParaRPr lang="en-US" altLang="ko-KR" dirty="0" smtClean="0"/>
          </a:p>
          <a:p>
            <a:r>
              <a:rPr lang="ko-KR" altLang="en-US" dirty="0" smtClean="0"/>
              <a:t>파일 시스템</a:t>
            </a:r>
            <a:r>
              <a:rPr lang="en-US" altLang="ko-KR" dirty="0" smtClean="0"/>
              <a:t>(File system)</a:t>
            </a:r>
          </a:p>
          <a:p>
            <a:pPr lvl="1"/>
            <a:r>
              <a:rPr lang="ko-KR" altLang="en-US" dirty="0" smtClean="0"/>
              <a:t>운영체제에 포함된 파일 접근 및 관리 모듈 </a:t>
            </a:r>
          </a:p>
          <a:p>
            <a:pPr lvl="1"/>
            <a:r>
              <a:rPr lang="ko-KR" altLang="en-US" dirty="0" smtClean="0"/>
              <a:t>저장장치에 구성된 파일들의 저장 체계 </a:t>
            </a:r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데이터와 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접근과 저장을 위한 서비스를 제공 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파일의 특성을 설명하기 위한 부가 정보 </a:t>
            </a:r>
          </a:p>
          <a:p>
            <a:pPr lvl="1"/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(directory) </a:t>
            </a:r>
            <a:r>
              <a:rPr lang="ko-KR" altLang="en-US" dirty="0" smtClean="0"/>
              <a:t>구조 내에 저장 </a:t>
            </a:r>
          </a:p>
          <a:p>
            <a:r>
              <a:rPr lang="ko-KR" altLang="en-US" dirty="0" smtClean="0"/>
              <a:t>파일 속성 </a:t>
            </a:r>
          </a:p>
          <a:p>
            <a:pPr lvl="1"/>
            <a:r>
              <a:rPr lang="en-US" altLang="ko-KR" dirty="0" smtClean="0"/>
              <a:t>Name: </a:t>
            </a:r>
            <a:r>
              <a:rPr lang="ko-KR" altLang="en-US" dirty="0" smtClean="0"/>
              <a:t>파일 이름으로 사람이 읽을 수 있는 유일한 파일 정보 </a:t>
            </a:r>
          </a:p>
          <a:p>
            <a:pPr lvl="1"/>
            <a:r>
              <a:rPr lang="en-US" altLang="ko-KR" dirty="0" smtClean="0"/>
              <a:t>Identifier: </a:t>
            </a:r>
            <a:r>
              <a:rPr lang="ko-KR" altLang="en-US" dirty="0" smtClean="0"/>
              <a:t>파일 시스템에서 파일을 식별하는 고유한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숫자로 된 태그</a:t>
            </a:r>
            <a:r>
              <a:rPr lang="en-US" altLang="ko-KR" dirty="0" smtClean="0"/>
              <a:t>(tag) </a:t>
            </a:r>
          </a:p>
          <a:p>
            <a:pPr lvl="1"/>
            <a:r>
              <a:rPr lang="en-US" altLang="ko-KR" dirty="0" smtClean="0"/>
              <a:t>Type: </a:t>
            </a:r>
            <a:r>
              <a:rPr lang="ko-KR" altLang="en-US" dirty="0" smtClean="0"/>
              <a:t>서로 다른 파일 종류를 지원하기 위한 정보 </a:t>
            </a:r>
          </a:p>
          <a:p>
            <a:pPr lvl="1"/>
            <a:r>
              <a:rPr lang="en-US" altLang="ko-KR" dirty="0" smtClean="0"/>
              <a:t>Location: </a:t>
            </a:r>
            <a:r>
              <a:rPr lang="ko-KR" altLang="en-US" dirty="0" smtClean="0"/>
              <a:t>저장장치 내에서 파일의 위치를 가리키는 포인터 </a:t>
            </a:r>
          </a:p>
          <a:p>
            <a:pPr lvl="1"/>
            <a:r>
              <a:rPr lang="en-US" altLang="ko-KR" dirty="0" smtClean="0"/>
              <a:t>Size: </a:t>
            </a:r>
            <a:r>
              <a:rPr lang="ko-KR" altLang="en-US" dirty="0" smtClean="0"/>
              <a:t>파일의 현재 크기 </a:t>
            </a:r>
            <a:r>
              <a:rPr lang="en-US" altLang="ko-KR" dirty="0" smtClean="0"/>
              <a:t>(bytes, words, blocks) </a:t>
            </a:r>
          </a:p>
          <a:p>
            <a:pPr lvl="1"/>
            <a:r>
              <a:rPr lang="en-US" altLang="ko-KR" dirty="0" smtClean="0"/>
              <a:t>Protection: </a:t>
            </a:r>
            <a:r>
              <a:rPr lang="ko-KR" altLang="en-US" dirty="0" smtClean="0"/>
              <a:t>파일에 대한 접근 제어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등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Time, date, and user identification: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감시에 활용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(Operations)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운영체제의 시스템 호출</a:t>
            </a:r>
            <a:r>
              <a:rPr lang="en-US" altLang="ko-KR" dirty="0" smtClean="0"/>
              <a:t>(system call)</a:t>
            </a:r>
            <a:r>
              <a:rPr lang="ko-KR" altLang="en-US" dirty="0" smtClean="0"/>
              <a:t>로서 제공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파일 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(Create) </a:t>
            </a:r>
          </a:p>
          <a:p>
            <a:pPr lvl="1"/>
            <a:r>
              <a:rPr lang="ko-KR" altLang="en-US" dirty="0" smtClean="0"/>
              <a:t>파일 시스템 내에 공간 확보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파일 정보 추가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파일 삭제 </a:t>
            </a:r>
            <a:r>
              <a:rPr lang="en-US" altLang="ko-KR" dirty="0" smtClean="0"/>
              <a:t>(Delete) </a:t>
            </a:r>
          </a:p>
          <a:p>
            <a:pPr lvl="1"/>
            <a:r>
              <a:rPr lang="ko-KR" altLang="en-US" dirty="0" smtClean="0"/>
              <a:t>파일에 할당된 저장 공간을 반납 </a:t>
            </a:r>
            <a:r>
              <a:rPr lang="en-US" altLang="ko-KR" dirty="0" smtClean="0"/>
              <a:t>(release) </a:t>
            </a:r>
          </a:p>
          <a:p>
            <a:pPr lvl="1"/>
            <a:r>
              <a:rPr lang="ko-KR" altLang="en-US" dirty="0" smtClean="0"/>
              <a:t>일반적으로 저장 공간 자체를 삭제하는 연산을 하지는 않음 </a:t>
            </a:r>
          </a:p>
          <a:p>
            <a:pPr lvl="1"/>
            <a:r>
              <a:rPr lang="ko-KR" altLang="en-US" dirty="0" err="1" smtClean="0"/>
              <a:t>디렉토리에서</a:t>
            </a:r>
            <a:r>
              <a:rPr lang="ko-KR" altLang="en-US" dirty="0" smtClean="0"/>
              <a:t> 파일 항목을 삭제 </a:t>
            </a:r>
          </a:p>
          <a:p>
            <a:r>
              <a:rPr lang="ko-KR" altLang="en-US" dirty="0" smtClean="0">
                <a:solidFill>
                  <a:srgbClr val="0000CC"/>
                </a:solidFill>
              </a:rPr>
              <a:t>파일 쓰기 </a:t>
            </a:r>
            <a:r>
              <a:rPr lang="en-US" altLang="ko-KR" dirty="0" smtClean="0"/>
              <a:t>(Write) </a:t>
            </a:r>
          </a:p>
          <a:p>
            <a:pPr lvl="1"/>
            <a:r>
              <a:rPr lang="ko-KR" altLang="en-US" dirty="0" smtClean="0"/>
              <a:t>파일 이름과 기록될 데이터를 명시하여 시스템 호출 </a:t>
            </a:r>
          </a:p>
          <a:p>
            <a:pPr lvl="1"/>
            <a:r>
              <a:rPr lang="ko-KR" altLang="en-US" dirty="0" err="1" smtClean="0"/>
              <a:t>디렉토리를</a:t>
            </a:r>
            <a:r>
              <a:rPr lang="ko-KR" altLang="en-US" dirty="0" smtClean="0"/>
              <a:t> 검색하여 파일 위치 찾음 </a:t>
            </a:r>
          </a:p>
          <a:p>
            <a:pPr lvl="1"/>
            <a:r>
              <a:rPr lang="ko-KR" altLang="en-US" dirty="0" smtClean="0"/>
              <a:t>쓰기 포인터</a:t>
            </a:r>
            <a:r>
              <a:rPr lang="en-US" altLang="ko-KR" dirty="0" smtClean="0"/>
              <a:t>(write pointer)</a:t>
            </a:r>
            <a:r>
              <a:rPr lang="ko-KR" altLang="en-US" dirty="0" smtClean="0"/>
              <a:t>를 유지하면서 데이터 기록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파일 읽기 </a:t>
            </a:r>
            <a:r>
              <a:rPr lang="en-US" altLang="ko-KR" dirty="0" smtClean="0"/>
              <a:t>(Read) </a:t>
            </a:r>
          </a:p>
          <a:p>
            <a:pPr lvl="1"/>
            <a:r>
              <a:rPr lang="ko-KR" altLang="en-US" dirty="0" smtClean="0"/>
              <a:t>파일 이름과 읽은 내용을 저장할 메모리 주소를 명시하여 시스템 호출 </a:t>
            </a:r>
          </a:p>
          <a:p>
            <a:pPr lvl="1"/>
            <a:r>
              <a:rPr lang="ko-KR" altLang="en-US" dirty="0" err="1" smtClean="0"/>
              <a:t>디렉토리를</a:t>
            </a:r>
            <a:r>
              <a:rPr lang="ko-KR" altLang="en-US" dirty="0" smtClean="0"/>
              <a:t> 검색하여 파일 위치 찾음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포인터</a:t>
            </a:r>
            <a:r>
              <a:rPr lang="en-US" altLang="ko-KR" dirty="0" smtClean="0"/>
              <a:t>(read pointer)</a:t>
            </a:r>
            <a:r>
              <a:rPr lang="ko-KR" altLang="en-US" dirty="0" smtClean="0"/>
              <a:t>를 유지하면서 데이터 읽음 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(Operations)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내의 연산 위치 설정 </a:t>
            </a:r>
            <a:r>
              <a:rPr lang="en-US" altLang="ko-KR" dirty="0" smtClean="0"/>
              <a:t>(Reposition) </a:t>
            </a:r>
          </a:p>
          <a:p>
            <a:pPr lvl="1"/>
            <a:r>
              <a:rPr lang="ko-KR" altLang="en-US" dirty="0" smtClean="0"/>
              <a:t>주어진 값으로 파일 위치 포인터 </a:t>
            </a:r>
            <a:r>
              <a:rPr lang="en-US" altLang="ko-KR" dirty="0" smtClean="0"/>
              <a:t>(file-position pointer)</a:t>
            </a:r>
            <a:r>
              <a:rPr lang="ko-KR" altLang="en-US" dirty="0" smtClean="0"/>
              <a:t>를 변경 </a:t>
            </a:r>
          </a:p>
          <a:p>
            <a:pPr lvl="1"/>
            <a:r>
              <a:rPr lang="ko-KR" altLang="en-US" dirty="0" smtClean="0"/>
              <a:t>파일 탐색</a:t>
            </a:r>
            <a:r>
              <a:rPr lang="en-US" altLang="ko-KR" dirty="0" smtClean="0"/>
              <a:t>(seek)</a:t>
            </a:r>
            <a:r>
              <a:rPr lang="ko-KR" altLang="en-US" dirty="0" smtClean="0"/>
              <a:t>라는 이름으로 알려져 있음 </a:t>
            </a:r>
          </a:p>
          <a:p>
            <a:r>
              <a:rPr lang="ko-KR" altLang="en-US" dirty="0" smtClean="0"/>
              <a:t>파일 절단 </a:t>
            </a:r>
            <a:r>
              <a:rPr lang="en-US" altLang="ko-KR" dirty="0" smtClean="0"/>
              <a:t>(Truncate) </a:t>
            </a:r>
          </a:p>
          <a:p>
            <a:pPr lvl="1"/>
            <a:r>
              <a:rPr lang="ko-KR" altLang="en-US" dirty="0" smtClean="0"/>
              <a:t>파일의 속성을 유지한 채로 파일의 내용을 삭제 </a:t>
            </a:r>
          </a:p>
          <a:p>
            <a:pPr lvl="1"/>
            <a:r>
              <a:rPr lang="ko-KR" altLang="en-US" dirty="0" smtClean="0"/>
              <a:t>파일 길이는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재설정 </a:t>
            </a:r>
          </a:p>
          <a:p>
            <a:r>
              <a:rPr lang="ko-KR" altLang="en-US" dirty="0" smtClean="0"/>
              <a:t>기타 연산 </a:t>
            </a:r>
          </a:p>
          <a:p>
            <a:pPr lvl="1"/>
            <a:r>
              <a:rPr lang="en-US" altLang="ko-KR" dirty="0" smtClean="0"/>
              <a:t>append, rename, get/set attribute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1138</Words>
  <Application>Microsoft Office PowerPoint</Application>
  <PresentationFormat>화면 슬라이드 쇼(4:3)</PresentationFormat>
  <Paragraphs>187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</vt:lpstr>
      <vt:lpstr>맑은 고딕</vt:lpstr>
      <vt:lpstr>Arial</vt:lpstr>
      <vt:lpstr>Helvetica</vt:lpstr>
      <vt:lpstr>Wingdings</vt:lpstr>
      <vt:lpstr>Office 테마</vt:lpstr>
      <vt:lpstr>PowerPoint 프레젠테이션</vt:lpstr>
      <vt:lpstr>Agenda</vt:lpstr>
      <vt:lpstr>학습목표</vt:lpstr>
      <vt:lpstr>파일 개념(File concepts)</vt:lpstr>
      <vt:lpstr>저장 장치</vt:lpstr>
      <vt:lpstr>File Concepts</vt:lpstr>
      <vt:lpstr>파일 속성(Attributes)</vt:lpstr>
      <vt:lpstr>파일 연산(Operations)</vt:lpstr>
      <vt:lpstr>파일 연산(Operations)</vt:lpstr>
      <vt:lpstr>파일 연산 – 파일 열기</vt:lpstr>
      <vt:lpstr>파일 연산 – 파일 열기</vt:lpstr>
      <vt:lpstr>파일 종류(Types)</vt:lpstr>
      <vt:lpstr>PowerPoint 프레젠테이션</vt:lpstr>
      <vt:lpstr>파일 구조 (File Structure) </vt:lpstr>
      <vt:lpstr>파일 접근구조(File access methods)</vt:lpstr>
      <vt:lpstr>순차 접근 (Sequential Access) </vt:lpstr>
      <vt:lpstr>직접 접근 (Direct Access) </vt:lpstr>
      <vt:lpstr>색인(index)를 이용한 접근 </vt:lpstr>
      <vt:lpstr>파일 저장구조</vt:lpstr>
      <vt:lpstr>디렉터리 구조 (Directory Structure)</vt:lpstr>
      <vt:lpstr>디렉토리에 대한 연산 (Operation) </vt:lpstr>
      <vt:lpstr>디렉토리 구성</vt:lpstr>
      <vt:lpstr>PowerPoint 프레젠테이션</vt:lpstr>
      <vt:lpstr>PowerPoint 프레젠테이션</vt:lpstr>
      <vt:lpstr>디렉토리 구현</vt:lpstr>
      <vt:lpstr>디렉토리 구현</vt:lpstr>
      <vt:lpstr>실습 –programming</vt:lpstr>
      <vt:lpstr>디렉토리 관련 실습</vt:lpstr>
      <vt:lpstr>파일 입출력 실습</vt:lpstr>
      <vt:lpstr>PowerPoint 프레젠테이션</vt:lpstr>
      <vt:lpstr>PowerPoint 프레젠테이션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839</cp:revision>
  <dcterms:created xsi:type="dcterms:W3CDTF">2006-10-05T04:04:58Z</dcterms:created>
  <dcterms:modified xsi:type="dcterms:W3CDTF">2014-08-28T03:54:51Z</dcterms:modified>
</cp:coreProperties>
</file>