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62" r:id="rId4"/>
    <p:sldId id="305" r:id="rId5"/>
    <p:sldId id="365" r:id="rId6"/>
    <p:sldId id="366" r:id="rId7"/>
    <p:sldId id="367" r:id="rId8"/>
    <p:sldId id="368" r:id="rId9"/>
    <p:sldId id="369" r:id="rId10"/>
    <p:sldId id="370" r:id="rId11"/>
    <p:sldId id="364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1" r:id="rId22"/>
    <p:sldId id="380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00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1689" autoAdjust="0"/>
  </p:normalViewPr>
  <p:slideViewPr>
    <p:cSldViewPr>
      <p:cViewPr varScale="1">
        <p:scale>
          <a:sx n="93" d="100"/>
          <a:sy n="93" d="100"/>
        </p:scale>
        <p:origin x="504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21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5F4D-0006-4280-A298-1E05DBF2D808}" type="datetimeFigureOut">
              <a:rPr lang="ko-KR" altLang="en-US" smtClean="0"/>
              <a:pPr/>
              <a:t>2014-09-16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2C35-FCBA-4879-95E0-C471BD9D3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4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defRPr sz="2800"/>
            </a:lvl1pPr>
            <a:lvl2pPr marL="630238" indent="-285750">
              <a:buClr>
                <a:srgbClr val="0070C0"/>
              </a:buClr>
              <a:buFont typeface="Arial" panose="020B0604020202020204" pitchFamily="34" charset="0"/>
              <a:buChar char="–"/>
              <a:defRPr sz="2400"/>
            </a:lvl2pPr>
            <a:lvl3pPr marL="893763" indent="-228600">
              <a:defRPr sz="2000"/>
            </a:lvl3pPr>
            <a:lvl4pPr marL="1163638" indent="-228600">
              <a:defRPr sz="1800"/>
            </a:lvl4pPr>
            <a:lvl5pPr marL="1433513" indent="-228600"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2404" y="882086"/>
            <a:ext cx="856895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10" y="332656"/>
            <a:ext cx="820461" cy="3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hn\Desktop\NEXT 사진\X-lay아트_최종_2012_0503\X레이아트_최종_2012_0503\꽃_0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" t="2066"/>
          <a:stretch/>
        </p:blipFill>
        <p:spPr bwMode="auto">
          <a:xfrm>
            <a:off x="4644008" y="116632"/>
            <a:ext cx="4464497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nhn\Desktop\NEXT 사진\기타사진\NEXT 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0" t="69594" r="1562" b="2554"/>
          <a:stretch/>
        </p:blipFill>
        <p:spPr bwMode="auto">
          <a:xfrm>
            <a:off x="755576" y="908720"/>
            <a:ext cx="3528392" cy="82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83568" y="3140968"/>
            <a:ext cx="63344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600" b="1" dirty="0" smtClean="0">
                <a:latin typeface="나눔고딕" pitchFamily="50" charset="-127"/>
                <a:ea typeface="나눔고딕" pitchFamily="50" charset="-127"/>
              </a:rPr>
              <a:t>Memory Management</a:t>
            </a:r>
            <a:endParaRPr lang="en-US" altLang="ko-KR" sz="26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36726" y="5085184"/>
            <a:ext cx="2323106" cy="0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2174" y="5157192"/>
            <a:ext cx="187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NHN NEXT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5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 장치</a:t>
            </a:r>
            <a:r>
              <a:rPr lang="en-US" altLang="ko-KR" dirty="0" smtClean="0"/>
              <a:t>(MMU)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가상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논리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주소를 물리 주소로 변환하는 하드웨어 </a:t>
            </a:r>
          </a:p>
          <a:p>
            <a:r>
              <a:rPr lang="ko-KR" altLang="en-US" sz="2400" dirty="0" smtClean="0"/>
              <a:t>논리 </a:t>
            </a:r>
            <a:r>
              <a:rPr lang="en-US" altLang="ko-KR" sz="2400" dirty="0" smtClean="0"/>
              <a:t>(logical) vs. </a:t>
            </a:r>
            <a:r>
              <a:rPr lang="ko-KR" altLang="en-US" sz="2400" dirty="0" smtClean="0"/>
              <a:t>물리 </a:t>
            </a:r>
            <a:r>
              <a:rPr lang="en-US" altLang="ko-KR" sz="2400" dirty="0" smtClean="0"/>
              <a:t>(physical) </a:t>
            </a:r>
            <a:r>
              <a:rPr lang="ko-KR" altLang="en-US" sz="2400" dirty="0" smtClean="0"/>
              <a:t>주소 공간 </a:t>
            </a:r>
          </a:p>
          <a:p>
            <a:pPr lvl="1"/>
            <a:r>
              <a:rPr lang="ko-KR" altLang="en-US" dirty="0" smtClean="0"/>
              <a:t>물리 주소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메모리 하드웨어의 실제 주소 </a:t>
            </a:r>
          </a:p>
          <a:p>
            <a:pPr lvl="1"/>
            <a:r>
              <a:rPr lang="ko-KR" altLang="en-US" dirty="0" smtClean="0"/>
              <a:t>논리 주소</a:t>
            </a:r>
            <a:r>
              <a:rPr lang="en-US" altLang="ko-KR" dirty="0" smtClean="0"/>
              <a:t>: CPU/</a:t>
            </a:r>
            <a:r>
              <a:rPr lang="ko-KR" altLang="en-US" dirty="0" smtClean="0"/>
              <a:t>프로세스가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하는 주소</a:t>
            </a:r>
          </a:p>
          <a:p>
            <a:pPr lvl="2"/>
            <a:r>
              <a:rPr lang="ko-KR" altLang="en-US" sz="1600" dirty="0" smtClean="0"/>
              <a:t>프로세스 전용의 메모리 공간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가상 주소</a:t>
            </a:r>
            <a:endParaRPr lang="en-US" altLang="ko-KR" sz="1600" dirty="0" smtClean="0"/>
          </a:p>
          <a:p>
            <a:pPr lvl="1"/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229515"/>
            <a:ext cx="4959102" cy="3495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Methods for Memory Management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ko-KR" dirty="0" smtClean="0"/>
              <a:t>- Swapping</a:t>
            </a:r>
          </a:p>
          <a:p>
            <a:pPr algn="l"/>
            <a:r>
              <a:rPr lang="en-US" altLang="ko-KR" dirty="0" smtClean="0"/>
              <a:t>- </a:t>
            </a:r>
            <a:r>
              <a:rPr lang="ko-KR" altLang="en-US" dirty="0" smtClean="0"/>
              <a:t>메모리 할당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- Paging</a:t>
            </a:r>
          </a:p>
          <a:p>
            <a:pPr algn="l"/>
            <a:r>
              <a:rPr lang="en-US" altLang="ko-KR" dirty="0" smtClean="0"/>
              <a:t>- Segmentation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스와핑</a:t>
            </a:r>
            <a:r>
              <a:rPr lang="en-US" altLang="ko-KR" dirty="0" smtClean="0"/>
              <a:t>(Swapping)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CPU</a:t>
            </a:r>
            <a:r>
              <a:rPr lang="ko-KR" altLang="en-US" dirty="0" smtClean="0"/>
              <a:t>에서 실행 중이지 않은 프로세스의 메모리 이미지를 저장장치로 이동 </a:t>
            </a:r>
          </a:p>
          <a:p>
            <a:pPr lvl="1"/>
            <a:r>
              <a:rPr lang="ko-KR" altLang="en-US" dirty="0" smtClean="0"/>
              <a:t>메모리 사용의 효율성 증가 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708920"/>
            <a:ext cx="51625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스와핑과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문맥교환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rgbClr val="0000CC"/>
                </a:solidFill>
              </a:rPr>
              <a:t>입출력을 요청한 프로세스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처리 방법 </a:t>
            </a:r>
          </a:p>
          <a:p>
            <a:pPr lvl="1"/>
            <a:r>
              <a:rPr lang="ko-KR" altLang="en-US" dirty="0" err="1" smtClean="0"/>
              <a:t>스왑</a:t>
            </a:r>
            <a:r>
              <a:rPr lang="ko-KR" altLang="en-US" dirty="0" smtClean="0"/>
              <a:t> 불가 혹은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버퍼를 이용한 입출력 수행 </a:t>
            </a:r>
          </a:p>
          <a:p>
            <a:r>
              <a:rPr lang="ko-KR" altLang="en-US" dirty="0" err="1" smtClean="0">
                <a:solidFill>
                  <a:srgbClr val="0000CC"/>
                </a:solidFill>
              </a:rPr>
              <a:t>디스패처</a:t>
            </a:r>
            <a:r>
              <a:rPr lang="en-US" altLang="ko-KR" dirty="0" smtClean="0">
                <a:solidFill>
                  <a:srgbClr val="0000CC"/>
                </a:solidFill>
              </a:rPr>
              <a:t>(dispatcher)</a:t>
            </a:r>
            <a:r>
              <a:rPr lang="ko-KR" altLang="en-US" dirty="0" smtClean="0"/>
              <a:t>의 동작</a:t>
            </a:r>
          </a:p>
          <a:p>
            <a:pPr lvl="1"/>
            <a:r>
              <a:rPr lang="ko-KR" altLang="en-US" dirty="0" smtClean="0"/>
              <a:t>대기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큐의 다음 프로세스가 메모리에 없다면</a:t>
            </a:r>
            <a:r>
              <a:rPr lang="en-US" altLang="ko-KR" dirty="0" smtClean="0"/>
              <a:t>, swap in </a:t>
            </a:r>
          </a:p>
          <a:p>
            <a:pPr lvl="1"/>
            <a:r>
              <a:rPr lang="ko-KR" altLang="en-US" dirty="0" smtClean="0"/>
              <a:t>메모리가 부족하면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프로세스를 </a:t>
            </a:r>
            <a:r>
              <a:rPr lang="en-US" altLang="ko-KR" dirty="0" smtClean="0"/>
              <a:t>swap out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swap in </a:t>
            </a:r>
          </a:p>
          <a:p>
            <a:r>
              <a:rPr lang="ko-KR" altLang="en-US" dirty="0" smtClean="0"/>
              <a:t>문맥 교환 시간 증가 </a:t>
            </a:r>
          </a:p>
          <a:p>
            <a:pPr lvl="1"/>
            <a:r>
              <a:rPr lang="ko-KR" altLang="en-US" dirty="0" smtClean="0"/>
              <a:t>메모리 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시간은 저장장치 전송 시간</a:t>
            </a:r>
            <a:r>
              <a:rPr lang="en-US" altLang="ko-KR" dirty="0" smtClean="0"/>
              <a:t>(transfer time)</a:t>
            </a:r>
            <a:r>
              <a:rPr lang="ko-KR" altLang="en-US" dirty="0" smtClean="0"/>
              <a:t>에 의존 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100MB </a:t>
            </a:r>
            <a:r>
              <a:rPr lang="ko-KR" altLang="en-US" dirty="0" smtClean="0"/>
              <a:t>프로세스가 </a:t>
            </a:r>
            <a:r>
              <a:rPr lang="en-US" altLang="ko-KR" dirty="0" smtClean="0"/>
              <a:t>50MB/s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HDD</a:t>
            </a:r>
            <a:r>
              <a:rPr lang="ko-KR" altLang="en-US" dirty="0" smtClean="0"/>
              <a:t>에 스왑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 </a:t>
            </a:r>
          </a:p>
          <a:p>
            <a:pPr lvl="1"/>
            <a:r>
              <a:rPr lang="ko-KR" altLang="en-US" dirty="0" smtClean="0"/>
              <a:t>평범한 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방식은 실제 시스템에 적용하기 어려움 </a:t>
            </a:r>
          </a:p>
          <a:p>
            <a:pPr lvl="2"/>
            <a:r>
              <a:rPr lang="ko-KR" altLang="en-US" dirty="0" smtClean="0"/>
              <a:t>디스크 내에 별도 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공간 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 파일 시스템과 분리</a:t>
            </a:r>
            <a:r>
              <a:rPr lang="en-US" altLang="ko-KR" dirty="0" smtClean="0"/>
              <a:t>) </a:t>
            </a:r>
          </a:p>
          <a:p>
            <a:pPr lvl="3"/>
            <a:r>
              <a:rPr lang="ko-KR" altLang="en-US" dirty="0" smtClean="0"/>
              <a:t>탐색 시간 </a:t>
            </a:r>
            <a:r>
              <a:rPr lang="en-US" altLang="ko-KR" dirty="0" smtClean="0"/>
              <a:t>(seek time) </a:t>
            </a:r>
            <a:r>
              <a:rPr lang="ko-KR" altLang="en-US" dirty="0" smtClean="0"/>
              <a:t>감소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메모리의 두 가지 할당 영역 </a:t>
            </a:r>
          </a:p>
          <a:p>
            <a:pPr lvl="1"/>
            <a:r>
              <a:rPr lang="ko-KR" altLang="en-US" dirty="0" smtClean="0"/>
              <a:t>하위 주소 메모리 </a:t>
            </a:r>
          </a:p>
          <a:p>
            <a:pPr lvl="2"/>
            <a:r>
              <a:rPr lang="ko-KR" altLang="en-US" dirty="0" smtClean="0"/>
              <a:t>운영체제 공간 </a:t>
            </a:r>
          </a:p>
          <a:p>
            <a:pPr lvl="2"/>
            <a:r>
              <a:rPr lang="ko-KR" altLang="en-US" dirty="0" smtClean="0"/>
              <a:t>인터럽트 벡터 </a:t>
            </a:r>
            <a:r>
              <a:rPr lang="en-US" altLang="ko-KR" dirty="0" smtClean="0"/>
              <a:t>(vector). </a:t>
            </a:r>
            <a:r>
              <a:rPr lang="ko-KR" altLang="en-US" dirty="0" smtClean="0"/>
              <a:t>보통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번지에 위치 </a:t>
            </a:r>
          </a:p>
          <a:p>
            <a:pPr lvl="1"/>
            <a:r>
              <a:rPr lang="ko-KR" altLang="en-US" dirty="0" smtClean="0"/>
              <a:t>상위 주소 메모리</a:t>
            </a:r>
          </a:p>
          <a:p>
            <a:pPr lvl="2"/>
            <a:r>
              <a:rPr lang="ko-KR" altLang="en-US" dirty="0" smtClean="0"/>
              <a:t>사용자 프로세스 공간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연속 메모리 할당 </a:t>
            </a:r>
          </a:p>
          <a:p>
            <a:pPr lvl="1"/>
            <a:r>
              <a:rPr lang="ko-KR" altLang="en-US" dirty="0" smtClean="0"/>
              <a:t>각 프로세스가 하나의 연속된 메모리 공간에 포함 </a:t>
            </a:r>
          </a:p>
          <a:p>
            <a:pPr lvl="1"/>
            <a:r>
              <a:rPr lang="ko-KR" altLang="en-US" dirty="0" smtClean="0"/>
              <a:t>메모리 할당 방법 중의 하나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분할 메모리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고정 분할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가변 분할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운영체제는 가용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 공간 목록과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 큐 정보를 유지 </a:t>
            </a:r>
          </a:p>
          <a:p>
            <a:pPr lvl="2"/>
            <a:r>
              <a:rPr lang="ko-KR" altLang="en-US" dirty="0" smtClean="0"/>
              <a:t>동적 메모리 할당 기법이 필요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First-fit, Best-fit, Worst-fit </a:t>
            </a:r>
            <a:r>
              <a:rPr lang="ko-KR" altLang="en-US" dirty="0" smtClean="0"/>
              <a:t>등 </a:t>
            </a:r>
          </a:p>
          <a:p>
            <a:pPr lvl="2"/>
            <a:r>
              <a:rPr lang="ko-KR" altLang="en-US" dirty="0" smtClean="0"/>
              <a:t>메모리 단편화 </a:t>
            </a:r>
            <a:r>
              <a:rPr lang="en-US" altLang="ko-KR" dirty="0" smtClean="0"/>
              <a:t>(fragmentation)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메모리 압축</a:t>
            </a:r>
            <a:r>
              <a:rPr lang="en-US" altLang="ko-KR" dirty="0" smtClean="0"/>
              <a:t>, paging, segmentation </a:t>
            </a:r>
            <a:r>
              <a:rPr lang="ko-KR" altLang="en-US" dirty="0" smtClean="0"/>
              <a:t>기법으로 단편화 완화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365104"/>
            <a:ext cx="3520168" cy="168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4221088"/>
            <a:ext cx="15430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페이징</a:t>
            </a:r>
            <a:r>
              <a:rPr lang="en-US" altLang="ko-KR" dirty="0" smtClean="0"/>
              <a:t>(Paging) </a:t>
            </a:r>
            <a:r>
              <a:rPr lang="ko-KR" altLang="en-US" dirty="0" smtClean="0"/>
              <a:t>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페이지 </a:t>
            </a:r>
            <a:r>
              <a:rPr lang="en-US" altLang="ko-KR" dirty="0" smtClean="0"/>
              <a:t>(page) </a:t>
            </a:r>
            <a:r>
              <a:rPr lang="ko-KR" altLang="en-US" dirty="0" smtClean="0"/>
              <a:t>단위의 논리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물리 주소 관리 기법 </a:t>
            </a:r>
          </a:p>
          <a:p>
            <a:endParaRPr lang="en-US" altLang="ko-KR" dirty="0" smtClean="0">
              <a:solidFill>
                <a:srgbClr val="0000CC"/>
              </a:solidFill>
            </a:endParaRPr>
          </a:p>
          <a:p>
            <a:r>
              <a:rPr lang="ko-KR" altLang="en-US" dirty="0" smtClean="0">
                <a:solidFill>
                  <a:srgbClr val="0000CC"/>
                </a:solidFill>
              </a:rPr>
              <a:t>프레임 </a:t>
            </a:r>
            <a:r>
              <a:rPr lang="en-US" altLang="ko-KR" dirty="0" smtClean="0">
                <a:solidFill>
                  <a:srgbClr val="0000CC"/>
                </a:solidFill>
              </a:rPr>
              <a:t>(Frame)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물리 메모리의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고정 크기 블록 </a:t>
            </a:r>
          </a:p>
          <a:p>
            <a:r>
              <a:rPr lang="ko-KR" altLang="en-US" dirty="0" smtClean="0">
                <a:solidFill>
                  <a:srgbClr val="0000CC"/>
                </a:solidFill>
              </a:rPr>
              <a:t>페이지 </a:t>
            </a:r>
            <a:r>
              <a:rPr lang="en-US" altLang="ko-KR" dirty="0" smtClean="0">
                <a:solidFill>
                  <a:srgbClr val="0000CC"/>
                </a:solidFill>
              </a:rPr>
              <a:t>(Page)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논리 메모리의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고정 크기 블록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프레임과 같은 크기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C00000"/>
                </a:solidFill>
              </a:rPr>
              <a:t>페이지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테이블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dirty="0" smtClean="0"/>
              <a:t>각 페이지에 할당된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프레임 번호 정보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844824"/>
            <a:ext cx="489585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하드웨어</a:t>
            </a:r>
            <a:r>
              <a:rPr lang="en-US" altLang="ko-KR" dirty="0" smtClean="0"/>
              <a:t>: MMU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논리 주소 </a:t>
            </a:r>
          </a:p>
          <a:p>
            <a:pPr lvl="1"/>
            <a:r>
              <a:rPr lang="ko-KR" altLang="en-US" dirty="0" smtClean="0"/>
              <a:t>페이지 번호</a:t>
            </a:r>
            <a:r>
              <a:rPr lang="en-US" altLang="ko-KR" dirty="0" smtClean="0"/>
              <a:t>(p)</a:t>
            </a:r>
            <a:r>
              <a:rPr lang="ko-KR" altLang="en-US" dirty="0" smtClean="0"/>
              <a:t>와 페이지 오프셋 </a:t>
            </a:r>
            <a:r>
              <a:rPr lang="en-US" altLang="ko-KR" dirty="0" smtClean="0"/>
              <a:t>(d, offset) 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74009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페이징의</a:t>
            </a:r>
            <a:r>
              <a:rPr lang="ko-KR" altLang="en-US" dirty="0" smtClean="0"/>
              <a:t> 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013176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논리 주소 공간 </a:t>
            </a:r>
            <a:r>
              <a:rPr lang="en-US" altLang="ko-KR" dirty="0" smtClean="0"/>
              <a:t>: 2</a:t>
            </a:r>
            <a:r>
              <a:rPr lang="en-US" altLang="ko-KR" baseline="30000" dirty="0" smtClean="0"/>
              <a:t>4</a:t>
            </a:r>
          </a:p>
          <a:p>
            <a:r>
              <a:rPr lang="ko-KR" altLang="en-US" dirty="0" smtClean="0"/>
              <a:t>페이지 크기 </a:t>
            </a:r>
            <a:r>
              <a:rPr lang="en-US" altLang="ko-KR" dirty="0" smtClean="0"/>
              <a:t>: 2</a:t>
            </a:r>
            <a:r>
              <a:rPr lang="en-US" altLang="ko-KR" baseline="30000" dirty="0" smtClean="0"/>
              <a:t>2</a:t>
            </a:r>
          </a:p>
          <a:p>
            <a:r>
              <a:rPr lang="ko-KR" altLang="en-US" dirty="0" smtClean="0"/>
              <a:t>메모리 크기 </a:t>
            </a:r>
            <a:r>
              <a:rPr lang="en-US" altLang="ko-KR" dirty="0" smtClean="0"/>
              <a:t>: 2</a:t>
            </a:r>
            <a:r>
              <a:rPr lang="en-US" altLang="ko-KR" baseline="30000" dirty="0" smtClean="0"/>
              <a:t>5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947" y="116632"/>
            <a:ext cx="5343525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페이징의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프로세스의 편의성 </a:t>
            </a:r>
          </a:p>
          <a:p>
            <a:pPr lvl="1"/>
            <a:r>
              <a:rPr lang="ko-KR" altLang="en-US" dirty="0" smtClean="0"/>
              <a:t>연속된 논리 주소 공간을 독립적으로 사용 </a:t>
            </a:r>
          </a:p>
          <a:p>
            <a:pPr lvl="2"/>
            <a:r>
              <a:rPr lang="ko-KR" altLang="en-US" dirty="0" smtClean="0"/>
              <a:t>주소 변환은 하드웨어와 운영체제에 의해 처리 </a:t>
            </a:r>
          </a:p>
          <a:p>
            <a:r>
              <a:rPr lang="ko-KR" altLang="en-US" dirty="0" smtClean="0"/>
              <a:t>프레임 단위의 비연속적 메모리 할당 </a:t>
            </a:r>
            <a:r>
              <a:rPr lang="en-US" altLang="ko-KR" dirty="0" smtClean="0"/>
              <a:t>(allocation) </a:t>
            </a:r>
          </a:p>
          <a:p>
            <a:pPr lvl="1"/>
            <a:r>
              <a:rPr lang="ko-KR" altLang="en-US" dirty="0" smtClean="0"/>
              <a:t>동적 메모리 할당에 따른 문제가 없다</a:t>
            </a:r>
            <a:r>
              <a:rPr lang="en-US" altLang="ko-KR" dirty="0" smtClean="0"/>
              <a:t>. (</a:t>
            </a:r>
            <a:r>
              <a:rPr lang="ko-KR" altLang="en-US" b="1" dirty="0" smtClean="0"/>
              <a:t>외부 단편화 없음</a:t>
            </a:r>
            <a:r>
              <a:rPr lang="en-US" altLang="ko-KR" b="1" dirty="0" smtClean="0"/>
              <a:t>) </a:t>
            </a:r>
          </a:p>
          <a:p>
            <a:r>
              <a:rPr lang="ko-KR" altLang="en-US" dirty="0" smtClean="0"/>
              <a:t>내부 단편화 </a:t>
            </a:r>
            <a:r>
              <a:rPr lang="en-US" altLang="ko-KR" dirty="0" smtClean="0"/>
              <a:t>(internal fragmentation) </a:t>
            </a:r>
          </a:p>
          <a:p>
            <a:pPr lvl="1"/>
            <a:r>
              <a:rPr lang="ko-KR" altLang="en-US" dirty="0" smtClean="0"/>
              <a:t>페이지 크기보다 작은 메모리를 요청하는 경우에 발생 </a:t>
            </a:r>
          </a:p>
          <a:p>
            <a:pPr lvl="1"/>
            <a:r>
              <a:rPr lang="ko-KR" altLang="en-US" dirty="0" smtClean="0"/>
              <a:t>페이지 크기가 작으면 내부 단편화 감소 </a:t>
            </a:r>
          </a:p>
          <a:p>
            <a:pPr lvl="2"/>
            <a:r>
              <a:rPr lang="ko-KR" altLang="en-US" dirty="0" smtClean="0"/>
              <a:t>페이지 테이블 크기 증가 </a:t>
            </a:r>
          </a:p>
          <a:p>
            <a:r>
              <a:rPr lang="ko-KR" altLang="en-US" dirty="0" err="1" smtClean="0"/>
              <a:t>페이징과</a:t>
            </a:r>
            <a:r>
              <a:rPr lang="ko-KR" altLang="en-US" dirty="0" smtClean="0"/>
              <a:t> 문맥 교환 </a:t>
            </a:r>
          </a:p>
          <a:p>
            <a:pPr lvl="1"/>
            <a:r>
              <a:rPr lang="ko-KR" altLang="en-US" dirty="0" smtClean="0"/>
              <a:t>페이지 테이블을 재설정하기 위해 문맥 교환 시간이 증가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퀴즈</a:t>
            </a:r>
            <a:r>
              <a:rPr lang="en-US" altLang="ko-KR" dirty="0" smtClean="0"/>
              <a:t>/</a:t>
            </a:r>
            <a:r>
              <a:rPr lang="ko-KR" altLang="en-US" dirty="0" smtClean="0"/>
              <a:t>토론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개념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: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binding, MMU</a:t>
            </a:r>
          </a:p>
          <a:p>
            <a:pPr lvl="1"/>
            <a:r>
              <a:rPr lang="ko-KR" altLang="en-US" dirty="0" smtClean="0"/>
              <a:t>메모리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 기법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: swap, paging, segmentation</a:t>
            </a:r>
          </a:p>
          <a:p>
            <a:pPr lvl="1"/>
            <a:r>
              <a:rPr lang="en-US" altLang="ko-KR" dirty="0" smtClean="0"/>
              <a:t>Windows memory API</a:t>
            </a:r>
            <a:r>
              <a:rPr lang="ko-KR" altLang="en-US" dirty="0" smtClean="0"/>
              <a:t> </a:t>
            </a:r>
            <a:r>
              <a:rPr lang="en-US" altLang="ko-KR" dirty="0" smtClean="0"/>
              <a:t>Layer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 </a:t>
            </a:r>
            <a:r>
              <a:rPr lang="ko-KR" altLang="en-US" dirty="0" smtClean="0"/>
              <a:t>환경에서 가상메모리</a:t>
            </a:r>
            <a:r>
              <a:rPr lang="en-US" altLang="ko-KR" dirty="0" smtClean="0"/>
              <a:t>, heap </a:t>
            </a:r>
            <a:r>
              <a:rPr lang="ko-KR" altLang="en-US" dirty="0" smtClean="0"/>
              <a:t>메모리 사용 프로그래밍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8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페이징의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 테이블도 메모리에 저장 </a:t>
            </a:r>
          </a:p>
          <a:p>
            <a:pPr lvl="1"/>
            <a:r>
              <a:rPr lang="ko-KR" altLang="en-US" dirty="0" smtClean="0"/>
              <a:t>기준 레지스터 </a:t>
            </a:r>
            <a:r>
              <a:rPr lang="en-US" altLang="ko-KR" dirty="0" smtClean="0"/>
              <a:t>(Page-Table Base Register, PTBR) </a:t>
            </a:r>
          </a:p>
          <a:p>
            <a:pPr lvl="2"/>
            <a:r>
              <a:rPr lang="ko-KR" altLang="en-US" dirty="0" smtClean="0"/>
              <a:t>메모리에 저장된 페이지 테이블의 시작 주소를 저장 </a:t>
            </a:r>
          </a:p>
          <a:p>
            <a:pPr lvl="1"/>
            <a:r>
              <a:rPr lang="ko-KR" altLang="en-US" dirty="0" smtClean="0"/>
              <a:t>문맥 교환 시에 페이지 테이블 교체 비용이 작음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PTBR </a:t>
            </a:r>
            <a:r>
              <a:rPr lang="ko-KR" altLang="en-US" dirty="0" smtClean="0"/>
              <a:t>값만 변경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r>
              <a:rPr lang="ko-KR" altLang="en-US" dirty="0" smtClean="0"/>
              <a:t>메모리 접근 시간 문제 </a:t>
            </a:r>
          </a:p>
          <a:p>
            <a:pPr lvl="1"/>
            <a:r>
              <a:rPr lang="ko-KR" altLang="en-US" dirty="0" smtClean="0"/>
              <a:t>매번 페이지 테이블을 먼저 읽어야 하므로 메모리 접근 시간이 두 배가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매우 심각한 문제 </a:t>
            </a:r>
          </a:p>
          <a:p>
            <a:pPr lvl="1"/>
            <a:r>
              <a:rPr lang="ko-KR" altLang="en-US" dirty="0" smtClean="0"/>
              <a:t>해결책 </a:t>
            </a:r>
          </a:p>
          <a:p>
            <a:pPr lvl="2"/>
            <a:r>
              <a:rPr lang="ko-KR" altLang="en-US" dirty="0" smtClean="0"/>
              <a:t>페이지 테이블의 </a:t>
            </a:r>
            <a:r>
              <a:rPr lang="ko-KR" altLang="en-US" dirty="0" err="1" smtClean="0"/>
              <a:t>캐싱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(caching)</a:t>
            </a:r>
            <a:br>
              <a:rPr lang="en-US" altLang="ko-KR" dirty="0" smtClean="0"/>
            </a:br>
            <a:r>
              <a:rPr lang="en-US" altLang="ko-KR" dirty="0" smtClean="0">
                <a:latin typeface="맑은 고딕"/>
                <a:ea typeface="맑은 고딕"/>
              </a:rPr>
              <a:t>→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TLB (Translation Look-aside Buffer)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TLB</a:t>
            </a:r>
            <a:r>
              <a:rPr lang="ko-KR" altLang="en-US" dirty="0" smtClean="0"/>
              <a:t>를 포함한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하드웨어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65246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테이블의 유효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무효 비트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4744"/>
            <a:ext cx="616267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1124744"/>
            <a:ext cx="2808312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논리 주소 공간 </a:t>
            </a:r>
            <a:r>
              <a:rPr lang="en-US" altLang="ko-KR" sz="1600" dirty="0" smtClean="0"/>
              <a:t>: 2</a:t>
            </a:r>
            <a:r>
              <a:rPr lang="en-US" altLang="ko-KR" sz="1600" baseline="30000" dirty="0" smtClean="0"/>
              <a:t>14</a:t>
            </a:r>
            <a:r>
              <a:rPr lang="en-US" altLang="ko-KR" sz="1600" dirty="0" smtClean="0"/>
              <a:t> (16KB) </a:t>
            </a:r>
            <a:r>
              <a:rPr lang="ko-KR" altLang="en-US" sz="1600" dirty="0" smtClean="0"/>
              <a:t>페이지 크기 </a:t>
            </a:r>
            <a:r>
              <a:rPr lang="en-US" altLang="ko-KR" sz="1600" dirty="0" smtClean="0"/>
              <a:t>: 2</a:t>
            </a:r>
            <a:r>
              <a:rPr lang="en-US" altLang="ko-KR" sz="1600" baseline="30000" dirty="0" smtClean="0"/>
              <a:t>11</a:t>
            </a:r>
            <a:r>
              <a:rPr lang="en-US" altLang="ko-KR" sz="1600" dirty="0" smtClean="0"/>
              <a:t> (2KB)</a:t>
            </a:r>
          </a:p>
          <a:p>
            <a:r>
              <a:rPr lang="ko-KR" altLang="en-US" sz="1600" dirty="0" smtClean="0"/>
              <a:t>프로세스의 유효 메모리 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 0 ~ 12,287</a:t>
            </a:r>
            <a:r>
              <a:rPr lang="ko-KR" altLang="en-US" sz="1600" dirty="0" smtClean="0"/>
              <a:t>번지 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5733256"/>
            <a:ext cx="237626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페이지 테이블 크기 </a:t>
            </a:r>
            <a:r>
              <a:rPr lang="en-US" altLang="ko-KR" dirty="0" smtClean="0"/>
              <a:t>: 2</a:t>
            </a:r>
            <a:r>
              <a:rPr lang="en-US" altLang="ko-KR" baseline="30000" dirty="0" smtClean="0"/>
              <a:t>(14−11) </a:t>
            </a:r>
            <a:endParaRPr lang="ko-KR" altLang="en-US" baseline="30000" dirty="0"/>
          </a:p>
        </p:txBody>
      </p:sp>
      <p:sp>
        <p:nvSpPr>
          <p:cNvPr id="7" name="타원형 설명선 6"/>
          <p:cNvSpPr/>
          <p:nvPr/>
        </p:nvSpPr>
        <p:spPr>
          <a:xfrm>
            <a:off x="467544" y="5517232"/>
            <a:ext cx="2160240" cy="1008112"/>
          </a:xfrm>
          <a:prstGeom prst="wedgeEllipseCallout">
            <a:avLst>
              <a:gd name="adj1" fmla="val 56542"/>
              <a:gd name="adj2" fmla="val -62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페이지 단위로 유효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무효 지정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세그멘테이션</a:t>
            </a:r>
            <a:r>
              <a:rPr lang="en-US" altLang="ko-KR" dirty="0" smtClean="0"/>
              <a:t>(Segmentation) </a:t>
            </a:r>
            <a:r>
              <a:rPr lang="ko-KR" altLang="en-US" dirty="0" smtClean="0"/>
              <a:t>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프로그래머 관점의 메모리 관리 기법 </a:t>
            </a:r>
          </a:p>
          <a:p>
            <a:pPr lvl="1"/>
            <a:r>
              <a:rPr lang="ko-KR" altLang="en-US" dirty="0" smtClean="0"/>
              <a:t>논리 주소 공간을 세그먼트 </a:t>
            </a:r>
            <a:r>
              <a:rPr lang="en-US" altLang="ko-KR" dirty="0" smtClean="0"/>
              <a:t>(segment) </a:t>
            </a:r>
            <a:r>
              <a:rPr lang="ko-KR" altLang="en-US" dirty="0" smtClean="0"/>
              <a:t>집합으로 정의 </a:t>
            </a:r>
          </a:p>
          <a:p>
            <a:pPr lvl="2"/>
            <a:r>
              <a:rPr lang="ko-KR" altLang="en-US" dirty="0" smtClean="0"/>
              <a:t>세그먼트마다 별도의 독립된 주소 공간 제공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세그먼트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논리적 단위 </a:t>
            </a:r>
          </a:p>
          <a:p>
            <a:pPr lvl="2"/>
            <a:r>
              <a:rPr lang="en-US" altLang="ko-KR" dirty="0" smtClean="0"/>
              <a:t>method, procedure, function, object, variables, stack </a:t>
            </a:r>
            <a:r>
              <a:rPr lang="ko-KR" altLang="en-US" dirty="0" smtClean="0"/>
              <a:t>등 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컴파일러 관점 </a:t>
            </a:r>
          </a:p>
          <a:p>
            <a:pPr lvl="2"/>
            <a:r>
              <a:rPr lang="ko-KR" altLang="en-US" dirty="0" smtClean="0"/>
              <a:t>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전역 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 </a:t>
            </a:r>
            <a:r>
              <a:rPr lang="en-US" altLang="ko-KR" dirty="0" smtClean="0"/>
              <a:t>C </a:t>
            </a:r>
            <a:r>
              <a:rPr lang="ko-KR" altLang="en-US" dirty="0" smtClean="0"/>
              <a:t>라이브러리 </a:t>
            </a:r>
          </a:p>
          <a:p>
            <a:pPr lvl="2"/>
            <a:r>
              <a:rPr lang="ko-KR" altLang="en-US" dirty="0" smtClean="0"/>
              <a:t>각각의 이름과 서로 다른 길이를 가진다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세그먼트의 논리 주소 </a:t>
            </a:r>
          </a:p>
          <a:p>
            <a:pPr lvl="2"/>
            <a:r>
              <a:rPr lang="ko-KR" altLang="en-US" dirty="0" smtClean="0"/>
              <a:t>세그먼트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오프셋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세그멘테이션</a:t>
            </a:r>
            <a:r>
              <a:rPr lang="ko-KR" altLang="en-US" dirty="0" smtClean="0"/>
              <a:t> 하드웨어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12776"/>
            <a:ext cx="61531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세그멘테이션의</a:t>
            </a:r>
            <a:r>
              <a:rPr lang="ko-KR" altLang="en-US" dirty="0" smtClean="0"/>
              <a:t> 예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05458"/>
            <a:ext cx="6783859" cy="595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ko-KR" altLang="en-US" dirty="0" smtClean="0"/>
              <a:t>메모리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및 실습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 API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계층화된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제공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275266" y="1729383"/>
            <a:ext cx="6465086" cy="3643833"/>
            <a:chOff x="1000175" y="2276872"/>
            <a:chExt cx="6465086" cy="3643833"/>
          </a:xfrm>
        </p:grpSpPr>
        <p:sp>
          <p:nvSpPr>
            <p:cNvPr id="5" name="직사각형 4"/>
            <p:cNvSpPr/>
            <p:nvPr/>
          </p:nvSpPr>
          <p:spPr>
            <a:xfrm>
              <a:off x="1115616" y="2276872"/>
              <a:ext cx="540060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Windows Application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771800" y="3090292"/>
              <a:ext cx="1872208" cy="4827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CRT Memory Functions</a:t>
              </a:r>
            </a:p>
            <a:p>
              <a:pPr algn="ctr"/>
              <a:r>
                <a:rPr lang="en-US" altLang="ko-KR" sz="1200" i="1" dirty="0" err="1" smtClean="0">
                  <a:solidFill>
                    <a:schemeClr val="tx1"/>
                  </a:solidFill>
                </a:rPr>
                <a:t>malloc</a:t>
              </a:r>
              <a:r>
                <a:rPr lang="en-US" altLang="ko-KR" sz="1200" i="1" dirty="0" smtClean="0">
                  <a:solidFill>
                    <a:schemeClr val="tx1"/>
                  </a:solidFill>
                </a:rPr>
                <a:t>(), new()</a:t>
              </a:r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871700" y="3573016"/>
              <a:ext cx="2772308" cy="4827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Heap Memory API</a:t>
              </a:r>
            </a:p>
            <a:p>
              <a:pPr algn="ctr"/>
              <a:r>
                <a:rPr lang="en-US" altLang="ko-KR" sz="1200" i="1" dirty="0" err="1" smtClean="0">
                  <a:solidFill>
                    <a:schemeClr val="tx1"/>
                  </a:solidFill>
                </a:rPr>
                <a:t>HeapAlloc</a:t>
              </a:r>
              <a:r>
                <a:rPr lang="en-US" altLang="ko-KR" sz="1200" i="1" dirty="0" smtClean="0">
                  <a:solidFill>
                    <a:schemeClr val="tx1"/>
                  </a:solidFill>
                </a:rPr>
                <a:t>()</a:t>
              </a:r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15616" y="4058022"/>
              <a:ext cx="3528392" cy="4827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Virtual Memory API</a:t>
              </a:r>
            </a:p>
            <a:p>
              <a:pPr algn="ctr"/>
              <a:r>
                <a:rPr lang="en-US" altLang="ko-KR" sz="1200" i="1" dirty="0" err="1" smtClean="0">
                  <a:solidFill>
                    <a:schemeClr val="tx1"/>
                  </a:solidFill>
                </a:rPr>
                <a:t>VirtualAlloc</a:t>
              </a:r>
              <a:r>
                <a:rPr lang="en-US" altLang="ko-KR" sz="1200" i="1" dirty="0" smtClean="0">
                  <a:solidFill>
                    <a:schemeClr val="tx1"/>
                  </a:solidFill>
                </a:rPr>
                <a:t>()</a:t>
              </a:r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44008" y="3560440"/>
              <a:ext cx="1872208" cy="98277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MMF API</a:t>
              </a:r>
            </a:p>
            <a:p>
              <a:pPr algn="ctr"/>
              <a:r>
                <a:rPr lang="en-US" altLang="ko-KR" sz="1200" i="1" dirty="0" err="1" smtClean="0">
                  <a:solidFill>
                    <a:schemeClr val="tx1"/>
                  </a:solidFill>
                </a:rPr>
                <a:t>CreateFileMapping</a:t>
              </a:r>
              <a:r>
                <a:rPr lang="en-US" altLang="ko-KR" sz="1200" i="1" dirty="0" smtClean="0">
                  <a:solidFill>
                    <a:schemeClr val="tx1"/>
                  </a:solidFill>
                </a:rPr>
                <a:t>()</a:t>
              </a:r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043608" y="3059435"/>
              <a:ext cx="590465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512343" y="5437981"/>
              <a:ext cx="2880320" cy="4827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Physical Memory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RAM (or DISK)</a:t>
              </a:r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15616" y="4619228"/>
              <a:ext cx="540060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Windows Virtual Memory Manager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000175" y="4581128"/>
              <a:ext cx="590465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60232" y="3645024"/>
              <a:ext cx="8050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Subsystem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87748" y="4694947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Kernel</a:t>
              </a:r>
              <a:endParaRPr lang="ko-KR" altLang="en-US" sz="1000" dirty="0"/>
            </a:p>
          </p:txBody>
        </p:sp>
        <p:cxnSp>
          <p:nvCxnSpPr>
            <p:cNvPr id="16" name="직선 화살표 연결선 15"/>
            <p:cNvCxnSpPr>
              <a:stCxn id="5" idx="2"/>
            </p:cNvCxnSpPr>
            <p:nvPr/>
          </p:nvCxnSpPr>
          <p:spPr>
            <a:xfrm>
              <a:off x="3815916" y="2636912"/>
              <a:ext cx="0" cy="42252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2339752" y="2636912"/>
              <a:ext cx="0" cy="9235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1547664" y="2636912"/>
              <a:ext cx="0" cy="14211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5580112" y="2649488"/>
              <a:ext cx="0" cy="9235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3958791" y="5003651"/>
              <a:ext cx="0" cy="42252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메모리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프로세스의 가상주소 공간에서 메모리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단위로 얻어옴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Reserve, Commit, Free</a:t>
            </a:r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실습 예제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VirtualAlloc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VirtualFree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1.2GB</a:t>
            </a:r>
            <a:r>
              <a:rPr lang="ko-KR" altLang="en-US" dirty="0" smtClean="0"/>
              <a:t>의 메모리를 </a:t>
            </a:r>
            <a:r>
              <a:rPr lang="en-US" altLang="ko-KR" dirty="0" smtClean="0"/>
              <a:t>Reserve</a:t>
            </a:r>
            <a:r>
              <a:rPr lang="ko-KR" altLang="en-US" dirty="0" smtClean="0"/>
              <a:t>한 다음</a:t>
            </a:r>
            <a:r>
              <a:rPr lang="en-US" altLang="ko-KR" dirty="0" smtClean="0"/>
              <a:t>, 400MB</a:t>
            </a:r>
            <a:r>
              <a:rPr lang="ko-KR" altLang="en-US" dirty="0" smtClean="0"/>
              <a:t>씩 </a:t>
            </a:r>
            <a:r>
              <a:rPr lang="en-US" altLang="ko-KR" dirty="0" smtClean="0"/>
              <a:t>Commit</a:t>
            </a:r>
          </a:p>
          <a:p>
            <a:pPr lvl="2"/>
            <a:r>
              <a:rPr lang="ko-KR" altLang="en-US" dirty="0" smtClean="0"/>
              <a:t>예약한 메모리 양을 넘어가는 경우는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작업 관리자를 통하여 메모리 할당 상황 체크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커밋</a:t>
            </a:r>
            <a:r>
              <a:rPr lang="ko-KR" altLang="en-US" dirty="0" smtClean="0"/>
              <a:t> 메모리 및 작업 집합</a:t>
            </a:r>
            <a:r>
              <a:rPr lang="en-US" altLang="ko-KR" dirty="0" smtClean="0"/>
              <a:t>(working set) </a:t>
            </a:r>
            <a:r>
              <a:rPr lang="ko-KR" altLang="en-US" dirty="0" smtClean="0"/>
              <a:t>확인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메모리 실습 코드</a:t>
            </a:r>
            <a:endParaRPr lang="ko-KR" altLang="en-US" dirty="0"/>
          </a:p>
        </p:txBody>
      </p:sp>
      <p:pic>
        <p:nvPicPr>
          <p:cNvPr id="4" name="내용 개체 틀 7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80728"/>
            <a:ext cx="4887007" cy="3639058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988840"/>
            <a:ext cx="4229691" cy="4763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메모리 관리 기본 개념</a:t>
            </a:r>
            <a:r>
              <a:rPr lang="en-US" altLang="ko-KR" dirty="0" smtClean="0"/>
              <a:t>(</a:t>
            </a:r>
            <a:r>
              <a:rPr lang="ko-KR" altLang="en-US" dirty="0" smtClean="0"/>
              <a:t>물리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논리 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적재 방법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이해하고 설명할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메모리 관리를 위한 </a:t>
            </a:r>
            <a:r>
              <a:rPr lang="en-US" altLang="ko-KR" dirty="0" smtClean="0"/>
              <a:t>swap, </a:t>
            </a:r>
            <a:r>
              <a:rPr lang="ko-KR" altLang="en-US" dirty="0" smtClean="0"/>
              <a:t>메모리 할당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paging </a:t>
            </a:r>
            <a:r>
              <a:rPr lang="ko-KR" altLang="en-US" dirty="0" smtClean="0"/>
              <a:t>기법의 개념을 이해하고 설명할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Windows </a:t>
            </a:r>
            <a:r>
              <a:rPr lang="ko-KR" altLang="en-US" dirty="0" smtClean="0"/>
              <a:t>환경에서 메모리 할당 기법을 알고 프로그래밍에 활용할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힙</a:t>
            </a:r>
            <a:r>
              <a:rPr lang="ko-KR" altLang="en-US" dirty="0" smtClean="0"/>
              <a:t> 메모리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Default Heap</a:t>
            </a:r>
          </a:p>
          <a:p>
            <a:pPr lvl="1"/>
            <a:r>
              <a:rPr lang="ko-KR" altLang="en-US" dirty="0" smtClean="0"/>
              <a:t>프로세스 생성시 자동으로 생성되는 </a:t>
            </a:r>
            <a:r>
              <a:rPr lang="ko-KR" altLang="en-US" dirty="0" err="1" smtClean="0"/>
              <a:t>힙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malloc</a:t>
            </a:r>
            <a:r>
              <a:rPr lang="en-US" altLang="ko-KR" dirty="0" smtClean="0"/>
              <a:t>(), free(), new, delete </a:t>
            </a:r>
            <a:r>
              <a:rPr lang="ko-KR" altLang="en-US" dirty="0" smtClean="0"/>
              <a:t>등을 통해 사용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Dynamic Heap</a:t>
            </a:r>
          </a:p>
          <a:p>
            <a:pPr lvl="1"/>
            <a:r>
              <a:rPr lang="ko-KR" altLang="en-US" dirty="0" err="1" smtClean="0"/>
              <a:t>힙</a:t>
            </a:r>
            <a:r>
              <a:rPr lang="ko-KR" altLang="en-US" dirty="0" smtClean="0"/>
              <a:t> 관련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통해서 직접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메모리를 할당하고 해제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상황에 맞게 직접 </a:t>
            </a:r>
            <a:r>
              <a:rPr lang="ko-KR" altLang="en-US" dirty="0" err="1" smtClean="0"/>
              <a:t>힙을</a:t>
            </a:r>
            <a:r>
              <a:rPr lang="ko-KR" altLang="en-US" dirty="0" smtClean="0"/>
              <a:t> 제어함으로써 </a:t>
            </a:r>
            <a:r>
              <a:rPr lang="en-US" altLang="ko-KR" dirty="0" smtClean="0"/>
              <a:t>Locality</a:t>
            </a:r>
            <a:r>
              <a:rPr lang="ko-KR" altLang="en-US" dirty="0" smtClean="0"/>
              <a:t>를 향상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쓰레드별로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힙을</a:t>
            </a:r>
            <a:r>
              <a:rPr lang="ko-KR" altLang="en-US" dirty="0" smtClean="0"/>
              <a:t> 따로 두는 것이 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멀티쓰레드</a:t>
            </a:r>
            <a:r>
              <a:rPr lang="ko-KR" altLang="en-US" dirty="0" smtClean="0"/>
              <a:t> 프로그래밍에서 잘 활용하면 성능 향상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디폴트 </a:t>
            </a:r>
            <a:r>
              <a:rPr lang="ko-KR" altLang="en-US" dirty="0" err="1" smtClean="0"/>
              <a:t>힙은</a:t>
            </a:r>
            <a:r>
              <a:rPr lang="ko-KR" altLang="en-US" dirty="0" smtClean="0"/>
              <a:t> 할당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해제시</a:t>
            </a:r>
            <a:r>
              <a:rPr lang="ko-KR" altLang="en-US" dirty="0" smtClean="0"/>
              <a:t> 내부적으로 동기화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임계구역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실습 예제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HeapCreate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할당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HeapAlloc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해제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HeapFree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소멸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HeapDestroy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힙</a:t>
            </a:r>
            <a:r>
              <a:rPr lang="ko-KR" altLang="en-US" dirty="0" smtClean="0"/>
              <a:t> 메모리 실습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atinLnBrk="0"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 latinLnBrk="0"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 latinLnBrk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Windows.h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&gt;</a:t>
            </a:r>
            <a:endParaRPr lang="ko-KR" altLang="ko-KR" dirty="0" smtClean="0">
              <a:latin typeface="Consolas" pitchFamily="49" charset="0"/>
              <a:cs typeface="Consolas" pitchFamily="49" charset="0"/>
            </a:endParaRPr>
          </a:p>
          <a:p>
            <a:pPr latinLnBrk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 </a:t>
            </a:r>
            <a:endParaRPr lang="ko-KR" altLang="ko-KR" dirty="0" smtClean="0">
              <a:latin typeface="Consolas" pitchFamily="49" charset="0"/>
              <a:cs typeface="Consolas" pitchFamily="49" charset="0"/>
            </a:endParaRPr>
          </a:p>
          <a:p>
            <a:pPr latinLnBrk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#define PAGE_SIZE 4096</a:t>
            </a:r>
            <a:endParaRPr lang="ko-KR" altLang="ko-KR" dirty="0" smtClean="0">
              <a:latin typeface="Consolas" pitchFamily="49" charset="0"/>
              <a:cs typeface="Consolas" pitchFamily="49" charset="0"/>
            </a:endParaRPr>
          </a:p>
          <a:p>
            <a:pPr latinLnBrk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 </a:t>
            </a:r>
            <a:endParaRPr lang="ko-KR" altLang="ko-KR" dirty="0" smtClean="0">
              <a:latin typeface="Consolas" pitchFamily="49" charset="0"/>
              <a:cs typeface="Consolas" pitchFamily="49" charset="0"/>
            </a:endParaRPr>
          </a:p>
          <a:p>
            <a:pPr latinLnBrk="0">
              <a:buNone/>
            </a:pP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tmain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, _TCHAR*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[])</a:t>
            </a:r>
            <a:endParaRPr lang="ko-KR" altLang="ko-KR" dirty="0" smtClean="0">
              <a:latin typeface="Consolas" pitchFamily="49" charset="0"/>
              <a:cs typeface="Consolas" pitchFamily="49" charset="0"/>
            </a:endParaRPr>
          </a:p>
          <a:p>
            <a:pPr latinLnBrk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</a:t>
            </a:r>
            <a:endParaRPr lang="ko-KR" altLang="ko-KR" dirty="0" smtClean="0">
              <a:latin typeface="Consolas" pitchFamily="49" charset="0"/>
              <a:cs typeface="Consolas" pitchFamily="49" charset="0"/>
            </a:endParaRPr>
          </a:p>
          <a:p>
            <a:pPr latinLnBrk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HANDLE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hHeap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HeapCreate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HEAP_NO_SERIALIZE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, PAGE_SIZE*10, PAGE_SIZE*100 ) ;</a:t>
            </a:r>
            <a:endParaRPr lang="ko-KR" altLang="ko-KR" dirty="0" smtClean="0">
              <a:latin typeface="Consolas" pitchFamily="49" charset="0"/>
              <a:cs typeface="Consolas" pitchFamily="49" charset="0"/>
            </a:endParaRPr>
          </a:p>
          <a:p>
            <a:pPr latinLnBrk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 </a:t>
            </a:r>
            <a:endParaRPr lang="ko-KR" altLang="ko-KR" dirty="0" smtClean="0">
              <a:latin typeface="Consolas" pitchFamily="49" charset="0"/>
              <a:cs typeface="Consolas" pitchFamily="49" charset="0"/>
            </a:endParaRPr>
          </a:p>
          <a:p>
            <a:pPr latinLnBrk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pArr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=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*)</a:t>
            </a:r>
            <a:r>
              <a:rPr lang="en-US" altLang="ko-KR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HeapAlloc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hHeap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, 0,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)*30) ;</a:t>
            </a:r>
            <a:endParaRPr lang="ko-KR" altLang="ko-KR" dirty="0" smtClean="0">
              <a:latin typeface="Consolas" pitchFamily="49" charset="0"/>
              <a:cs typeface="Consolas" pitchFamily="49" charset="0"/>
            </a:endParaRPr>
          </a:p>
          <a:p>
            <a:pPr latinLnBrk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 </a:t>
            </a:r>
            <a:endParaRPr lang="ko-KR" altLang="ko-KR" dirty="0" smtClean="0">
              <a:latin typeface="Consolas" pitchFamily="49" charset="0"/>
              <a:cs typeface="Consolas" pitchFamily="49" charset="0"/>
            </a:endParaRPr>
          </a:p>
          <a:p>
            <a:pPr latinLnBrk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=0 ;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&lt;10 ; ++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</a:t>
            </a:r>
            <a:endParaRPr lang="ko-KR" altLang="ko-KR" dirty="0" smtClean="0">
              <a:latin typeface="Consolas" pitchFamily="49" charset="0"/>
              <a:cs typeface="Consolas" pitchFamily="49" charset="0"/>
            </a:endParaRPr>
          </a:p>
          <a:p>
            <a:pPr latinLnBrk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pArr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] = (i+1) * 100 ;</a:t>
            </a:r>
            <a:endParaRPr lang="ko-KR" altLang="ko-KR" dirty="0" smtClean="0">
              <a:latin typeface="Consolas" pitchFamily="49" charset="0"/>
              <a:cs typeface="Consolas" pitchFamily="49" charset="0"/>
            </a:endParaRPr>
          </a:p>
          <a:p>
            <a:pPr latinLnBrk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 </a:t>
            </a:r>
            <a:endParaRPr lang="ko-KR" altLang="ko-KR" dirty="0" smtClean="0">
              <a:latin typeface="Consolas" pitchFamily="49" charset="0"/>
              <a:cs typeface="Consolas" pitchFamily="49" charset="0"/>
            </a:endParaRPr>
          </a:p>
          <a:p>
            <a:pPr latinLnBrk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=0 ;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&lt;30 ; ++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</a:t>
            </a:r>
            <a:endParaRPr lang="ko-KR" altLang="ko-KR" dirty="0" smtClean="0">
              <a:latin typeface="Consolas" pitchFamily="49" charset="0"/>
              <a:cs typeface="Consolas" pitchFamily="49" charset="0"/>
            </a:endParaRPr>
          </a:p>
          <a:p>
            <a:pPr latinLnBrk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	_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tprintf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 _T("%d "),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pArr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]) ;</a:t>
            </a:r>
            <a:endParaRPr lang="ko-KR" altLang="ko-KR" dirty="0" smtClean="0">
              <a:latin typeface="Consolas" pitchFamily="49" charset="0"/>
              <a:cs typeface="Consolas" pitchFamily="49" charset="0"/>
            </a:endParaRPr>
          </a:p>
          <a:p>
            <a:pPr latinLnBrk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 </a:t>
            </a:r>
            <a:endParaRPr lang="ko-KR" altLang="ko-KR" dirty="0" smtClean="0">
              <a:latin typeface="Consolas" pitchFamily="49" charset="0"/>
              <a:cs typeface="Consolas" pitchFamily="49" charset="0"/>
            </a:endParaRPr>
          </a:p>
          <a:p>
            <a:pPr latinLnBrk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HeapFree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hHeap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, 0,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pArr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 ;</a:t>
            </a:r>
            <a:endParaRPr lang="ko-KR" altLang="ko-KR" dirty="0" smtClean="0">
              <a:latin typeface="Consolas" pitchFamily="49" charset="0"/>
              <a:cs typeface="Consolas" pitchFamily="49" charset="0"/>
            </a:endParaRPr>
          </a:p>
          <a:p>
            <a:pPr latinLnBrk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 </a:t>
            </a:r>
            <a:endParaRPr lang="ko-KR" altLang="ko-KR" dirty="0" smtClean="0">
              <a:latin typeface="Consolas" pitchFamily="49" charset="0"/>
              <a:cs typeface="Consolas" pitchFamily="49" charset="0"/>
            </a:endParaRPr>
          </a:p>
          <a:p>
            <a:pPr latinLnBrk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HeapDestroy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hHeap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 ;</a:t>
            </a:r>
            <a:endParaRPr lang="ko-KR" altLang="ko-KR" dirty="0" smtClean="0">
              <a:latin typeface="Consolas" pitchFamily="49" charset="0"/>
              <a:cs typeface="Consolas" pitchFamily="49" charset="0"/>
            </a:endParaRPr>
          </a:p>
          <a:p>
            <a:pPr latinLnBrk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 </a:t>
            </a:r>
            <a:endParaRPr lang="ko-KR" altLang="ko-KR" dirty="0" smtClean="0">
              <a:latin typeface="Consolas" pitchFamily="49" charset="0"/>
              <a:cs typeface="Consolas" pitchFamily="49" charset="0"/>
            </a:endParaRPr>
          </a:p>
          <a:p>
            <a:pPr latinLnBrk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getchar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;</a:t>
            </a:r>
            <a:endParaRPr lang="ko-KR" altLang="ko-KR" dirty="0" smtClean="0">
              <a:latin typeface="Consolas" pitchFamily="49" charset="0"/>
              <a:cs typeface="Consolas" pitchFamily="49" charset="0"/>
            </a:endParaRPr>
          </a:p>
          <a:p>
            <a:pPr latinLnBrk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return 0;</a:t>
            </a:r>
            <a:endParaRPr lang="ko-KR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질의 응답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Shell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myShell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Pipe</a:t>
            </a:r>
            <a:r>
              <a:rPr lang="ko-KR" altLang="en-US" dirty="0" smtClean="0"/>
              <a:t> 기능 구현하기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type test.txt | sort</a:t>
            </a:r>
          </a:p>
          <a:p>
            <a:pPr lvl="2">
              <a:buNone/>
            </a:pPr>
            <a:r>
              <a:rPr lang="en-US" altLang="ko-KR" dirty="0" smtClean="0"/>
              <a:t>  * Anonymous Pipe </a:t>
            </a:r>
            <a:r>
              <a:rPr lang="ko-KR" altLang="en-US" dirty="0" smtClean="0"/>
              <a:t>이용하여 구현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490p)</a:t>
            </a:r>
          </a:p>
          <a:p>
            <a:pPr lvl="1"/>
            <a:r>
              <a:rPr lang="en-US" altLang="ko-KR" dirty="0" err="1" smtClean="0"/>
              <a:t>myShell</a:t>
            </a:r>
            <a:r>
              <a:rPr lang="en-US" altLang="ko-KR" dirty="0" smtClean="0"/>
              <a:t> </a:t>
            </a:r>
            <a:r>
              <a:rPr lang="ko-KR" altLang="en-US" dirty="0" smtClean="0"/>
              <a:t>완성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버그 처리 및 예외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보너스 점수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History </a:t>
            </a:r>
            <a:r>
              <a:rPr lang="ko-KR" altLang="en-US" dirty="0" smtClean="0"/>
              <a:t>명령 구현</a:t>
            </a:r>
            <a:r>
              <a:rPr lang="en-US" altLang="ko-KR" dirty="0" smtClean="0"/>
              <a:t>( </a:t>
            </a:r>
            <a:r>
              <a:rPr lang="ko-KR" altLang="en-US" dirty="0" smtClean="0"/>
              <a:t>최근 수행했던 명령어 목록 보여주기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이전 명령어 실행하기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 !dir </a:t>
            </a:r>
            <a:r>
              <a:rPr lang="ko-KR" altLang="en-US" dirty="0" smtClean="0"/>
              <a:t>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이전 </a:t>
            </a:r>
            <a:r>
              <a:rPr lang="en-US" altLang="ko-KR" dirty="0" smtClean="0"/>
              <a:t>“dir …” </a:t>
            </a:r>
            <a:r>
              <a:rPr lang="ko-KR" altLang="en-US" dirty="0" smtClean="0"/>
              <a:t>명령어 실행</a:t>
            </a:r>
            <a:r>
              <a:rPr lang="en-US" altLang="ko-KR" dirty="0" smtClean="0"/>
              <a:t>, !!</a:t>
            </a:r>
            <a:r>
              <a:rPr lang="ko-KR" altLang="en-US" dirty="0" smtClean="0"/>
              <a:t>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바로 전에 수행했던 명령어 실행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기말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주 화</a:t>
            </a:r>
            <a:r>
              <a:rPr lang="en-US" altLang="ko-KR" dirty="0" smtClean="0"/>
              <a:t>(9.23) 10:00~12:00</a:t>
            </a:r>
          </a:p>
        </p:txBody>
      </p:sp>
    </p:spTree>
    <p:extLst>
      <p:ext uri="{BB962C8B-B14F-4D97-AF65-F5344CB8AC3E}">
        <p14:creationId xmlns:p14="http://schemas.microsoft.com/office/powerpoint/2010/main" val="15693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Basic concepts of memory management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메모리 </a:t>
            </a:r>
          </a:p>
          <a:p>
            <a:pPr lvl="1"/>
            <a:r>
              <a:rPr lang="ko-KR" altLang="en-US" dirty="0" smtClean="0"/>
              <a:t>주소로 접근 가능한 </a:t>
            </a:r>
            <a:r>
              <a:rPr lang="en-US" altLang="ko-KR" dirty="0" smtClean="0"/>
              <a:t>word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byte</a:t>
            </a:r>
            <a:r>
              <a:rPr lang="ko-KR" altLang="en-US" dirty="0" smtClean="0"/>
              <a:t>의 배열 </a:t>
            </a:r>
          </a:p>
          <a:p>
            <a:r>
              <a:rPr lang="ko-KR" altLang="en-US" dirty="0" smtClean="0"/>
              <a:t>메모리의 역할 </a:t>
            </a:r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가 직접 접근하는 유일한 저장장치 </a:t>
            </a:r>
          </a:p>
          <a:p>
            <a:pPr lvl="2"/>
            <a:r>
              <a:rPr lang="ko-KR" altLang="en-US" dirty="0" smtClean="0"/>
              <a:t>레지스터와 메모리 </a:t>
            </a:r>
          </a:p>
          <a:p>
            <a:pPr lvl="2"/>
            <a:r>
              <a:rPr lang="ko-KR" altLang="en-US" dirty="0" smtClean="0"/>
              <a:t>디스크에 저장된 프로그램의 실행과 데이터 접근을 위해서는 메모리에 적재되어야 함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메모리 시스템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하드웨어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 위치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관리 </a:t>
            </a:r>
          </a:p>
          <a:p>
            <a:r>
              <a:rPr lang="ko-KR" altLang="en-US" dirty="0" smtClean="0"/>
              <a:t>메모리의 동작 속도 </a:t>
            </a:r>
          </a:p>
          <a:p>
            <a:pPr lvl="1"/>
            <a:r>
              <a:rPr lang="ko-KR" altLang="en-US" dirty="0" smtClean="0"/>
              <a:t>레지스터 접근 </a:t>
            </a:r>
          </a:p>
          <a:p>
            <a:pPr lvl="2"/>
            <a:r>
              <a:rPr lang="ko-KR" altLang="en-US" dirty="0" smtClean="0"/>
              <a:t>일반적으로 </a:t>
            </a:r>
            <a:r>
              <a:rPr lang="en-US" altLang="ko-KR" dirty="0" smtClean="0"/>
              <a:t>CPU </a:t>
            </a:r>
            <a:r>
              <a:rPr lang="ko-KR" altLang="en-US" dirty="0" err="1" smtClean="0"/>
              <a:t>클럭</a:t>
            </a:r>
            <a:r>
              <a:rPr lang="en-US" altLang="ko-KR" dirty="0" smtClean="0"/>
              <a:t>(clock)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 cycle </a:t>
            </a:r>
            <a:r>
              <a:rPr lang="ko-KR" altLang="en-US" dirty="0" smtClean="0"/>
              <a:t>이내에 처리 </a:t>
            </a:r>
          </a:p>
          <a:p>
            <a:pPr lvl="1"/>
            <a:r>
              <a:rPr lang="ko-KR" altLang="en-US" dirty="0" smtClean="0"/>
              <a:t>메모리 접근 </a:t>
            </a:r>
          </a:p>
          <a:p>
            <a:pPr lvl="2"/>
            <a:r>
              <a:rPr lang="ko-KR" altLang="en-US" dirty="0" smtClean="0"/>
              <a:t>여러 개의 </a:t>
            </a:r>
            <a:r>
              <a:rPr lang="en-US" altLang="ko-KR" dirty="0" smtClean="0"/>
              <a:t>CPU </a:t>
            </a:r>
            <a:r>
              <a:rPr lang="ko-KR" altLang="en-US" dirty="0" err="1" smtClean="0"/>
              <a:t>클럭</a:t>
            </a:r>
            <a:r>
              <a:rPr lang="ko-KR" altLang="en-US" dirty="0" smtClean="0"/>
              <a:t> </a:t>
            </a:r>
            <a:r>
              <a:rPr lang="en-US" altLang="ko-KR" dirty="0" smtClean="0"/>
              <a:t>cycle</a:t>
            </a:r>
            <a:r>
              <a:rPr lang="ko-KR" altLang="en-US" dirty="0" smtClean="0"/>
              <a:t>이 필요</a:t>
            </a:r>
            <a:r>
              <a:rPr lang="en-US" altLang="ko-KR" dirty="0" smtClean="0"/>
              <a:t>. CPU </a:t>
            </a:r>
            <a:r>
              <a:rPr lang="ko-KR" altLang="en-US" dirty="0" smtClean="0"/>
              <a:t>지연 </a:t>
            </a:r>
            <a:r>
              <a:rPr lang="en-US" altLang="ko-KR" dirty="0" smtClean="0"/>
              <a:t>(stall) </a:t>
            </a:r>
          </a:p>
          <a:p>
            <a:pPr lvl="1"/>
            <a:r>
              <a:rPr lang="ko-KR" altLang="en-US" dirty="0" smtClean="0"/>
              <a:t>캐시 </a:t>
            </a:r>
            <a:r>
              <a:rPr lang="en-US" altLang="ko-KR" dirty="0" smtClean="0"/>
              <a:t>(cache) </a:t>
            </a:r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와 메모리 사이의 속도 차이를 보상하여 프로그램 실행 성능을 높이기 위한 일종의 메모리 버퍼 </a:t>
            </a:r>
            <a:r>
              <a:rPr lang="en-US" altLang="ko-KR" dirty="0" smtClean="0"/>
              <a:t>(buffer)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하드웨어의 기본구조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메모리 보호 </a:t>
            </a:r>
            <a:r>
              <a:rPr lang="en-US" altLang="ko-KR" sz="2400" dirty="0" smtClean="0"/>
              <a:t>(Protection) </a:t>
            </a:r>
          </a:p>
          <a:p>
            <a:pPr lvl="1"/>
            <a:r>
              <a:rPr lang="ko-KR" altLang="en-US" sz="2000" dirty="0" smtClean="0"/>
              <a:t>운영체제 및 프로세스의 메모리 공간에 대한 부적절한 접근 방지 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프로세스의 합법적인 메모리 영역을 표시하는 하드웨어 </a:t>
            </a:r>
          </a:p>
          <a:p>
            <a:pPr lvl="1"/>
            <a:r>
              <a:rPr lang="ko-KR" altLang="en-US" sz="2000" dirty="0" smtClean="0"/>
              <a:t>기준 </a:t>
            </a:r>
            <a:r>
              <a:rPr lang="en-US" altLang="ko-KR" sz="2000" dirty="0" smtClean="0"/>
              <a:t>(base) </a:t>
            </a:r>
            <a:r>
              <a:rPr lang="ko-KR" altLang="en-US" sz="2000" dirty="0" smtClean="0"/>
              <a:t>레지스터 </a:t>
            </a:r>
          </a:p>
          <a:p>
            <a:pPr lvl="2"/>
            <a:r>
              <a:rPr lang="ko-KR" altLang="en-US" sz="1800" dirty="0" smtClean="0"/>
              <a:t>메모리 영역의 시작 주소 </a:t>
            </a:r>
          </a:p>
          <a:p>
            <a:pPr lvl="1"/>
            <a:r>
              <a:rPr lang="ko-KR" altLang="en-US" sz="2000" dirty="0" smtClean="0"/>
              <a:t>상한 </a:t>
            </a:r>
            <a:r>
              <a:rPr lang="en-US" altLang="ko-KR" sz="2000" dirty="0" smtClean="0"/>
              <a:t>(limit) </a:t>
            </a:r>
            <a:r>
              <a:rPr lang="ko-KR" altLang="en-US" sz="2000" dirty="0" smtClean="0"/>
              <a:t>레지스터 </a:t>
            </a:r>
          </a:p>
          <a:p>
            <a:pPr lvl="2"/>
            <a:r>
              <a:rPr lang="ko-KR" altLang="en-US" sz="1800" dirty="0" smtClean="0"/>
              <a:t>메모리 영역의 크기 </a:t>
            </a:r>
          </a:p>
          <a:p>
            <a:pPr lvl="1"/>
            <a:r>
              <a:rPr lang="ko-KR" altLang="en-US" sz="2000" dirty="0" smtClean="0"/>
              <a:t>문맥 교환 </a:t>
            </a:r>
            <a:r>
              <a:rPr lang="en-US" altLang="ko-KR" sz="2000" dirty="0" smtClean="0"/>
              <a:t>(context switch) </a:t>
            </a:r>
            <a:r>
              <a:rPr lang="ko-KR" altLang="en-US" sz="2000" dirty="0" smtClean="0"/>
              <a:t>시에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 저장되고 복구됨</a:t>
            </a: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780928"/>
            <a:ext cx="35433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 바인딩 </a:t>
            </a:r>
            <a:r>
              <a:rPr lang="en-US" altLang="ko-KR" dirty="0" smtClean="0"/>
              <a:t>(Address Binding)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주소 바인딩 </a:t>
            </a:r>
            <a:r>
              <a:rPr lang="en-US" altLang="ko-KR" dirty="0" smtClean="0"/>
              <a:t>= </a:t>
            </a:r>
            <a:r>
              <a:rPr lang="ko-KR" altLang="en-US" sz="2600" dirty="0" smtClean="0"/>
              <a:t>프로세스에게 메모리 주소 공간을 할당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프로그램의 코드와 데이터가 적재될 실제 메모리 주소 결정 </a:t>
            </a:r>
          </a:p>
          <a:p>
            <a:pPr lvl="1"/>
            <a:r>
              <a:rPr lang="ko-KR" altLang="en-US" dirty="0" smtClean="0"/>
              <a:t>일반적으로 프로세스에게 할당될 실제 메모리 영역은 실행 전에 고정되지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 바인딩은 주소 공간들 사이의 변환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(mapping)</a:t>
            </a:r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프로그램의 실행 단계 별 주소 표현 방식 </a:t>
            </a:r>
          </a:p>
          <a:p>
            <a:pPr lvl="1"/>
            <a:r>
              <a:rPr lang="ko-KR" altLang="en-US" dirty="0" smtClean="0">
                <a:solidFill>
                  <a:srgbClr val="0000CC"/>
                </a:solidFill>
              </a:rPr>
              <a:t>소스 프로그램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심벌 </a:t>
            </a:r>
            <a:r>
              <a:rPr lang="en-US" altLang="ko-KR" dirty="0" smtClean="0"/>
              <a:t>(symbol) </a:t>
            </a:r>
            <a:r>
              <a:rPr lang="ko-KR" altLang="en-US" dirty="0" smtClean="0"/>
              <a:t>형태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변수의 이름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>
                <a:solidFill>
                  <a:srgbClr val="0000CC"/>
                </a:solidFill>
              </a:rPr>
              <a:t>컴파일러 </a:t>
            </a:r>
            <a:r>
              <a:rPr lang="en-US" altLang="ko-KR" dirty="0" smtClean="0">
                <a:solidFill>
                  <a:srgbClr val="0000CC"/>
                </a:solidFill>
              </a:rPr>
              <a:t>(compiler)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재배치 가능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relocatable</a:t>
            </a:r>
            <a:r>
              <a:rPr lang="en-US" altLang="ko-KR" dirty="0" smtClean="0"/>
              <a:t>) </a:t>
            </a:r>
            <a:r>
              <a:rPr lang="ko-KR" altLang="en-US" dirty="0" smtClean="0"/>
              <a:t>주소 </a:t>
            </a:r>
          </a:p>
          <a:p>
            <a:pPr lvl="2"/>
            <a:r>
              <a:rPr lang="ko-KR" altLang="en-US" dirty="0" smtClean="0"/>
              <a:t>상대 주소 </a:t>
            </a:r>
            <a:r>
              <a:rPr lang="en-US" altLang="ko-KR" dirty="0" smtClean="0"/>
              <a:t>(relative address) </a:t>
            </a:r>
          </a:p>
          <a:p>
            <a:pPr lvl="1"/>
            <a:r>
              <a:rPr lang="ko-KR" altLang="en-US" dirty="0" smtClean="0">
                <a:solidFill>
                  <a:srgbClr val="0000CC"/>
                </a:solidFill>
              </a:rPr>
              <a:t>연결 편집기 </a:t>
            </a:r>
            <a:r>
              <a:rPr lang="en-US" altLang="ko-KR" dirty="0" smtClean="0">
                <a:solidFill>
                  <a:srgbClr val="0000CC"/>
                </a:solidFill>
              </a:rPr>
              <a:t>(linkage editor, linker) </a:t>
            </a:r>
            <a:r>
              <a:rPr lang="ko-KR" altLang="en-US" dirty="0" smtClean="0">
                <a:solidFill>
                  <a:srgbClr val="0000CC"/>
                </a:solidFill>
              </a:rPr>
              <a:t>혹은 적재기 </a:t>
            </a:r>
            <a:r>
              <a:rPr lang="en-US" altLang="ko-KR" dirty="0" smtClean="0">
                <a:solidFill>
                  <a:srgbClr val="0000CC"/>
                </a:solidFill>
              </a:rPr>
              <a:t>(loader)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프로세스 주소 공간의 절대 주소</a:t>
            </a:r>
            <a:r>
              <a:rPr lang="en-US" altLang="ko-KR" dirty="0" smtClean="0"/>
              <a:t>(absolute address)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0"/>
            <a:ext cx="43035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1052736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사용자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프로그램의</a:t>
            </a:r>
            <a:endParaRPr lang="en-US" altLang="ko-KR" sz="2400" dirty="0" smtClean="0"/>
          </a:p>
          <a:p>
            <a:r>
              <a:rPr lang="ko-KR" altLang="en-US" sz="2400" dirty="0" smtClean="0"/>
              <a:t>실행 단계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 바인딩 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컴파일 시간 </a:t>
            </a:r>
            <a:r>
              <a:rPr lang="en-US" altLang="ko-KR" dirty="0" smtClean="0"/>
              <a:t>(Compile time) </a:t>
            </a:r>
          </a:p>
          <a:p>
            <a:pPr lvl="1"/>
            <a:r>
              <a:rPr lang="ko-KR" altLang="en-US" dirty="0" smtClean="0"/>
              <a:t>소스를 컴파일 하는 중에 적재될 메모리 주소 결정 </a:t>
            </a:r>
          </a:p>
          <a:p>
            <a:pPr lvl="2"/>
            <a:r>
              <a:rPr lang="ko-KR" altLang="en-US" dirty="0" smtClean="0"/>
              <a:t>재배치 가능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relocatable</a:t>
            </a:r>
            <a:r>
              <a:rPr lang="en-US" altLang="ko-KR" dirty="0" smtClean="0"/>
              <a:t>) </a:t>
            </a:r>
            <a:r>
              <a:rPr lang="ko-KR" altLang="en-US" dirty="0" smtClean="0"/>
              <a:t>코드를 생성</a:t>
            </a:r>
          </a:p>
          <a:p>
            <a:r>
              <a:rPr lang="ko-KR" altLang="en-US" dirty="0" smtClean="0"/>
              <a:t>적재 시간 </a:t>
            </a:r>
            <a:r>
              <a:rPr lang="en-US" altLang="ko-KR" dirty="0" smtClean="0"/>
              <a:t>(Load time) </a:t>
            </a:r>
          </a:p>
          <a:p>
            <a:pPr lvl="1"/>
            <a:r>
              <a:rPr lang="ko-KR" altLang="en-US" dirty="0" smtClean="0"/>
              <a:t>코드의 </a:t>
            </a:r>
            <a:r>
              <a:rPr lang="ko-KR" altLang="en-US" dirty="0" smtClean="0"/>
              <a:t>심벌은 메모리 적재 시에 실제 주소와 바인딩 </a:t>
            </a:r>
          </a:p>
          <a:p>
            <a:r>
              <a:rPr lang="ko-KR" altLang="en-US" dirty="0" smtClean="0"/>
              <a:t>실행 시간 </a:t>
            </a:r>
            <a:r>
              <a:rPr lang="en-US" altLang="ko-KR" dirty="0" smtClean="0"/>
              <a:t>(Execution time) </a:t>
            </a:r>
          </a:p>
          <a:p>
            <a:pPr lvl="1"/>
            <a:r>
              <a:rPr lang="ko-KR" altLang="en-US" dirty="0" smtClean="0"/>
              <a:t>프로세스가 실행 중에 메모리 내에서 위치 변경 가능 </a:t>
            </a:r>
          </a:p>
          <a:p>
            <a:pPr lvl="1"/>
            <a:r>
              <a:rPr lang="ko-KR" altLang="en-US" dirty="0" smtClean="0"/>
              <a:t>주소 변환을 위한 특별한 하드웨어가 필요 </a:t>
            </a:r>
          </a:p>
          <a:p>
            <a:pPr lvl="2"/>
            <a:r>
              <a:rPr lang="en-US" altLang="ko-KR" dirty="0" smtClean="0"/>
              <a:t>Base &amp; limit register, MMU </a:t>
            </a:r>
            <a:r>
              <a:rPr lang="ko-KR" altLang="en-US" dirty="0" smtClean="0"/>
              <a:t>등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4718</TotalTime>
  <Words>1234</Words>
  <Application>Microsoft Office PowerPoint</Application>
  <PresentationFormat>화면 슬라이드 쇼(4:3)</PresentationFormat>
  <Paragraphs>266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나눔고딕</vt:lpstr>
      <vt:lpstr>맑은 고딕</vt:lpstr>
      <vt:lpstr>Arial</vt:lpstr>
      <vt:lpstr>Consolas</vt:lpstr>
      <vt:lpstr>Wingdings</vt:lpstr>
      <vt:lpstr>Office 테마</vt:lpstr>
      <vt:lpstr>PowerPoint 프레젠테이션</vt:lpstr>
      <vt:lpstr>Agenda</vt:lpstr>
      <vt:lpstr>학습 목표</vt:lpstr>
      <vt:lpstr>Basic concepts of memory management</vt:lpstr>
      <vt:lpstr>메모리 기본 개념</vt:lpstr>
      <vt:lpstr>메모리 하드웨어의 기본구조</vt:lpstr>
      <vt:lpstr>주소 바인딩 (Address Binding)</vt:lpstr>
      <vt:lpstr>PowerPoint 프레젠테이션</vt:lpstr>
      <vt:lpstr>주소 바인딩 시점</vt:lpstr>
      <vt:lpstr>메모리 관리 장치(MMU)</vt:lpstr>
      <vt:lpstr>Methods for Memory Management</vt:lpstr>
      <vt:lpstr>스와핑(Swapping)</vt:lpstr>
      <vt:lpstr>스와핑과 문맥교환</vt:lpstr>
      <vt:lpstr>메모리 할당</vt:lpstr>
      <vt:lpstr>메모리 할당</vt:lpstr>
      <vt:lpstr>페이징(Paging) 기법</vt:lpstr>
      <vt:lpstr>페이징 하드웨어: MMU</vt:lpstr>
      <vt:lpstr>페이징의 예</vt:lpstr>
      <vt:lpstr>페이징의 특징</vt:lpstr>
      <vt:lpstr>페이징의 구현</vt:lpstr>
      <vt:lpstr>TLB를 포함한 페이징 하드웨어</vt:lpstr>
      <vt:lpstr>페이지 테이블의 유효/무효 비트</vt:lpstr>
      <vt:lpstr>세그멘테이션(Segmentation) 기법</vt:lpstr>
      <vt:lpstr>세그멘테이션 하드웨어</vt:lpstr>
      <vt:lpstr>세그멘테이션의 예</vt:lpstr>
      <vt:lpstr>Windows 메모리 API 및 실습</vt:lpstr>
      <vt:lpstr>Windows 메모리 API layer</vt:lpstr>
      <vt:lpstr>가상 메모리 사용</vt:lpstr>
      <vt:lpstr>가상 메모리 실습 코드</vt:lpstr>
      <vt:lpstr>힙 메모리 사용</vt:lpstr>
      <vt:lpstr>힙 메모리 실습 코드</vt:lpstr>
      <vt:lpstr>마무리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ihlee</cp:lastModifiedBy>
  <cp:revision>1369</cp:revision>
  <dcterms:created xsi:type="dcterms:W3CDTF">2006-10-05T04:04:58Z</dcterms:created>
  <dcterms:modified xsi:type="dcterms:W3CDTF">2014-09-16T01:20:57Z</dcterms:modified>
</cp:coreProperties>
</file>