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302" r:id="rId4"/>
    <p:sldId id="258" r:id="rId5"/>
    <p:sldId id="305" r:id="rId6"/>
    <p:sldId id="306" r:id="rId7"/>
    <p:sldId id="304" r:id="rId8"/>
    <p:sldId id="303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00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1725" autoAdjust="0"/>
  </p:normalViewPr>
  <p:slideViewPr>
    <p:cSldViewPr>
      <p:cViewPr varScale="1">
        <p:scale>
          <a:sx n="91" d="100"/>
          <a:sy n="91" d="100"/>
        </p:scale>
        <p:origin x="40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16" y="274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B5F4D-0006-4280-A298-1E05DBF2D808}" type="datetimeFigureOut">
              <a:rPr lang="ko-KR" altLang="en-US" smtClean="0"/>
              <a:pPr/>
              <a:t>2014-07-15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42C35-FCBA-4879-95E0-C471BD9D3B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42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42C35-FCBA-4879-95E0-C471BD9D3B9D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743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00600"/>
          </a:xfrm>
        </p:spPr>
        <p:txBody>
          <a:bodyPr>
            <a:normAutofit/>
          </a:bodyPr>
          <a:lstStyle>
            <a:lvl1pPr marL="342900" indent="-342900">
              <a:buClr>
                <a:srgbClr val="C00000"/>
              </a:buClr>
              <a:buFont typeface="Wingdings" panose="05000000000000000000" pitchFamily="2" charset="2"/>
              <a:buChar char="§"/>
              <a:defRPr sz="2800"/>
            </a:lvl1pPr>
            <a:lvl2pPr marL="630238" indent="-285750">
              <a:buClr>
                <a:srgbClr val="0070C0"/>
              </a:buClr>
              <a:buFont typeface="Arial" panose="020B0604020202020204" pitchFamily="34" charset="0"/>
              <a:buChar char="–"/>
              <a:defRPr sz="2400"/>
            </a:lvl2pPr>
            <a:lvl3pPr marL="893763" indent="-228600">
              <a:defRPr sz="2000"/>
            </a:lvl3pPr>
            <a:lvl4pPr marL="1163638" indent="-228600">
              <a:defRPr sz="1800"/>
            </a:lvl4pPr>
            <a:lvl5pPr marL="1433513" indent="-228600"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82404" y="882086"/>
            <a:ext cx="8568952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010" y="332656"/>
            <a:ext cx="820461" cy="38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908720"/>
            <a:ext cx="8229600" cy="547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2014-07-15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nhn\Desktop\NEXT 사진\X-lay아트_최종_2012_0503\X레이아트_최종_2012_0503\꽃_04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" t="2066"/>
          <a:stretch/>
        </p:blipFill>
        <p:spPr bwMode="auto">
          <a:xfrm>
            <a:off x="4644008" y="116632"/>
            <a:ext cx="4464497" cy="662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nhn\Desktop\NEXT 사진\기타사진\NEXT 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60" t="69594" r="1562" b="2554"/>
          <a:stretch/>
        </p:blipFill>
        <p:spPr bwMode="auto">
          <a:xfrm>
            <a:off x="755576" y="908720"/>
            <a:ext cx="3528392" cy="827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683568" y="3140968"/>
            <a:ext cx="633447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3600" b="1" dirty="0" smtClean="0">
                <a:latin typeface="나눔고딕" pitchFamily="50" charset="-127"/>
                <a:ea typeface="나눔고딕" pitchFamily="50" charset="-127"/>
              </a:rPr>
              <a:t>Operating System Structures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736726" y="5085184"/>
            <a:ext cx="2323106" cy="0"/>
          </a:xfrm>
          <a:prstGeom prst="line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62174" y="5157192"/>
            <a:ext cx="1872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NHN NEXT</a:t>
            </a:r>
            <a:endParaRPr lang="ko-KR" altLang="en-US" sz="1600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458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API - system call – OS </a:t>
            </a:r>
            <a:r>
              <a:rPr lang="ko-KR" altLang="en-US" dirty="0" smtClean="0"/>
              <a:t>관계</a:t>
            </a:r>
            <a:endParaRPr lang="ko-KR" altLang="en-US" dirty="0"/>
          </a:p>
        </p:txBody>
      </p:sp>
      <p:sp>
        <p:nvSpPr>
          <p:cNvPr id="5" name="구름 4"/>
          <p:cNvSpPr/>
          <p:nvPr/>
        </p:nvSpPr>
        <p:spPr>
          <a:xfrm>
            <a:off x="3059832" y="1628800"/>
            <a:ext cx="3312368" cy="100811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</a:t>
            </a:r>
            <a:r>
              <a:rPr lang="ko-KR" altLang="en-US" dirty="0" smtClean="0"/>
              <a:t> </a:t>
            </a:r>
            <a:r>
              <a:rPr lang="en-US" altLang="ko-KR" dirty="0" smtClean="0"/>
              <a:t>application</a:t>
            </a:r>
            <a:endParaRPr lang="ko-KR" altLang="en-US" dirty="0"/>
          </a:p>
        </p:txBody>
      </p:sp>
      <p:sp>
        <p:nvSpPr>
          <p:cNvPr id="8" name="자유형 7"/>
          <p:cNvSpPr/>
          <p:nvPr/>
        </p:nvSpPr>
        <p:spPr>
          <a:xfrm>
            <a:off x="2771800" y="2420888"/>
            <a:ext cx="303196" cy="731520"/>
          </a:xfrm>
          <a:custGeom>
            <a:avLst/>
            <a:gdLst>
              <a:gd name="connsiteX0" fmla="*/ 274320 w 303196"/>
              <a:gd name="connsiteY0" fmla="*/ 0 h 731520"/>
              <a:gd name="connsiteX1" fmla="*/ 4813 w 303196"/>
              <a:gd name="connsiteY1" fmla="*/ 385010 h 731520"/>
              <a:gd name="connsiteX2" fmla="*/ 303196 w 303196"/>
              <a:gd name="connsiteY2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196" h="731520">
                <a:moveTo>
                  <a:pt x="274320" y="0"/>
                </a:moveTo>
                <a:cubicBezTo>
                  <a:pt x="137160" y="131545"/>
                  <a:pt x="0" y="263090"/>
                  <a:pt x="4813" y="385010"/>
                </a:cubicBezTo>
                <a:cubicBezTo>
                  <a:pt x="9626" y="506930"/>
                  <a:pt x="156411" y="619225"/>
                  <a:pt x="303196" y="731520"/>
                </a:cubicBezTo>
              </a:path>
            </a:pathLst>
          </a:cu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 rot="10565622">
            <a:off x="6324756" y="2430367"/>
            <a:ext cx="303196" cy="731520"/>
          </a:xfrm>
          <a:custGeom>
            <a:avLst/>
            <a:gdLst>
              <a:gd name="connsiteX0" fmla="*/ 274320 w 303196"/>
              <a:gd name="connsiteY0" fmla="*/ 0 h 731520"/>
              <a:gd name="connsiteX1" fmla="*/ 4813 w 303196"/>
              <a:gd name="connsiteY1" fmla="*/ 385010 h 731520"/>
              <a:gd name="connsiteX2" fmla="*/ 303196 w 303196"/>
              <a:gd name="connsiteY2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196" h="731520">
                <a:moveTo>
                  <a:pt x="274320" y="0"/>
                </a:moveTo>
                <a:cubicBezTo>
                  <a:pt x="137160" y="131545"/>
                  <a:pt x="0" y="263090"/>
                  <a:pt x="4813" y="385010"/>
                </a:cubicBezTo>
                <a:cubicBezTo>
                  <a:pt x="9626" y="506930"/>
                  <a:pt x="156411" y="619225"/>
                  <a:pt x="303196" y="731520"/>
                </a:cubicBezTo>
              </a:path>
            </a:pathLst>
          </a:cu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907704" y="249289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Open()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611560" y="3462508"/>
            <a:ext cx="78488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95736" y="3284984"/>
            <a:ext cx="5256584" cy="36933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System call interface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27584" y="2780928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 mode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7584" y="3573016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kernelmode</a:t>
            </a:r>
            <a:endParaRPr lang="ko-KR" altLang="en-US" dirty="0"/>
          </a:p>
        </p:txBody>
      </p:sp>
      <p:cxnSp>
        <p:nvCxnSpPr>
          <p:cNvPr id="16" name="꺾인 연결선 15"/>
          <p:cNvCxnSpPr/>
          <p:nvPr/>
        </p:nvCxnSpPr>
        <p:spPr>
          <a:xfrm rot="16200000" flipH="1">
            <a:off x="2303748" y="3825044"/>
            <a:ext cx="864096" cy="504056"/>
          </a:xfrm>
          <a:prstGeom prst="bentConnector3">
            <a:avLst>
              <a:gd name="adj1" fmla="val 100126"/>
            </a:avLst>
          </a:prstGeom>
          <a:ln w="158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131840" y="3933056"/>
            <a:ext cx="432048" cy="22467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800" dirty="0" smtClean="0"/>
              <a:t>.</a:t>
            </a:r>
          </a:p>
          <a:p>
            <a:r>
              <a:rPr lang="en-US" altLang="ko-KR" sz="2800" dirty="0" smtClean="0"/>
              <a:t>.</a:t>
            </a:r>
          </a:p>
          <a:p>
            <a:r>
              <a:rPr lang="en-US" altLang="ko-KR" sz="2800" dirty="0" smtClean="0"/>
              <a:t>.</a:t>
            </a:r>
          </a:p>
          <a:p>
            <a:r>
              <a:rPr lang="en-US" altLang="ko-KR" sz="2800" dirty="0" smtClean="0"/>
              <a:t>.</a:t>
            </a:r>
          </a:p>
          <a:p>
            <a:r>
              <a:rPr lang="en-US" altLang="ko-KR" sz="2800" dirty="0" smtClean="0"/>
              <a:t>…</a:t>
            </a:r>
            <a:endParaRPr lang="ko-KR" alt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5004048" y="3933056"/>
            <a:ext cx="21602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open()</a:t>
            </a:r>
          </a:p>
          <a:p>
            <a:r>
              <a:rPr lang="en-US" altLang="ko-KR" dirty="0" smtClean="0"/>
              <a:t>   implementation</a:t>
            </a:r>
          </a:p>
          <a:p>
            <a:r>
              <a:rPr lang="en-US" altLang="ko-KR" dirty="0" smtClean="0"/>
              <a:t>   of open()</a:t>
            </a:r>
          </a:p>
          <a:p>
            <a:r>
              <a:rPr lang="en-US" altLang="ko-KR" dirty="0" smtClean="0"/>
              <a:t>   System call</a:t>
            </a:r>
          </a:p>
          <a:p>
            <a:r>
              <a:rPr lang="en-US" altLang="ko-KR" dirty="0" smtClean="0"/>
              <a:t>   .</a:t>
            </a:r>
          </a:p>
          <a:p>
            <a:r>
              <a:rPr lang="en-US" altLang="ko-KR" dirty="0" smtClean="0"/>
              <a:t>   .</a:t>
            </a:r>
          </a:p>
          <a:p>
            <a:r>
              <a:rPr lang="en-US" altLang="ko-KR" dirty="0" smtClean="0"/>
              <a:t>   .</a:t>
            </a:r>
          </a:p>
          <a:p>
            <a:r>
              <a:rPr lang="en-US" altLang="ko-KR" dirty="0" smtClean="0"/>
              <a:t>   return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131840" y="4581128"/>
            <a:ext cx="4320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3419872" y="4725144"/>
            <a:ext cx="1800200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/>
          <p:nvPr/>
        </p:nvCxnSpPr>
        <p:spPr>
          <a:xfrm rot="5400000" flipH="1" flipV="1">
            <a:off x="5724128" y="4653136"/>
            <a:ext cx="2448272" cy="576064"/>
          </a:xfrm>
          <a:prstGeom prst="bentConnector3">
            <a:avLst>
              <a:gd name="adj1" fmla="val 464"/>
            </a:avLst>
          </a:prstGeom>
          <a:ln w="158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형 설명선 40"/>
          <p:cNvSpPr/>
          <p:nvPr/>
        </p:nvSpPr>
        <p:spPr>
          <a:xfrm>
            <a:off x="899592" y="4725144"/>
            <a:ext cx="1440160" cy="792088"/>
          </a:xfrm>
          <a:prstGeom prst="wedgeEllipseCallout">
            <a:avLst>
              <a:gd name="adj1" fmla="val 58369"/>
              <a:gd name="adj2" fmla="val -7793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System call interrupt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/>
      <p:bldP spid="6" grpId="0" animBg="1"/>
      <p:bldP spid="13" grpId="0"/>
      <p:bldP spid="14" grpId="0"/>
      <p:bldP spid="28" grpId="0" animBg="1"/>
      <p:bldP spid="29" grpId="0"/>
      <p:bldP spid="30" grpId="0" animBg="1"/>
      <p:bldP spid="4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표준</a:t>
            </a:r>
            <a:r>
              <a:rPr lang="en-US" altLang="ko-KR" dirty="0" smtClean="0"/>
              <a:t> C </a:t>
            </a:r>
            <a:r>
              <a:rPr lang="ko-KR" altLang="en-US" dirty="0" smtClean="0"/>
              <a:t>라이브러리 예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printf</a:t>
            </a:r>
            <a:r>
              <a:rPr lang="en-US" altLang="ko-KR" dirty="0" smtClean="0"/>
              <a:t>()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-&gt; write() </a:t>
            </a:r>
            <a:r>
              <a:rPr lang="ko-KR" altLang="en-US" dirty="0" smtClean="0"/>
              <a:t>시스템 함수 호출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2002110"/>
            <a:ext cx="4143375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꺾인 연결선 4"/>
          <p:cNvCxnSpPr/>
          <p:nvPr/>
        </p:nvCxnSpPr>
        <p:spPr>
          <a:xfrm rot="5400000">
            <a:off x="2879812" y="3897051"/>
            <a:ext cx="1512169" cy="288032"/>
          </a:xfrm>
          <a:prstGeom prst="bentConnector3">
            <a:avLst>
              <a:gd name="adj1" fmla="val -2021"/>
            </a:avLst>
          </a:prstGeom>
          <a:ln w="38100">
            <a:solidFill>
              <a:srgbClr val="C0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자유형 8"/>
          <p:cNvSpPr/>
          <p:nvPr/>
        </p:nvSpPr>
        <p:spPr>
          <a:xfrm>
            <a:off x="3275856" y="5301208"/>
            <a:ext cx="216024" cy="792088"/>
          </a:xfrm>
          <a:custGeom>
            <a:avLst/>
            <a:gdLst>
              <a:gd name="connsiteX0" fmla="*/ 274320 w 303196"/>
              <a:gd name="connsiteY0" fmla="*/ 0 h 731520"/>
              <a:gd name="connsiteX1" fmla="*/ 4813 w 303196"/>
              <a:gd name="connsiteY1" fmla="*/ 385010 h 731520"/>
              <a:gd name="connsiteX2" fmla="*/ 303196 w 303196"/>
              <a:gd name="connsiteY2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196" h="731520">
                <a:moveTo>
                  <a:pt x="274320" y="0"/>
                </a:moveTo>
                <a:cubicBezTo>
                  <a:pt x="137160" y="131545"/>
                  <a:pt x="0" y="263090"/>
                  <a:pt x="4813" y="385010"/>
                </a:cubicBezTo>
                <a:cubicBezTo>
                  <a:pt x="9626" y="506930"/>
                  <a:pt x="156411" y="619225"/>
                  <a:pt x="303196" y="731520"/>
                </a:cubicBezTo>
              </a:path>
            </a:pathLst>
          </a:cu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 rot="10800000">
            <a:off x="5618419" y="5292881"/>
            <a:ext cx="216024" cy="792088"/>
          </a:xfrm>
          <a:custGeom>
            <a:avLst/>
            <a:gdLst>
              <a:gd name="connsiteX0" fmla="*/ 274320 w 303196"/>
              <a:gd name="connsiteY0" fmla="*/ 0 h 731520"/>
              <a:gd name="connsiteX1" fmla="*/ 4813 w 303196"/>
              <a:gd name="connsiteY1" fmla="*/ 385010 h 731520"/>
              <a:gd name="connsiteX2" fmla="*/ 303196 w 303196"/>
              <a:gd name="connsiteY2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196" h="731520">
                <a:moveTo>
                  <a:pt x="274320" y="0"/>
                </a:moveTo>
                <a:cubicBezTo>
                  <a:pt x="137160" y="131545"/>
                  <a:pt x="0" y="263090"/>
                  <a:pt x="4813" y="385010"/>
                </a:cubicBezTo>
                <a:cubicBezTo>
                  <a:pt x="9626" y="506930"/>
                  <a:pt x="156411" y="619225"/>
                  <a:pt x="303196" y="731520"/>
                </a:cubicBezTo>
              </a:path>
            </a:pathLst>
          </a:cu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꺾인 연결선 10"/>
          <p:cNvCxnSpPr/>
          <p:nvPr/>
        </p:nvCxnSpPr>
        <p:spPr>
          <a:xfrm rot="16200000" flipV="1">
            <a:off x="4897187" y="3895901"/>
            <a:ext cx="1440160" cy="218326"/>
          </a:xfrm>
          <a:prstGeom prst="bentConnector3">
            <a:avLst>
              <a:gd name="adj1" fmla="val 100421"/>
            </a:avLst>
          </a:prstGeom>
          <a:ln w="38100">
            <a:solidFill>
              <a:srgbClr val="C0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호출의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8426" y="980728"/>
            <a:ext cx="6057910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모서리가 둥근 직사각형 3"/>
          <p:cNvSpPr/>
          <p:nvPr/>
        </p:nvSpPr>
        <p:spPr>
          <a:xfrm>
            <a:off x="1763688" y="1412776"/>
            <a:ext cx="1296144" cy="576064"/>
          </a:xfrm>
          <a:prstGeom prst="roundRect">
            <a:avLst/>
          </a:prstGeom>
          <a:solidFill>
            <a:srgbClr val="FF0000">
              <a:alpha val="29000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785564" y="2132856"/>
            <a:ext cx="1296144" cy="820488"/>
          </a:xfrm>
          <a:prstGeom prst="roundRect">
            <a:avLst/>
          </a:prstGeom>
          <a:solidFill>
            <a:srgbClr val="FF0000">
              <a:alpha val="29000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777970" y="3104964"/>
            <a:ext cx="1296144" cy="576064"/>
          </a:xfrm>
          <a:prstGeom prst="roundRect">
            <a:avLst/>
          </a:prstGeom>
          <a:solidFill>
            <a:srgbClr val="FF0000">
              <a:alpha val="29000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777970" y="4696744"/>
            <a:ext cx="1281862" cy="576064"/>
          </a:xfrm>
          <a:prstGeom prst="roundRect">
            <a:avLst/>
          </a:prstGeom>
          <a:solidFill>
            <a:srgbClr val="FF0000">
              <a:alpha val="29000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777970" y="3947256"/>
            <a:ext cx="1296144" cy="576064"/>
          </a:xfrm>
          <a:prstGeom prst="roundRect">
            <a:avLst/>
          </a:prstGeom>
          <a:solidFill>
            <a:srgbClr val="FF0000">
              <a:alpha val="29000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792252" y="5517232"/>
            <a:ext cx="1281862" cy="576064"/>
          </a:xfrm>
          <a:prstGeom prst="roundRect">
            <a:avLst/>
          </a:prstGeom>
          <a:solidFill>
            <a:srgbClr val="FF0000">
              <a:alpha val="29000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시스템 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시스템 유틸리티 </a:t>
            </a:r>
            <a:r>
              <a:rPr lang="en-US" altLang="ko-KR" dirty="0" smtClean="0"/>
              <a:t>(utility) </a:t>
            </a:r>
          </a:p>
          <a:p>
            <a:pPr lvl="1"/>
            <a:r>
              <a:rPr lang="ko-KR" altLang="en-US" dirty="0" smtClean="0"/>
              <a:t>프로그램의 개발과 실행을 위해 편리한 환경 제공 </a:t>
            </a:r>
          </a:p>
          <a:p>
            <a:pPr lvl="1"/>
            <a:r>
              <a:rPr lang="ko-KR" altLang="en-US" dirty="0" smtClean="0"/>
              <a:t>시스템 호출 인터페이스 혹은 복잡한 기능의 작업 수행 </a:t>
            </a:r>
          </a:p>
          <a:p>
            <a:pPr lvl="1"/>
            <a:r>
              <a:rPr lang="ko-KR" altLang="en-US" dirty="0" smtClean="0"/>
              <a:t>일반 사용자에게 보여지는 운영체제의 모습 </a:t>
            </a:r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시스템 프로그램의 종류 </a:t>
            </a:r>
          </a:p>
          <a:p>
            <a:pPr lvl="1"/>
            <a:r>
              <a:rPr lang="ko-KR" altLang="en-US" dirty="0" smtClean="0"/>
              <a:t>파일 관리 </a:t>
            </a:r>
            <a:r>
              <a:rPr lang="en-US" altLang="ko-KR" dirty="0" smtClean="0"/>
              <a:t>(File management) </a:t>
            </a:r>
          </a:p>
          <a:p>
            <a:pPr lvl="1"/>
            <a:r>
              <a:rPr lang="ko-KR" altLang="en-US" dirty="0" smtClean="0"/>
              <a:t>상태 정보 </a:t>
            </a:r>
            <a:r>
              <a:rPr lang="en-US" altLang="ko-KR" dirty="0" smtClean="0"/>
              <a:t>(Status information) </a:t>
            </a:r>
          </a:p>
          <a:p>
            <a:pPr lvl="1"/>
            <a:r>
              <a:rPr lang="ko-KR" altLang="en-US" dirty="0" smtClean="0"/>
              <a:t>파일 내용 수정 </a:t>
            </a:r>
            <a:r>
              <a:rPr lang="en-US" altLang="ko-KR" dirty="0" smtClean="0"/>
              <a:t>(File modification) </a:t>
            </a:r>
          </a:p>
          <a:p>
            <a:pPr lvl="1"/>
            <a:r>
              <a:rPr lang="ko-KR" altLang="en-US" dirty="0" smtClean="0"/>
              <a:t>프로그래밍 언어 지원 </a:t>
            </a:r>
            <a:r>
              <a:rPr lang="en-US" altLang="ko-KR" dirty="0" smtClean="0"/>
              <a:t>(Programming language support) </a:t>
            </a:r>
          </a:p>
          <a:p>
            <a:pPr lvl="1"/>
            <a:r>
              <a:rPr lang="ko-KR" altLang="en-US" dirty="0" smtClean="0"/>
              <a:t>프로그램 적재와 실행 </a:t>
            </a:r>
            <a:r>
              <a:rPr lang="en-US" altLang="ko-KR" dirty="0" smtClean="0"/>
              <a:t>(Program loading and execution) </a:t>
            </a:r>
          </a:p>
          <a:p>
            <a:pPr lvl="1"/>
            <a:r>
              <a:rPr lang="ko-KR" altLang="en-US" dirty="0" smtClean="0"/>
              <a:t>통신 </a:t>
            </a:r>
            <a:r>
              <a:rPr lang="en-US" altLang="ko-KR" dirty="0" smtClean="0"/>
              <a:t>(Communications) </a:t>
            </a:r>
            <a:endParaRPr lang="ko-KR" altLang="en-US" dirty="0" smtClean="0"/>
          </a:p>
          <a:p>
            <a:pPr lvl="1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OS</a:t>
            </a:r>
            <a:r>
              <a:rPr lang="ko-KR" altLang="en-US" dirty="0" smtClean="0"/>
              <a:t>의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커널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아키텍쳐에</a:t>
            </a:r>
            <a:r>
              <a:rPr lang="ko-KR" altLang="en-US" dirty="0" smtClean="0"/>
              <a:t> </a:t>
            </a:r>
            <a:r>
              <a:rPr lang="ko-KR" altLang="en-US" dirty="0" smtClean="0"/>
              <a:t>따른 운영체제의 분류 </a:t>
            </a:r>
          </a:p>
          <a:p>
            <a:pPr lvl="1"/>
            <a:r>
              <a:rPr lang="ko-KR" altLang="en-US" dirty="0" err="1" smtClean="0"/>
              <a:t>모놀리식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</a:t>
            </a:r>
            <a:r>
              <a:rPr lang="en-US" altLang="ko-KR" dirty="0" smtClean="0"/>
              <a:t>(Monolithic Kernel) </a:t>
            </a:r>
          </a:p>
          <a:p>
            <a:pPr lvl="2"/>
            <a:r>
              <a:rPr lang="ko-KR" altLang="en-US" dirty="0" smtClean="0"/>
              <a:t>운영체제의 모든 서비스를 하나의 </a:t>
            </a:r>
            <a:r>
              <a:rPr lang="ko-KR" altLang="en-US" dirty="0" err="1" smtClean="0"/>
              <a:t>커널에</a:t>
            </a:r>
            <a:r>
              <a:rPr lang="ko-KR" altLang="en-US" dirty="0" smtClean="0"/>
              <a:t> 구현 </a:t>
            </a:r>
          </a:p>
          <a:p>
            <a:pPr lvl="2"/>
            <a:r>
              <a:rPr lang="en-US" altLang="ko-KR" dirty="0" smtClean="0"/>
              <a:t>DOS, Linux, </a:t>
            </a:r>
            <a:r>
              <a:rPr lang="en-US" altLang="ko-KR" dirty="0" smtClean="0"/>
              <a:t>UNIX (</a:t>
            </a:r>
            <a:r>
              <a:rPr lang="ko-KR" altLang="en-US" dirty="0" smtClean="0"/>
              <a:t>초기</a:t>
            </a:r>
            <a:r>
              <a:rPr lang="en-US" altLang="ko-KR" dirty="0"/>
              <a:t>)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 </a:t>
            </a:r>
          </a:p>
          <a:p>
            <a:pPr lvl="1"/>
            <a:r>
              <a:rPr lang="ko-KR" altLang="en-US" dirty="0" err="1" smtClean="0"/>
              <a:t>마이크로커널</a:t>
            </a:r>
            <a:r>
              <a:rPr lang="ko-KR" altLang="en-US" dirty="0" smtClean="0"/>
              <a:t> </a:t>
            </a:r>
            <a:r>
              <a:rPr lang="en-US" altLang="ko-KR" dirty="0" smtClean="0"/>
              <a:t>(Microkernel) </a:t>
            </a:r>
          </a:p>
          <a:p>
            <a:pPr lvl="2"/>
            <a:r>
              <a:rPr lang="ko-KR" altLang="en-US" dirty="0" smtClean="0"/>
              <a:t>운영체제의 핵심 부분만 </a:t>
            </a:r>
            <a:r>
              <a:rPr lang="ko-KR" altLang="en-US" dirty="0" err="1" smtClean="0"/>
              <a:t>커널로</a:t>
            </a:r>
            <a:r>
              <a:rPr lang="ko-KR" altLang="en-US" dirty="0" smtClean="0"/>
              <a:t> 구현 </a:t>
            </a:r>
          </a:p>
          <a:p>
            <a:pPr lvl="3"/>
            <a:r>
              <a:rPr lang="ko-KR" altLang="en-US" dirty="0" smtClean="0"/>
              <a:t>프로세스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가상 메모리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기본 프로세스 통신 </a:t>
            </a:r>
            <a:r>
              <a:rPr lang="en-US" altLang="ko-KR" dirty="0" smtClean="0"/>
              <a:t>(IPC) </a:t>
            </a:r>
          </a:p>
          <a:p>
            <a:pPr lvl="2"/>
            <a:r>
              <a:rPr lang="en-US" altLang="ko-KR" dirty="0" smtClean="0"/>
              <a:t>Mach OS (Mac OS X</a:t>
            </a:r>
            <a:r>
              <a:rPr lang="ko-KR" altLang="en-US" dirty="0" smtClean="0"/>
              <a:t>에 적용</a:t>
            </a:r>
            <a:r>
              <a:rPr lang="en-US" altLang="ko-KR" dirty="0" smtClean="0"/>
              <a:t>), Windows NT </a:t>
            </a:r>
            <a:r>
              <a:rPr lang="ko-KR" altLang="en-US" dirty="0" smtClean="0"/>
              <a:t>등 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639129"/>
            <a:ext cx="8753872" cy="4670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9552" y="1844824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FF00"/>
                </a:solidFill>
              </a:rPr>
              <a:t>Monolithic </a:t>
            </a:r>
            <a:r>
              <a:rPr lang="en-US" altLang="ko-KR" sz="2400" dirty="0" smtClean="0">
                <a:solidFill>
                  <a:srgbClr val="FFFF00"/>
                </a:solidFill>
              </a:rPr>
              <a:t>kernel based</a:t>
            </a:r>
            <a:r>
              <a:rPr lang="en-US" altLang="ko-KR" dirty="0" smtClean="0">
                <a:solidFill>
                  <a:srgbClr val="FFFF00"/>
                </a:solidFill>
              </a:rPr>
              <a:t> OS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96136" y="184482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FF00"/>
                </a:solidFill>
              </a:rPr>
              <a:t>Microkernel based OS</a:t>
            </a:r>
            <a:endParaRPr lang="ko-KR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Micro kernel</a:t>
            </a:r>
          </a:p>
          <a:p>
            <a:pPr lvl="1"/>
            <a:r>
              <a:rPr lang="ko-KR" altLang="en-US" dirty="0" smtClean="0"/>
              <a:t>장점 </a:t>
            </a:r>
          </a:p>
          <a:p>
            <a:pPr lvl="2"/>
            <a:r>
              <a:rPr lang="ko-KR" altLang="en-US" dirty="0" smtClean="0"/>
              <a:t>운영체제의 기능 </a:t>
            </a:r>
            <a:r>
              <a:rPr lang="ko-KR" altLang="en-US" dirty="0" smtClean="0"/>
              <a:t>확장 용이</a:t>
            </a:r>
            <a:r>
              <a:rPr lang="en-US" altLang="ko-KR" dirty="0" smtClean="0"/>
              <a:t>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새로운 하드웨어로 이식</a:t>
            </a:r>
            <a:r>
              <a:rPr lang="en-US" altLang="ko-KR" dirty="0" smtClean="0"/>
              <a:t>(porting</a:t>
            </a:r>
            <a:r>
              <a:rPr lang="en-US" altLang="ko-KR" dirty="0" smtClean="0"/>
              <a:t>) </a:t>
            </a:r>
            <a:r>
              <a:rPr lang="ko-KR" altLang="en-US" dirty="0" smtClean="0"/>
              <a:t>용이</a:t>
            </a:r>
            <a:r>
              <a:rPr lang="en-US" altLang="ko-KR" dirty="0" smtClean="0"/>
              <a:t> 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커널</a:t>
            </a:r>
            <a:r>
              <a:rPr lang="ko-KR" altLang="en-US" dirty="0" smtClean="0"/>
              <a:t> 모드에서 동작하는 코드가 적기 때문에 </a:t>
            </a:r>
            <a:r>
              <a:rPr lang="ko-KR" altLang="en-US" dirty="0" smtClean="0"/>
              <a:t>신뢰성 높음</a:t>
            </a:r>
            <a:r>
              <a:rPr lang="en-US" altLang="ko-KR" dirty="0" smtClean="0"/>
              <a:t> 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보안성</a:t>
            </a:r>
            <a:r>
              <a:rPr lang="en-US" altLang="ko-KR" dirty="0" smtClean="0"/>
              <a:t>(security)</a:t>
            </a:r>
            <a:r>
              <a:rPr lang="ko-KR" altLang="en-US" dirty="0" smtClean="0"/>
              <a:t>이 </a:t>
            </a:r>
            <a:r>
              <a:rPr lang="ko-KR" altLang="en-US" dirty="0" smtClean="0"/>
              <a:t>높음</a:t>
            </a:r>
            <a:r>
              <a:rPr lang="en-US" altLang="ko-KR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단점 </a:t>
            </a:r>
          </a:p>
          <a:p>
            <a:pPr lvl="2"/>
            <a:r>
              <a:rPr lang="ko-KR" altLang="en-US" dirty="0" smtClean="0"/>
              <a:t>사용자 공간과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공간 사이의 빈번한 전환과 통신으로 성능 저하 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계층 구조 </a:t>
            </a:r>
            <a:r>
              <a:rPr lang="ko-KR" altLang="en-US" dirty="0" smtClean="0"/>
              <a:t>운영체제</a:t>
            </a:r>
            <a:r>
              <a:rPr lang="en-US" altLang="ko-KR" dirty="0" smtClean="0"/>
              <a:t>(Layered OS)</a:t>
            </a:r>
            <a:r>
              <a:rPr lang="ko-KR" altLang="en-US" dirty="0" smtClean="0"/>
              <a:t> 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하위 </a:t>
            </a:r>
            <a:r>
              <a:rPr lang="ko-KR" altLang="en-US" dirty="0" smtClean="0"/>
              <a:t>계층의 서비스와 함수만 사용 </a:t>
            </a:r>
          </a:p>
          <a:p>
            <a:pPr lvl="1"/>
            <a:r>
              <a:rPr lang="ko-KR" altLang="en-US" dirty="0" smtClean="0"/>
              <a:t>장점 </a:t>
            </a:r>
          </a:p>
          <a:p>
            <a:pPr lvl="2"/>
            <a:r>
              <a:rPr lang="ko-KR" altLang="en-US" dirty="0" smtClean="0"/>
              <a:t>구현과 디버깅이 간단 </a:t>
            </a:r>
          </a:p>
          <a:p>
            <a:pPr lvl="1"/>
            <a:r>
              <a:rPr lang="ko-KR" altLang="en-US" dirty="0" smtClean="0"/>
              <a:t>단점 </a:t>
            </a:r>
          </a:p>
          <a:p>
            <a:pPr lvl="2"/>
            <a:r>
              <a:rPr lang="ko-KR" altLang="en-US" dirty="0" smtClean="0"/>
              <a:t>계층 간의 관계 정의가 </a:t>
            </a:r>
            <a:r>
              <a:rPr lang="ko-KR" altLang="en-US" dirty="0" smtClean="0"/>
              <a:t>복잡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계층 간의 시스템 </a:t>
            </a:r>
            <a:r>
              <a:rPr lang="ko-KR" altLang="en-US" dirty="0" smtClean="0"/>
              <a:t>호출 오버헤드</a:t>
            </a:r>
            <a:endParaRPr lang="en-US" altLang="ko-KR" dirty="0" smtClean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924944"/>
            <a:ext cx="3629025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마무리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질의 응답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6934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Agenda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퀴즈</a:t>
            </a:r>
            <a:r>
              <a:rPr lang="en-US" altLang="ko-KR" dirty="0" smtClean="0"/>
              <a:t>/</a:t>
            </a:r>
            <a:r>
              <a:rPr lang="ko-KR" altLang="en-US" dirty="0" smtClean="0"/>
              <a:t>토론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장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아스키코드</a:t>
            </a:r>
            <a:r>
              <a:rPr lang="en-US" altLang="ko-KR" dirty="0" smtClean="0"/>
              <a:t>/</a:t>
            </a:r>
            <a:r>
              <a:rPr lang="ko-KR" altLang="en-US" dirty="0" smtClean="0"/>
              <a:t>유니코드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</a:t>
            </a:r>
            <a:r>
              <a:rPr lang="ko-KR" altLang="en-US" dirty="0" smtClean="0"/>
              <a:t>장</a:t>
            </a:r>
            <a:r>
              <a:rPr lang="en-US" altLang="ko-KR" dirty="0" smtClean="0"/>
              <a:t>: 64</a:t>
            </a:r>
            <a:r>
              <a:rPr lang="ko-KR" altLang="en-US" dirty="0" smtClean="0"/>
              <a:t>비트 기반 프로그래밍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운영체제 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운영체제의 서비스</a:t>
            </a:r>
            <a:r>
              <a:rPr lang="en-US" altLang="ko-KR" dirty="0" smtClean="0"/>
              <a:t>, system call</a:t>
            </a:r>
          </a:p>
          <a:p>
            <a:pPr lvl="1"/>
            <a:r>
              <a:rPr lang="en-US" altLang="ko-KR" dirty="0" smtClean="0"/>
              <a:t>API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kernel </a:t>
            </a:r>
            <a:r>
              <a:rPr lang="ko-KR" altLang="en-US" dirty="0" smtClean="0"/>
              <a:t>관계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시스템 프로그램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Windows shell</a:t>
            </a:r>
            <a:r>
              <a:rPr lang="ko-KR" altLang="en-US" dirty="0"/>
              <a:t> </a:t>
            </a:r>
            <a:r>
              <a:rPr lang="ko-KR" altLang="en-US" dirty="0" smtClean="0"/>
              <a:t>간단한</a:t>
            </a:r>
            <a:r>
              <a:rPr lang="en-US" altLang="ko-KR" dirty="0"/>
              <a:t> </a:t>
            </a:r>
            <a:r>
              <a:rPr lang="ko-KR" altLang="en-US" dirty="0" smtClean="0"/>
              <a:t>프로그래밍 실습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Batch file Programming</a:t>
            </a:r>
          </a:p>
          <a:p>
            <a:pPr lvl="1"/>
            <a:r>
              <a:rPr lang="en-US" altLang="ko-KR" dirty="0" smtClean="0"/>
              <a:t>Power shell </a:t>
            </a:r>
            <a:r>
              <a:rPr lang="ko-KR" altLang="en-US" dirty="0" smtClean="0"/>
              <a:t>실행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8802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유니코드</a:t>
            </a:r>
            <a:r>
              <a:rPr lang="en-US" altLang="ko-KR" dirty="0" smtClean="0"/>
              <a:t>, 64</a:t>
            </a:r>
            <a:r>
              <a:rPr lang="ko-KR" altLang="en-US" dirty="0" smtClean="0"/>
              <a:t>비트 기반 프로그래밍을 이해하고 사용할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운영체제의 서비스와 </a:t>
            </a:r>
            <a:r>
              <a:rPr lang="ko-KR" altLang="en-US" dirty="0" smtClean="0"/>
              <a:t>구조를 </a:t>
            </a:r>
            <a:r>
              <a:rPr lang="ko-KR" altLang="en-US" dirty="0" smtClean="0"/>
              <a:t>설명할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Shell</a:t>
            </a:r>
            <a:r>
              <a:rPr lang="ko-KR" altLang="en-US" dirty="0" smtClean="0"/>
              <a:t>을 이해하고 </a:t>
            </a:r>
            <a:r>
              <a:rPr lang="en-US" altLang="ko-KR" dirty="0" smtClean="0"/>
              <a:t>Windows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제공하는 </a:t>
            </a:r>
            <a:r>
              <a:rPr lang="en-US" altLang="ko-KR" dirty="0" smtClean="0"/>
              <a:t>shell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batch file programming</a:t>
            </a:r>
            <a:r>
              <a:rPr lang="ko-KR" altLang="en-US" dirty="0" smtClean="0"/>
              <a:t>을 사용할 수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0210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유니코드</a:t>
            </a:r>
            <a:r>
              <a:rPr lang="en-US" altLang="ko-KR" dirty="0" smtClean="0"/>
              <a:t>, 64</a:t>
            </a:r>
            <a:r>
              <a:rPr lang="ko-KR" altLang="en-US" dirty="0" smtClean="0"/>
              <a:t>비트 기반 프로그래밍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2-10] coding</a:t>
            </a:r>
            <a:r>
              <a:rPr lang="ko-KR" altLang="en-US" dirty="0" smtClean="0"/>
              <a:t>하고 결과 확인하기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새 프로젝트 유형은 </a:t>
            </a:r>
            <a:r>
              <a:rPr lang="en-US" altLang="ko-KR" dirty="0" smtClean="0"/>
              <a:t>Win32 </a:t>
            </a:r>
            <a:r>
              <a:rPr lang="ko-KR" altLang="en-US" dirty="0" smtClean="0"/>
              <a:t>콘솔 응용 프로그램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 3-2] coding</a:t>
            </a:r>
            <a:r>
              <a:rPr lang="ko-KR" altLang="en-US" dirty="0" smtClean="0"/>
              <a:t>하고 결과 확인하기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새 프로젝트 유형은 </a:t>
            </a:r>
            <a:r>
              <a:rPr lang="en-US" altLang="ko-KR" dirty="0" smtClean="0"/>
              <a:t>Win32 </a:t>
            </a:r>
            <a:r>
              <a:rPr lang="ko-KR" altLang="en-US" dirty="0" smtClean="0"/>
              <a:t>콘솔 응용 프로그램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2525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Operating system structures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OS services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6002569"/>
            <a:ext cx="7848872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Hardware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2007694"/>
            <a:ext cx="7848872" cy="39703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Operating system</a:t>
            </a: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628800"/>
            <a:ext cx="7848872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User and other system programs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4005064"/>
            <a:ext cx="707707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971600" y="3284984"/>
            <a:ext cx="7056784" cy="36933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System calls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2204864"/>
            <a:ext cx="30670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OS services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OS</a:t>
            </a:r>
            <a:r>
              <a:rPr lang="ko-KR" altLang="en-US" dirty="0" smtClean="0"/>
              <a:t>는 </a:t>
            </a:r>
            <a:r>
              <a:rPr lang="ko-KR" altLang="en-US" dirty="0" smtClean="0">
                <a:solidFill>
                  <a:srgbClr val="0000CC"/>
                </a:solidFill>
              </a:rPr>
              <a:t>프로그램 실행환경</a:t>
            </a:r>
            <a:r>
              <a:rPr lang="ko-KR" altLang="en-US" dirty="0" smtClean="0"/>
              <a:t>을 제공하고</a:t>
            </a:r>
            <a:r>
              <a:rPr lang="en-US" altLang="ko-KR" dirty="0" smtClean="0"/>
              <a:t>,</a:t>
            </a:r>
          </a:p>
          <a:p>
            <a:pPr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>
                <a:solidFill>
                  <a:srgbClr val="0000CC"/>
                </a:solidFill>
              </a:rPr>
              <a:t>프로그램과 사용자에게 서비스</a:t>
            </a:r>
            <a:r>
              <a:rPr lang="ko-KR" altLang="en-US" dirty="0" smtClean="0"/>
              <a:t>를 제공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사용자 서비스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UI(user interface) : CLI, GUI, Batch</a:t>
            </a:r>
          </a:p>
          <a:p>
            <a:pPr lvl="1"/>
            <a:r>
              <a:rPr lang="ko-KR" altLang="en-US" dirty="0" smtClean="0"/>
              <a:t>프로그램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IO</a:t>
            </a:r>
          </a:p>
          <a:p>
            <a:pPr lvl="1"/>
            <a:r>
              <a:rPr lang="ko-KR" altLang="en-US" dirty="0" smtClean="0"/>
              <a:t>파일 시스템 조작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통신 </a:t>
            </a:r>
            <a:r>
              <a:rPr lang="en-US" altLang="ko-KR" dirty="0" smtClean="0"/>
              <a:t>(communication)</a:t>
            </a:r>
          </a:p>
          <a:p>
            <a:pPr lvl="1"/>
            <a:r>
              <a:rPr lang="ko-KR" altLang="en-US" dirty="0" smtClean="0"/>
              <a:t>에러 발견 </a:t>
            </a:r>
            <a:r>
              <a:rPr lang="en-US" altLang="ko-KR" dirty="0" smtClean="0"/>
              <a:t>(error detection)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OS services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시스템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서비스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자원 할당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회계</a:t>
            </a:r>
            <a:r>
              <a:rPr lang="en-US" altLang="ko-KR" dirty="0" smtClean="0"/>
              <a:t>( accounting )</a:t>
            </a:r>
          </a:p>
          <a:p>
            <a:pPr lvl="1"/>
            <a:r>
              <a:rPr lang="ko-KR" altLang="en-US" dirty="0" smtClean="0"/>
              <a:t>보호와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보안</a:t>
            </a:r>
            <a:r>
              <a:rPr lang="en-US" altLang="ko-KR" dirty="0" smtClean="0"/>
              <a:t>( protection &amp; security )</a:t>
            </a:r>
          </a:p>
          <a:p>
            <a:pPr lvl="2"/>
            <a:r>
              <a:rPr lang="ko-KR" altLang="en-US" dirty="0" smtClean="0"/>
              <a:t>다수의 프로세스가 동시에 실행될 때 다른 프로세스 혹은 운영체제의 동작을 방해하지 않아야 함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보호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시스템 자원에 대한 모든 접근이 통제되도록 보장 </a:t>
            </a:r>
          </a:p>
          <a:p>
            <a:pPr lvl="2"/>
            <a:r>
              <a:rPr lang="ko-KR" altLang="en-US" dirty="0" smtClean="0"/>
              <a:t>보안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 인증</a:t>
            </a:r>
            <a:r>
              <a:rPr lang="en-US" altLang="ko-KR" dirty="0" smtClean="0"/>
              <a:t>(authentication)</a:t>
            </a:r>
            <a:r>
              <a:rPr lang="ko-KR" altLang="en-US" dirty="0" smtClean="0"/>
              <a:t>을 활용하여 입출력 장치를 통한 외부의 부당한 접근 시도를 방어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OS services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시스템 호출</a:t>
            </a:r>
            <a:r>
              <a:rPr lang="en-US" altLang="ko-KR" dirty="0" smtClean="0"/>
              <a:t>(system call)</a:t>
            </a:r>
            <a:r>
              <a:rPr lang="ko-KR" altLang="en-US" dirty="0" smtClean="0"/>
              <a:t> 서비스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OS</a:t>
            </a:r>
            <a:r>
              <a:rPr lang="ko-KR" altLang="en-US" dirty="0" smtClean="0"/>
              <a:t>가 제공하는 서비스에 대한 </a:t>
            </a:r>
            <a:r>
              <a:rPr lang="ko-KR" altLang="en-US" dirty="0" smtClean="0">
                <a:solidFill>
                  <a:srgbClr val="C00000"/>
                </a:solidFill>
              </a:rPr>
              <a:t>프로그래밍 인터페이스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2"/>
            <a:r>
              <a:rPr lang="ko-KR" altLang="en-US" dirty="0" smtClean="0"/>
              <a:t>실행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중인 프로그램과 </a:t>
            </a:r>
            <a:r>
              <a:rPr lang="en-US" altLang="ko-KR" dirty="0" smtClean="0"/>
              <a:t>OS</a:t>
            </a:r>
            <a:r>
              <a:rPr lang="ko-KR" altLang="en-US" dirty="0" smtClean="0"/>
              <a:t>간의 인터페이스</a:t>
            </a:r>
            <a:r>
              <a:rPr lang="en-US" altLang="ko-KR" dirty="0" smtClean="0"/>
              <a:t>, API</a:t>
            </a:r>
            <a:r>
              <a:rPr lang="ko-KR" altLang="en-US" dirty="0" smtClean="0"/>
              <a:t>라고도 부름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하드웨어의 상세 동작을 추상화 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프로그래밍의 편의성</a:t>
            </a:r>
            <a:r>
              <a:rPr lang="en-US" altLang="ko-KR" dirty="0" smtClean="0"/>
              <a:t>) </a:t>
            </a:r>
          </a:p>
          <a:p>
            <a:pPr lvl="1"/>
            <a:r>
              <a:rPr lang="en-US" altLang="ko-KR" dirty="0" smtClean="0"/>
              <a:t>OS</a:t>
            </a:r>
            <a:r>
              <a:rPr lang="ko-KR" altLang="en-US" dirty="0" smtClean="0"/>
              <a:t>를 통해서만 하드웨어 자원을 접근 </a:t>
            </a:r>
            <a:r>
              <a:rPr lang="en-US" altLang="ko-KR" dirty="0" smtClean="0"/>
              <a:t>(</a:t>
            </a:r>
            <a:r>
              <a:rPr lang="ko-KR" altLang="en-US" dirty="0" smtClean="0"/>
              <a:t>보호</a:t>
            </a:r>
            <a:r>
              <a:rPr lang="en-US" altLang="ko-KR" dirty="0" smtClean="0"/>
              <a:t>) </a:t>
            </a:r>
          </a:p>
          <a:p>
            <a:pPr lvl="1"/>
            <a:r>
              <a:rPr lang="ko-KR" altLang="en-US" dirty="0" smtClean="0"/>
              <a:t>일반적으로 </a:t>
            </a:r>
            <a:r>
              <a:rPr lang="en-US" altLang="ko-KR" dirty="0" smtClean="0"/>
              <a:t>C/C++ </a:t>
            </a:r>
            <a:r>
              <a:rPr lang="ko-KR" altLang="en-US" dirty="0" smtClean="0"/>
              <a:t>언어로 작성되어 함수 호출 형태로 제공 </a:t>
            </a:r>
          </a:p>
          <a:p>
            <a:pPr lvl="2"/>
            <a:r>
              <a:rPr lang="ko-KR" altLang="en-US" dirty="0" smtClean="0"/>
              <a:t>시스템 콜의 직접 호출보다는 고수준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통해 주로 접근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대표적 </a:t>
            </a:r>
            <a:r>
              <a:rPr lang="en-US" altLang="ko-KR" dirty="0" smtClean="0"/>
              <a:t>API: </a:t>
            </a:r>
            <a:r>
              <a:rPr lang="en-US" altLang="ko-KR" dirty="0" smtClean="0">
                <a:solidFill>
                  <a:srgbClr val="0000CC"/>
                </a:solidFill>
              </a:rPr>
              <a:t>Win32 API </a:t>
            </a:r>
            <a:r>
              <a:rPr lang="en-US" altLang="ko-KR" dirty="0" smtClean="0"/>
              <a:t>(Windows), </a:t>
            </a:r>
            <a:r>
              <a:rPr lang="en-US" altLang="ko-KR" dirty="0" smtClean="0">
                <a:solidFill>
                  <a:srgbClr val="0000CC"/>
                </a:solidFill>
              </a:rPr>
              <a:t>POSIX API </a:t>
            </a:r>
            <a:r>
              <a:rPr lang="en-US" altLang="ko-KR" dirty="0" smtClean="0"/>
              <a:t>(UNIX, Linux, Mac OS X), </a:t>
            </a:r>
            <a:r>
              <a:rPr lang="en-US" altLang="ko-KR" dirty="0" smtClean="0">
                <a:solidFill>
                  <a:srgbClr val="0000CC"/>
                </a:solidFill>
              </a:rPr>
              <a:t>Java API </a:t>
            </a:r>
            <a:r>
              <a:rPr lang="en-US" altLang="ko-KR" dirty="0" smtClean="0"/>
              <a:t>(Java virtual machine)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3725</TotalTime>
  <Words>591</Words>
  <Application>Microsoft Office PowerPoint</Application>
  <PresentationFormat>화면 슬라이드 쇼(4:3)</PresentationFormat>
  <Paragraphs>137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나눔고딕</vt:lpstr>
      <vt:lpstr>맑은 고딕</vt:lpstr>
      <vt:lpstr>Arial</vt:lpstr>
      <vt:lpstr>Wingdings</vt:lpstr>
      <vt:lpstr>Office 테마</vt:lpstr>
      <vt:lpstr>PowerPoint 프레젠테이션</vt:lpstr>
      <vt:lpstr>Agenda</vt:lpstr>
      <vt:lpstr>학습목표</vt:lpstr>
      <vt:lpstr>유니코드, 64비트 기반 프로그래밍 실습</vt:lpstr>
      <vt:lpstr>Operating system structures</vt:lpstr>
      <vt:lpstr>OS services</vt:lpstr>
      <vt:lpstr>OS services</vt:lpstr>
      <vt:lpstr>OS services</vt:lpstr>
      <vt:lpstr>OS services</vt:lpstr>
      <vt:lpstr>PowerPoint 프레젠테이션</vt:lpstr>
      <vt:lpstr>PowerPoint 프레젠테이션</vt:lpstr>
      <vt:lpstr>시스템 호출의 예</vt:lpstr>
      <vt:lpstr>시스템 프로그램</vt:lpstr>
      <vt:lpstr>OS의 구조</vt:lpstr>
      <vt:lpstr>PowerPoint 프레젠테이션</vt:lpstr>
      <vt:lpstr>PowerPoint 프레젠테이션</vt:lpstr>
      <vt:lpstr>PowerPoint 프레젠테이션</vt:lpstr>
      <vt:lpstr>마무리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ihlee</cp:lastModifiedBy>
  <cp:revision>394</cp:revision>
  <dcterms:created xsi:type="dcterms:W3CDTF">2006-10-05T04:04:58Z</dcterms:created>
  <dcterms:modified xsi:type="dcterms:W3CDTF">2014-07-16T10:07:35Z</dcterms:modified>
</cp:coreProperties>
</file>