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07" r:id="rId2"/>
    <p:sldId id="464" r:id="rId3"/>
    <p:sldId id="461" r:id="rId4"/>
    <p:sldId id="462" r:id="rId5"/>
    <p:sldId id="463" r:id="rId6"/>
    <p:sldId id="456" r:id="rId7"/>
    <p:sldId id="459" r:id="rId8"/>
    <p:sldId id="457" r:id="rId9"/>
    <p:sldId id="458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2671" autoAdjust="0"/>
  </p:normalViewPr>
  <p:slideViewPr>
    <p:cSldViewPr>
      <p:cViewPr varScale="1">
        <p:scale>
          <a:sx n="79" d="100"/>
          <a:sy n="79" d="100"/>
        </p:scale>
        <p:origin x="-485" y="-77"/>
      </p:cViewPr>
      <p:guideLst>
        <p:guide orient="horz" pos="37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6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885C2-C83F-41AA-9F24-F94A188ECD70}" type="datetimeFigureOut">
              <a:rPr lang="ko-KR" altLang="en-US" smtClean="0"/>
              <a:t>2014-09-11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83C-0FCA-430E-AD27-8F9678585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0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4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4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각운동량의 방향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각속도의 방향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오른손 법칙에 의해 결정됨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4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운동방향으로 가해진 힘만 운동 변화에 관여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8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5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6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7258FA-61F4-4AEC-AA1B-4CD0D64BE4F7}" type="datetimeFigureOut">
              <a:rPr lang="ko-KR" altLang="en-US" smtClean="0"/>
              <a:pPr/>
              <a:t>2014-09-11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1.png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47.png"/><Relationship Id="rId7" Type="http://schemas.openxmlformats.org/officeDocument/2006/relationships/image" Target="../media/image34.wmf"/><Relationship Id="rId12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6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3.wmf"/><Relationship Id="rId11" Type="http://schemas.openxmlformats.org/officeDocument/2006/relationships/image" Target="../media/image77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11" Type="http://schemas.openxmlformats.org/officeDocument/2006/relationships/image" Target="../media/image82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54.png"/><Relationship Id="rId5" Type="http://schemas.openxmlformats.org/officeDocument/2006/relationships/image" Target="../media/image87.png"/><Relationship Id="rId10" Type="http://schemas.openxmlformats.org/officeDocument/2006/relationships/image" Target="../media/image53.png"/><Relationship Id="rId4" Type="http://schemas.openxmlformats.org/officeDocument/2006/relationships/image" Target="../media/image48.wmf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wmf"/><Relationship Id="rId11" Type="http://schemas.openxmlformats.org/officeDocument/2006/relationships/image" Target="../media/image92.wmf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89.wmf"/><Relationship Id="rId9" Type="http://schemas.openxmlformats.org/officeDocument/2006/relationships/image" Target="../media/image9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95.wmf"/><Relationship Id="rId9" Type="http://schemas.openxmlformats.org/officeDocument/2006/relationships/image" Target="../media/image9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00.png"/><Relationship Id="rId4" Type="http://schemas.openxmlformats.org/officeDocument/2006/relationships/image" Target="../media/image9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108.png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0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6.wmf"/><Relationship Id="rId4" Type="http://schemas.openxmlformats.org/officeDocument/2006/relationships/image" Target="../media/image47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1.png"/><Relationship Id="rId7" Type="http://schemas.openxmlformats.org/officeDocument/2006/relationships/image" Target="../media/image1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73816" y="2564904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물리학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051720" y="3933056"/>
            <a:ext cx="45365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2014.2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학기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이남영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2166" y="500042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토크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(Torque)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428736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어떤 축이 고정된 </a:t>
            </a:r>
            <a:r>
              <a:rPr lang="ko-KR" altLang="en-US" dirty="0" err="1" smtClean="0"/>
              <a:t>강체에</a:t>
            </a:r>
            <a:r>
              <a:rPr lang="ko-KR" altLang="en-US" dirty="0" smtClean="0"/>
              <a:t> 힘을 작용하면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물체는 그 축에 대하여 회전하려</a:t>
            </a:r>
          </a:p>
          <a:p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같이 어떤 축에 대하여 물체를 회전시키고자 하는 힘의 능률은   </a:t>
            </a:r>
            <a:r>
              <a:rPr lang="ko-KR" altLang="en-US" dirty="0" smtClean="0">
                <a:solidFill>
                  <a:srgbClr val="FF0000"/>
                </a:solidFill>
              </a:rPr>
              <a:t>토크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돌림힘</a:t>
            </a:r>
            <a:r>
              <a:rPr lang="en-US" altLang="ko-KR" dirty="0" smtClean="0"/>
              <a:t>, torque)</a:t>
            </a:r>
            <a:r>
              <a:rPr lang="ko-KR" altLang="en-US" dirty="0" smtClean="0"/>
              <a:t>이라고 하는 벡터량을 측정한다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000232" y="2571744"/>
          <a:ext cx="142349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수식" r:id="rId3" imgW="444240" imgH="177480" progId="Equation.3">
                  <p:embed/>
                </p:oleObj>
              </mc:Choice>
              <mc:Fallback>
                <p:oleObj name="수식" r:id="rId3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571744"/>
                        <a:ext cx="1423490" cy="57150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28774" y="3429000"/>
            <a:ext cx="402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단위</a:t>
            </a:r>
            <a:r>
              <a:rPr lang="en-US" altLang="ko-KR" sz="1600" dirty="0" smtClean="0"/>
              <a:t>: Nm (Joule </a:t>
            </a:r>
            <a:r>
              <a:rPr lang="ko-KR" altLang="en-US" sz="1600" dirty="0" smtClean="0"/>
              <a:t>단위와 같다고 하지 않음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2571744"/>
            <a:ext cx="2652718" cy="112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06" y="3861048"/>
            <a:ext cx="50101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3206" y="5661248"/>
            <a:ext cx="7564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렌치의 턱에서 먼 곳에 힘이 작용할 수록 토크의 크기는 증가한다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9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5576" y="2791662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97" y="1424182"/>
            <a:ext cx="18859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5576" y="1196752"/>
            <a:ext cx="511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그림에서처럼 두 사람이 서로 회전문을 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왼쪽의 여자는 문의 중심에서 </a:t>
            </a:r>
            <a:r>
              <a:rPr lang="en-US" altLang="ko-KR" dirty="0" smtClean="0"/>
              <a:t>1.20m</a:t>
            </a:r>
            <a:r>
              <a:rPr lang="ko-KR" altLang="en-US" dirty="0" smtClean="0"/>
              <a:t>떨어진 곳에서 </a:t>
            </a:r>
            <a:r>
              <a:rPr lang="en-US" altLang="ko-KR" dirty="0" smtClean="0"/>
              <a:t>625N</a:t>
            </a:r>
            <a:r>
              <a:rPr lang="ko-KR" altLang="en-US" dirty="0" smtClean="0"/>
              <a:t>의 힘을 가하고 오른쪽의 남자는 중심에서 </a:t>
            </a:r>
            <a:r>
              <a:rPr lang="en-US" altLang="ko-KR" dirty="0" smtClean="0"/>
              <a:t>0.800m</a:t>
            </a:r>
            <a:r>
              <a:rPr lang="ko-KR" altLang="en-US" dirty="0" smtClean="0"/>
              <a:t>떨어진 곳에서 </a:t>
            </a:r>
            <a:r>
              <a:rPr lang="en-US" altLang="ko-KR" dirty="0" smtClean="0"/>
              <a:t>850N</a:t>
            </a:r>
            <a:r>
              <a:rPr lang="ko-KR" altLang="en-US" dirty="0" smtClean="0"/>
              <a:t>의 힘을 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회전문에 작용하는 알짜 토크를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39552" y="548680"/>
            <a:ext cx="8175852" cy="369332"/>
            <a:chOff x="928662" y="571480"/>
            <a:chExt cx="4357718" cy="369332"/>
          </a:xfrm>
        </p:grpSpPr>
        <p:sp>
          <p:nvSpPr>
            <p:cNvPr id="16" name="직사각형 15"/>
            <p:cNvSpPr/>
            <p:nvPr/>
          </p:nvSpPr>
          <p:spPr>
            <a:xfrm>
              <a:off x="1659591" y="571480"/>
              <a:ext cx="1376607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회전문에서의 힘 겨루기</a:t>
              </a:r>
              <a:endParaRPr lang="en-US" altLang="ko-K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8.1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9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5786" y="500042"/>
            <a:ext cx="7643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물체에 알짜 토크가 작용하지 않으면 물체의 회전 속도는 변하지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46"/>
            <a:ext cx="255531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29058" y="1357298"/>
          <a:ext cx="2286016" cy="54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수식" r:id="rId4" imgW="749160" imgH="177480" progId="Equation.3">
                  <p:embed/>
                </p:oleObj>
              </mc:Choice>
              <mc:Fallback>
                <p:oleObj name="수식" r:id="rId4" imgW="749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1357298"/>
                        <a:ext cx="2286016" cy="54357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707904" y="2266786"/>
            <a:ext cx="47931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토크의 값은 회전축의 선택에 달려 있다는 것을 기억하는 것은 매우 중요하다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토크는 위치와 힘 벡터에 의해서 결정되는 평면에 수직인 벡터이다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방향은 오른손 법칙으로 결정된다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42976" y="4543392"/>
            <a:ext cx="7286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오른쪽 손가락들을 </a:t>
            </a:r>
            <a:r>
              <a:rPr lang="en-US" altLang="ko-KR" i="1" dirty="0" smtClean="0">
                <a:latin typeface="Century Schoolbook" pitchFamily="18" charset="0"/>
              </a:rPr>
              <a:t>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방향으로 향하게 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벡터 </a:t>
            </a:r>
            <a:r>
              <a:rPr lang="en-US" altLang="ko-KR" i="1" dirty="0" smtClean="0">
                <a:latin typeface="Century Schoolbook" pitchFamily="18" charset="0"/>
              </a:rPr>
              <a:t>F</a:t>
            </a:r>
            <a:r>
              <a:rPr lang="ko-KR" altLang="en-US" dirty="0" smtClean="0"/>
              <a:t>의 방향으로 손가락들을 감아쥐어라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그때 엄지손가락이 근사적으로 토크의 방향을 가리킨다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종이면으로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나오는 방향이다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1500"/>
            <a:ext cx="2547029" cy="115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0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38509"/>
            <a:ext cx="6000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(a) </a:t>
            </a:r>
            <a:r>
              <a:rPr lang="ko-KR" altLang="en-US" sz="1600" dirty="0" smtClean="0"/>
              <a:t>한 남자가 그림과 같이 경첩으로부터 </a:t>
            </a:r>
            <a:r>
              <a:rPr lang="en-US" altLang="ko-KR" sz="1600" dirty="0" smtClean="0"/>
              <a:t>2.00 m </a:t>
            </a:r>
            <a:r>
              <a:rPr lang="ko-KR" altLang="en-US" sz="1600" dirty="0" smtClean="0"/>
              <a:t>떨어진 곳에 문과 </a:t>
            </a:r>
            <a:r>
              <a:rPr lang="en-US" altLang="ko-KR" sz="1600" dirty="0" smtClean="0"/>
              <a:t>60.0°</a:t>
            </a:r>
            <a:r>
              <a:rPr lang="ko-KR" altLang="en-US" sz="1600" dirty="0" smtClean="0"/>
              <a:t>의 각도를 이루면서 힘 </a:t>
            </a:r>
            <a:r>
              <a:rPr lang="en-US" altLang="ko-KR" sz="1600" dirty="0" smtClean="0"/>
              <a:t>F=3.00×10</a:t>
            </a:r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 N</a:t>
            </a:r>
            <a:r>
              <a:rPr lang="ko-KR" altLang="en-US" sz="1600" dirty="0" smtClean="0"/>
              <a:t>을 작용하고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경첩의 위치를 회전축으로 선택하여 문에 작용하는 토크를 구하라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70675" y="2248095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209938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쐐기가 문 반대편에 경첩으로부터 </a:t>
            </a:r>
            <a:r>
              <a:rPr lang="en-US" altLang="ko-KR" sz="1600" dirty="0" smtClean="0"/>
              <a:t>1.50 m</a:t>
            </a:r>
            <a:r>
              <a:rPr lang="ko-KR" altLang="en-US" sz="1600" dirty="0" smtClean="0"/>
              <a:t>에 있다고 하자</a:t>
            </a:r>
            <a:r>
              <a:rPr lang="en-US" altLang="ko-KR" sz="1600" dirty="0" smtClean="0"/>
              <a:t>. (a)</a:t>
            </a:r>
            <a:r>
              <a:rPr lang="ko-KR" altLang="en-US" sz="1600" dirty="0" smtClean="0"/>
              <a:t>에서 작용하는 힘으로 문이 열리지 않도록 하기 위해서는 쐐기에는 최소한 얼마만큼의 힘이 가해져야 하는가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000108"/>
            <a:ext cx="20478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14348" y="3924318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9" name="그룹 14"/>
          <p:cNvGrpSpPr/>
          <p:nvPr/>
        </p:nvGrpSpPr>
        <p:grpSpPr>
          <a:xfrm>
            <a:off x="524662" y="630776"/>
            <a:ext cx="8175852" cy="369332"/>
            <a:chOff x="928662" y="571480"/>
            <a:chExt cx="4357718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659591" y="571480"/>
              <a:ext cx="45983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회전문</a:t>
              </a:r>
              <a:endParaRPr lang="en-US" altLang="ko-KR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8.2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2166" y="500042"/>
            <a:ext cx="7884250" cy="769441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토크와 평형에 대한 두 조건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(Torque and the Two Conditions for Equilibrium)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42873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역학적 평형에 놓인 물체는 다음과 같은 두 조건을 만족해야만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00024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알짜 외력이 영이어야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928926" y="2562956"/>
          <a:ext cx="1285884" cy="58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3" imgW="545760" imgH="253800" progId="Equation.3">
                  <p:embed/>
                </p:oleObj>
              </mc:Choice>
              <mc:Fallback>
                <p:oleObj name="Equation" r:id="rId3" imgW="545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562956"/>
                        <a:ext cx="1285884" cy="58029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5786" y="3743270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알짜 외부 토크가 영이어야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928926" y="4335473"/>
          <a:ext cx="1285884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5" imgW="533160" imgH="253800" progId="Equation.3">
                  <p:embed/>
                </p:oleObj>
              </mc:Choice>
              <mc:Fallback>
                <p:oleObj name="Equation" r:id="rId5" imgW="533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335473"/>
                        <a:ext cx="1285884" cy="5937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818" y="2071678"/>
            <a:ext cx="2705106" cy="319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44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38509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질량이 </a:t>
            </a:r>
            <a:r>
              <a:rPr lang="en-US" altLang="ko-KR" sz="1600" dirty="0" smtClean="0"/>
              <a:t>m=55.0 kg</a:t>
            </a:r>
            <a:r>
              <a:rPr lang="ko-KR" altLang="en-US" sz="1600" dirty="0" smtClean="0"/>
              <a:t>인 여자가 판자의 길이가 </a:t>
            </a:r>
            <a:r>
              <a:rPr lang="en-US" altLang="ko-KR" sz="1600" dirty="0" smtClean="0"/>
              <a:t>L=4.00 m</a:t>
            </a:r>
            <a:r>
              <a:rPr lang="ko-KR" altLang="en-US" sz="1600" dirty="0" smtClean="0"/>
              <a:t>이고 중심에 회전축이 있는 시소의 왼쪽 끝에 앉아있다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먼저 회전축을 지나가는 축에 대해 시소에 작용하는 토크를 계산하라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남자와 여자가 앉은 시소가 평형이 되려면 질량이 </a:t>
            </a:r>
            <a:r>
              <a:rPr lang="en-US" altLang="ko-KR" sz="1600" dirty="0" smtClean="0"/>
              <a:t>M=75.0 kg</a:t>
            </a:r>
            <a:r>
              <a:rPr lang="ko-KR" altLang="en-US" sz="1600" dirty="0" smtClean="0"/>
              <a:t>인 남자는 어느 곳에 앉아야 하는가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70675" y="2248095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3357562"/>
            <a:ext cx="544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판자의 질량이 </a:t>
            </a:r>
            <a:r>
              <a:rPr lang="en-US" altLang="ko-KR" sz="1600" dirty="0" smtClean="0"/>
              <a:t>m=12.0 kg </a:t>
            </a:r>
            <a:r>
              <a:rPr lang="ko-KR" altLang="en-US" sz="1600" dirty="0" smtClean="0"/>
              <a:t>판자 이라면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회전축에 의해 </a:t>
            </a:r>
            <a:endParaRPr lang="en-US" altLang="ko-KR" sz="1600" dirty="0" smtClean="0"/>
          </a:p>
          <a:p>
            <a:r>
              <a:rPr lang="ko-KR" altLang="en-US" sz="1600" dirty="0" smtClean="0"/>
              <a:t>작용되는 수직 항력을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71942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515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15773"/>
            <a:ext cx="2912205" cy="203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14"/>
          <p:cNvGrpSpPr/>
          <p:nvPr/>
        </p:nvGrpSpPr>
        <p:grpSpPr>
          <a:xfrm>
            <a:off x="539552" y="667458"/>
            <a:ext cx="7961538" cy="369332"/>
            <a:chOff x="928662" y="571480"/>
            <a:chExt cx="4357718" cy="369332"/>
          </a:xfrm>
        </p:grpSpPr>
        <p:sp>
          <p:nvSpPr>
            <p:cNvPr id="26" name="직사각형 25"/>
            <p:cNvSpPr/>
            <p:nvPr/>
          </p:nvSpPr>
          <p:spPr>
            <a:xfrm>
              <a:off x="1659591" y="571480"/>
              <a:ext cx="59592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균형잡기</a:t>
              </a:r>
              <a:endParaRPr lang="en-US" altLang="ko-KR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8.3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7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2166" y="500042"/>
            <a:ext cx="8283238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무게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중심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(The Center of Gravity)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428736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8.3</a:t>
            </a:r>
            <a:r>
              <a:rPr lang="ko-KR" altLang="en-US" dirty="0" smtClean="0"/>
              <a:t>에서 판자에 작용하는 중력에 의한 토크는 모든 판자의 무게가 판자의 중심에 집중되어 있다면 같다고 가정하였다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점을 물체의 무게 중심</a:t>
            </a:r>
            <a:r>
              <a:rPr lang="en-US" altLang="ko-KR" dirty="0" smtClean="0"/>
              <a:t>(center of gravity)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143116"/>
            <a:ext cx="17526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42942" y="2477649"/>
          <a:ext cx="6357950" cy="45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4" name="수식" r:id="rId4" imgW="3390840" imgH="241200" progId="Equation.3">
                  <p:embed/>
                </p:oleObj>
              </mc:Choice>
              <mc:Fallback>
                <p:oleObj name="수식" r:id="rId4" imgW="3390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42" y="2477649"/>
                        <a:ext cx="6357950" cy="4512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558925" y="3060700"/>
          <a:ext cx="4524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5" name="수식" r:id="rId6" imgW="2412720" imgH="482400" progId="Equation.3">
                  <p:embed/>
                </p:oleObj>
              </mc:Choice>
              <mc:Fallback>
                <p:oleObj name="수식" r:id="rId6" imgW="2412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3060700"/>
                        <a:ext cx="4524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071670" y="4214818"/>
          <a:ext cx="16192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6" name="수식" r:id="rId8" imgW="863280" imgH="482400" progId="Equation.3">
                  <p:embed/>
                </p:oleObj>
              </mc:Choice>
              <mc:Fallback>
                <p:oleObj name="수식" r:id="rId8" imgW="863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214818"/>
                        <a:ext cx="16192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357686" y="4214818"/>
          <a:ext cx="1571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7" name="수식" r:id="rId10" imgW="838080" imgH="482400" progId="Equation.3">
                  <p:embed/>
                </p:oleObj>
              </mc:Choice>
              <mc:Fallback>
                <p:oleObj name="수식" r:id="rId10" imgW="838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4214818"/>
                        <a:ext cx="15716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00958" y="4429132"/>
            <a:ext cx="12287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571472" y="5429264"/>
            <a:ext cx="692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질량 중심과 무게 중심은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</a:t>
            </a:r>
            <a:r>
              <a:rPr lang="ko-KR" altLang="en-US" dirty="0"/>
              <a:t>크</a:t>
            </a:r>
            <a:r>
              <a:rPr lang="ko-KR" altLang="en-US" dirty="0" smtClean="0"/>
              <a:t>게 변하지 않는다면 정확하게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1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1038509"/>
            <a:ext cx="601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(a) </a:t>
            </a:r>
            <a:r>
              <a:rPr lang="ko-KR" altLang="en-US" sz="1600" dirty="0" smtClean="0"/>
              <a:t>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물체가 그림과 같이 분포되어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무게 중심을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8402" y="1529349"/>
            <a:ext cx="800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580943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68681"/>
            <a:ext cx="2495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58786" y="3429000"/>
            <a:ext cx="601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왼쪽에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있는 물체를 위로 </a:t>
            </a:r>
            <a:r>
              <a:rPr lang="en-US" altLang="ko-KR" sz="1600" dirty="0" smtClean="0"/>
              <a:t>1.00m </a:t>
            </a:r>
            <a:r>
              <a:rPr lang="ko-KR" altLang="en-US" sz="1600" dirty="0" smtClean="0"/>
              <a:t>옮기고 오른쪽에 있는 물체를 아래로 </a:t>
            </a:r>
            <a:r>
              <a:rPr lang="en-US" altLang="ko-KR" sz="1600" dirty="0" smtClean="0"/>
              <a:t>0.500m </a:t>
            </a:r>
            <a:r>
              <a:rPr lang="ko-KR" altLang="en-US" sz="1600" dirty="0" smtClean="0"/>
              <a:t>옮기는 경우 무게중심을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216" y="4221088"/>
            <a:ext cx="24860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4"/>
          <p:cNvGrpSpPr/>
          <p:nvPr/>
        </p:nvGrpSpPr>
        <p:grpSpPr>
          <a:xfrm>
            <a:off x="539552" y="667458"/>
            <a:ext cx="8175852" cy="369332"/>
            <a:chOff x="928662" y="571480"/>
            <a:chExt cx="4357718" cy="369332"/>
          </a:xfrm>
        </p:grpSpPr>
        <p:sp>
          <p:nvSpPr>
            <p:cNvPr id="17" name="직사각형 16"/>
            <p:cNvSpPr/>
            <p:nvPr/>
          </p:nvSpPr>
          <p:spPr>
            <a:xfrm>
              <a:off x="1659591" y="571480"/>
              <a:ext cx="978457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무게중심 구하기</a:t>
              </a:r>
              <a:endParaRPr lang="en-US" altLang="ko-KR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8.4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70626" y="548680"/>
            <a:ext cx="8244290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평형 상태에 있는 물체들의 예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(Examples of Objects in Equilibrium)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700808"/>
            <a:ext cx="8001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50.0 N</a:t>
            </a:r>
            <a:r>
              <a:rPr lang="ko-KR" altLang="en-US" sz="1600" dirty="0" smtClean="0"/>
              <a:t>의 볼링공이 사람의 손에 놓여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이때 팔뚝은 수평을 유지하고 있다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이두근은</a:t>
            </a:r>
            <a:r>
              <a:rPr lang="ko-KR" altLang="en-US" sz="1600" dirty="0" smtClean="0"/>
              <a:t> 팔꿈치로부터 </a:t>
            </a:r>
            <a:r>
              <a:rPr lang="en-US" altLang="ko-KR" sz="1600" dirty="0" smtClean="0"/>
              <a:t>0.030 0 m</a:t>
            </a:r>
            <a:r>
              <a:rPr lang="ko-KR" altLang="en-US" sz="1600" dirty="0" smtClean="0"/>
              <a:t>에 붙어 있고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공은 팔꿈치로부터 </a:t>
            </a:r>
            <a:r>
              <a:rPr lang="en-US" altLang="ko-KR" sz="1600" dirty="0" smtClean="0"/>
              <a:t>0.350 m</a:t>
            </a:r>
            <a:r>
              <a:rPr lang="ko-KR" altLang="en-US" sz="1600" dirty="0" smtClean="0"/>
              <a:t>에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팔뚝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척골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위의 </a:t>
            </a:r>
            <a:r>
              <a:rPr lang="ko-KR" altLang="en-US" sz="1600" dirty="0" err="1" smtClean="0"/>
              <a:t>이두근에</a:t>
            </a:r>
            <a:r>
              <a:rPr lang="ko-KR" altLang="en-US" sz="1600" dirty="0" smtClean="0"/>
              <a:t> 의해 작용하는 위쪽 힘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과 팔꿈치에 작용하는 팔뚝 위의 상완골에 작용하는 아래쪽 힘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을 구하라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팔뚝의 무게와 </a:t>
            </a:r>
            <a:r>
              <a:rPr lang="ko-KR" altLang="en-US" sz="1600" dirty="0" err="1" smtClean="0"/>
              <a:t>이두근이</a:t>
            </a:r>
            <a:r>
              <a:rPr lang="ko-KR" altLang="en-US" sz="1600" dirty="0" smtClean="0"/>
              <a:t> 수직에서 약간 벗어나 있는 것은 무시하자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3478413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4311" y="4422438"/>
            <a:ext cx="4565657" cy="238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그룹 14"/>
          <p:cNvGrpSpPr/>
          <p:nvPr/>
        </p:nvGrpSpPr>
        <p:grpSpPr>
          <a:xfrm>
            <a:off x="523662" y="1303990"/>
            <a:ext cx="8175852" cy="369332"/>
            <a:chOff x="928662" y="571480"/>
            <a:chExt cx="4357718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659591" y="571480"/>
              <a:ext cx="145008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err="1" smtClean="0"/>
                <a:t>볼링공을</a:t>
              </a:r>
              <a:r>
                <a:rPr lang="ko-KR" altLang="en-US" b="1" dirty="0" smtClean="0"/>
                <a:t>  들고 있는 팔뚝</a:t>
              </a:r>
              <a:endParaRPr lang="en-US" altLang="ko-KR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8.5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4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2166" y="500042"/>
            <a:ext cx="8283238" cy="769441"/>
          </a:xfrm>
          <a:prstGeom prst="rect">
            <a:avLst/>
          </a:prstGeom>
          <a:gradFill flip="none" rotWithShape="1">
            <a:gsLst>
              <a:gs pos="10000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/>
              <a:t>8.5 </a:t>
            </a:r>
            <a:r>
              <a:rPr lang="ko-KR" altLang="en-US" sz="2400" dirty="0" smtClean="0"/>
              <a:t>토크와 </a:t>
            </a:r>
            <a:r>
              <a:rPr lang="ko-KR" altLang="en-US" sz="2400" dirty="0" err="1" smtClean="0"/>
              <a:t>각가속도</a:t>
            </a:r>
            <a:r>
              <a:rPr lang="ko-KR" altLang="en-US" sz="2400" dirty="0" smtClean="0"/>
              <a:t> 사이의 관계</a:t>
            </a:r>
            <a:endParaRPr lang="en-US" altLang="ko-KR" sz="2400" dirty="0" smtClean="0"/>
          </a:p>
          <a:p>
            <a:r>
              <a:rPr lang="en-US" altLang="ko-KR" sz="2000" dirty="0" smtClean="0"/>
              <a:t>                                                </a:t>
            </a:r>
            <a:r>
              <a:rPr lang="en-US" altLang="ko-KR" sz="1400" dirty="0" smtClean="0"/>
              <a:t>(Relationship between Torque and Angular Acceleration)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496785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강체가</a:t>
            </a:r>
            <a:r>
              <a:rPr lang="ko-KR" altLang="en-US" dirty="0" smtClean="0"/>
              <a:t> 알짜 토크를 받게 될 때 </a:t>
            </a:r>
            <a:r>
              <a:rPr lang="ko-KR" altLang="en-US" dirty="0" err="1" smtClean="0"/>
              <a:t>강체는</a:t>
            </a:r>
            <a:r>
              <a:rPr lang="ko-KR" altLang="en-US" dirty="0" smtClean="0"/>
              <a:t> 알짜 토크에 직접 비례하는 </a:t>
            </a:r>
            <a:r>
              <a:rPr lang="ko-KR" altLang="en-US" dirty="0" err="1" smtClean="0"/>
              <a:t>각가속도를</a:t>
            </a:r>
            <a:r>
              <a:rPr lang="ko-KR" altLang="en-US" dirty="0" smtClean="0"/>
              <a:t> 갖는다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5266422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입자에 작용하는 알짜 토크는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각가속도에</a:t>
            </a:r>
            <a:r>
              <a:rPr lang="ko-KR" altLang="en-US" sz="2000" dirty="0" smtClean="0">
                <a:solidFill>
                  <a:srgbClr val="FF0000"/>
                </a:solidFill>
              </a:rPr>
              <a:t> 비례하고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그 비례상수는 관성 모멘트이다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587500" y="2307420"/>
          <a:ext cx="13160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5" name="수식" r:id="rId3" imgW="545760" imgH="228600" progId="Equation.3">
                  <p:embed/>
                </p:oleObj>
              </mc:Choice>
              <mc:Fallback>
                <p:oleObj name="수식" r:id="rId3" imgW="545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307420"/>
                        <a:ext cx="1316038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760787" y="2306626"/>
          <a:ext cx="1622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6" name="수식" r:id="rId5" imgW="672840" imgH="228600" progId="Equation.3">
                  <p:embed/>
                </p:oleObj>
              </mc:Choice>
              <mc:Fallback>
                <p:oleObj name="수식" r:id="rId5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7" y="2306626"/>
                        <a:ext cx="16224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714612" y="3786190"/>
          <a:ext cx="2639272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" name="수식" r:id="rId7" imgW="939600" imgH="203040" progId="Equation.3">
                  <p:embed/>
                </p:oleObj>
              </mc:Choice>
              <mc:Fallback>
                <p:oleObj name="수식" r:id="rId7" imgW="93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786190"/>
                        <a:ext cx="2639272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357290" y="3051966"/>
          <a:ext cx="20812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" name="수식" r:id="rId9" imgW="863280" imgH="228600" progId="Equation.3">
                  <p:embed/>
                </p:oleObj>
              </mc:Choice>
              <mc:Fallback>
                <p:oleObj name="수식" r:id="rId9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051966"/>
                        <a:ext cx="2081212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86512" y="2285992"/>
            <a:ext cx="2300290" cy="19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643306" y="3036091"/>
          <a:ext cx="22971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9" name="수식" r:id="rId12" imgW="952200" imgH="241200" progId="Equation.3">
                  <p:embed/>
                </p:oleObj>
              </mc:Choice>
              <mc:Fallback>
                <p:oleObj name="수식" r:id="rId12" imgW="952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036091"/>
                        <a:ext cx="229711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3214678" y="2428868"/>
            <a:ext cx="21431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29058" y="4500570"/>
            <a:ext cx="455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latin typeface="Century Schoolbook" pitchFamily="18" charset="0"/>
              </a:rPr>
              <a:t>I</a:t>
            </a:r>
            <a:r>
              <a:rPr lang="en-US" altLang="ko-KR" b="1" i="1" dirty="0" smtClean="0">
                <a:latin typeface="Century Schoolbook" pitchFamily="18" charset="0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물체의 관성 모멘트</a:t>
            </a:r>
            <a:r>
              <a:rPr lang="en-US" altLang="ko-KR" dirty="0" smtClean="0"/>
              <a:t>(moment of inertia)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7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528" y="332656"/>
            <a:ext cx="842493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교시 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회전 동역학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Rigid body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운동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회전운동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선운동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회전운동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무게중심에서의 상대운동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즉 정지상태에서의 회전운동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관성모멘트에 의한 회전 동역학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선운동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무게중심의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선운동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개념도 설명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굴러가는 통나무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정지상태의 회전하는 통나무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회전하지 않고 움직이는 통나무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무게중심과 관성모멘트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토크와 평형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회전운동에너지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각운동량 보존법칙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회전하는 물체에 작용하는 토크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(Torque on a Rotating Object)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4786322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크기가 있는 </a:t>
            </a:r>
            <a:r>
              <a:rPr lang="ko-KR" altLang="en-US" dirty="0" err="1" smtClean="0"/>
              <a:t>강체의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각가속도는</a:t>
            </a:r>
            <a:r>
              <a:rPr lang="ko-KR" altLang="en-US" dirty="0" smtClean="0"/>
              <a:t> 그것에 작용하는 알짜 토크에 비례한다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600201" y="1223964"/>
          <a:ext cx="2257420" cy="52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4" name="수식" r:id="rId3" imgW="1091880" imgH="253800" progId="Equation.3">
                  <p:embed/>
                </p:oleObj>
              </mc:Choice>
              <mc:Fallback>
                <p:oleObj name="수식" r:id="rId3" imgW="1091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1223964"/>
                        <a:ext cx="2257420" cy="523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3143240" y="2928934"/>
          <a:ext cx="15478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5" name="수식" r:id="rId5" imgW="698400" imgH="253800" progId="Equation.3">
                  <p:embed/>
                </p:oleObj>
              </mc:Choice>
              <mc:Fallback>
                <p:oleObj name="수식" r:id="rId5" imgW="698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2928934"/>
                        <a:ext cx="1547812" cy="5635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142976" y="2071678"/>
          <a:ext cx="36909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6" name="수식" r:id="rId7" imgW="2031840" imgH="253800" progId="Equation.3">
                  <p:embed/>
                </p:oleObj>
              </mc:Choice>
              <mc:Fallback>
                <p:oleObj name="수식" r:id="rId7" imgW="2031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071678"/>
                        <a:ext cx="36909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3071802" y="3857627"/>
          <a:ext cx="1714512" cy="67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7" name="수식" r:id="rId9" imgW="622080" imgH="253800" progId="Equation.3">
                  <p:embed/>
                </p:oleObj>
              </mc:Choice>
              <mc:Fallback>
                <p:oleObj name="수식" r:id="rId9" imgW="622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857627"/>
                        <a:ext cx="1714512" cy="671101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43504" y="2957452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◀ 관성 모멘트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534568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질량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은 물체 내의 물질의 양에만 의존하지만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관성 모멘트 </a:t>
            </a:r>
            <a:r>
              <a:rPr lang="en-US" altLang="ko-KR" dirty="0" smtClean="0"/>
              <a:t>I</a:t>
            </a:r>
            <a:r>
              <a:rPr lang="ko-KR" altLang="en-US" dirty="0" smtClean="0"/>
              <a:t>는 강체 내의 물질의 양과 그것의 분포에 모두 의존한다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771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9556"/>
            <a:ext cx="4046544" cy="18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4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관성모멘트에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 추가 설명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(More on the Moment of Inertia)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29" y="105273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축에 대한 복합체의 관성 모멘트는 물체를 구성하는 성분들의 관성 모멘트의 합이다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321" y="1576278"/>
            <a:ext cx="1875326" cy="280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4508" y="2976985"/>
            <a:ext cx="589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길이가 </a:t>
            </a:r>
            <a:r>
              <a:rPr lang="en-US" altLang="ko-KR" dirty="0" smtClean="0"/>
              <a:t>2l</a:t>
            </a:r>
            <a:r>
              <a:rPr lang="ko-KR" altLang="en-US" dirty="0" smtClean="0"/>
              <a:t>인 매우 가벼운 막대와 양끝에 막대보다 무거운 질량이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인 물체가 달려 있는 지휘봉의 경우 막대의 질량을 무시하지 않으면 관성모멘트는 좀 더 정확하게 계산된다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8834" y="5229200"/>
            <a:ext cx="589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계의 관성 모멘트는 질량이 어떻게 분포해 있느냐와 회전축의 위치에 따라 달라진다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9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097805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하프타임 쇼에서 밴드 소녀가 매우 가벼운 막대의 끝에 네 개의 구를 단단히 매단 특이한 지휘봉을 돌리고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각각의 막대는 길이가 </a:t>
            </a:r>
            <a:r>
              <a:rPr lang="en-US" altLang="ko-KR" sz="1600" dirty="0" smtClean="0"/>
              <a:t>1.0 m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(a) </a:t>
            </a:r>
            <a:r>
              <a:rPr lang="ko-KR" altLang="en-US" sz="1600" dirty="0" err="1" smtClean="0"/>
              <a:t>종이면에</a:t>
            </a:r>
            <a:r>
              <a:rPr lang="ko-KR" altLang="en-US" sz="1600" dirty="0" smtClean="0"/>
              <a:t> 수직이고 막대가 교차하는 점을 지나는 축에 대한 관성 모멘트를 구하라</a:t>
            </a:r>
            <a:r>
              <a:rPr lang="en-US" altLang="ko-KR" sz="1600" dirty="0" smtClean="0"/>
              <a:t>. (b) </a:t>
            </a:r>
            <a:r>
              <a:rPr lang="ko-KR" altLang="en-US" sz="1600" dirty="0" smtClean="0"/>
              <a:t>밴드 소녀는 </a:t>
            </a:r>
            <a:r>
              <a:rPr lang="en-US" altLang="ko-KR" sz="1600" i="1" dirty="0" smtClean="0"/>
              <a:t>OO’</a:t>
            </a:r>
            <a:r>
              <a:rPr lang="ko-KR" altLang="en-US" sz="1600" dirty="0" smtClean="0"/>
              <a:t>축에 대해 지휘봉을 돌리려고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축에 대한 지휘봉의 관성 모멘트를 계산하라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85992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428868"/>
            <a:ext cx="18859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2976" y="227385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(a)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802" y="464344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(b)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857628"/>
            <a:ext cx="20383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그룹 14"/>
          <p:cNvGrpSpPr/>
          <p:nvPr/>
        </p:nvGrpSpPr>
        <p:grpSpPr>
          <a:xfrm>
            <a:off x="571472" y="728473"/>
            <a:ext cx="7960968" cy="369332"/>
            <a:chOff x="928662" y="571480"/>
            <a:chExt cx="4357718" cy="369332"/>
          </a:xfrm>
        </p:grpSpPr>
        <p:sp>
          <p:nvSpPr>
            <p:cNvPr id="19" name="직사각형 18"/>
            <p:cNvSpPr/>
            <p:nvPr/>
          </p:nvSpPr>
          <p:spPr>
            <a:xfrm>
              <a:off x="1659591" y="571480"/>
              <a:ext cx="1135666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지</a:t>
              </a:r>
              <a:r>
                <a:rPr lang="ko-KR" altLang="en-US" b="1" dirty="0" smtClean="0"/>
                <a:t>휘봉 돌리는 소녀</a:t>
              </a:r>
              <a:endParaRPr lang="en-US" altLang="ko-KR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8.8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3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크기가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있는 물체의 관성 모멘트 계산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(Calculation of Moments of Inertia for Extended Objects)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2847997" y="1571625"/>
          <a:ext cx="48672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" name="수식" r:id="rId3" imgW="2679480" imgH="253800" progId="Equation.3">
                  <p:embed/>
                </p:oleObj>
              </mc:Choice>
              <mc:Fallback>
                <p:oleObj name="수식" r:id="rId3" imgW="2679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97" y="1571625"/>
                        <a:ext cx="486727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1500174"/>
            <a:ext cx="18383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857488" y="2357438"/>
          <a:ext cx="5194532" cy="57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수식" r:id="rId6" imgW="2311200" imgH="253800" progId="Equation.3">
                  <p:embed/>
                </p:oleObj>
              </mc:Choice>
              <mc:Fallback>
                <p:oleObj name="수식" r:id="rId6" imgW="231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357438"/>
                        <a:ext cx="5194532" cy="571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071538" y="3571876"/>
            <a:ext cx="7215204" cy="2819411"/>
            <a:chOff x="1071538" y="3571876"/>
            <a:chExt cx="7215204" cy="2819411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71538" y="3571876"/>
              <a:ext cx="4562475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786446" y="3614748"/>
              <a:ext cx="227647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142976" y="5143512"/>
              <a:ext cx="2114550" cy="124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428992" y="5195907"/>
              <a:ext cx="485775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913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097805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질량이 </a:t>
            </a:r>
            <a:r>
              <a:rPr lang="en-US" altLang="ko-KR" sz="1600" dirty="0" smtClean="0"/>
              <a:t>M=3.00 kg</a:t>
            </a:r>
            <a:r>
              <a:rPr lang="ko-KR" altLang="en-US" sz="1600" dirty="0" smtClean="0"/>
              <a:t>이고 반지름 </a:t>
            </a:r>
            <a:r>
              <a:rPr lang="en-US" altLang="ko-KR" sz="1600" dirty="0" smtClean="0"/>
              <a:t>R=0.400m</a:t>
            </a:r>
            <a:r>
              <a:rPr lang="ko-KR" altLang="en-US" sz="1600" dirty="0" smtClean="0"/>
              <a:t>인 속이 차고 마찰이 없는 원통형 릴이 우물로부터 물을 끌어올리는 데 이용된다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질량 </a:t>
            </a:r>
            <a:r>
              <a:rPr lang="en-US" altLang="ko-KR" sz="1600" dirty="0" smtClean="0"/>
              <a:t>m=2.00 kg</a:t>
            </a:r>
            <a:r>
              <a:rPr lang="ko-KR" altLang="en-US" sz="1600" dirty="0" smtClean="0"/>
              <a:t>인 양동이가 원통에 감긴 줄에 달려 있다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줄의 장력 </a:t>
            </a:r>
            <a:r>
              <a:rPr lang="en-US" altLang="ko-KR" sz="1600" dirty="0" smtClean="0"/>
              <a:t>T</a:t>
            </a:r>
            <a:r>
              <a:rPr lang="ko-KR" altLang="en-US" sz="1600" dirty="0" smtClean="0"/>
              <a:t>와 양동이의 가속도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를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071678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1472" y="5068685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(b) </a:t>
            </a:r>
            <a:r>
              <a:rPr lang="ko-KR" altLang="en-US" dirty="0" smtClean="0"/>
              <a:t>양동이가 우물의 정상에서 정지 상태에서 출발하여 물에 부딪치기 전 </a:t>
            </a:r>
            <a:r>
              <a:rPr lang="en-US" altLang="ko-KR" dirty="0" smtClean="0"/>
              <a:t>3.00 s </a:t>
            </a:r>
            <a:r>
              <a:rPr lang="ko-KR" altLang="en-US" dirty="0" smtClean="0"/>
              <a:t>동안 떨어진다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양동이는 얼마만큼 떨어지는가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6078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6"/>
            <a:ext cx="3912493" cy="209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4"/>
          <p:cNvGrpSpPr/>
          <p:nvPr/>
        </p:nvGrpSpPr>
        <p:grpSpPr>
          <a:xfrm>
            <a:off x="539552" y="667458"/>
            <a:ext cx="8175852" cy="369332"/>
            <a:chOff x="928662" y="571480"/>
            <a:chExt cx="4357718" cy="369332"/>
          </a:xfrm>
        </p:grpSpPr>
        <p:sp>
          <p:nvSpPr>
            <p:cNvPr id="21" name="직사각형 20"/>
            <p:cNvSpPr/>
            <p:nvPr/>
          </p:nvSpPr>
          <p:spPr>
            <a:xfrm>
              <a:off x="1659591" y="571480"/>
              <a:ext cx="978457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떨어지는 양동이</a:t>
              </a:r>
              <a:endParaRPr lang="en-US" altLang="ko-KR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8.10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4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2165" y="385763"/>
            <a:ext cx="8149875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8.6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 운동 에너지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(Rotational Kinetic Energy)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강체를</a:t>
            </a:r>
            <a:r>
              <a:rPr lang="ko-KR" altLang="en-US" sz="2000" dirty="0" smtClean="0"/>
              <a:t> 작은 입자들의 집합으로 생각하고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강체가 고정된 </a:t>
            </a:r>
            <a:r>
              <a:rPr lang="en-US" altLang="ko-KR" sz="2000" i="1" dirty="0" smtClean="0"/>
              <a:t>z</a:t>
            </a:r>
            <a:r>
              <a:rPr lang="ko-KR" altLang="en-US" sz="2000" dirty="0" smtClean="0"/>
              <a:t>축을 중심으로 </a:t>
            </a:r>
            <a:r>
              <a:rPr lang="ko-KR" altLang="en-US" sz="2000" dirty="0" err="1" smtClean="0"/>
              <a:t>각속력</a:t>
            </a:r>
            <a:r>
              <a:rPr lang="ko-KR" altLang="en-US" sz="2000" dirty="0" smtClean="0"/>
              <a:t> </a:t>
            </a:r>
            <a:r>
              <a:rPr lang="el-GR" altLang="ko-KR" sz="2000" i="1" dirty="0" smtClean="0"/>
              <a:t>ω</a:t>
            </a: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회전한다고 가정하자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96913" y="2401888"/>
          <a:ext cx="58229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0" name="수식" r:id="rId3" imgW="2730240" imgH="368280" progId="Equation.3">
                  <p:embed/>
                </p:oleObj>
              </mc:Choice>
              <mc:Fallback>
                <p:oleObj name="수식" r:id="rId3" imgW="27302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401888"/>
                        <a:ext cx="5822950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2786050" y="3214686"/>
          <a:ext cx="2514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1" name="수식" r:id="rId5" imgW="774360" imgH="241200" progId="Equation.3">
                  <p:embed/>
                </p:oleObj>
              </mc:Choice>
              <mc:Fallback>
                <p:oleObj name="수식" r:id="rId5" imgW="774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214686"/>
                        <a:ext cx="2514600" cy="785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4288" y="2571744"/>
            <a:ext cx="17240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714348" y="4214818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/>
              <a:t>각속력</a:t>
            </a:r>
            <a:r>
              <a:rPr lang="ko-KR" altLang="en-US" sz="2000" dirty="0" smtClean="0"/>
              <a:t> </a:t>
            </a:r>
            <a:r>
              <a:rPr lang="el-GR" altLang="ko-KR" sz="2000" dirty="0" smtClean="0"/>
              <a:t>ω</a:t>
            </a: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어떤 축에 대해 회전하는 물체는 회전 운동 에너지           을 가진다</a:t>
            </a:r>
            <a:endParaRPr lang="ko-KR" altLang="en-US" sz="2000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908741"/>
              </p:ext>
            </p:extLst>
          </p:nvPr>
        </p:nvGraphicFramePr>
        <p:xfrm>
          <a:off x="2071670" y="4500571"/>
          <a:ext cx="640971" cy="422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2" name="수식" r:id="rId8" imgW="368280" imgH="241200" progId="Equation.3">
                  <p:embed/>
                </p:oleObj>
              </mc:Choice>
              <mc:Fallback>
                <p:oleObj name="수식" r:id="rId8" imgW="368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500571"/>
                        <a:ext cx="640971" cy="4221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5292882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회전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운동과 병진 운동을 동시에 하는 경우 운동 에너지는 병진 운동 에너지와 회전 운동 에너지의 합으로 표현된다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571736" y="6143644"/>
          <a:ext cx="35194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3" name="수식" r:id="rId10" imgW="1650960" imgH="228600" progId="Equation.3">
                  <p:embed/>
                </p:oleObj>
              </mc:Choice>
              <mc:Fallback>
                <p:oleObj name="수식" r:id="rId10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6143644"/>
                        <a:ext cx="3519488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1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097805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/>
              <a:t>질량이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이고 반지름이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인 공이 정지 상태로부터 높이 </a:t>
            </a:r>
            <a:r>
              <a:rPr lang="en-US" altLang="ko-KR" sz="1600" dirty="0" smtClean="0"/>
              <a:t>2.00 m</a:t>
            </a:r>
            <a:r>
              <a:rPr lang="ko-KR" altLang="en-US" sz="1600" dirty="0" smtClean="0"/>
              <a:t>에서 출발해서 </a:t>
            </a:r>
            <a:r>
              <a:rPr lang="en-US" altLang="ko-KR" sz="1600" dirty="0" smtClean="0"/>
              <a:t>30.0°</a:t>
            </a:r>
            <a:r>
              <a:rPr lang="ko-KR" altLang="en-US" sz="1600" dirty="0" smtClean="0"/>
              <a:t>의 경사면을 아래로 굴러 내려간다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경사진 면을 떠날 때 공의 </a:t>
            </a:r>
            <a:r>
              <a:rPr lang="ko-KR" altLang="en-US" sz="1600" dirty="0" err="1" smtClean="0"/>
              <a:t>선속력은</a:t>
            </a:r>
            <a:r>
              <a:rPr lang="ko-KR" altLang="en-US" sz="1600" dirty="0" smtClean="0"/>
              <a:t> 얼마인가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공은 미</a:t>
            </a:r>
          </a:p>
          <a:p>
            <a:pPr algn="just"/>
            <a:r>
              <a:rPr lang="ko-KR" altLang="en-US" sz="1600" dirty="0" err="1" smtClean="0"/>
              <a:t>끄럼</a:t>
            </a:r>
            <a:r>
              <a:rPr lang="ko-KR" altLang="en-US" sz="1600" dirty="0" smtClean="0"/>
              <a:t> 없이 굴러 내려간다고 가정하자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071678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6283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72816"/>
            <a:ext cx="2733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4"/>
          <p:cNvGrpSpPr/>
          <p:nvPr/>
        </p:nvGrpSpPr>
        <p:grpSpPr>
          <a:xfrm>
            <a:off x="495434" y="707041"/>
            <a:ext cx="8175852" cy="369332"/>
            <a:chOff x="928662" y="571480"/>
            <a:chExt cx="4357718" cy="369332"/>
          </a:xfrm>
        </p:grpSpPr>
        <p:sp>
          <p:nvSpPr>
            <p:cNvPr id="18" name="직사각형 17"/>
            <p:cNvSpPr/>
            <p:nvPr/>
          </p:nvSpPr>
          <p:spPr>
            <a:xfrm>
              <a:off x="1659591" y="571480"/>
              <a:ext cx="1811496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경사면 아래로 굴러 내려가는 공</a:t>
              </a:r>
              <a:endParaRPr lang="en-US" altLang="ko-KR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8.11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1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97805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질량이 </a:t>
            </a:r>
            <a:r>
              <a:rPr lang="en-US" altLang="ko-KR" sz="1600" dirty="0" smtClean="0"/>
              <a:t>m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=5.00 kg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m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=7.00 kg</a:t>
            </a:r>
            <a:r>
              <a:rPr lang="ko-KR" altLang="en-US" sz="1600" dirty="0" smtClean="0"/>
              <a:t>인 두 블록이 질량 </a:t>
            </a:r>
            <a:r>
              <a:rPr lang="en-US" altLang="ko-KR" sz="1600" dirty="0" smtClean="0"/>
              <a:t>M=2.00 kg</a:t>
            </a:r>
            <a:r>
              <a:rPr lang="ko-KR" altLang="en-US" sz="1600" dirty="0" smtClean="0"/>
              <a:t>인 도르래에 감긴 줄에 매달려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마찰이 없는 축에 회전하는 도르래는 반지름이 </a:t>
            </a:r>
            <a:r>
              <a:rPr lang="en-US" altLang="ko-KR" sz="1600" dirty="0" smtClean="0"/>
              <a:t>0.050 m</a:t>
            </a:r>
            <a:r>
              <a:rPr lang="ko-KR" altLang="en-US" sz="1600" dirty="0" smtClean="0"/>
              <a:t>인 속이 빈 원통이고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줄은 미끄럼 없이 움직인다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수평면의 표면은 </a:t>
            </a:r>
            <a:r>
              <a:rPr lang="en-US" altLang="ko-KR" sz="1600" dirty="0" smtClean="0"/>
              <a:t>0.350</a:t>
            </a:r>
            <a:r>
              <a:rPr lang="ko-KR" altLang="en-US" sz="1600" dirty="0" smtClean="0"/>
              <a:t>의 운동 마찰 계수를 가진다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질량 </a:t>
            </a:r>
            <a:r>
              <a:rPr lang="en-US" altLang="ko-KR" sz="1600" dirty="0" smtClean="0"/>
              <a:t>m</a:t>
            </a:r>
            <a:r>
              <a:rPr lang="en-US" altLang="ko-KR" sz="1600" baseline="-25000" dirty="0" smtClean="0"/>
              <a:t>2</a:t>
            </a:r>
            <a:r>
              <a:rPr lang="ko-KR" altLang="en-US" sz="1600" dirty="0" smtClean="0"/>
              <a:t>인 블록이 </a:t>
            </a:r>
            <a:r>
              <a:rPr lang="en-US" altLang="ko-KR" sz="1600" dirty="0" smtClean="0"/>
              <a:t>2.00 m </a:t>
            </a:r>
            <a:r>
              <a:rPr lang="ko-KR" altLang="en-US" sz="1600" dirty="0" smtClean="0"/>
              <a:t>아래로 떨어질 때 계의 속력을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345288"/>
            <a:ext cx="646331" cy="369332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풀이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2214554"/>
            <a:ext cx="17430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 bwMode="auto">
          <a:xfrm>
            <a:off x="293424" y="313625"/>
            <a:ext cx="8465024" cy="3279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71472" y="571480"/>
            <a:ext cx="7358114" cy="369332"/>
            <a:chOff x="928662" y="571480"/>
            <a:chExt cx="4357718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659591" y="571480"/>
              <a:ext cx="97802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블록과 도르래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8.12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2166" y="500042"/>
            <a:ext cx="7640296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8.7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각운동량 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(Angular Momentum)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794" y="155947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질량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인 물체가 알짜힘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에 의해 반지름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원형 경로를 회전한다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571736" y="2357430"/>
          <a:ext cx="53832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7" name="수식" r:id="rId3" imgW="2603160" imgH="431640" progId="Equation.3">
                  <p:embed/>
                </p:oleObj>
              </mc:Choice>
              <mc:Fallback>
                <p:oleObj name="수식" r:id="rId3" imgW="260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357430"/>
                        <a:ext cx="5383213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2857488" y="3571876"/>
          <a:ext cx="152589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8" name="수식" r:id="rId5" imgW="457200" imgH="177480" progId="Equation.3">
                  <p:embed/>
                </p:oleObj>
              </mc:Choice>
              <mc:Fallback>
                <p:oleObj name="수식" r:id="rId5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571876"/>
                        <a:ext cx="1525890" cy="571504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1500174"/>
            <a:ext cx="1333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714876" y="3643314"/>
            <a:ext cx="424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물체의 각운동량</a:t>
            </a:r>
            <a:r>
              <a:rPr lang="en-US" altLang="ko-KR" b="1" dirty="0" smtClean="0"/>
              <a:t>(angular momentum)</a:t>
            </a:r>
            <a:endParaRPr lang="ko-KR" altLang="en-US" b="1" dirty="0"/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2838450" y="4513263"/>
          <a:ext cx="39909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9" name="수식" r:id="rId8" imgW="1930320" imgH="419040" progId="Equation.3">
                  <p:embed/>
                </p:oleObj>
              </mc:Choice>
              <mc:Fallback>
                <p:oleObj name="수식" r:id="rId8" imgW="1930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513263"/>
                        <a:ext cx="3990975" cy="8366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1000100" y="5589588"/>
            <a:ext cx="7358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0070C0"/>
                </a:solidFill>
              </a:rPr>
              <a:t>물체에 작용하는 알짜 토크는 물체의 각운동량의 시간 변화율과 같다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68986"/>
            <a:ext cx="792961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각운동량의 보존 법칙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(conservation of angular momentum)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서로 다른 두 시간에서의 각운동량을 </a:t>
            </a:r>
            <a:r>
              <a:rPr lang="en-US" altLang="ko-KR" i="1" dirty="0" smtClean="0"/>
              <a:t>L</a:t>
            </a:r>
            <a:r>
              <a:rPr lang="en-US" altLang="ko-KR" i="1" baseline="-25000" dirty="0" smtClean="0"/>
              <a:t>i</a:t>
            </a:r>
            <a:r>
              <a:rPr lang="ko-KR" altLang="en-US" dirty="0" smtClean="0"/>
              <a:t>와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L</a:t>
            </a:r>
            <a:r>
              <a:rPr lang="en-US" altLang="ko-KR" i="1" baseline="-25000" dirty="0" smtClean="0"/>
              <a:t>f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라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알짜 외부 토크가 영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즉 </a:t>
            </a:r>
            <a:r>
              <a:rPr lang="el-GR" altLang="ko-KR" dirty="0" smtClean="0"/>
              <a:t>Στ</a:t>
            </a:r>
            <a:r>
              <a:rPr lang="en-US" altLang="ko-KR" dirty="0" smtClean="0"/>
              <a:t>=0</a:t>
            </a:r>
            <a:r>
              <a:rPr lang="ko-KR" altLang="en-US" dirty="0" err="1" smtClean="0"/>
              <a:t>이라고가정하면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             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각운동량은 보존된다고 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72084"/>
              </p:ext>
            </p:extLst>
          </p:nvPr>
        </p:nvGraphicFramePr>
        <p:xfrm>
          <a:off x="3347864" y="962569"/>
          <a:ext cx="810910" cy="406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수식" r:id="rId3" imgW="482400" imgH="241200" progId="Equation.3">
                  <p:embed/>
                </p:oleObj>
              </mc:Choice>
              <mc:Fallback>
                <p:oleObj name="수식" r:id="rId3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962569"/>
                        <a:ext cx="810910" cy="4067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97" y="1844824"/>
            <a:ext cx="5040560" cy="446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7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87530" y="1321225"/>
            <a:ext cx="1296000" cy="12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>
            <a:stCxn id="15" idx="6"/>
            <a:endCxn id="7" idx="2"/>
          </p:cNvCxnSpPr>
          <p:nvPr/>
        </p:nvCxnSpPr>
        <p:spPr>
          <a:xfrm>
            <a:off x="2289530" y="1969225"/>
            <a:ext cx="50400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0758" y="1643598"/>
                <a:ext cx="431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758" y="1643598"/>
                <a:ext cx="43178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2793530" y="1879225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7" idx="4"/>
          </p:cNvCxnSpPr>
          <p:nvPr/>
        </p:nvCxnSpPr>
        <p:spPr>
          <a:xfrm>
            <a:off x="2883530" y="2059225"/>
            <a:ext cx="0" cy="34192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4794" y="1944823"/>
                <a:ext cx="1131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94" y="1944823"/>
                <a:ext cx="113114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23528" y="303039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회전운동 정리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회전운동 방정식</a:t>
            </a:r>
            <a:endParaRPr lang="ko-KR" altLang="en-US" sz="2400" dirty="0"/>
          </a:p>
        </p:txBody>
      </p:sp>
      <p:sp>
        <p:nvSpPr>
          <p:cNvPr id="15" name="타원 14"/>
          <p:cNvSpPr/>
          <p:nvPr/>
        </p:nvSpPr>
        <p:spPr>
          <a:xfrm>
            <a:off x="2181530" y="191522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4413381" y="1177209"/>
                <a:ext cx="445891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381" y="1177209"/>
                <a:ext cx="445891" cy="4029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729972" y="1194008"/>
                <a:ext cx="1146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/>
                        <m:t>×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72" y="1194008"/>
                <a:ext cx="114633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729972" y="1565527"/>
                <a:ext cx="1841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𝑟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·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𝑚𝑣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𝑠𝑖𝑛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𝜃</m:t>
                      </m:r>
                      <m: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ko-KR" altLang="en-US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72" y="1565527"/>
                <a:ext cx="184178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3333" r="-17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4729972" y="1937046"/>
                <a:ext cx="1333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𝑤</m:t>
                      </m:r>
                      <m:acc>
                        <m:accPr>
                          <m:chr m:val="̂"/>
                          <m:ctrlPr>
                            <a:rPr lang="ko-KR" altLang="en-US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72" y="1937046"/>
                <a:ext cx="13338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3333" r="-24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729972" y="2308565"/>
                <a:ext cx="1208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72" y="2308565"/>
                <a:ext cx="120847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4729972" y="2680085"/>
                <a:ext cx="995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𝐼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72" y="2680085"/>
                <a:ext cx="99540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/>
          <p:cNvSpPr/>
          <p:nvPr/>
        </p:nvSpPr>
        <p:spPr>
          <a:xfrm>
            <a:off x="5719258" y="1606177"/>
            <a:ext cx="504056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3" idx="7"/>
          </p:cNvCxnSpPr>
          <p:nvPr/>
        </p:nvCxnSpPr>
        <p:spPr>
          <a:xfrm flipV="1">
            <a:off x="6149497" y="1378674"/>
            <a:ext cx="422261" cy="269684"/>
          </a:xfrm>
          <a:prstGeom prst="straightConnector1">
            <a:avLst/>
          </a:pr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/>
          <p:cNvSpPr txBox="1"/>
          <p:nvPr/>
        </p:nvSpPr>
        <p:spPr>
          <a:xfrm>
            <a:off x="6210639" y="1052736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B050"/>
                </a:solidFill>
              </a:rPr>
              <a:t>원운동에서는 </a:t>
            </a:r>
            <a:r>
              <a:rPr lang="en-US" altLang="ko-KR" sz="1600" dirty="0" smtClean="0">
                <a:solidFill>
                  <a:srgbClr val="00B050"/>
                </a:solidFill>
              </a:rPr>
              <a:t>1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75032" y="5013177"/>
            <a:ext cx="252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14708" y="5013177"/>
            <a:ext cx="14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563032" y="5013177"/>
            <a:ext cx="14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46960" y="5013177"/>
            <a:ext cx="14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2319492" y="5143348"/>
                <a:ext cx="59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𝑑𝑚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92" y="5143348"/>
                <a:ext cx="59740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타원 54"/>
          <p:cNvSpPr/>
          <p:nvPr/>
        </p:nvSpPr>
        <p:spPr>
          <a:xfrm>
            <a:off x="1321032" y="504917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76737" y="4611109"/>
                <a:ext cx="431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37" y="4611109"/>
                <a:ext cx="43178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원호 56"/>
          <p:cNvSpPr/>
          <p:nvPr/>
        </p:nvSpPr>
        <p:spPr>
          <a:xfrm>
            <a:off x="1734792" y="4836006"/>
            <a:ext cx="815671" cy="32058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호 57"/>
          <p:cNvSpPr/>
          <p:nvPr/>
        </p:nvSpPr>
        <p:spPr>
          <a:xfrm flipH="1">
            <a:off x="1386424" y="4827455"/>
            <a:ext cx="840585" cy="32058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원호 58"/>
          <p:cNvSpPr/>
          <p:nvPr/>
        </p:nvSpPr>
        <p:spPr>
          <a:xfrm rot="333533">
            <a:off x="1551961" y="3751483"/>
            <a:ext cx="2310143" cy="2310143"/>
          </a:xfrm>
          <a:prstGeom prst="arc">
            <a:avLst>
              <a:gd name="adj1" fmla="val 17907344"/>
              <a:gd name="adj2" fmla="val 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/>
          <p:cNvSpPr/>
          <p:nvPr/>
        </p:nvSpPr>
        <p:spPr>
          <a:xfrm rot="333533">
            <a:off x="1340233" y="4263718"/>
            <a:ext cx="1352632" cy="1352632"/>
          </a:xfrm>
          <a:prstGeom prst="arc">
            <a:avLst>
              <a:gd name="adj1" fmla="val 17907344"/>
              <a:gd name="adj2" fmla="val 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3779912" y="4149080"/>
                <a:ext cx="494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149080"/>
                <a:ext cx="49436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667986" y="4007845"/>
                <a:ext cx="586251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86" y="4007845"/>
                <a:ext cx="586251" cy="40293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066371" y="4024644"/>
                <a:ext cx="1128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𝑑𝐼</m:t>
                      </m:r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371" y="4024644"/>
                <a:ext cx="112845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5066371" y="4407904"/>
                <a:ext cx="15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𝑑𝑚</m:t>
                          </m:r>
                          <m:r>
                            <a:rPr lang="en-US" altLang="ko-KR" i="1" dirty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371" y="4407904"/>
                <a:ext cx="15098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4726151" y="5043316"/>
                <a:ext cx="445891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51" y="5043316"/>
                <a:ext cx="445891" cy="40293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5103846" y="5060115"/>
                <a:ext cx="1079078" cy="446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맑은 고딕" pitchFamily="50" charset="-127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ko-KR" altLang="en-US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 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846" y="5060115"/>
                <a:ext cx="1079078" cy="446854"/>
              </a:xfrm>
              <a:prstGeom prst="rect">
                <a:avLst/>
              </a:prstGeom>
              <a:blipFill rotWithShape="1">
                <a:blip r:embed="rId18"/>
                <a:stretch>
                  <a:fillRect l="-15819" t="-115068" r="-22599" b="-179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103846" y="5443375"/>
                <a:ext cx="1628394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맑은 고딕" pitchFamily="50" charset="-127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dirty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  <m:t>𝑑𝑚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/>
                        <a:ea typeface="맑은 고딕" pitchFamily="50" charset="-127"/>
                      </a:rPr>
                      <m:t>·</m:t>
                    </m:r>
                    <m:acc>
                      <m:accPr>
                        <m:chr m:val="⃗"/>
                        <m:ctrlPr>
                          <a:rPr lang="ko-KR" altLang="en-US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𝑤</m:t>
                        </m:r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846" y="5443375"/>
                <a:ext cx="1628394" cy="412421"/>
              </a:xfrm>
              <a:prstGeom prst="rect">
                <a:avLst/>
              </a:prstGeom>
              <a:blipFill rotWithShape="1">
                <a:blip r:embed="rId19"/>
                <a:stretch>
                  <a:fillRect l="-10487" t="-130882" b="-192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5061519" y="5805167"/>
                <a:ext cx="995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𝐼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19" y="5805167"/>
                <a:ext cx="995401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5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97805"/>
            <a:ext cx="8143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학생이 아령 한 쌍을 손에 잡은 채 회전 의자에 앉아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의자는 무시할 만한 마찰로 </a:t>
            </a:r>
            <a:r>
              <a:rPr lang="ko-KR" altLang="en-US" sz="1600" dirty="0" err="1" smtClean="0"/>
              <a:t>수직축에</a:t>
            </a:r>
            <a:r>
              <a:rPr lang="ko-KR" altLang="en-US" sz="1600" dirty="0" smtClean="0"/>
              <a:t> 대해 자유롭게 회전한다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학생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아령 그리고 의자의 관성 모멘트는 </a:t>
            </a:r>
            <a:r>
              <a:rPr lang="en-US" altLang="ko-KR" sz="1600" dirty="0" smtClean="0"/>
              <a:t>2.25 kg</a:t>
            </a:r>
            <a:r>
              <a:rPr lang="en-US" altLang="ko-KR" sz="1600" baseline="30000" dirty="0" smtClean="0"/>
              <a:t>.</a:t>
            </a:r>
            <a:r>
              <a:rPr lang="en-US" altLang="ko-KR" sz="1600" dirty="0" smtClean="0"/>
              <a:t>m</a:t>
            </a:r>
            <a:r>
              <a:rPr lang="en-US" altLang="ko-KR" sz="1600" baseline="30000" dirty="0" smtClean="0"/>
              <a:t>2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학생은 팔을 밖으로 벌린 채 매 </a:t>
            </a:r>
            <a:r>
              <a:rPr lang="en-US" altLang="ko-KR" sz="1600" dirty="0" smtClean="0"/>
              <a:t>1.26 s</a:t>
            </a:r>
            <a:r>
              <a:rPr lang="ko-KR" altLang="en-US" sz="1600" dirty="0" smtClean="0"/>
              <a:t>에 한 번 회전하고 있다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계의 처음 </a:t>
            </a:r>
            <a:r>
              <a:rPr lang="ko-KR" altLang="en-US" sz="1600" dirty="0" err="1" smtClean="0"/>
              <a:t>각속력은</a:t>
            </a:r>
            <a:r>
              <a:rPr lang="ko-KR" altLang="en-US" sz="1600" dirty="0" smtClean="0"/>
              <a:t> 얼마인가</a:t>
            </a:r>
            <a:r>
              <a:rPr lang="en-US" altLang="ko-KR" sz="1600" dirty="0" smtClean="0"/>
              <a:t>? (b)</a:t>
            </a:r>
            <a:r>
              <a:rPr lang="ko-KR" altLang="en-US" sz="1600" dirty="0" smtClean="0"/>
              <a:t>그가 회전할 때 아령을 안쪽으로 당겨 계의 새로운 관성 모멘트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학생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1.80 kg</a:t>
            </a:r>
            <a:r>
              <a:rPr lang="en-US" altLang="ko-KR" sz="1600" baseline="30000" dirty="0" smtClean="0"/>
              <a:t>.</a:t>
            </a:r>
            <a:r>
              <a:rPr lang="en-US" altLang="ko-KR" sz="1600" dirty="0" smtClean="0"/>
              <a:t>m</a:t>
            </a:r>
            <a:r>
              <a:rPr lang="en-US" altLang="ko-KR" sz="1600" baseline="30000" dirty="0" smtClean="0"/>
              <a:t>2 </a:t>
            </a:r>
            <a:r>
              <a:rPr lang="ko-KR" altLang="en-US" sz="1600" dirty="0" smtClean="0"/>
              <a:t>가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계의 새로운 </a:t>
            </a:r>
            <a:r>
              <a:rPr lang="ko-KR" altLang="en-US" sz="1600" dirty="0" err="1" smtClean="0"/>
              <a:t>각속력은</a:t>
            </a:r>
            <a:r>
              <a:rPr lang="ko-KR" altLang="en-US" sz="1600" dirty="0" smtClean="0"/>
              <a:t> 얼마인가</a:t>
            </a:r>
            <a:r>
              <a:rPr lang="en-US" altLang="ko-KR" sz="1600" dirty="0" smtClean="0"/>
              <a:t>? (c) </a:t>
            </a:r>
            <a:r>
              <a:rPr lang="ko-KR" altLang="en-US" sz="1600" dirty="0" smtClean="0"/>
              <a:t>아령을 당길 때 계에 학생이 한 일을 구하라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근육 내에서 소모된 에너지는 무시한다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857496"/>
            <a:ext cx="646331" cy="369332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풀이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2857496"/>
            <a:ext cx="51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(a)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pSp>
        <p:nvGrpSpPr>
          <p:cNvPr id="6" name="그룹 14"/>
          <p:cNvGrpSpPr/>
          <p:nvPr/>
        </p:nvGrpSpPr>
        <p:grpSpPr>
          <a:xfrm>
            <a:off x="571472" y="571480"/>
            <a:ext cx="7358114" cy="369332"/>
            <a:chOff x="928662" y="571480"/>
            <a:chExt cx="4357718" cy="369332"/>
          </a:xfrm>
        </p:grpSpPr>
        <p:sp>
          <p:nvSpPr>
            <p:cNvPr id="7" name="직사각형 6"/>
            <p:cNvSpPr/>
            <p:nvPr/>
          </p:nvSpPr>
          <p:spPr>
            <a:xfrm>
              <a:off x="1659591" y="571480"/>
              <a:ext cx="70460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회전 의자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8.13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7224" y="350043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(b)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494783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(c)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16692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86" y="2850160"/>
            <a:ext cx="3408680" cy="302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97805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질량 </a:t>
            </a:r>
            <a:r>
              <a:rPr lang="en-US" altLang="ko-KR" sz="1600" dirty="0" smtClean="0"/>
              <a:t>M=1.00 ×10</a:t>
            </a:r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 kg</a:t>
            </a:r>
            <a:r>
              <a:rPr lang="ko-KR" altLang="en-US" sz="1600" dirty="0" smtClean="0"/>
              <a:t>과 반지름 </a:t>
            </a:r>
            <a:r>
              <a:rPr lang="en-US" altLang="ko-KR" sz="1600" dirty="0" smtClean="0"/>
              <a:t>R=2.00 m</a:t>
            </a:r>
            <a:r>
              <a:rPr lang="ko-KR" altLang="en-US" sz="1600" dirty="0" smtClean="0"/>
              <a:t>로 된 판으로 만들어진 회전 목마가 마찰이 없는 수직 회전축에 대해 수평면 내에서 회전하고 있다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질량 </a:t>
            </a:r>
            <a:r>
              <a:rPr lang="en-US" altLang="ko-KR" sz="1600" dirty="0" smtClean="0"/>
              <a:t>m=60.0 kg</a:t>
            </a:r>
            <a:r>
              <a:rPr lang="ko-KR" altLang="en-US" sz="1600" dirty="0" smtClean="0"/>
              <a:t>인 학생</a:t>
            </a:r>
          </a:p>
          <a:p>
            <a:r>
              <a:rPr lang="ko-KR" altLang="en-US" sz="1600" dirty="0" smtClean="0"/>
              <a:t>이 회전 목마의 가장자리에 올라간 후에 계의 </a:t>
            </a:r>
            <a:r>
              <a:rPr lang="ko-KR" altLang="en-US" sz="1600" dirty="0" err="1" smtClean="0"/>
              <a:t>각속력이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2.00 </a:t>
            </a:r>
            <a:r>
              <a:rPr lang="en-US" altLang="ko-KR" sz="1600" dirty="0" err="1" smtClean="0"/>
              <a:t>rad</a:t>
            </a:r>
            <a:r>
              <a:rPr lang="en-US" altLang="ko-KR" sz="1600" dirty="0" smtClean="0"/>
              <a:t>/s</a:t>
            </a:r>
            <a:r>
              <a:rPr lang="ko-KR" altLang="en-US" sz="1600" dirty="0" smtClean="0"/>
              <a:t>로 감소한다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학생이 천천히 가장자리에서 중심으로 걸어가 중심으로부터 </a:t>
            </a:r>
            <a:r>
              <a:rPr lang="en-US" altLang="ko-KR" sz="1600" dirty="0" smtClean="0"/>
              <a:t>0.500 m</a:t>
            </a:r>
            <a:r>
              <a:rPr lang="ko-KR" altLang="en-US" sz="1600" dirty="0" smtClean="0"/>
              <a:t>에 도달했을 때 계의 각속력을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500306"/>
            <a:ext cx="595035" cy="338554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풀이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357290" y="4000504"/>
          <a:ext cx="44291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4" name="수식" r:id="rId3" imgW="2286000" imgH="241200" progId="Equation.3">
                  <p:embed/>
                </p:oleObj>
              </mc:Choice>
              <mc:Fallback>
                <p:oleObj name="수식" r:id="rId3" imgW="2286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000504"/>
                        <a:ext cx="44291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14"/>
          <p:cNvGrpSpPr/>
          <p:nvPr/>
        </p:nvGrpSpPr>
        <p:grpSpPr>
          <a:xfrm>
            <a:off x="571472" y="571480"/>
            <a:ext cx="7358114" cy="369332"/>
            <a:chOff x="928662" y="571480"/>
            <a:chExt cx="4357718" cy="369332"/>
          </a:xfrm>
        </p:grpSpPr>
        <p:sp>
          <p:nvSpPr>
            <p:cNvPr id="6" name="직사각형 5"/>
            <p:cNvSpPr/>
            <p:nvPr/>
          </p:nvSpPr>
          <p:spPr>
            <a:xfrm>
              <a:off x="1659591" y="571480"/>
              <a:ext cx="7530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회전 목마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8.14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1430338" y="2489200"/>
          <a:ext cx="34956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5" name="수식" r:id="rId5" imgW="1879560" imgH="241200" progId="Equation.3">
                  <p:embed/>
                </p:oleObj>
              </mc:Choice>
              <mc:Fallback>
                <p:oleObj name="수식" r:id="rId5" imgW="1879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2489200"/>
                        <a:ext cx="34956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071670" y="4500570"/>
          <a:ext cx="20669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6" name="수식" r:id="rId7" imgW="1066680" imgH="241200" progId="Equation.3">
                  <p:embed/>
                </p:oleObj>
              </mc:Choice>
              <mc:Fallback>
                <p:oleObj name="수식" r:id="rId7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500570"/>
                        <a:ext cx="20669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1417638" y="2928938"/>
          <a:ext cx="32813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7" name="수식" r:id="rId9" imgW="1765080" imgH="241200" progId="Equation.3">
                  <p:embed/>
                </p:oleObj>
              </mc:Choice>
              <mc:Fallback>
                <p:oleObj name="수식" r:id="rId9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928938"/>
                        <a:ext cx="3281362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428728" y="3429000"/>
          <a:ext cx="26447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" name="수식" r:id="rId11" imgW="1422360" imgH="253800" progId="Equation.3">
                  <p:embed/>
                </p:oleObj>
              </mc:Choice>
              <mc:Fallback>
                <p:oleObj name="수식" r:id="rId11" imgW="1422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429000"/>
                        <a:ext cx="26447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0034" y="5059932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(b) </a:t>
            </a:r>
            <a:r>
              <a:rPr lang="ko-KR" altLang="en-US" dirty="0" smtClean="0"/>
              <a:t>학생이 중심 쪽으로 이동할 때 계의 회전 운동 에너지의 변화를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5589588"/>
            <a:ext cx="595035" cy="338554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풀이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1428728" y="5572140"/>
          <a:ext cx="44164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9" name="수식" r:id="rId13" imgW="2374560" imgH="482400" progId="Equation.3">
                  <p:embed/>
                </p:oleObj>
              </mc:Choice>
              <mc:Fallback>
                <p:oleObj name="수식" r:id="rId13" imgW="2374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572140"/>
                        <a:ext cx="441642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7956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756" y="2314584"/>
            <a:ext cx="26670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303039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회전운동 방정식</a:t>
            </a:r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15616" y="2554293"/>
                <a:ext cx="4942763" cy="682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ko-KR" alt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 </m:t>
                              </m:r>
                            </m:e>
                          </m:acc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ko-KR" alt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 </m:t>
                              </m:r>
                            </m:e>
                          </m:acc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/>
                        <m:t>× 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/>
                        <m:t>×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ko-KR" alt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 </m:t>
                              </m:r>
                            </m:e>
                          </m:acc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=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>
                          <a:latin typeface="Cambria Math"/>
                          <a:ea typeface="맑은 고딕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/>
                        <m:t>× 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>
                          <a:latin typeface="Cambria Math"/>
                          <a:ea typeface="맑은 고딕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/>
                        <m:t>× 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54293"/>
                <a:ext cx="4942763" cy="6825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연결선 61"/>
          <p:cNvCxnSpPr>
            <a:stCxn id="67" idx="6"/>
            <a:endCxn id="64" idx="2"/>
          </p:cNvCxnSpPr>
          <p:nvPr/>
        </p:nvCxnSpPr>
        <p:spPr>
          <a:xfrm>
            <a:off x="1431610" y="1510097"/>
            <a:ext cx="109800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755658" y="1169480"/>
                <a:ext cx="431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" y="1169480"/>
                <a:ext cx="4317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타원 63"/>
          <p:cNvSpPr/>
          <p:nvPr/>
        </p:nvSpPr>
        <p:spPr>
          <a:xfrm>
            <a:off x="2529610" y="1420097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4" idx="4"/>
          </p:cNvCxnSpPr>
          <p:nvPr/>
        </p:nvCxnSpPr>
        <p:spPr>
          <a:xfrm>
            <a:off x="2619610" y="1600097"/>
            <a:ext cx="0" cy="51735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1323610" y="145609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32754" y="2552875"/>
            <a:ext cx="432000" cy="7035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501940" y="2552875"/>
            <a:ext cx="432000" cy="70352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2219832" y="3008810"/>
                <a:ext cx="449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832" y="3008810"/>
                <a:ext cx="4494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/>
              <p:cNvSpPr/>
              <p:nvPr/>
            </p:nvSpPr>
            <p:spPr>
              <a:xfrm>
                <a:off x="3795274" y="2976822"/>
                <a:ext cx="46782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𝐹</m:t>
                          </m:r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1" name="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74" y="2976822"/>
                <a:ext cx="467820" cy="4029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1532674" y="3294857"/>
                <a:ext cx="1680075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tx1"/>
                          </a:solidFill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𝐹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en-US" b="1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𝝉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674" y="3294857"/>
                <a:ext cx="1680075" cy="4029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오른쪽 화살표 75"/>
          <p:cNvSpPr/>
          <p:nvPr/>
        </p:nvSpPr>
        <p:spPr>
          <a:xfrm>
            <a:off x="3173868" y="3444945"/>
            <a:ext cx="252000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454615" y="3337203"/>
            <a:ext cx="3430747" cy="72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 방향으로 가해지는 회전력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각속도를 증가시킴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1848450" y="3714520"/>
            <a:ext cx="792088" cy="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원호 81"/>
          <p:cNvSpPr/>
          <p:nvPr/>
        </p:nvSpPr>
        <p:spPr>
          <a:xfrm rot="12706749">
            <a:off x="1934466" y="3629151"/>
            <a:ext cx="620057" cy="629407"/>
          </a:xfrm>
          <a:prstGeom prst="arc">
            <a:avLst/>
          </a:prstGeom>
          <a:ln w="19050">
            <a:solidFill>
              <a:srgbClr val="7030A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/>
              <p:cNvSpPr/>
              <p:nvPr/>
            </p:nvSpPr>
            <p:spPr>
              <a:xfrm>
                <a:off x="2051720" y="4089118"/>
                <a:ext cx="4280339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맑은 고딕" pitchFamily="50" charset="-127"/>
                      </a:rPr>
                      <m:t>𝑟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 </m:t>
                    </m:r>
                    <m:r>
                      <a:rPr lang="en-US" altLang="ko-KR" i="1">
                        <a:latin typeface="Cambria Math"/>
                        <a:ea typeface="맑은 고딕" pitchFamily="50" charset="-127"/>
                      </a:rPr>
                      <m:t>𝑠𝑖𝑛</m:t>
                    </m:r>
                    <m:r>
                      <a:rPr lang="en-US" altLang="ko-KR" i="1" smtClean="0">
                        <a:latin typeface="Cambria Math"/>
                        <a:ea typeface="맑은 고딕" pitchFamily="50" charset="-127"/>
                      </a:rPr>
                      <m:t>𝜃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회전방향으로 가해지는 힘의 크기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83" name="직사각형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089118"/>
                <a:ext cx="4280339" cy="362984"/>
              </a:xfrm>
              <a:prstGeom prst="rect">
                <a:avLst/>
              </a:prstGeom>
              <a:blipFill rotWithShape="1">
                <a:blip r:embed="rId8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2201049" y="2051556"/>
                <a:ext cx="85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𝐹𝑠𝑖𝑛</m:t>
                      </m:r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49" y="2051556"/>
                <a:ext cx="8582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연결선 84"/>
          <p:cNvCxnSpPr>
            <a:stCxn id="64" idx="5"/>
          </p:cNvCxnSpPr>
          <p:nvPr/>
        </p:nvCxnSpPr>
        <p:spPr>
          <a:xfrm>
            <a:off x="2683250" y="1573737"/>
            <a:ext cx="376047" cy="40559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64" idx="6"/>
          </p:cNvCxnSpPr>
          <p:nvPr/>
        </p:nvCxnSpPr>
        <p:spPr>
          <a:xfrm>
            <a:off x="2709610" y="1510097"/>
            <a:ext cx="414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/>
              <p:cNvSpPr/>
              <p:nvPr/>
            </p:nvSpPr>
            <p:spPr>
              <a:xfrm>
                <a:off x="2937766" y="1945949"/>
                <a:ext cx="46782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𝐹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66" y="1945949"/>
                <a:ext cx="467820" cy="4029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908475" y="10677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회전축</a:t>
            </a:r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126752" y="1255511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 방향에 수직인 힘은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회전운동에 관여하지 않음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실의 장력만 증가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658721" y="5952886"/>
            <a:ext cx="732834" cy="3988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695150" y="5952886"/>
            <a:ext cx="732834" cy="3988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187624" y="6351780"/>
            <a:ext cx="3456384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98" idx="3"/>
          </p:cNvCxnSpPr>
          <p:nvPr/>
        </p:nvCxnSpPr>
        <p:spPr>
          <a:xfrm>
            <a:off x="2391555" y="6152333"/>
            <a:ext cx="75607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2388684" y="5488115"/>
            <a:ext cx="539034" cy="46477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/>
              <p:cNvSpPr/>
              <p:nvPr/>
            </p:nvSpPr>
            <p:spPr>
              <a:xfrm>
                <a:off x="2843808" y="5186309"/>
                <a:ext cx="46782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𝐹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직사각형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186309"/>
                <a:ext cx="467820" cy="4029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/>
              <p:cNvSpPr/>
              <p:nvPr/>
            </p:nvSpPr>
            <p:spPr>
              <a:xfrm>
                <a:off x="2521243" y="5743939"/>
                <a:ext cx="402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직사각형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243" y="5743939"/>
                <a:ext cx="40299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원호 109"/>
          <p:cNvSpPr/>
          <p:nvPr/>
        </p:nvSpPr>
        <p:spPr>
          <a:xfrm rot="1815175">
            <a:off x="2194027" y="5820588"/>
            <a:ext cx="452558" cy="452558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/>
              <p:cNvSpPr/>
              <p:nvPr/>
            </p:nvSpPr>
            <p:spPr>
              <a:xfrm>
                <a:off x="2782237" y="5768221"/>
                <a:ext cx="88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𝐹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𝑐𝑜𝑠</m:t>
                      </m:r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237" y="5768221"/>
                <a:ext cx="88068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연결선 113"/>
          <p:cNvCxnSpPr>
            <a:stCxn id="98" idx="0"/>
          </p:cNvCxnSpPr>
          <p:nvPr/>
        </p:nvCxnSpPr>
        <p:spPr>
          <a:xfrm flipV="1">
            <a:off x="2025138" y="5559692"/>
            <a:ext cx="0" cy="39319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/>
              <p:cNvSpPr/>
              <p:nvPr/>
            </p:nvSpPr>
            <p:spPr>
              <a:xfrm>
                <a:off x="1620098" y="5235307"/>
                <a:ext cx="85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𝐹𝑠𝑖𝑛</m:t>
                      </m:r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직사각형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98" y="5235307"/>
                <a:ext cx="8582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/>
              <p:cNvSpPr/>
              <p:nvPr/>
            </p:nvSpPr>
            <p:spPr>
              <a:xfrm>
                <a:off x="4759581" y="5464425"/>
                <a:ext cx="1756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𝑊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= </m:t>
                      </m:r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𝐹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𝑐𝑜𝑠</m:t>
                      </m:r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𝜃</m:t>
                      </m:r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·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𝑆</m:t>
                      </m:r>
                    </m:oMath>
                  </m:oMathPara>
                </a14:m>
                <a:endParaRPr lang="en-US" altLang="ko-KR" b="0" dirty="0" smtClean="0"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8" name="직사각형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581" y="5464425"/>
                <a:ext cx="175663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원호 118"/>
          <p:cNvSpPr/>
          <p:nvPr/>
        </p:nvSpPr>
        <p:spPr>
          <a:xfrm flipV="1">
            <a:off x="2769594" y="6275451"/>
            <a:ext cx="1321934" cy="32688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원호 119"/>
          <p:cNvSpPr/>
          <p:nvPr/>
        </p:nvSpPr>
        <p:spPr>
          <a:xfrm flipH="1" flipV="1">
            <a:off x="2003222" y="6282947"/>
            <a:ext cx="1294583" cy="318334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/>
              <p:cNvSpPr/>
              <p:nvPr/>
            </p:nvSpPr>
            <p:spPr>
              <a:xfrm>
                <a:off x="2843808" y="6414496"/>
                <a:ext cx="392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맑은 고딕" pitchFamily="50" charset="-127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직사각형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6414496"/>
                <a:ext cx="39273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직사각형 121"/>
          <p:cNvSpPr/>
          <p:nvPr/>
        </p:nvSpPr>
        <p:spPr>
          <a:xfrm>
            <a:off x="4785082" y="5838432"/>
            <a:ext cx="40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움직이는 방향으로 가해진 </a:t>
            </a:r>
            <a:r>
              <a:rPr lang="ko-KR" altLang="en-US" dirty="0" smtClean="0"/>
              <a:t>힘만 고려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14368" y="477581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비교해보기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3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1600" y="476672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회전운동 방정식과 운동 방정식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383520" y="898561"/>
                <a:ext cx="4099456" cy="682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ko-KR" alt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 </m:t>
                              </m:r>
                            </m:e>
                          </m:acc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 =  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𝐼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𝑊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 = 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𝐼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ko-KR" alt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 = </m:t>
                      </m:r>
                      <m:r>
                        <a:rPr lang="en-US" altLang="ko-KR" b="0" i="1" smtClean="0">
                          <a:latin typeface="Cambria Math"/>
                        </a:rPr>
                        <m:t>𝐼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  <a:sym typeface="Symbol"/>
                            </a:rPr>
                            <m:t>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 =  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>
                              <a:latin typeface="Cambria Math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20" y="898561"/>
                <a:ext cx="4099456" cy="6825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42281" y="2005673"/>
                <a:ext cx="4107022" cy="682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ko-KR" alt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 </m:t>
                              </m:r>
                            </m:e>
                          </m:acc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 =  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 = 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ko-KR" alt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 </m:t>
                              </m:r>
                            </m:e>
                          </m:acc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 = </m:t>
                      </m:r>
                      <m:r>
                        <a:rPr lang="en-US" altLang="ko-KR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 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81" y="2005673"/>
                <a:ext cx="4107022" cy="6825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1614534" y="1677897"/>
            <a:ext cx="180000" cy="295513"/>
            <a:chOff x="1042606" y="1939798"/>
            <a:chExt cx="180000" cy="29551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" name="아래쪽 화살표 3"/>
            <p:cNvSpPr/>
            <p:nvPr/>
          </p:nvSpPr>
          <p:spPr>
            <a:xfrm>
              <a:off x="1042606" y="1983311"/>
              <a:ext cx="180000" cy="25200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1042606" y="1939798"/>
              <a:ext cx="180000" cy="25200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595159" y="1677897"/>
            <a:ext cx="180000" cy="295513"/>
            <a:chOff x="1042606" y="1939798"/>
            <a:chExt cx="180000" cy="29551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아래쪽 화살표 49"/>
            <p:cNvSpPr/>
            <p:nvPr/>
          </p:nvSpPr>
          <p:spPr>
            <a:xfrm>
              <a:off x="1042606" y="1983311"/>
              <a:ext cx="180000" cy="25200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아래쪽 화살표 50"/>
            <p:cNvSpPr/>
            <p:nvPr/>
          </p:nvSpPr>
          <p:spPr>
            <a:xfrm flipV="1">
              <a:off x="1042606" y="1939798"/>
              <a:ext cx="180000" cy="25200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603271" y="1677897"/>
            <a:ext cx="180000" cy="295513"/>
            <a:chOff x="1042606" y="1939798"/>
            <a:chExt cx="180000" cy="29551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3" name="아래쪽 화살표 52"/>
            <p:cNvSpPr/>
            <p:nvPr/>
          </p:nvSpPr>
          <p:spPr>
            <a:xfrm>
              <a:off x="1042606" y="1983311"/>
              <a:ext cx="180000" cy="25200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아래쪽 화살표 53"/>
            <p:cNvSpPr/>
            <p:nvPr/>
          </p:nvSpPr>
          <p:spPr>
            <a:xfrm flipV="1">
              <a:off x="1042606" y="1939798"/>
              <a:ext cx="180000" cy="25200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5359" y="1677897"/>
            <a:ext cx="180000" cy="295513"/>
            <a:chOff x="1042606" y="1939798"/>
            <a:chExt cx="180000" cy="29551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6" name="아래쪽 화살표 55"/>
            <p:cNvSpPr/>
            <p:nvPr/>
          </p:nvSpPr>
          <p:spPr>
            <a:xfrm>
              <a:off x="1042606" y="1983311"/>
              <a:ext cx="180000" cy="25200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아래쪽 화살표 56"/>
            <p:cNvSpPr/>
            <p:nvPr/>
          </p:nvSpPr>
          <p:spPr>
            <a:xfrm flipV="1">
              <a:off x="1042606" y="1939798"/>
              <a:ext cx="180000" cy="25200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115439" y="1677897"/>
            <a:ext cx="180000" cy="295513"/>
            <a:chOff x="1042606" y="1939798"/>
            <a:chExt cx="180000" cy="29551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9" name="아래쪽 화살표 58"/>
            <p:cNvSpPr/>
            <p:nvPr/>
          </p:nvSpPr>
          <p:spPr>
            <a:xfrm>
              <a:off x="1042606" y="1983311"/>
              <a:ext cx="180000" cy="25200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아래쪽 화살표 59"/>
            <p:cNvSpPr/>
            <p:nvPr/>
          </p:nvSpPr>
          <p:spPr>
            <a:xfrm flipV="1">
              <a:off x="1042606" y="1939798"/>
              <a:ext cx="180000" cy="25200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966830" y="322653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선운동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97120" y="3658581"/>
                <a:ext cx="1888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𝑓𝑖𝑛𝑑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</a:rPr>
                      <m:t>𝑭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</a:rPr>
                      <m:t>𝒎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20" y="3658581"/>
                <a:ext cx="1888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58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82854" y="4144053"/>
                <a:ext cx="2101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②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𝑓𝑖𝑛𝑑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</a:rPr>
                      <m:t>𝑽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𝑎𝑓𝑡𝑒𝑟</m:t>
                    </m:r>
                    <m:r>
                      <m:rPr>
                        <m:nor/>
                      </m:rPr>
                      <a:rPr lang="en-US" altLang="ko-KR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54" y="4144053"/>
                <a:ext cx="210115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319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614902" y="4423631"/>
                <a:ext cx="2432141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02" y="4423631"/>
                <a:ext cx="2432141" cy="485646"/>
              </a:xfrm>
              <a:prstGeom prst="rect">
                <a:avLst/>
              </a:prstGeom>
              <a:blipFill rotWithShape="1">
                <a:blip r:embed="rId6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614902" y="4827373"/>
                <a:ext cx="2453813" cy="502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02" y="4827373"/>
                <a:ext cx="2453813" cy="502382"/>
              </a:xfrm>
              <a:prstGeom prst="rect">
                <a:avLst/>
              </a:prstGeom>
              <a:blipFill rotWithShape="1"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182854" y="5404519"/>
                <a:ext cx="2082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③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𝑓𝑖𝑛𝑑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</a:rPr>
                      <m:t>𝒙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𝑎𝑓𝑡𝑒𝑟</m:t>
                    </m:r>
                    <m:r>
                      <m:rPr>
                        <m:nor/>
                      </m:rPr>
                      <a:rPr lang="en-US" altLang="ko-KR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54" y="5404519"/>
                <a:ext cx="208249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39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14902" y="5727564"/>
                <a:ext cx="2586093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 (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02" y="5727564"/>
                <a:ext cx="2586093" cy="396006"/>
              </a:xfrm>
              <a:prstGeom prst="rect">
                <a:avLst/>
              </a:prstGeom>
              <a:blipFill rotWithShape="1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614902" y="6057330"/>
                <a:ext cx="2597058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/>
                          </a:rPr>
                          <m:t> (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02" y="6057330"/>
                <a:ext cx="2597058" cy="396006"/>
              </a:xfrm>
              <a:prstGeom prst="rect">
                <a:avLst/>
              </a:prstGeom>
              <a:blipFill rotWithShape="1"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4860032" y="322653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회</a:t>
            </a:r>
            <a:r>
              <a:rPr lang="ko-KR" altLang="en-US" dirty="0"/>
              <a:t>전</a:t>
            </a:r>
            <a:r>
              <a:rPr lang="ko-KR" altLang="en-US" dirty="0" smtClean="0"/>
              <a:t>운동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090322" y="3658581"/>
                <a:ext cx="1744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𝑓𝑖𝑛𝑑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</a:rPr>
                      <m:t>𝝉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</a:rPr>
                      <m:t>𝑰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322" y="3658581"/>
                <a:ext cx="17445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79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076056" y="4144053"/>
                <a:ext cx="217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②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𝑓𝑖𝑛𝑑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</a:rPr>
                      <m:t>𝑾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𝑎𝑓𝑡𝑒𝑟</m:t>
                    </m:r>
                    <m:r>
                      <m:rPr>
                        <m:nor/>
                      </m:rPr>
                      <a:rPr lang="en-US" altLang="ko-KR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144053"/>
                <a:ext cx="21709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528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508104" y="4553370"/>
                <a:ext cx="2181431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 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𝜏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𝐼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553370"/>
                <a:ext cx="2181431" cy="459806"/>
              </a:xfrm>
              <a:prstGeom prst="rect">
                <a:avLst/>
              </a:prstGeom>
              <a:blipFill rotWithShape="1">
                <a:blip r:embed="rId1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076056" y="5301208"/>
                <a:ext cx="2087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③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𝑓𝑖𝑛𝑑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</a:rPr>
                      <m:t>𝜽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𝑎𝑓𝑡𝑒𝑟</m:t>
                    </m:r>
                    <m:r>
                      <m:rPr>
                        <m:nor/>
                      </m:rPr>
                      <a:rPr lang="en-US" altLang="ko-KR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301208"/>
                <a:ext cx="2087559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2632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508104" y="5619220"/>
                <a:ext cx="2558586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619220"/>
                <a:ext cx="2558586" cy="396006"/>
              </a:xfrm>
              <a:prstGeom prst="rect">
                <a:avLst/>
              </a:prstGeom>
              <a:blipFill rotWithShape="1">
                <a:blip r:embed="rId1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3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968440"/>
            <a:ext cx="7572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무게 중심 정의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2166" y="303039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무게 중심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5244" y="1484784"/>
            <a:ext cx="7961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모든 무게가 한 점에 있을 때 동일한 효과를 내는 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중력에 의한 토크를 이용하여 구할 수 있음</a:t>
            </a:r>
            <a:r>
              <a:rPr lang="en-US" altLang="ko-KR" dirty="0" smtClean="0"/>
              <a:t>. </a:t>
            </a: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2143116"/>
            <a:ext cx="17526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667248"/>
              </p:ext>
            </p:extLst>
          </p:nvPr>
        </p:nvGraphicFramePr>
        <p:xfrm>
          <a:off x="1558925" y="3533422"/>
          <a:ext cx="4524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9" name="수식" r:id="rId5" imgW="2412720" imgH="482400" progId="Equation.3">
                  <p:embed/>
                </p:oleObj>
              </mc:Choice>
              <mc:Fallback>
                <p:oleObj name="수식" r:id="rId5" imgW="2412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3533422"/>
                        <a:ext cx="4524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60786"/>
              </p:ext>
            </p:extLst>
          </p:nvPr>
        </p:nvGraphicFramePr>
        <p:xfrm>
          <a:off x="2071670" y="4687540"/>
          <a:ext cx="16192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0" name="수식" r:id="rId7" imgW="863280" imgH="482400" progId="Equation.3">
                  <p:embed/>
                </p:oleObj>
              </mc:Choice>
              <mc:Fallback>
                <p:oleObj name="수식" r:id="rId7" imgW="863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687540"/>
                        <a:ext cx="16192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065888"/>
              </p:ext>
            </p:extLst>
          </p:nvPr>
        </p:nvGraphicFramePr>
        <p:xfrm>
          <a:off x="4357686" y="4687540"/>
          <a:ext cx="1571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1" name="수식" r:id="rId9" imgW="838080" imgH="482400" progId="Equation.3">
                  <p:embed/>
                </p:oleObj>
              </mc:Choice>
              <mc:Fallback>
                <p:oleObj name="수식" r:id="rId9" imgW="838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4687540"/>
                        <a:ext cx="15716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1600" y="2564904"/>
                <a:ext cx="6138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𝑚</m:t>
                    </m:r>
                    <m:r>
                      <a:rPr lang="en-US" altLang="ko-KR" b="0" i="1" baseline="-25000" smtClean="0">
                        <a:latin typeface="Cambria Math"/>
                        <a:ea typeface="맑은 고딕" pitchFamily="50" charset="-127"/>
                      </a:rPr>
                      <m:t>1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𝑚</m:t>
                    </m:r>
                    <m:r>
                      <a:rPr lang="en-US" altLang="ko-KR" b="0" i="1" baseline="-25000" smtClean="0">
                        <a:latin typeface="Cambria Math"/>
                        <a:ea typeface="맑은 고딕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𝑚</m:t>
                    </m:r>
                    <m:r>
                      <a:rPr lang="en-US" altLang="ko-KR" b="0" i="1" baseline="-25000" smtClean="0">
                        <a:latin typeface="Cambria Math"/>
                        <a:ea typeface="맑은 고딕" pitchFamily="50" charset="-127"/>
                      </a:rPr>
                      <m:t>3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+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  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 x</a:t>
                </a:r>
                <a:r>
                  <a:rPr lang="en-US" altLang="ko-KR" baseline="-25000" dirty="0" smtClean="0">
                    <a:latin typeface="맑은 고딕" pitchFamily="50" charset="-127"/>
                    <a:ea typeface="맑은 고딕" pitchFamily="50" charset="-127"/>
                  </a:rPr>
                  <a:t>cg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  <a:ea typeface="맑은 고딕" pitchFamily="50" charset="-127"/>
                      </a:rPr>
                      <m:t>=</m:t>
                    </m:r>
                  </m:oMath>
                </a14:m>
                <a:r>
                  <a:rPr lang="en-US" altLang="ko-KR" b="0" i="0" dirty="0" smtClean="0">
                    <a:latin typeface="Cambria Math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𝑚</m:t>
                        </m:r>
                        <m:r>
                          <a:rPr lang="en-US" altLang="ko-KR" b="0" i="1" baseline="-25000" smtClean="0">
                            <a:latin typeface="Cambria Math"/>
                            <a:ea typeface="맑은 고딕" pitchFamily="50" charset="-127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ko-KR" b="0" i="0" dirty="0" smtClean="0">
                    <a:latin typeface="Cambria Math"/>
                    <a:ea typeface="맑은 고딕" pitchFamily="50" charset="-127"/>
                  </a:rPr>
                  <a:t> g </a:t>
                </a: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baseline="-25000" dirty="0" err="1">
                    <a:latin typeface="맑은 고딕" pitchFamily="50" charset="-127"/>
                    <a:ea typeface="맑은 고딕" pitchFamily="50" charset="-127"/>
                  </a:rPr>
                  <a:t>cg</a:t>
                </a:r>
                <a:endParaRPr lang="en-US" altLang="ko-KR" b="0" i="0" dirty="0" smtClean="0">
                  <a:latin typeface="Cambria Math"/>
                  <a:ea typeface="맑은 고딕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                                                          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m</m:t>
                      </m:r>
                      <m:r>
                        <a:rPr lang="en-US" altLang="ko-KR" b="0" i="0" baseline="-25000" smtClean="0">
                          <a:latin typeface="Cambria Math"/>
                          <a:ea typeface="맑은 고딕" pitchFamily="50" charset="-127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gx</m:t>
                      </m:r>
                      <m:r>
                        <a:rPr lang="en-US" altLang="ko-KR" b="0" i="0" baseline="-25000" smtClean="0">
                          <a:latin typeface="Cambria Math"/>
                          <a:ea typeface="맑은 고딕" pitchFamily="50" charset="-127"/>
                        </a:rPr>
                        <m:t>1</m:t>
                      </m:r>
                      <m: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  <a:ea typeface="맑은 고딕" pitchFamily="50" charset="-127"/>
                        </a:rPr>
                        <m:t>m</m:t>
                      </m:r>
                      <m:r>
                        <a:rPr lang="en-US" altLang="ko-KR" b="0" i="0" baseline="-25000" smtClean="0">
                          <a:latin typeface="Cambria Math"/>
                          <a:ea typeface="맑은 고딕" pitchFamily="50" charset="-127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  <a:ea typeface="맑은 고딕" pitchFamily="50" charset="-127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x</m:t>
                      </m:r>
                      <m:r>
                        <a:rPr lang="en-US" altLang="ko-KR" b="0" i="0" baseline="-25000" smtClean="0">
                          <a:latin typeface="Cambria Math"/>
                          <a:ea typeface="맑은 고딕" pitchFamily="50" charset="-127"/>
                        </a:rPr>
                        <m:t>2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  <a:ea typeface="맑은 고딕" pitchFamily="50" charset="-127"/>
                        </a:rPr>
                        <m:t>m</m:t>
                      </m:r>
                      <m:r>
                        <a:rPr lang="en-US" altLang="ko-KR" b="0" i="0" baseline="-25000" smtClean="0">
                          <a:latin typeface="Cambria Math"/>
                          <a:ea typeface="맑은 고딕" pitchFamily="50" charset="-127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  <a:ea typeface="맑은 고딕" pitchFamily="50" charset="-127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x</m:t>
                      </m:r>
                      <m:r>
                        <a:rPr lang="en-US" altLang="ko-KR" b="0" i="0" baseline="-25000" smtClean="0">
                          <a:latin typeface="Cambria Math"/>
                          <a:ea typeface="맑은 고딕" pitchFamily="50" charset="-127"/>
                        </a:rPr>
                        <m:t>3</m:t>
                      </m:r>
                      <m:r>
                        <a:rPr lang="en-US" altLang="ko-KR" b="0" i="1" baseline="-25000" smtClean="0">
                          <a:latin typeface="Cambria Math"/>
                          <a:ea typeface="맑은 고딕" pitchFamily="50" charset="-127"/>
                        </a:rPr>
                        <m:t>  </m:t>
                      </m:r>
                      <m:r>
                        <a:rPr lang="en-US" altLang="ko-KR" i="1">
                          <a:latin typeface="Cambria Math"/>
                          <a:ea typeface="맑은 고딕" pitchFamily="50" charset="-127"/>
                          <a:sym typeface="Symbol"/>
                        </a:rPr>
                        <m:t>  </m:t>
                      </m:r>
                    </m:oMath>
                  </m:oMathPara>
                </a14:m>
                <a:endParaRPr lang="ko-KR" altLang="en-US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64904"/>
                <a:ext cx="613821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199" t="-66981" b="-6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직사각형 48"/>
          <p:cNvSpPr/>
          <p:nvPr/>
        </p:nvSpPr>
        <p:spPr>
          <a:xfrm>
            <a:off x="827584" y="5877272"/>
            <a:ext cx="7961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시소게임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62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968440"/>
            <a:ext cx="7572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회전관성모멘트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(Moment of Inertia)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2166" y="303039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관성모멘트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827584" y="1582955"/>
                <a:ext cx="6081310" cy="2003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ko-KR" altLang="en-US" dirty="0" smtClean="0"/>
                  <a:t>질량 </a:t>
                </a:r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인 물체가 반경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로 회전할 때</a:t>
                </a:r>
                <a:r>
                  <a:rPr lang="en-US" altLang="ko-KR" dirty="0" smtClean="0"/>
                  <a:t>, 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각운동량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 smtClean="0">
                    <a:sym typeface="Symbol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Symbol"/>
                  </a:rPr>
                  <a:t>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ko-KR" altLang="en-US" dirty="0" smtClean="0"/>
                  <a:t>원운동에서는 </a:t>
                </a:r>
                <a:r>
                  <a:rPr lang="en-US" altLang="ko-KR" dirty="0" smtClean="0"/>
                  <a:t>v = r</a:t>
                </a:r>
                <a:r>
                  <a:rPr lang="en-US" altLang="ko-KR" dirty="0" smtClean="0">
                    <a:sym typeface="Symbol"/>
                  </a:rPr>
                  <a:t> </a:t>
                </a:r>
                <a:r>
                  <a:rPr lang="ko-KR" altLang="en-US" dirty="0" smtClean="0">
                    <a:sym typeface="Symbol"/>
                  </a:rPr>
                  <a:t>이므로</a:t>
                </a:r>
                <a:r>
                  <a:rPr lang="en-US" altLang="ko-KR" dirty="0" smtClean="0">
                    <a:sym typeface="Symbol"/>
                  </a:rPr>
                  <a:t>, </a:t>
                </a:r>
              </a:p>
              <a:p>
                <a:pPr>
                  <a:lnSpc>
                    <a:spcPts val="1500"/>
                  </a:lnSpc>
                </a:pPr>
                <a:endParaRPr lang="en-US" altLang="ko-KR" dirty="0" smtClean="0">
                  <a:latin typeface="Cambria Math" pitchFamily="18" charset="0"/>
                  <a:ea typeface="Cambria Math" pitchFamily="18" charset="0"/>
                  <a:sym typeface="Symbol"/>
                </a:endParaRPr>
              </a:p>
              <a:p>
                <a:pPr>
                  <a:lnSpc>
                    <a:spcPts val="1500"/>
                  </a:lnSpc>
                </a:pP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L = mr</a:t>
                </a:r>
                <a:r>
                  <a:rPr lang="en-US" altLang="ko-KR" baseline="30000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2</a:t>
                </a:r>
                <a:r>
                  <a:rPr lang="en-US" altLang="ko-KR" dirty="0">
                    <a:latin typeface="Cambria Math" pitchFamily="18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 = I ,</a:t>
                </a:r>
              </a:p>
              <a:p>
                <a:pPr>
                  <a:lnSpc>
                    <a:spcPts val="1500"/>
                  </a:lnSpc>
                </a:pPr>
                <a:endParaRPr lang="en-US" altLang="ko-KR" dirty="0" smtClean="0">
                  <a:latin typeface="+mn-ea"/>
                  <a:sym typeface="Symbol"/>
                </a:endParaRPr>
              </a:p>
              <a:p>
                <a:pPr>
                  <a:lnSpc>
                    <a:spcPts val="1500"/>
                  </a:lnSpc>
                </a:pPr>
                <a:r>
                  <a:rPr lang="ko-KR" altLang="en-US" dirty="0" smtClean="0">
                    <a:latin typeface="+mn-ea"/>
                    <a:sym typeface="Symbol"/>
                  </a:rPr>
                  <a:t>관성 모멘트 </a:t>
                </a: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I = mr</a:t>
                </a:r>
                <a:r>
                  <a:rPr lang="en-US" altLang="ko-KR" baseline="30000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2</a:t>
                </a: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altLang="ko-KR" dirty="0" smtClean="0">
                    <a:latin typeface="+mn-ea"/>
                    <a:sym typeface="Wingdings" pitchFamily="2" charset="2"/>
                  </a:rPr>
                  <a:t></a:t>
                </a:r>
                <a:r>
                  <a:rPr lang="en-US" altLang="ko-KR" dirty="0">
                    <a:latin typeface="+mn-ea"/>
                    <a:sym typeface="Symbol"/>
                  </a:rPr>
                  <a:t> </a:t>
                </a:r>
                <a:r>
                  <a:rPr lang="en-US" altLang="ko-KR" dirty="0" smtClean="0">
                    <a:latin typeface="+mn-ea"/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altLang="ko-KR" dirty="0">
                    <a:latin typeface="+mn-ea"/>
                    <a:sym typeface="Symbol"/>
                  </a:rPr>
                  <a:t> </a:t>
                </a:r>
                <a:r>
                  <a:rPr lang="en-US" altLang="ko-KR" dirty="0" smtClean="0">
                    <a:latin typeface="+mn-ea"/>
                    <a:sym typeface="Symbol"/>
                  </a:rPr>
                  <a:t>= </a:t>
                </a: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Cambria Math" pitchFamily="18" charset="0"/>
                            <a:ea typeface="Cambria Math" pitchFamily="18" charset="0"/>
                            <a:sym typeface="Symbol"/>
                          </a:rPr>
                          <m:t></m:t>
                        </m:r>
                      </m:e>
                    </m:acc>
                  </m:oMath>
                </a14:m>
                <a:r>
                  <a:rPr lang="ko-KR" altLang="en-US" dirty="0">
                    <a:latin typeface="Cambria Math" pitchFamily="18" charset="0"/>
                  </a:rPr>
                  <a:t> </a:t>
                </a:r>
                <a:endParaRPr lang="en-US" altLang="ko-KR" dirty="0" smtClean="0">
                  <a:latin typeface="Cambria Math" pitchFamily="18" charset="0"/>
                  <a:ea typeface="Cambria Math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2955"/>
                <a:ext cx="6081310" cy="2003369"/>
              </a:xfrm>
              <a:prstGeom prst="rect">
                <a:avLst/>
              </a:prstGeom>
              <a:blipFill rotWithShape="1">
                <a:blip r:embed="rId3"/>
                <a:stretch>
                  <a:fillRect l="-903" t="-2134" b="-4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/>
          <p:cNvSpPr/>
          <p:nvPr/>
        </p:nvSpPr>
        <p:spPr>
          <a:xfrm>
            <a:off x="6709491" y="1477626"/>
            <a:ext cx="1728000" cy="172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>
            <a:endCxn id="20" idx="3"/>
          </p:cNvCxnSpPr>
          <p:nvPr/>
        </p:nvCxnSpPr>
        <p:spPr>
          <a:xfrm flipV="1">
            <a:off x="7573491" y="1918570"/>
            <a:ext cx="609634" cy="420026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41335" y="185638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35" y="1856381"/>
                <a:ext cx="3804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0000" r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/>
          <p:cNvSpPr/>
          <p:nvPr/>
        </p:nvSpPr>
        <p:spPr>
          <a:xfrm>
            <a:off x="8151739" y="1735852"/>
            <a:ext cx="214314" cy="2140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5"/>
          </p:cNvCxnSpPr>
          <p:nvPr/>
        </p:nvCxnSpPr>
        <p:spPr>
          <a:xfrm>
            <a:off x="8334667" y="1918570"/>
            <a:ext cx="205612" cy="3071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7491" y="1796308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91" y="1796308"/>
                <a:ext cx="39748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0000"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220325" y="1400166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25" y="1400166"/>
                <a:ext cx="46435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589891" y="1948708"/>
                <a:ext cx="397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91" y="1948708"/>
                <a:ext cx="39748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0000"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827583" y="3789040"/>
            <a:ext cx="7961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ko-KR" altLang="en-US" dirty="0" smtClean="0"/>
              <a:t>질량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인 막대가 한쪽 끝을 중심으로 회전할 때</a:t>
            </a:r>
            <a:r>
              <a:rPr lang="en-US" altLang="ko-KR" dirty="0" smtClean="0"/>
              <a:t>,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1720" y="4910879"/>
            <a:ext cx="2767528" cy="14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016211" y="4956408"/>
            <a:ext cx="53759" cy="529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922520" y="4716780"/>
            <a:ext cx="99191" cy="609600"/>
          </a:xfrm>
          <a:custGeom>
            <a:avLst/>
            <a:gdLst>
              <a:gd name="connsiteX0" fmla="*/ 0 w 99191"/>
              <a:gd name="connsiteY0" fmla="*/ 609600 h 609600"/>
              <a:gd name="connsiteX1" fmla="*/ 99060 w 99191"/>
              <a:gd name="connsiteY1" fmla="*/ 304800 h 609600"/>
              <a:gd name="connsiteX2" fmla="*/ 22860 w 99191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91" h="609600">
                <a:moveTo>
                  <a:pt x="0" y="609600"/>
                </a:moveTo>
                <a:cubicBezTo>
                  <a:pt x="47625" y="508000"/>
                  <a:pt x="95250" y="406400"/>
                  <a:pt x="99060" y="304800"/>
                </a:cubicBezTo>
                <a:cubicBezTo>
                  <a:pt x="102870" y="203200"/>
                  <a:pt x="22860" y="0"/>
                  <a:pt x="22860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76056" y="4836914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mbria Math" pitchFamily="18" charset="0"/>
                <a:ea typeface="Cambria Math" pitchFamily="18" charset="0"/>
                <a:sym typeface="Symbol"/>
              </a:rPr>
              <a:t>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4547503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mbria Math" pitchFamily="18" charset="0"/>
                <a:ea typeface="Cambria Math" pitchFamily="18" charset="0"/>
                <a:sym typeface="Symbol"/>
              </a:rPr>
              <a:t>M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051720" y="5175468"/>
            <a:ext cx="275638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31840" y="517546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mbria Math" pitchFamily="18" charset="0"/>
                <a:ea typeface="Cambria Math" pitchFamily="18" charset="0"/>
                <a:sym typeface="Symbol"/>
              </a:rPr>
              <a:t>L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27784" y="4914880"/>
            <a:ext cx="103820" cy="142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28020" y="4912367"/>
            <a:ext cx="103820" cy="142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57683" y="4913828"/>
            <a:ext cx="103820" cy="142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411760" y="443978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ambria Math" pitchFamily="18" charset="0"/>
                <a:ea typeface="Cambria Math" pitchFamily="18" charset="0"/>
                <a:sym typeface="Symbol"/>
              </a:rPr>
              <a:t>m1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71800" y="443711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ambria Math" pitchFamily="18" charset="0"/>
                <a:ea typeface="Cambria Math" pitchFamily="18" charset="0"/>
                <a:sym typeface="Symbol"/>
              </a:rPr>
              <a:t>m2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31840" y="443711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ambria Math" pitchFamily="18" charset="0"/>
                <a:ea typeface="Cambria Math" pitchFamily="18" charset="0"/>
                <a:sym typeface="Symbol"/>
              </a:rPr>
              <a:t>m3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>
            <a:stCxn id="36" idx="2"/>
            <a:endCxn id="32" idx="0"/>
          </p:cNvCxnSpPr>
          <p:nvPr/>
        </p:nvCxnSpPr>
        <p:spPr>
          <a:xfrm>
            <a:off x="2627784" y="4716780"/>
            <a:ext cx="51910" cy="19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026210" y="4712779"/>
            <a:ext cx="51910" cy="19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347864" y="4725144"/>
            <a:ext cx="51910" cy="19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03919"/>
              </p:ext>
            </p:extLst>
          </p:nvPr>
        </p:nvGraphicFramePr>
        <p:xfrm>
          <a:off x="1274266" y="5540022"/>
          <a:ext cx="48672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수식" r:id="rId7" imgW="2679700" imgH="254000" progId="Equation.3">
                  <p:embed/>
                </p:oleObj>
              </mc:Choice>
              <mc:Fallback>
                <p:oleObj name="수식" r:id="rId7" imgW="2679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266" y="5540022"/>
                        <a:ext cx="48672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264696" y="5589240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  <a:sym typeface="Symbol"/>
              </a:rPr>
              <a:t>, </a:t>
            </a:r>
            <a:r>
              <a:rPr lang="en-US" altLang="ko-KR" sz="1400" b="1" dirty="0" err="1" smtClean="0">
                <a:latin typeface="+mj-ea"/>
                <a:ea typeface="+mj-ea"/>
                <a:sym typeface="Symbol"/>
              </a:rPr>
              <a:t>ri</a:t>
            </a:r>
            <a:r>
              <a:rPr lang="en-US" altLang="ko-KR" sz="1400" b="1" dirty="0" smtClean="0">
                <a:latin typeface="+mj-ea"/>
                <a:ea typeface="+mj-ea"/>
                <a:sym typeface="Symbol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  <a:sym typeface="Symbol"/>
              </a:rPr>
              <a:t>는 회전축으로 부터의 거리</a:t>
            </a:r>
            <a:endParaRPr lang="ko-KR" altLang="en-US" sz="1400" b="1" dirty="0" smtClean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1061834" y="6128698"/>
                <a:ext cx="5958438" cy="468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itchFamily="2" charset="2"/>
                      </a:rPr>
                      <m:t>𝐼</m:t>
                    </m:r>
                    <m:r>
                      <a:rPr lang="en-US" altLang="ko-KR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𝑟</m:t>
                        </m:r>
                        <m:r>
                          <a:rPr lang="en-US" altLang="ko-KR" b="0" i="1" baseline="3000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𝑑𝑚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𝐿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𝑟</m:t>
                        </m:r>
                        <m:r>
                          <a:rPr lang="en-US" altLang="ko-KR" b="0" i="1" baseline="3000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sym typeface="Symbol"/>
                          </a:rPr>
                          <m:t> </m:t>
                        </m:r>
                        <m:r>
                          <a:rPr lang="en-US" altLang="ko-KR" i="1">
                            <a:latin typeface="Cambria Math"/>
                            <a:sym typeface="Symbol"/>
                          </a:rPr>
                          <m:t>𝑑𝑟</m:t>
                        </m:r>
                        <m:r>
                          <a:rPr lang="en-US" altLang="ko-KR" i="1">
                            <a:latin typeface="Cambria Math"/>
                            <a:sym typeface="Symbol"/>
                          </a:rPr>
                          <m:t>,  :</m:t>
                        </m:r>
                        <m:r>
                          <a:rPr lang="ko-KR" altLang="en-US" b="0" i="1" smtClean="0">
                            <a:latin typeface="Cambria Math"/>
                            <a:sym typeface="Symbol"/>
                          </a:rPr>
                          <m:t>선밀도</m:t>
                        </m:r>
                        <m:r>
                          <a:rPr lang="en-US" altLang="ko-KR" b="0" i="1" smtClean="0">
                            <a:latin typeface="Cambria Math"/>
                            <a:sym typeface="Symbol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  <a:sym typeface="Symbol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/>
                            <a:sym typeface="Symbol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/>
                            <a:sym typeface="Symbol"/>
                          </a:rPr>
                          <m:t>𝐿</m:t>
                        </m:r>
                      </m:e>
                    </m:nary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34" y="6128698"/>
                <a:ext cx="5958438" cy="468654"/>
              </a:xfrm>
              <a:prstGeom prst="rect">
                <a:avLst/>
              </a:prstGeom>
              <a:blipFill rotWithShape="1">
                <a:blip r:embed="rId9"/>
                <a:stretch>
                  <a:fillRect l="-818" t="-105195" b="-168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7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968440"/>
            <a:ext cx="7572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Rigid body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회전 관성모멘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예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2166" y="303039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관성모멘트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8307" y="1397894"/>
            <a:ext cx="1391156" cy="188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그룹 8"/>
          <p:cNvGrpSpPr/>
          <p:nvPr/>
        </p:nvGrpSpPr>
        <p:grpSpPr>
          <a:xfrm>
            <a:off x="750084" y="3638292"/>
            <a:ext cx="7215204" cy="2819411"/>
            <a:chOff x="1071538" y="3571876"/>
            <a:chExt cx="7215204" cy="2819411"/>
          </a:xfrm>
        </p:grpSpPr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1538" y="3571876"/>
              <a:ext cx="4562475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86446" y="3614748"/>
              <a:ext cx="227647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42976" y="5143512"/>
              <a:ext cx="2114550" cy="124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428992" y="5195907"/>
              <a:ext cx="485775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971600" y="1772816"/>
                <a:ext cx="2324914" cy="818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sym typeface="Wingdings" pitchFamily="2" charset="2"/>
                        </a:rPr>
                        <m:t>𝐼</m:t>
                      </m:r>
                      <m:r>
                        <a:rPr lang="en-US" altLang="ko-KR" b="0" i="1" smtClean="0">
                          <a:latin typeface="Cambria Math"/>
                          <a:sym typeface="Wingdings" pitchFamily="2" charset="2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/>
                              <a:sym typeface="Wingdings" pitchFamily="2" charset="2"/>
                            </a:rPr>
                            <m:t>𝑟</m:t>
                          </m:r>
                          <m:r>
                            <a:rPr lang="en-US" altLang="ko-KR" b="0" i="1" baseline="30000" smtClean="0">
                              <a:latin typeface="Cambria Math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itchFamily="2" charset="2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itchFamily="2" charset="2"/>
                            </a:rPr>
                            <m:t>𝑑𝑚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2324914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5452256" y="2265434"/>
            <a:ext cx="95587" cy="102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92080" y="1944823"/>
                <a:ext cx="59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𝑑</m:t>
                      </m:r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944823"/>
                <a:ext cx="59740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3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71472" y="968440"/>
                <a:ext cx="7572428" cy="1230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Wingdings" pitchFamily="2" charset="2"/>
                  <a:buChar char="v"/>
                </a:pPr>
                <a:r>
                  <a:rPr lang="en-US" altLang="ko-KR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sym typeface="Symbol"/>
                          </a:rPr>
                          <m:t></m:t>
                        </m:r>
                      </m:e>
                    </m:acc>
                  </m:oMath>
                </a14:m>
                <a:r>
                  <a:rPr lang="en-US" altLang="ko-KR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altLang="ko-KR" sz="20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/>
                  </a:rPr>
                  <a:t>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2000" b="0" i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sym typeface="Symbol"/>
                          </a:rPr>
                          <m:t>F</m:t>
                        </m:r>
                      </m:e>
                    </m:acc>
                    <m:r>
                      <a:rPr lang="en-US" altLang="ko-KR" sz="20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/>
                  </a:rPr>
                  <a:t>= 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ko-KR" sz="2000" dirty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sym typeface="Symbol"/>
                              </a:rPr>
                              <m:t></m:t>
                            </m:r>
                          </m:e>
                        </m:acc>
                      </m:num>
                      <m:den>
                        <m:r>
                          <a:rPr lang="en-US" altLang="ko-KR" sz="20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𝑑</m:t>
                        </m:r>
                        <m:r>
                          <a:rPr lang="en-US" altLang="ko-KR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𝑡</m:t>
                        </m:r>
                      </m:den>
                    </m:f>
                  </m:oMath>
                </a14:m>
                <a:r>
                  <a:rPr lang="ko-KR" altLang="en-US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altLang="ko-KR" sz="160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</m:t>
                        </m:r>
                      </m:e>
                    </m:acc>
                  </m:oMath>
                </a14:m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ko-KR" altLang="en-US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즉</a:t>
                </a:r>
                <a:endPara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Symbol"/>
                      </a:rPr>
                      <m:t></m:t>
                    </m:r>
                  </m:oMath>
                </a14:m>
                <a:r>
                  <a:rPr lang="ko-KR" altLang="en-US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I 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/>
                  </a:rPr>
                  <a:t> =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altLang="ko-KR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𝑑</m:t>
                        </m:r>
                        <m:r>
                          <a:rPr lang="en-US" altLang="ko-KR" sz="1600" b="0" i="1" baseline="3000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2</m:t>
                        </m:r>
                        <m:r>
                          <a:rPr lang="en-US" altLang="ko-KR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</m:t>
                        </m:r>
                      </m:num>
                      <m:den>
                        <m:r>
                          <a:rPr lang="en-US" altLang="ko-KR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𝑑</m:t>
                        </m:r>
                        <m:r>
                          <a:rPr lang="en-US" altLang="ko-KR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𝑡</m:t>
                        </m:r>
                        <m:r>
                          <a:rPr lang="en-US" altLang="ko-KR" sz="1600" b="0" i="1" baseline="3000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</a:t>
                </a:r>
                <a:r>
                  <a:rPr lang="ko-KR" altLang="en-US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/>
                  </a:rPr>
                  <a:t>    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/>
                  </a:rPr>
                  <a:t>F = ma = m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altLang="ko-KR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𝑑</m:t>
                        </m:r>
                        <m:r>
                          <a:rPr lang="en-US" altLang="ko-KR" sz="1600" i="1" baseline="3000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2</m:t>
                        </m:r>
                        <m:r>
                          <a:rPr lang="en-US" altLang="ko-KR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𝑥</m:t>
                        </m:r>
                      </m:num>
                      <m:den>
                        <m:r>
                          <a:rPr lang="en-US" altLang="ko-KR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𝑑𝑡</m:t>
                        </m:r>
                        <m:r>
                          <a:rPr lang="en-US" altLang="ko-KR" sz="1600" i="1" baseline="3000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/>
                  </a:rPr>
                  <a:t> </a:t>
                </a:r>
                <a:endPara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2" y="968440"/>
                <a:ext cx="7572428" cy="1230593"/>
              </a:xfrm>
              <a:prstGeom prst="rect">
                <a:avLst/>
              </a:prstGeom>
              <a:blipFill rotWithShape="1">
                <a:blip r:embed="rId2"/>
                <a:stretch>
                  <a:fillRect l="-805" b="-2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2166" y="303039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 운동 방정식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3741" y="2924944"/>
            <a:ext cx="817228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 운동 에너지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3933056"/>
            <a:ext cx="1391156" cy="188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761533" y="4800596"/>
            <a:ext cx="95587" cy="102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1357" y="4479985"/>
                <a:ext cx="59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𝑑</m:t>
                      </m:r>
                      <m:r>
                        <a:rPr lang="en-US" altLang="ko-KR" i="1" smtClean="0">
                          <a:latin typeface="Cambria Math"/>
                          <a:ea typeface="맑은 고딕" pitchFamily="50" charset="-127"/>
                        </a:rPr>
                        <m:t>𝑚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357" y="4479985"/>
                <a:ext cx="59740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627784" y="4011780"/>
                <a:ext cx="5988239" cy="936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dm </a:t>
                </a:r>
                <a:r>
                  <a:rPr lang="ko-KR" altLang="en-US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의 운동에너지 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</a:t>
                </a:r>
                <a:r>
                  <a:rPr lang="en-US" altLang="ko-KR" sz="16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½ </a:t>
                </a:r>
                <a:r>
                  <a:rPr lang="en-US" altLang="ko-KR" sz="16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dm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v</a:t>
                </a:r>
                <a:r>
                  <a:rPr lang="en-US" altLang="ko-KR" sz="1600" baseline="30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½ </a:t>
                </a:r>
                <a:r>
                  <a:rPr lang="en-US" altLang="ko-KR" sz="16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dm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r</a:t>
                </a:r>
                <a:r>
                  <a:rPr lang="en-US" altLang="ko-KR" sz="1600" baseline="30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Symbol"/>
                      </a:rPr>
                      <m:t></m:t>
                    </m:r>
                  </m:oMath>
                </a14:m>
                <a:r>
                  <a:rPr lang="en-US" altLang="ko-KR" sz="1600" baseline="30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  <a:p>
                <a:endParaRPr lang="en-US" altLang="ko-K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sz="1600" b="0" i="0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6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/>
                            <a:sym typeface="Wingdings" pitchFamily="2" charset="2"/>
                          </a:rPr>
                          <m:t>𝑟</m:t>
                        </m:r>
                        <m:r>
                          <a:rPr lang="en-US" altLang="ko-KR" sz="1600" i="1" baseline="3000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ko-KR" sz="1600" i="1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sz="1600" i="1">
                            <a:latin typeface="Cambria Math"/>
                            <a:sym typeface="Wingdings" pitchFamily="2" charset="2"/>
                          </a:rPr>
                          <m:t>𝑑𝑚</m:t>
                        </m:r>
                        <m:r>
                          <a:rPr lang="en-US" altLang="ko-KR" sz="1600" b="0" i="1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</m:e>
                    </m:nary>
                    <m:r>
                      <m:rPr>
                        <m:nor/>
                      </m:rPr>
                      <a:rPr lang="en-US" altLang="ko-KR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altLang="ko-KR" sz="1600" baseline="30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2</m:t>
                    </m:r>
                    <m:r>
                      <a:rPr lang="en-US" altLang="ko-KR" sz="1600" i="1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sz="1600" b="0" i="1" smtClean="0">
                        <a:latin typeface="Cambria Math"/>
                        <a:sym typeface="Wingdings" pitchFamily="2" charset="2"/>
                      </a:rPr>
                      <m:t>𝐼</m:t>
                    </m:r>
                    <m:r>
                      <m:rPr>
                        <m:nor/>
                      </m:rPr>
                      <a:rPr lang="en-US" altLang="ko-KR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altLang="ko-KR" sz="1600" baseline="30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2</m:t>
                    </m:r>
                  </m:oMath>
                </a14:m>
                <a:endPara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011780"/>
                <a:ext cx="5988239" cy="936410"/>
              </a:xfrm>
              <a:prstGeom prst="rect">
                <a:avLst/>
              </a:prstGeom>
              <a:blipFill rotWithShape="1">
                <a:blip r:embed="rId5"/>
                <a:stretch>
                  <a:fillRect l="-611" t="-3247" b="-70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1339664"/>
                  </p:ext>
                </p:extLst>
              </p:nvPr>
            </p:nvGraphicFramePr>
            <p:xfrm>
              <a:off x="5508104" y="4641505"/>
              <a:ext cx="3226233" cy="179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411"/>
                    <a:gridCol w="1075411"/>
                    <a:gridCol w="1075411"/>
                  </a:tblGrid>
                  <a:tr h="16040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물리량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선형운동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회전운동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변량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  <a:sym typeface="Symbol"/>
                            </a:rPr>
                            <a:t>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9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I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itchFamily="18" charset="0"/>
                                      <a:ea typeface="Cambria Math" pitchFamily="18" charset="0"/>
                                      <a:sym typeface="Symbol"/>
                                    </a:rPr>
                                    <m:t>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400" dirty="0">
                              <a:latin typeface="Cambria Math" pitchFamily="18" charset="0"/>
                            </a:rPr>
                            <a:t> 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Cambria Math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897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힘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= m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sym typeface="Symbol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dirty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sym typeface="Symbol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 smtClean="0">
                                      <a:latin typeface="Cambria Math"/>
                                      <a:sym typeface="Symbol"/>
                                    </a:rPr>
                                    <m:t>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= I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sym typeface="Symbol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 dirty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sym typeface="Symbol"/>
                                    </a:rPr>
                                    <m:t></m:t>
                                  </m:r>
                                </m:e>
                              </m:acc>
                            </m:oMath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921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운동에너지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½ mv</a:t>
                          </a:r>
                          <a:r>
                            <a:rPr lang="en-US" altLang="ko-KR" sz="1400" baseline="300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2</a:t>
                          </a:r>
                          <a:endParaRPr lang="ko-KR" altLang="en-US" sz="1400" baseline="30000" dirty="0">
                            <a:solidFill>
                              <a:schemeClr val="tx1"/>
                            </a:solidFill>
                            <a:latin typeface="Cambria Math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 smtClean="0">
                              <a:sym typeface="Wingdings" pitchFamily="2" charset="2"/>
                            </a:rPr>
                            <a:t>½</a:t>
                          </a:r>
                          <a:r>
                            <a:rPr lang="en-US" altLang="ko-KR" sz="1400" b="0" baseline="0" dirty="0" smtClean="0">
                              <a:sym typeface="Wingdings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/>
                                  <a:sym typeface="Wingdings" pitchFamily="2" charset="2"/>
                                </a:rPr>
                                <m:t>𝐼</m:t>
                              </m:r>
                              <m:r>
                                <m:rPr>
                                  <m:nor/>
                                </m:rPr>
                                <a:rPr lang="en-US" altLang="ko-KR" sz="1400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sym typeface="Symbol"/>
                                </a:rPr>
                                <m:t></m:t>
                              </m:r>
                              <m:r>
                                <m:rPr>
                                  <m:nor/>
                                </m:rPr>
                                <a:rPr lang="en-US" altLang="ko-KR" sz="1400" baseline="30000" dirty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2</m:t>
                              </m:r>
                            </m:oMath>
                          </a14:m>
                          <a:endParaRPr lang="en-US" altLang="ko-KR" sz="140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1339664"/>
                  </p:ext>
                </p:extLst>
              </p:nvPr>
            </p:nvGraphicFramePr>
            <p:xfrm>
              <a:off x="5508104" y="4641505"/>
              <a:ext cx="3226233" cy="179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411"/>
                    <a:gridCol w="1075411"/>
                    <a:gridCol w="1075411"/>
                  </a:tblGrid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물리량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선형운동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회전운동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변량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  <a:sym typeface="Symbol"/>
                            </a:rPr>
                            <a:t>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9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운동량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00000" t="-175385" r="-99435" b="-1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201136" t="-175385" b="-181538"/>
                          </a:stretch>
                        </a:blipFill>
                      </a:tcPr>
                    </a:tc>
                  </a:tr>
                  <a:tr h="33070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힘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00000" t="-325455" r="-99435" b="-1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201136" t="-325455" b="-114545"/>
                          </a:stretch>
                        </a:blipFill>
                      </a:tcPr>
                    </a:tc>
                  </a:tr>
                  <a:tr h="37921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운동에너지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½ mv</a:t>
                          </a:r>
                          <a:r>
                            <a:rPr lang="en-US" altLang="ko-KR" sz="1400" baseline="3000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2</a:t>
                          </a:r>
                          <a:endParaRPr lang="ko-KR" altLang="en-US" sz="1400" baseline="30000" dirty="0">
                            <a:solidFill>
                              <a:schemeClr val="tx1"/>
                            </a:solidFill>
                            <a:latin typeface="Cambria Math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201136" t="-377419" b="-16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60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9117</TotalTime>
  <Words>2185</Words>
  <Application>Microsoft Office PowerPoint</Application>
  <PresentationFormat>화면 슬라이드 쇼(4:3)</PresentationFormat>
  <Paragraphs>250</Paragraphs>
  <Slides>31</Slides>
  <Notes>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기류</vt:lpstr>
      <vt:lpstr>수식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대한민국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뽀네집</dc:creator>
  <cp:lastModifiedBy>next</cp:lastModifiedBy>
  <cp:revision>566</cp:revision>
  <dcterms:created xsi:type="dcterms:W3CDTF">2009-02-19T16:55:42Z</dcterms:created>
  <dcterms:modified xsi:type="dcterms:W3CDTF">2014-09-11T06:54:01Z</dcterms:modified>
</cp:coreProperties>
</file>