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7" r:id="rId2"/>
    <p:sldId id="372" r:id="rId3"/>
    <p:sldId id="355" r:id="rId4"/>
    <p:sldId id="374" r:id="rId5"/>
    <p:sldId id="370" r:id="rId6"/>
    <p:sldId id="371" r:id="rId7"/>
    <p:sldId id="373" r:id="rId8"/>
    <p:sldId id="375" r:id="rId9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9" autoAdjust="0"/>
    <p:restoredTop sz="94994" autoAdjust="0"/>
  </p:normalViewPr>
  <p:slideViewPr>
    <p:cSldViewPr>
      <p:cViewPr>
        <p:scale>
          <a:sx n="100" d="100"/>
          <a:sy n="100" d="100"/>
        </p:scale>
        <p:origin x="-773" y="-58"/>
      </p:cViewPr>
      <p:guideLst>
        <p:guide orient="horz" pos="37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302" cy="496427"/>
          </a:xfrm>
          <a:prstGeom prst="rect">
            <a:avLst/>
          </a:prstGeom>
        </p:spPr>
        <p:txBody>
          <a:bodyPr vert="horz" lIns="88331" tIns="44166" rIns="88331" bIns="4416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790" y="1"/>
            <a:ext cx="2949302" cy="496427"/>
          </a:xfrm>
          <a:prstGeom prst="rect">
            <a:avLst/>
          </a:prstGeom>
        </p:spPr>
        <p:txBody>
          <a:bodyPr vert="horz" lIns="88331" tIns="44166" rIns="88331" bIns="44166" rtlCol="0"/>
          <a:lstStyle>
            <a:lvl1pPr algn="r">
              <a:defRPr sz="1200"/>
            </a:lvl1pPr>
          </a:lstStyle>
          <a:p>
            <a:fld id="{8FB885C2-C83F-41AA-9F24-F94A188ECD70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331" tIns="44166" rIns="88331" bIns="4416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58" y="4720684"/>
            <a:ext cx="5445099" cy="4472471"/>
          </a:xfrm>
          <a:prstGeom prst="rect">
            <a:avLst/>
          </a:prstGeom>
        </p:spPr>
        <p:txBody>
          <a:bodyPr vert="horz" lIns="88331" tIns="44166" rIns="88331" bIns="44166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1369"/>
            <a:ext cx="2949302" cy="496427"/>
          </a:xfrm>
          <a:prstGeom prst="rect">
            <a:avLst/>
          </a:prstGeom>
        </p:spPr>
        <p:txBody>
          <a:bodyPr vert="horz" lIns="88331" tIns="44166" rIns="88331" bIns="4416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790" y="9441369"/>
            <a:ext cx="2949302" cy="496427"/>
          </a:xfrm>
          <a:prstGeom prst="rect">
            <a:avLst/>
          </a:prstGeom>
        </p:spPr>
        <p:txBody>
          <a:bodyPr vert="horz" lIns="88331" tIns="44166" rIns="88331" bIns="44166" rtlCol="0" anchor="b"/>
          <a:lstStyle>
            <a:lvl1pPr algn="r">
              <a:defRPr sz="1200"/>
            </a:lvl1pPr>
          </a:lstStyle>
          <a:p>
            <a:fld id="{5C0D183C-0FCA-430E-AD27-8F9678585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0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183C-0FCA-430E-AD27-8F96785857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944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183C-0FCA-430E-AD27-8F967858578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944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183C-0FCA-430E-AD27-8F967858578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06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183C-0FCA-430E-AD27-8F967858578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06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183C-0FCA-430E-AD27-8F967858578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0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2014-07-21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2014-07-21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2014-07-21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57258FA-61F4-4AEC-AA1B-4CD0D64BE4F7}" type="datetimeFigureOut">
              <a:rPr lang="ko-KR" altLang="en-US" smtClean="0"/>
              <a:pPr/>
              <a:t>2014-07-21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5.jpeg"/><Relationship Id="rId3" Type="http://schemas.openxmlformats.org/officeDocument/2006/relationships/image" Target="../media/image105.png"/><Relationship Id="rId7" Type="http://schemas.openxmlformats.org/officeDocument/2006/relationships/image" Target="../media/image110.png"/><Relationship Id="rId12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11" Type="http://schemas.openxmlformats.org/officeDocument/2006/relationships/image" Target="../media/image4.jpe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7" Type="http://schemas.microsoft.com/office/2007/relationships/hdphoto" Target="../media/hdphoto3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073816" y="2564904"/>
            <a:ext cx="45365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물리학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교시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051720" y="3933056"/>
            <a:ext cx="45365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2014.2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학기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이남영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1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23528" y="332656"/>
            <a:ext cx="842493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3600" dirty="0" smtClean="0">
                <a:latin typeface="맑은 고딕" pitchFamily="50" charset="-127"/>
                <a:ea typeface="맑은 고딕" pitchFamily="50" charset="-127"/>
              </a:rPr>
              <a:t>교시 </a:t>
            </a:r>
            <a:r>
              <a:rPr lang="en-US" altLang="ko-KR" sz="36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3600" dirty="0" smtClean="0">
                <a:latin typeface="맑은 고딕" pitchFamily="50" charset="-127"/>
                <a:ea typeface="맑은 고딕" pitchFamily="50" charset="-127"/>
              </a:rPr>
              <a:t>벡터와 </a:t>
            </a:r>
            <a:r>
              <a:rPr lang="ko-KR" altLang="en-US" sz="3600" dirty="0" err="1" smtClean="0">
                <a:latin typeface="맑은 고딕" pitchFamily="50" charset="-127"/>
                <a:ea typeface="맑은 고딕" pitchFamily="50" charset="-127"/>
              </a:rPr>
              <a:t>뉴튼역학개론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2.1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벡터 정의와 연산 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-- 1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교시 참조자료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.2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뉴튼역학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개론 및 운동방정식 풀이방법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분석적 방법과 해석적 방법이란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?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indent="541338"/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indent="541338"/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2.3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중력장에서의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차원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/ 2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차원 운동 풀이</a:t>
            </a:r>
          </a:p>
        </p:txBody>
      </p:sp>
    </p:spTree>
    <p:extLst>
      <p:ext uri="{BB962C8B-B14F-4D97-AF65-F5344CB8AC3E}">
        <p14:creationId xmlns:p14="http://schemas.microsoft.com/office/powerpoint/2010/main" val="378164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9574" y="331714"/>
            <a:ext cx="8255986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뉴튼역학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정리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18846" y="1196752"/>
                <a:ext cx="6445354" cy="2372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ko-KR" altLang="en-US" sz="2400" dirty="0" smtClean="0">
                    <a:latin typeface="맑은 고딕" pitchFamily="50" charset="-127"/>
                    <a:ea typeface="맑은 고딕" pitchFamily="50" charset="-127"/>
                  </a:rPr>
                  <a:t>벡터의 미적분을 통해</a:t>
                </a:r>
                <a:endParaRPr lang="en-US" altLang="ko-KR" sz="24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400" dirty="0" err="1" smtClean="0">
                    <a:latin typeface="맑은 고딕" pitchFamily="50" charset="-127"/>
                    <a:ea typeface="맑은 고딕" pitchFamily="50" charset="-127"/>
                  </a:rPr>
                  <a:t>역학계의</a:t>
                </a:r>
                <a:r>
                  <a:rPr lang="ko-KR" altLang="en-US" sz="2400" dirty="0" smtClean="0">
                    <a:latin typeface="맑은 고딕" pitchFamily="50" charset="-127"/>
                    <a:ea typeface="맑은 고딕" pitchFamily="50" charset="-127"/>
                  </a:rPr>
                  <a:t> 자연현상을 수학적 체계로 완성</a:t>
                </a:r>
                <a:endParaRPr lang="en-US" altLang="ko-KR" sz="24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       운동방정식 </a:t>
                </a: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 dirty="0" smtClean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sz="2000" b="0" i="1" dirty="0" smtClean="0">
                            <a:latin typeface="Cambria Math"/>
                            <a:ea typeface="맑은 고딕" pitchFamily="50" charset="-127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 = m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sz="2000" b="0" i="1" dirty="0" smtClean="0">
                            <a:latin typeface="Cambria Math"/>
                            <a:ea typeface="맑은 고딕" pitchFamily="50" charset="-127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 = m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/>
                            <a:ea typeface="맑은 고딕" pitchFamily="50" charset="-127"/>
                          </a:rPr>
                        </m:ctrlPr>
                      </m:fPr>
                      <m:num>
                        <m:r>
                          <a:rPr lang="en-US" altLang="ko-KR" sz="2400" i="1" smtClean="0">
                            <a:latin typeface="Cambria Math"/>
                            <a:ea typeface="맑은 고딕" pitchFamily="50" charset="-127"/>
                          </a:rPr>
                          <m:t>𝑑</m:t>
                        </m:r>
                        <m:r>
                          <a:rPr lang="en-US" altLang="ko-KR" sz="2400" b="0" i="1" baseline="30000" smtClean="0">
                            <a:latin typeface="Cambria Math"/>
                            <a:ea typeface="맑은 고딕" pitchFamily="50" charset="-127"/>
                          </a:rPr>
                          <m:t>2</m:t>
                        </m:r>
                        <m:acc>
                          <m:accPr>
                            <m:chr m:val="⃗"/>
                            <m:ctrlPr>
                              <a:rPr lang="en-US" altLang="ko-KR" sz="2400" i="1">
                                <a:latin typeface="Cambria Math"/>
                                <a:ea typeface="맑은 고딕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latin typeface="Cambria Math"/>
                                <a:ea typeface="맑은 고딕" pitchFamily="50" charset="-127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en-US" altLang="ko-KR" sz="2400" i="1" smtClean="0">
                            <a:latin typeface="Cambria Math"/>
                            <a:ea typeface="맑은 고딕" pitchFamily="50" charset="-127"/>
                          </a:rPr>
                          <m:t>𝑑</m:t>
                        </m:r>
                        <m:r>
                          <a:rPr lang="en-US" altLang="ko-KR" sz="2400" b="0" i="1" smtClean="0">
                            <a:latin typeface="Cambria Math"/>
                            <a:ea typeface="맑은 고딕" pitchFamily="50" charset="-127"/>
                          </a:rPr>
                          <m:t>𝑡</m:t>
                        </m:r>
                        <m:r>
                          <a:rPr lang="en-US" altLang="ko-KR" sz="2400" b="0" i="1" baseline="30000" smtClean="0">
                            <a:latin typeface="Cambria Math"/>
                            <a:ea typeface="맑은 고딕" pitchFamily="50" charset="-127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  <a:sym typeface="Wingdings" pitchFamily="2" charset="2"/>
                  </a:rPr>
                  <a:t> Newton’ 2</a:t>
                </a: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  <a:sym typeface="Wingdings" pitchFamily="2" charset="2"/>
                  </a:rPr>
                  <a:t>법칙</a:t>
                </a:r>
                <a:endParaRPr lang="en-US" altLang="ko-KR" sz="20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       Newton’s vector calculus (</a:t>
                </a: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벡터 미적분</a:t>
                </a: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846" y="1196752"/>
                <a:ext cx="6445354" cy="2372765"/>
              </a:xfrm>
              <a:prstGeom prst="rect">
                <a:avLst/>
              </a:prstGeom>
              <a:blipFill rotWithShape="1">
                <a:blip r:embed="rId2"/>
                <a:stretch>
                  <a:fillRect l="-1514" b="-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오른쪽 화살표 5"/>
          <p:cNvSpPr/>
          <p:nvPr/>
        </p:nvSpPr>
        <p:spPr>
          <a:xfrm>
            <a:off x="1403648" y="3212976"/>
            <a:ext cx="360040" cy="2160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29360" y="3861048"/>
                <a:ext cx="7471384" cy="2180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ko-KR" altLang="en-US" sz="1600" b="1" dirty="0" smtClean="0">
                    <a:latin typeface="맑은 고딕" pitchFamily="50" charset="-127"/>
                    <a:ea typeface="맑은 고딕" pitchFamily="50" charset="-127"/>
                  </a:rPr>
                  <a:t>운동방정식 </a:t>
                </a:r>
                <a:r>
                  <a:rPr lang="en-US" altLang="ko-KR" sz="1600" b="1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600" b="1" i="1" dirty="0" smtClean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sz="1600" b="1" i="1" dirty="0" smtClean="0">
                            <a:latin typeface="Cambria Math"/>
                            <a:ea typeface="맑은 고딕" pitchFamily="50" charset="-127"/>
                          </a:rPr>
                          <m:t>𝑭</m:t>
                        </m:r>
                      </m:e>
                    </m:acc>
                  </m:oMath>
                </a14:m>
                <a:r>
                  <a:rPr lang="en-US" altLang="ko-KR" sz="1600" b="1" dirty="0" smtClean="0">
                    <a:latin typeface="맑은 고딕" pitchFamily="50" charset="-127"/>
                    <a:ea typeface="맑은 고딕" pitchFamily="50" charset="-127"/>
                  </a:rPr>
                  <a:t> = m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600" b="1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sz="1600" b="1" i="1" dirty="0" smtClean="0">
                            <a:latin typeface="Cambria Math"/>
                            <a:ea typeface="맑은 고딕" pitchFamily="50" charset="-127"/>
                          </a:rPr>
                          <m:t>𝒂</m:t>
                        </m:r>
                      </m:e>
                    </m:acc>
                  </m:oMath>
                </a14:m>
                <a:r>
                  <a:rPr lang="en-US" altLang="ko-KR" sz="1600" b="1" dirty="0" smtClean="0">
                    <a:latin typeface="맑은 고딕" pitchFamily="50" charset="-127"/>
                    <a:ea typeface="맑은 고딕" pitchFamily="50" charset="-127"/>
                  </a:rPr>
                  <a:t> = m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 smtClean="0">
                            <a:latin typeface="Cambria Math"/>
                            <a:ea typeface="맑은 고딕" pitchFamily="50" charset="-127"/>
                          </a:rPr>
                        </m:ctrlPr>
                      </m:fPr>
                      <m:num>
                        <m:r>
                          <a:rPr lang="en-US" altLang="ko-KR" sz="1600" b="1" i="1" smtClean="0">
                            <a:latin typeface="Cambria Math"/>
                            <a:ea typeface="맑은 고딕" pitchFamily="50" charset="-127"/>
                          </a:rPr>
                          <m:t>𝒅</m:t>
                        </m:r>
                        <m:r>
                          <a:rPr lang="en-US" altLang="ko-KR" sz="1600" b="1" i="1" baseline="30000" smtClean="0">
                            <a:latin typeface="Cambria Math"/>
                            <a:ea typeface="맑은 고딕" pitchFamily="50" charset="-127"/>
                          </a:rPr>
                          <m:t>𝟐</m:t>
                        </m:r>
                        <m:acc>
                          <m:accPr>
                            <m:chr m:val="⃗"/>
                            <m:ctrlPr>
                              <a:rPr lang="en-US" altLang="ko-KR" sz="1600" b="1" i="1">
                                <a:latin typeface="Cambria Math"/>
                                <a:ea typeface="맑은 고딕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sz="1600" b="1" i="1" smtClean="0">
                                <a:latin typeface="Cambria Math"/>
                                <a:ea typeface="맑은 고딕" pitchFamily="50" charset="-127"/>
                              </a:rPr>
                              <m:t>𝒙</m:t>
                            </m:r>
                          </m:e>
                        </m:acc>
                      </m:num>
                      <m:den>
                        <m:r>
                          <a:rPr lang="en-US" altLang="ko-KR" sz="1600" b="1" i="1" smtClean="0">
                            <a:latin typeface="Cambria Math"/>
                            <a:ea typeface="맑은 고딕" pitchFamily="50" charset="-127"/>
                          </a:rPr>
                          <m:t>𝒅𝒕</m:t>
                        </m:r>
                        <m:r>
                          <a:rPr lang="en-US" altLang="ko-KR" sz="1600" b="1" i="1" baseline="30000" smtClean="0">
                            <a:latin typeface="Cambria Math"/>
                            <a:ea typeface="맑은 고딕" pitchFamily="50" charset="-127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ko-KR" sz="1600" b="1" dirty="0" smtClean="0"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en-US" altLang="ko-KR" sz="1600" b="1" dirty="0" smtClean="0">
                    <a:latin typeface="맑은 고딕" pitchFamily="50" charset="-127"/>
                    <a:ea typeface="맑은 고딕" pitchFamily="50" charset="-127"/>
                    <a:sym typeface="Wingdings" pitchFamily="2" charset="2"/>
                  </a:rPr>
                  <a:t> Newton’ 2</a:t>
                </a:r>
                <a:r>
                  <a:rPr lang="ko-KR" altLang="en-US" sz="1600" b="1" dirty="0" smtClean="0">
                    <a:latin typeface="맑은 고딕" pitchFamily="50" charset="-127"/>
                    <a:ea typeface="맑은 고딕" pitchFamily="50" charset="-127"/>
                    <a:sym typeface="Wingdings" pitchFamily="2" charset="2"/>
                  </a:rPr>
                  <a:t>법칙</a:t>
                </a:r>
                <a:endParaRPr lang="en-US" altLang="ko-KR" sz="1600" b="1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ko-KR" sz="1600" b="1" dirty="0" smtClean="0">
                    <a:latin typeface="맑은 고딕" pitchFamily="50" charset="-127"/>
                    <a:ea typeface="맑은 고딕" pitchFamily="50" charset="-127"/>
                  </a:rPr>
                  <a:t>       : </a:t>
                </a:r>
                <a:r>
                  <a:rPr lang="ko-KR" altLang="en-US" sz="1600" b="1" dirty="0" smtClean="0">
                    <a:latin typeface="맑은 고딕" pitchFamily="50" charset="-127"/>
                    <a:ea typeface="맑은 고딕" pitchFamily="50" charset="-127"/>
                  </a:rPr>
                  <a:t>미분방정식</a:t>
                </a:r>
                <a:endParaRPr lang="en-US" altLang="ko-KR" sz="1600" b="1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ko-KR" altLang="en-US" sz="1600" b="1" dirty="0" smtClean="0">
                    <a:latin typeface="맑은 고딕" pitchFamily="50" charset="-127"/>
                    <a:ea typeface="맑은 고딕" pitchFamily="50" charset="-127"/>
                  </a:rPr>
                  <a:t>전자기학 </a:t>
                </a:r>
                <a:r>
                  <a:rPr lang="ko-KR" altLang="en-US" sz="1600" b="1" dirty="0" err="1" smtClean="0">
                    <a:latin typeface="맑은 고딕" pitchFamily="50" charset="-127"/>
                    <a:ea typeface="맑은 고딕" pitchFamily="50" charset="-127"/>
                  </a:rPr>
                  <a:t>맥스웰</a:t>
                </a:r>
                <a:r>
                  <a:rPr lang="ko-KR" altLang="en-US" sz="1600" b="1" dirty="0" smtClean="0">
                    <a:latin typeface="맑은 고딕" pitchFamily="50" charset="-127"/>
                    <a:ea typeface="맑은 고딕" pitchFamily="50" charset="-127"/>
                  </a:rPr>
                  <a:t> 방정식 </a:t>
                </a:r>
                <a:r>
                  <a:rPr lang="en-US" altLang="ko-KR" sz="1600" b="1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lang="ko-KR" altLang="en-US" sz="1600" b="1" dirty="0" smtClean="0">
                    <a:latin typeface="맑은 고딕" pitchFamily="50" charset="-127"/>
                    <a:ea typeface="맑은 고딕" pitchFamily="50" charset="-127"/>
                  </a:rPr>
                  <a:t>미분방정식</a:t>
                </a:r>
                <a:endParaRPr lang="en-US" altLang="ko-KR" sz="1600" b="1" dirty="0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ko-KR" altLang="en-US" sz="1600" b="1" dirty="0" smtClean="0">
                    <a:latin typeface="맑은 고딕" pitchFamily="50" charset="-127"/>
                    <a:ea typeface="맑은 고딕" pitchFamily="50" charset="-127"/>
                  </a:rPr>
                  <a:t>자연의 언어 </a:t>
                </a:r>
                <a:r>
                  <a:rPr lang="en-US" altLang="ko-KR" sz="1600" b="1" dirty="0" smtClean="0">
                    <a:latin typeface="맑은 고딕" pitchFamily="50" charset="-127"/>
                    <a:ea typeface="맑은 고딕" pitchFamily="50" charset="-127"/>
                  </a:rPr>
                  <a:t>= </a:t>
                </a:r>
                <a:r>
                  <a:rPr lang="ko-KR" altLang="en-US" sz="1600" b="1" dirty="0" smtClean="0">
                    <a:latin typeface="맑은 고딕" pitchFamily="50" charset="-127"/>
                    <a:ea typeface="맑은 고딕" pitchFamily="50" charset="-127"/>
                  </a:rPr>
                  <a:t>수학 </a:t>
                </a:r>
                <a:r>
                  <a:rPr lang="en-US" altLang="ko-KR" sz="1600" b="1" dirty="0" smtClean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sz="1600" b="1" dirty="0" smtClean="0">
                    <a:latin typeface="맑은 고딕" pitchFamily="50" charset="-127"/>
                    <a:ea typeface="맑은 고딕" pitchFamily="50" charset="-127"/>
                  </a:rPr>
                  <a:t>미적분</a:t>
                </a:r>
                <a:r>
                  <a:rPr lang="en-US" altLang="ko-KR" sz="1600" b="1" dirty="0" smtClean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  <a:p>
                <a:pPr>
                  <a:lnSpc>
                    <a:spcPct val="130000"/>
                  </a:lnSpc>
                </a:pPr>
                <a:r>
                  <a:rPr lang="ko-KR" altLang="en-US" sz="1600" b="1" dirty="0" err="1" smtClean="0">
                    <a:latin typeface="맑은 고딕" pitchFamily="50" charset="-127"/>
                    <a:ea typeface="맑은 고딕" pitchFamily="50" charset="-127"/>
                  </a:rPr>
                  <a:t>뉴튼의</a:t>
                </a:r>
                <a:r>
                  <a:rPr lang="ko-KR" altLang="en-US" sz="1600" b="1" dirty="0" smtClean="0">
                    <a:latin typeface="맑은 고딕" pitchFamily="50" charset="-127"/>
                    <a:ea typeface="맑은 고딕" pitchFamily="50" charset="-127"/>
                  </a:rPr>
                  <a:t> 업적 </a:t>
                </a:r>
                <a:r>
                  <a:rPr lang="en-US" altLang="ko-KR" sz="1600" b="1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lang="ko-KR" altLang="en-US" sz="1600" b="1" dirty="0" smtClean="0">
                    <a:latin typeface="맑은 고딕" pitchFamily="50" charset="-127"/>
                    <a:ea typeface="맑은 고딕" pitchFamily="50" charset="-127"/>
                  </a:rPr>
                  <a:t>자연현상을 수학의 범위로 끌어들여 정량적으로 설명 </a:t>
                </a:r>
                <a:r>
                  <a:rPr lang="en-US" altLang="ko-KR" sz="1600" b="1" dirty="0" smtClean="0">
                    <a:latin typeface="맑은 고딕" pitchFamily="50" charset="-127"/>
                    <a:ea typeface="맑은 고딕" pitchFamily="50" charset="-127"/>
                    <a:sym typeface="Wingdings" pitchFamily="2" charset="2"/>
                  </a:rPr>
                  <a:t> </a:t>
                </a:r>
                <a:r>
                  <a:rPr lang="ko-KR" altLang="en-US" sz="1600" b="1" dirty="0" smtClean="0">
                    <a:latin typeface="맑은 고딕" pitchFamily="50" charset="-127"/>
                    <a:ea typeface="맑은 고딕" pitchFamily="50" charset="-127"/>
                    <a:sym typeface="Wingdings" pitchFamily="2" charset="2"/>
                  </a:rPr>
                  <a:t>정확한 미래예측</a:t>
                </a:r>
                <a:endParaRPr lang="en-US" altLang="ko-KR" sz="1600" b="1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60" y="3861048"/>
                <a:ext cx="7471384" cy="2180469"/>
              </a:xfrm>
              <a:prstGeom prst="rect">
                <a:avLst/>
              </a:prstGeom>
              <a:blipFill rotWithShape="1">
                <a:blip r:embed="rId3"/>
                <a:stretch>
                  <a:fillRect l="-408" b="-8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93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9574" y="331714"/>
            <a:ext cx="8255986" cy="738664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운동방정식 풀이방법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분석적 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(analytic)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vs.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해석적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(numerical)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70378"/>
            <a:ext cx="7393136" cy="5598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65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611945" y="2326395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운동방정식 풀</a:t>
            </a:r>
            <a:r>
              <a:rPr lang="ko-KR" altLang="en-US" dirty="0"/>
              <a:t>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269128" y="2794485"/>
                <a:ext cx="2755178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𝑓𝑖𝑛𝑑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ko-KR" altLang="en-US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1" i="1" dirty="0" smtClean="0">
                            <a:latin typeface="Cambria Math"/>
                          </a:rPr>
                          <m:t>𝑭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1" i="1" smtClean="0">
                        <a:latin typeface="Cambria Math"/>
                      </a:rPr>
                      <m:t>𝒂𝒕</m:t>
                    </m:r>
                    <m:r>
                      <a:rPr lang="en-US" altLang="ko-KR" b="1" i="1" smtClean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ko-KR" altLang="en-US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1" i="1" dirty="0" smtClean="0"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US" altLang="ko-KR" b="1" i="1" dirty="0" smtClean="0">
                        <a:latin typeface="Cambria Math"/>
                      </a:rPr>
                      <m:t> = (</m:t>
                    </m:r>
                    <m:r>
                      <a:rPr lang="en-US" altLang="ko-KR" b="1" i="1" dirty="0" smtClean="0">
                        <a:latin typeface="Cambria Math"/>
                      </a:rPr>
                      <m:t>𝒙𝒊</m:t>
                    </m:r>
                    <m:r>
                      <a:rPr lang="en-US" altLang="ko-KR" b="1" i="1" dirty="0" smtClean="0">
                        <a:latin typeface="Cambria Math"/>
                      </a:rPr>
                      <m:t>, </m:t>
                    </m:r>
                    <m:r>
                      <a:rPr lang="en-US" altLang="ko-KR" b="1" i="1" dirty="0" smtClean="0">
                        <a:latin typeface="Cambria Math"/>
                      </a:rPr>
                      <m:t>𝒚𝒊</m:t>
                    </m:r>
                    <m:r>
                      <a:rPr lang="en-US" altLang="ko-KR" b="1" i="1" dirty="0" smtClean="0">
                        <a:latin typeface="Cambria Math"/>
                      </a:rPr>
                      <m:t>)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128" y="2794485"/>
                <a:ext cx="2755178" cy="402931"/>
              </a:xfrm>
              <a:prstGeom prst="rect">
                <a:avLst/>
              </a:prstGeom>
              <a:blipFill rotWithShape="1">
                <a:blip r:embed="rId3"/>
                <a:stretch>
                  <a:fillRect l="-1770" t="-2985" b="-179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254862" y="3279957"/>
                <a:ext cx="2061911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②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𝑓𝑖𝑛𝑑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ko-KR" altLang="en-US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1" i="1" dirty="0" smtClean="0">
                            <a:latin typeface="Cambria Math"/>
                          </a:rPr>
                          <m:t>𝑽</m:t>
                        </m:r>
                      </m:e>
                    </m:acc>
                    <m:r>
                      <a:rPr lang="en-US" altLang="ko-KR" b="1" i="1" dirty="0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𝑎𝑓𝑡𝑒𝑟</m:t>
                    </m:r>
                    <m:r>
                      <m:rPr>
                        <m:nor/>
                      </m:rPr>
                      <a:rPr lang="en-US" altLang="ko-KR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l-GR" altLang="ko-KR"/>
                      <m:t>Δ</m:t>
                    </m:r>
                    <m:r>
                      <a:rPr lang="en-US" altLang="ko-KR" b="0" i="1">
                        <a:latin typeface="Cambria Math"/>
                      </a:rPr>
                      <m:t>𝑡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862" y="3279957"/>
                <a:ext cx="2061911" cy="402931"/>
              </a:xfrm>
              <a:prstGeom prst="rect">
                <a:avLst/>
              </a:prstGeom>
              <a:blipFill rotWithShape="1">
                <a:blip r:embed="rId4"/>
                <a:stretch>
                  <a:fillRect l="-2663" t="-3030" b="-196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686910" y="3559535"/>
                <a:ext cx="2432141" cy="4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+1)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ko-KR" b="0" i="1" dirty="0" smtClean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m:rPr>
                        <m:nor/>
                      </m:rPr>
                      <a:rPr lang="el-GR" altLang="ko-KR"/>
                      <m:t>Δ</m:t>
                    </m:r>
                    <m:r>
                      <a:rPr lang="en-US" altLang="ko-KR" b="0" i="1">
                        <a:latin typeface="Cambria Math"/>
                      </a:rPr>
                      <m:t>𝑡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910" y="3559535"/>
                <a:ext cx="2432141" cy="4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686910" y="3963277"/>
                <a:ext cx="2453813" cy="502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+1)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altLang="ko-KR" b="0" i="1" dirty="0" smtClean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m:rPr>
                        <m:nor/>
                      </m:rPr>
                      <a:rPr lang="el-GR" altLang="ko-KR"/>
                      <m:t>Δ</m:t>
                    </m:r>
                    <m:r>
                      <a:rPr lang="en-US" altLang="ko-KR" b="0" i="1">
                        <a:latin typeface="Cambria Math"/>
                      </a:rPr>
                      <m:t>𝑡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910" y="3963277"/>
                <a:ext cx="2453813" cy="50238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254862" y="4540423"/>
                <a:ext cx="2045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③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𝑓𝑖𝑛𝑑</m:t>
                    </m:r>
                    <m:r>
                      <a:rPr lang="en-US" altLang="ko-KR" b="1" i="1" smtClean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ko-KR" altLang="en-US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1" i="1" dirty="0" smtClean="0"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𝑎𝑓𝑡𝑒𝑟</m:t>
                    </m:r>
                    <m:r>
                      <m:rPr>
                        <m:nor/>
                      </m:rPr>
                      <a:rPr lang="en-US" altLang="ko-KR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l-GR" altLang="ko-KR"/>
                      <m:t>Δ</m:t>
                    </m:r>
                    <m:r>
                      <a:rPr lang="en-US" altLang="ko-KR" b="0" i="1">
                        <a:latin typeface="Cambria Math"/>
                      </a:rPr>
                      <m:t>𝑡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862" y="4540423"/>
                <a:ext cx="204588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687" t="-11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686910" y="4863468"/>
                <a:ext cx="2586093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+1)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  <m:r>
                          <a:rPr lang="en-US" altLang="ko-KR" i="1">
                            <a:latin typeface="Cambria Math"/>
                          </a:rPr>
                          <m:t> (</m:t>
                        </m:r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+1)</m:t>
                        </m:r>
                      </m:sub>
                    </m:sSub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l-GR" altLang="ko-KR"/>
                      <m:t>Δ</m:t>
                    </m:r>
                    <m:r>
                      <a:rPr lang="en-US" altLang="ko-KR" b="0" i="1">
                        <a:latin typeface="Cambria Math"/>
                      </a:rPr>
                      <m:t>𝑡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910" y="4863468"/>
                <a:ext cx="2586093" cy="396006"/>
              </a:xfrm>
              <a:prstGeom prst="rect">
                <a:avLst/>
              </a:prstGeom>
              <a:blipFill rotWithShape="1">
                <a:blip r:embed="rId8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686910" y="5193234"/>
                <a:ext cx="2597058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+1)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ko-KR" i="1">
                            <a:latin typeface="Cambria Math"/>
                          </a:rPr>
                          <m:t> (</m:t>
                        </m:r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+1)</m:t>
                        </m:r>
                      </m:sub>
                    </m:sSub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l-GR" altLang="ko-KR"/>
                      <m:t>Δ</m:t>
                    </m:r>
                    <m:r>
                      <a:rPr lang="en-US" altLang="ko-KR" b="0" i="1">
                        <a:latin typeface="Cambria Math"/>
                      </a:rPr>
                      <m:t>𝑡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910" y="5193234"/>
                <a:ext cx="2597058" cy="396006"/>
              </a:xfrm>
              <a:prstGeom prst="rect">
                <a:avLst/>
              </a:prstGeom>
              <a:blipFill rotWithShape="1"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31974" y="484114"/>
            <a:ext cx="8255986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정리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뉴튼의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운동 방정식 풀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30200" y="945779"/>
                <a:ext cx="8046256" cy="110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뉴튼의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법칙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 smtClean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/>
                            <a:ea typeface="맑은 고딕" pitchFamily="50" charset="-127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= m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/>
                            <a:ea typeface="맑은 고딕" pitchFamily="50" charset="-127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= m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/>
                            <a:ea typeface="맑은 고딕" pitchFamily="50" charset="-127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/>
                            <a:ea typeface="맑은 고딕" pitchFamily="50" charset="-127"/>
                          </a:rPr>
                          <m:t>𝑑</m:t>
                        </m:r>
                        <m:r>
                          <a:rPr lang="en-US" altLang="ko-KR" sz="2000" b="0" i="1" baseline="30000" smtClean="0">
                            <a:latin typeface="Cambria Math"/>
                            <a:ea typeface="맑은 고딕" pitchFamily="50" charset="-127"/>
                          </a:rPr>
                          <m:t>2</m:t>
                        </m:r>
                        <m:acc>
                          <m:accPr>
                            <m:chr m:val="⃗"/>
                            <m:ctrlPr>
                              <a:rPr lang="en-US" altLang="ko-KR" sz="2000" i="1">
                                <a:latin typeface="Cambria Math"/>
                                <a:ea typeface="맑은 고딕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/>
                                <a:ea typeface="맑은 고딕" pitchFamily="50" charset="-127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en-US" altLang="ko-KR" sz="2000" i="1" smtClean="0">
                            <a:latin typeface="Cambria Math"/>
                            <a:ea typeface="맑은 고딕" pitchFamily="50" charset="-127"/>
                          </a:rPr>
                          <m:t>𝑑</m:t>
                        </m:r>
                        <m:r>
                          <a:rPr lang="en-US" altLang="ko-KR" sz="2000" b="0" i="1" smtClean="0">
                            <a:latin typeface="Cambria Math"/>
                            <a:ea typeface="맑은 고딕" pitchFamily="50" charset="-127"/>
                          </a:rPr>
                          <m:t>𝑡</m:t>
                        </m:r>
                        <m:r>
                          <a:rPr lang="en-US" altLang="ko-KR" sz="2000" b="0" i="1" baseline="30000" smtClean="0">
                            <a:latin typeface="Cambria Math"/>
                            <a:ea typeface="맑은 고딕" pitchFamily="50" charset="-127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/>
                            <a:ea typeface="맑은 고딕" pitchFamily="50" charset="-127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  <a:sym typeface="Wingdings" pitchFamily="2" charset="2"/>
                  </a:rPr>
                  <a:t>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  <a:sym typeface="Wingdings" pitchFamily="2" charset="2"/>
                  </a:rPr>
                  <a:t>위치에서 물체에 작용하는 힘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𝐹</m:t>
                        </m:r>
                      </m:e>
                    </m:acc>
                  </m:oMath>
                </a14:m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  <a:sym typeface="Wingdings" pitchFamily="2" charset="2"/>
                  </a:rPr>
                  <a:t>를 알면 물체의 움직임을 구할 수 있음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  <a:sym typeface="Wingdings" pitchFamily="2" charset="2"/>
                  </a:rPr>
                  <a:t> </a:t>
                </a:r>
                <a:endParaRPr lang="en-US" altLang="ko-KR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00" y="945779"/>
                <a:ext cx="8046256" cy="1107098"/>
              </a:xfrm>
              <a:prstGeom prst="rect">
                <a:avLst/>
              </a:prstGeom>
              <a:blipFill rotWithShape="1">
                <a:blip r:embed="rId10"/>
                <a:stretch>
                  <a:fillRect l="-606" b="-32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자유형 1"/>
          <p:cNvSpPr/>
          <p:nvPr/>
        </p:nvSpPr>
        <p:spPr>
          <a:xfrm>
            <a:off x="971600" y="3067477"/>
            <a:ext cx="362188" cy="2077278"/>
          </a:xfrm>
          <a:custGeom>
            <a:avLst/>
            <a:gdLst>
              <a:gd name="connsiteX0" fmla="*/ 546652 w 546652"/>
              <a:gd name="connsiteY0" fmla="*/ 2077278 h 2077278"/>
              <a:gd name="connsiteX1" fmla="*/ 0 w 546652"/>
              <a:gd name="connsiteY1" fmla="*/ 2077278 h 2077278"/>
              <a:gd name="connsiteX2" fmla="*/ 9939 w 546652"/>
              <a:gd name="connsiteY2" fmla="*/ 0 h 2077278"/>
              <a:gd name="connsiteX3" fmla="*/ 427382 w 546652"/>
              <a:gd name="connsiteY3" fmla="*/ 0 h 207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652" h="2077278">
                <a:moveTo>
                  <a:pt x="546652" y="2077278"/>
                </a:moveTo>
                <a:lnTo>
                  <a:pt x="0" y="2077278"/>
                </a:lnTo>
                <a:lnTo>
                  <a:pt x="9939" y="0"/>
                </a:lnTo>
                <a:lnTo>
                  <a:pt x="427382" y="0"/>
                </a:lnTo>
              </a:path>
            </a:pathLst>
          </a:custGeom>
          <a:noFill/>
          <a:ln w="222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3712" y="380235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 = i+1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5004048" y="2237032"/>
            <a:ext cx="3890667" cy="4457254"/>
            <a:chOff x="4209725" y="1499328"/>
            <a:chExt cx="4578235" cy="501080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35000" contrast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08" b="11491"/>
            <a:stretch/>
          </p:blipFill>
          <p:spPr>
            <a:xfrm>
              <a:off x="4209725" y="1499328"/>
              <a:ext cx="4578235" cy="281867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35000" contrast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780" b="16368"/>
            <a:stretch/>
          </p:blipFill>
          <p:spPr>
            <a:xfrm>
              <a:off x="4209725" y="4318001"/>
              <a:ext cx="4578235" cy="2192130"/>
            </a:xfrm>
            <a:prstGeom prst="rect">
              <a:avLst/>
            </a:prstGeom>
          </p:spPr>
        </p:pic>
      </p:grpSp>
      <p:sp>
        <p:nvSpPr>
          <p:cNvPr id="8" name="자유형 7"/>
          <p:cNvSpPr/>
          <p:nvPr/>
        </p:nvSpPr>
        <p:spPr>
          <a:xfrm>
            <a:off x="956276" y="5188975"/>
            <a:ext cx="755023" cy="1123122"/>
          </a:xfrm>
          <a:custGeom>
            <a:avLst/>
            <a:gdLst>
              <a:gd name="connsiteX0" fmla="*/ 49345 w 781527"/>
              <a:gd name="connsiteY0" fmla="*/ 0 h 1133142"/>
              <a:gd name="connsiteX1" fmla="*/ 29467 w 781527"/>
              <a:gd name="connsiteY1" fmla="*/ 626166 h 1133142"/>
              <a:gd name="connsiteX2" fmla="*/ 397214 w 781527"/>
              <a:gd name="connsiteY2" fmla="*/ 1063487 h 1133142"/>
              <a:gd name="connsiteX3" fmla="*/ 755023 w 781527"/>
              <a:gd name="connsiteY3" fmla="*/ 1123122 h 1133142"/>
              <a:gd name="connsiteX4" fmla="*/ 755023 w 781527"/>
              <a:gd name="connsiteY4" fmla="*/ 1133061 h 1133142"/>
              <a:gd name="connsiteX0" fmla="*/ 49345 w 755023"/>
              <a:gd name="connsiteY0" fmla="*/ 0 h 1123122"/>
              <a:gd name="connsiteX1" fmla="*/ 29467 w 755023"/>
              <a:gd name="connsiteY1" fmla="*/ 626166 h 1123122"/>
              <a:gd name="connsiteX2" fmla="*/ 397214 w 755023"/>
              <a:gd name="connsiteY2" fmla="*/ 1063487 h 1123122"/>
              <a:gd name="connsiteX3" fmla="*/ 755023 w 755023"/>
              <a:gd name="connsiteY3" fmla="*/ 1123122 h 112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023" h="1123122">
                <a:moveTo>
                  <a:pt x="49345" y="0"/>
                </a:moveTo>
                <a:cubicBezTo>
                  <a:pt x="10417" y="224459"/>
                  <a:pt x="-28511" y="448918"/>
                  <a:pt x="29467" y="626166"/>
                </a:cubicBezTo>
                <a:cubicBezTo>
                  <a:pt x="87445" y="803414"/>
                  <a:pt x="276288" y="980661"/>
                  <a:pt x="397214" y="1063487"/>
                </a:cubicBezTo>
                <a:cubicBezTo>
                  <a:pt x="518140" y="1146313"/>
                  <a:pt x="695388" y="1111526"/>
                  <a:pt x="755023" y="1123122"/>
                </a:cubicBezTo>
              </a:path>
            </a:pathLst>
          </a:custGeom>
          <a:noFill/>
          <a:ln w="15875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817525" y="6127431"/>
            <a:ext cx="2034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시간구간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looping </a:t>
            </a:r>
            <a:r>
              <a:rPr lang="ko-KR" altLang="en-US" dirty="0" smtClean="0"/>
              <a:t>시행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08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31974" y="484114"/>
            <a:ext cx="8255986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중력장운동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48926" y="1458592"/>
                <a:ext cx="3600400" cy="4360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/>
                  <a:t>작용 힘 </a:t>
                </a:r>
                <a:r>
                  <a:rPr lang="en-US" altLang="ko-KR" b="1" dirty="0" smtClean="0"/>
                  <a:t>= </a:t>
                </a:r>
                <a:r>
                  <a:rPr lang="ko-KR" altLang="en-US" b="1" dirty="0" smtClean="0"/>
                  <a:t>중력 </a:t>
                </a:r>
                <a:r>
                  <a:rPr lang="en-US" altLang="ko-KR" b="1" dirty="0" smtClean="0"/>
                  <a:t>: -mg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1" i="0" smtClean="0">
                            <a:latin typeface="Cambria Math"/>
                          </a:rPr>
                          <m:t>𝐲</m:t>
                        </m:r>
                      </m:e>
                    </m:acc>
                  </m:oMath>
                </a14:m>
                <a:endParaRPr lang="en-US" altLang="ko-KR" b="1" dirty="0" smtClean="0">
                  <a:latin typeface="Cambria Math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US" altLang="ko-KR" b="1" dirty="0">
                  <a:latin typeface="Cambria Math"/>
                </a:endParaRPr>
              </a:p>
              <a:p>
                <a:r>
                  <a:rPr lang="ko-KR" altLang="en-US" b="1" dirty="0" smtClean="0">
                    <a:latin typeface="Cambria Math"/>
                  </a:rPr>
                  <a:t>운동방정식 </a:t>
                </a:r>
                <a:r>
                  <a:rPr lang="en-US" altLang="ko-KR" b="1" dirty="0" smtClean="0">
                    <a:latin typeface="Cambria Math"/>
                  </a:rPr>
                  <a:t>: </a:t>
                </a:r>
              </a:p>
              <a:p>
                <a:endParaRPr lang="en-US" altLang="ko-KR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     m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  <m:t>𝑑</m:t>
                        </m:r>
                        <m:r>
                          <a:rPr lang="en-US" altLang="ko-KR" i="1" baseline="30000">
                            <a:latin typeface="Cambria Math"/>
                            <a:ea typeface="맑은 고딕" pitchFamily="50" charset="-127"/>
                          </a:rPr>
                          <m:t>2</m:t>
                        </m:r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/>
                                <a:ea typeface="맑은 고딕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  <a:ea typeface="맑은 고딕" pitchFamily="50" charset="-127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  <m:t>𝑑𝑡</m:t>
                        </m:r>
                        <m:r>
                          <a:rPr lang="en-US" altLang="ko-KR" i="1" baseline="30000">
                            <a:latin typeface="Cambria Math"/>
                            <a:ea typeface="맑은 고딕" pitchFamily="50" charset="-127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b="1" i="1" dirty="0" smtClean="0">
                    <a:latin typeface="Cambria Math"/>
                  </a:rPr>
                  <a:t>  = </a:t>
                </a:r>
                <a:r>
                  <a:rPr lang="en-US" altLang="ko-KR" b="1" dirty="0"/>
                  <a:t>-mg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𝒚</m:t>
                        </m:r>
                      </m:e>
                    </m:acc>
                  </m:oMath>
                </a14:m>
                <a:endParaRPr lang="en-US" altLang="ko-KR" b="1" i="1" dirty="0" smtClean="0">
                  <a:latin typeface="Cambria Math"/>
                </a:endParaRPr>
              </a:p>
              <a:p>
                <a:endParaRPr lang="en-US" altLang="ko-KR" b="1" i="1" dirty="0">
                  <a:latin typeface="Cambria Math"/>
                </a:endParaRPr>
              </a:p>
              <a:p>
                <a:r>
                  <a:rPr lang="en-US" altLang="ko-KR" b="1" dirty="0" smtClean="0">
                    <a:latin typeface="Cambria Math"/>
                    <a:sym typeface="Wingdings" pitchFamily="2" charset="2"/>
                  </a:rPr>
                  <a:t>     </a:t>
                </a:r>
                <a:r>
                  <a:rPr lang="en-US" altLang="ko-KR" b="1" i="1" dirty="0" smtClean="0"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𝑣</m:t>
                        </m:r>
                        <m:r>
                          <a:rPr lang="en-US" altLang="ko-KR" b="0" i="1" baseline="-25000" smtClean="0">
                            <a:latin typeface="Cambria Math"/>
                            <a:ea typeface="맑은 고딕" pitchFamily="50" charset="-127"/>
                          </a:rPr>
                          <m:t>𝑥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ko-KR" b="1" i="1" dirty="0">
                    <a:latin typeface="Cambria Math"/>
                  </a:rPr>
                  <a:t>  = </a:t>
                </a:r>
                <a:r>
                  <a:rPr lang="en-US" altLang="ko-KR" b="1" dirty="0"/>
                  <a:t> </a:t>
                </a:r>
                <a:r>
                  <a:rPr lang="en-US" altLang="ko-KR" b="1" dirty="0" smtClean="0"/>
                  <a:t>0,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  <m:t>𝑑𝑣</m:t>
                        </m:r>
                        <m:r>
                          <a:rPr lang="en-US" altLang="ko-KR" b="0" i="1" baseline="-25000" smtClean="0">
                            <a:latin typeface="Cambria Math"/>
                            <a:ea typeface="맑은 고딕" pitchFamily="50" charset="-127"/>
                          </a:rPr>
                          <m:t>𝑦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ko-KR" b="1" i="1" dirty="0">
                    <a:latin typeface="Cambria Math"/>
                  </a:rPr>
                  <a:t>  = </a:t>
                </a:r>
                <a:r>
                  <a:rPr lang="en-US" altLang="ko-KR" b="1" dirty="0"/>
                  <a:t> </a:t>
                </a:r>
                <a:r>
                  <a:rPr lang="en-US" altLang="ko-KR" b="1" dirty="0" smtClean="0"/>
                  <a:t>-g</a:t>
                </a:r>
              </a:p>
              <a:p>
                <a:endParaRPr lang="en-US" altLang="ko-KR" b="1" dirty="0" smtClean="0"/>
              </a:p>
              <a:p>
                <a:r>
                  <a:rPr lang="en-US" altLang="ko-KR" b="1" dirty="0" smtClean="0">
                    <a:latin typeface="Cambria Math"/>
                    <a:sym typeface="Wingdings" pitchFamily="2" charset="2"/>
                  </a:rPr>
                  <a:t>     </a:t>
                </a:r>
                <a:r>
                  <a:rPr lang="en-US" altLang="ko-KR" b="1" i="1" dirty="0" smtClean="0"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𝑥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ko-KR" b="1" i="1" dirty="0">
                    <a:latin typeface="Cambria Math"/>
                  </a:rPr>
                  <a:t>  </a:t>
                </a:r>
                <a:r>
                  <a:rPr lang="en-US" altLang="ko-KR" b="1" i="1" dirty="0" smtClean="0">
                    <a:latin typeface="Cambria Math"/>
                  </a:rPr>
                  <a:t>= </a:t>
                </a:r>
                <a:r>
                  <a:rPr lang="en-US" altLang="ko-KR" b="1" i="1" dirty="0" err="1" smtClean="0">
                    <a:latin typeface="Cambria Math"/>
                  </a:rPr>
                  <a:t>v</a:t>
                </a:r>
                <a:r>
                  <a:rPr lang="en-US" altLang="ko-KR" b="1" i="1" baseline="-25000" dirty="0" err="1" smtClean="0">
                    <a:latin typeface="Cambria Math"/>
                  </a:rPr>
                  <a:t>x</a:t>
                </a:r>
                <a:r>
                  <a:rPr lang="en-US" altLang="ko-KR" b="1" i="1" dirty="0" smtClean="0">
                    <a:latin typeface="Cambria Math"/>
                  </a:rPr>
                  <a:t> </a:t>
                </a:r>
                <a:r>
                  <a:rPr lang="en-US" altLang="ko-KR" b="1" dirty="0" smtClean="0"/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𝑦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맑은 고딕" pitchFamily="50" charset="-127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ko-KR" b="1" i="1" dirty="0">
                    <a:latin typeface="Cambria Math"/>
                  </a:rPr>
                  <a:t>  </a:t>
                </a:r>
                <a:r>
                  <a:rPr lang="en-US" altLang="ko-KR" b="1" i="1" dirty="0" smtClean="0">
                    <a:latin typeface="Cambria Math"/>
                  </a:rPr>
                  <a:t>= </a:t>
                </a:r>
                <a:r>
                  <a:rPr lang="en-US" altLang="ko-KR" b="1" i="1" dirty="0" err="1" smtClean="0">
                    <a:latin typeface="Cambria Math"/>
                  </a:rPr>
                  <a:t>v</a:t>
                </a:r>
                <a:r>
                  <a:rPr lang="en-US" altLang="ko-KR" b="1" i="1" baseline="-25000" dirty="0" err="1" smtClean="0">
                    <a:latin typeface="Cambria Math"/>
                  </a:rPr>
                  <a:t>y</a:t>
                </a:r>
                <a:r>
                  <a:rPr lang="en-US" altLang="ko-KR" b="1" i="1" dirty="0" smtClean="0">
                    <a:latin typeface="Cambria Math"/>
                  </a:rPr>
                  <a:t> </a:t>
                </a:r>
              </a:p>
              <a:p>
                <a:endParaRPr lang="en-US" altLang="ko-KR" b="1" i="1" dirty="0">
                  <a:latin typeface="Cambria Math"/>
                </a:endParaRPr>
              </a:p>
              <a:p>
                <a:r>
                  <a:rPr lang="ko-KR" altLang="en-US" b="1" dirty="0" smtClean="0">
                    <a:latin typeface="Cambria Math"/>
                  </a:rPr>
                  <a:t>초기조건 </a:t>
                </a:r>
                <a:r>
                  <a:rPr lang="en-US" altLang="ko-KR" b="1" dirty="0" smtClean="0">
                    <a:latin typeface="Cambria Math"/>
                  </a:rPr>
                  <a:t>:</a:t>
                </a:r>
              </a:p>
              <a:p>
                <a:r>
                  <a:rPr lang="en-US" altLang="ko-KR" b="1" i="1" dirty="0" err="1" smtClean="0">
                    <a:latin typeface="Cambria Math"/>
                  </a:rPr>
                  <a:t>v</a:t>
                </a:r>
                <a:r>
                  <a:rPr lang="en-US" altLang="ko-KR" b="1" i="1" baseline="-25000" dirty="0" err="1" smtClean="0">
                    <a:latin typeface="Cambria Math"/>
                  </a:rPr>
                  <a:t>xo</a:t>
                </a:r>
                <a:r>
                  <a:rPr lang="en-US" altLang="ko-KR" b="1" i="1" dirty="0" smtClean="0">
                    <a:latin typeface="Cambria Math"/>
                  </a:rPr>
                  <a:t> = </a:t>
                </a:r>
                <a:r>
                  <a:rPr lang="en-US" altLang="ko-KR" b="1" i="1" dirty="0" err="1" smtClean="0">
                    <a:latin typeface="Cambria Math"/>
                  </a:rPr>
                  <a:t>v</a:t>
                </a:r>
                <a:r>
                  <a:rPr lang="en-US" altLang="ko-KR" b="1" i="1" baseline="-25000" dirty="0" err="1" smtClean="0">
                    <a:latin typeface="Cambria Math"/>
                  </a:rPr>
                  <a:t>o</a:t>
                </a:r>
                <a:r>
                  <a:rPr lang="en-US" altLang="ko-KR" b="1" i="1" dirty="0" smtClean="0">
                    <a:latin typeface="Cambria Math"/>
                  </a:rPr>
                  <a:t> </a:t>
                </a:r>
                <a:r>
                  <a:rPr lang="en-US" altLang="ko-KR" b="1" i="1" dirty="0" err="1" smtClean="0">
                    <a:latin typeface="Cambria Math"/>
                  </a:rPr>
                  <a:t>cos</a:t>
                </a:r>
                <a:r>
                  <a:rPr lang="en-US" altLang="ko-KR" b="1" i="1" dirty="0" smtClean="0">
                    <a:latin typeface="Cambria Math"/>
                  </a:rPr>
                  <a:t>  </a:t>
                </a:r>
                <a:r>
                  <a:rPr lang="en-US" altLang="ko-KR" b="1" i="1" dirty="0" smtClean="0">
                    <a:latin typeface="Cambria Math"/>
                    <a:sym typeface="Symbol"/>
                  </a:rPr>
                  <a:t></a:t>
                </a:r>
                <a:r>
                  <a:rPr lang="en-US" altLang="ko-KR" b="1" i="1" baseline="-25000" dirty="0" smtClean="0">
                    <a:latin typeface="Cambria Math"/>
                    <a:sym typeface="Symbol"/>
                  </a:rPr>
                  <a:t>o  </a:t>
                </a:r>
                <a:r>
                  <a:rPr lang="en-US" altLang="ko-KR" b="1" i="1" dirty="0" smtClean="0">
                    <a:latin typeface="Cambria Math"/>
                    <a:sym typeface="Symbol"/>
                  </a:rPr>
                  <a:t>, </a:t>
                </a:r>
                <a:r>
                  <a:rPr lang="en-US" altLang="ko-KR" b="1" i="1" dirty="0" err="1" smtClean="0">
                    <a:latin typeface="Cambria Math"/>
                  </a:rPr>
                  <a:t>v</a:t>
                </a:r>
                <a:r>
                  <a:rPr lang="en-US" altLang="ko-KR" b="1" i="1" baseline="-25000" dirty="0" err="1" smtClean="0">
                    <a:latin typeface="Cambria Math"/>
                  </a:rPr>
                  <a:t>yo</a:t>
                </a:r>
                <a:r>
                  <a:rPr lang="en-US" altLang="ko-KR" b="1" i="1" dirty="0" smtClean="0">
                    <a:latin typeface="Cambria Math"/>
                  </a:rPr>
                  <a:t> </a:t>
                </a:r>
                <a:r>
                  <a:rPr lang="en-US" altLang="ko-KR" b="1" i="1" dirty="0">
                    <a:latin typeface="Cambria Math"/>
                  </a:rPr>
                  <a:t>= </a:t>
                </a:r>
                <a:r>
                  <a:rPr lang="en-US" altLang="ko-KR" b="1" i="1" dirty="0" err="1">
                    <a:latin typeface="Cambria Math"/>
                  </a:rPr>
                  <a:t>v</a:t>
                </a:r>
                <a:r>
                  <a:rPr lang="en-US" altLang="ko-KR" b="1" i="1" baseline="-25000" dirty="0" err="1">
                    <a:latin typeface="Cambria Math"/>
                  </a:rPr>
                  <a:t>o</a:t>
                </a:r>
                <a:r>
                  <a:rPr lang="en-US" altLang="ko-KR" b="1" i="1" dirty="0">
                    <a:latin typeface="Cambria Math"/>
                  </a:rPr>
                  <a:t> </a:t>
                </a:r>
                <a:r>
                  <a:rPr lang="en-US" altLang="ko-KR" b="1" i="1" dirty="0" smtClean="0">
                    <a:latin typeface="Cambria Math"/>
                  </a:rPr>
                  <a:t>sin  </a:t>
                </a:r>
                <a:r>
                  <a:rPr lang="en-US" altLang="ko-KR" b="1" i="1" dirty="0">
                    <a:latin typeface="Cambria Math"/>
                    <a:sym typeface="Symbol"/>
                  </a:rPr>
                  <a:t></a:t>
                </a:r>
                <a:r>
                  <a:rPr lang="en-US" altLang="ko-KR" b="1" i="1" baseline="-25000" dirty="0">
                    <a:latin typeface="Cambria Math"/>
                    <a:sym typeface="Symbol"/>
                  </a:rPr>
                  <a:t>o  </a:t>
                </a:r>
                <a:r>
                  <a:rPr lang="en-US" altLang="ko-KR" b="1" i="1" dirty="0" smtClean="0">
                    <a:latin typeface="Cambria Math"/>
                    <a:sym typeface="Symbol"/>
                  </a:rPr>
                  <a:t>,</a:t>
                </a:r>
                <a:endParaRPr lang="en-US" altLang="ko-KR" b="1" i="1" dirty="0">
                  <a:latin typeface="Cambria Math"/>
                  <a:sym typeface="Symbol"/>
                </a:endParaRPr>
              </a:p>
              <a:p>
                <a:r>
                  <a:rPr lang="en-US" altLang="ko-KR" b="1" i="1" dirty="0" smtClean="0">
                    <a:latin typeface="Cambria Math"/>
                    <a:sym typeface="Symbol"/>
                  </a:rPr>
                  <a:t>x= 0,   y=0 </a:t>
                </a:r>
                <a:endParaRPr lang="en-US" altLang="ko-KR" b="1" i="1" dirty="0">
                  <a:latin typeface="Cambria Math"/>
                </a:endParaRPr>
              </a:p>
              <a:p>
                <a:endParaRPr lang="en-US" altLang="ko-KR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26" y="1458592"/>
                <a:ext cx="3600400" cy="4360424"/>
              </a:xfrm>
              <a:prstGeom prst="rect">
                <a:avLst/>
              </a:prstGeom>
              <a:blipFill rotWithShape="1">
                <a:blip r:embed="rId3"/>
                <a:stretch>
                  <a:fillRect l="-1354" t="-9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그룹 52"/>
          <p:cNvGrpSpPr/>
          <p:nvPr/>
        </p:nvGrpSpPr>
        <p:grpSpPr>
          <a:xfrm>
            <a:off x="4677623" y="1145045"/>
            <a:ext cx="4242274" cy="2551638"/>
            <a:chOff x="833782" y="1231828"/>
            <a:chExt cx="4242274" cy="2551638"/>
          </a:xfrm>
        </p:grpSpPr>
        <p:cxnSp>
          <p:nvCxnSpPr>
            <p:cNvPr id="22" name="직선 화살표 연결선 21"/>
            <p:cNvCxnSpPr/>
            <p:nvPr/>
          </p:nvCxnSpPr>
          <p:spPr>
            <a:xfrm>
              <a:off x="833782" y="3443751"/>
              <a:ext cx="4242274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1183532" y="1231828"/>
              <a:ext cx="0" cy="25516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/>
            <p:cNvSpPr/>
            <p:nvPr/>
          </p:nvSpPr>
          <p:spPr>
            <a:xfrm>
              <a:off x="2339776" y="2204864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 flipV="1">
              <a:off x="2552260" y="2132856"/>
              <a:ext cx="540000" cy="1518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2455601" y="2333460"/>
              <a:ext cx="0" cy="432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522770" y="2340232"/>
              <a:ext cx="660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00B050"/>
                  </a:solidFill>
                </a:rPr>
                <a:t>mg</a:t>
              </a:r>
              <a:endParaRPr lang="ko-KR" altLang="en-US" sz="2400" b="1" dirty="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522770" y="1812095"/>
                  <a:ext cx="47801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ko-KR" alt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acc>
                      </m:oMath>
                    </m:oMathPara>
                  </a14:m>
                  <a:endParaRPr lang="ko-KR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2770" y="1812095"/>
                  <a:ext cx="478015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타원 41"/>
            <p:cNvSpPr/>
            <p:nvPr/>
          </p:nvSpPr>
          <p:spPr>
            <a:xfrm>
              <a:off x="1200120" y="3210349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/>
            <p:cNvCxnSpPr>
              <a:stCxn id="42" idx="3"/>
              <a:endCxn id="30" idx="3"/>
            </p:cNvCxnSpPr>
            <p:nvPr/>
          </p:nvCxnSpPr>
          <p:spPr>
            <a:xfrm flipV="1">
              <a:off x="1231752" y="2389232"/>
              <a:ext cx="1139656" cy="100548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862955" y="2581224"/>
                  <a:ext cx="4427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ko-KR" alt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</m:acc>
                      </m:oMath>
                    </m:oMathPara>
                  </a14:m>
                  <a:endParaRPr lang="ko-KR" alt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955" y="2581224"/>
                  <a:ext cx="44274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자유형 8"/>
            <p:cNvSpPr/>
            <p:nvPr/>
          </p:nvSpPr>
          <p:spPr>
            <a:xfrm>
              <a:off x="1312131" y="2175861"/>
              <a:ext cx="1896322" cy="1163055"/>
            </a:xfrm>
            <a:custGeom>
              <a:avLst/>
              <a:gdLst>
                <a:gd name="connsiteX0" fmla="*/ 0 w 1412240"/>
                <a:gd name="connsiteY0" fmla="*/ 1242171 h 1242171"/>
                <a:gd name="connsiteX1" fmla="*/ 264160 w 1412240"/>
                <a:gd name="connsiteY1" fmla="*/ 703691 h 1242171"/>
                <a:gd name="connsiteX2" fmla="*/ 680720 w 1412240"/>
                <a:gd name="connsiteY2" fmla="*/ 236331 h 1242171"/>
                <a:gd name="connsiteX3" fmla="*/ 1137920 w 1412240"/>
                <a:gd name="connsiteY3" fmla="*/ 33131 h 1242171"/>
                <a:gd name="connsiteX4" fmla="*/ 1412240 w 1412240"/>
                <a:gd name="connsiteY4" fmla="*/ 2651 h 1242171"/>
                <a:gd name="connsiteX0" fmla="*/ 0 w 1412240"/>
                <a:gd name="connsiteY0" fmla="*/ 1242171 h 1242171"/>
                <a:gd name="connsiteX1" fmla="*/ 324692 w 1412240"/>
                <a:gd name="connsiteY1" fmla="*/ 692467 h 1242171"/>
                <a:gd name="connsiteX2" fmla="*/ 680720 w 1412240"/>
                <a:gd name="connsiteY2" fmla="*/ 236331 h 1242171"/>
                <a:gd name="connsiteX3" fmla="*/ 1137920 w 1412240"/>
                <a:gd name="connsiteY3" fmla="*/ 33131 h 1242171"/>
                <a:gd name="connsiteX4" fmla="*/ 1412240 w 1412240"/>
                <a:gd name="connsiteY4" fmla="*/ 2651 h 1242171"/>
                <a:gd name="connsiteX0" fmla="*/ 0 w 1412240"/>
                <a:gd name="connsiteY0" fmla="*/ 1246117 h 1246117"/>
                <a:gd name="connsiteX1" fmla="*/ 324692 w 1412240"/>
                <a:gd name="connsiteY1" fmla="*/ 696413 h 1246117"/>
                <a:gd name="connsiteX2" fmla="*/ 680720 w 1412240"/>
                <a:gd name="connsiteY2" fmla="*/ 240277 h 1246117"/>
                <a:gd name="connsiteX3" fmla="*/ 1054690 w 1412240"/>
                <a:gd name="connsiteY3" fmla="*/ 25852 h 1246117"/>
                <a:gd name="connsiteX4" fmla="*/ 1412240 w 1412240"/>
                <a:gd name="connsiteY4" fmla="*/ 6597 h 1246117"/>
                <a:gd name="connsiteX0" fmla="*/ 0 w 1427373"/>
                <a:gd name="connsiteY0" fmla="*/ 1240344 h 1240344"/>
                <a:gd name="connsiteX1" fmla="*/ 324692 w 1427373"/>
                <a:gd name="connsiteY1" fmla="*/ 690640 h 1240344"/>
                <a:gd name="connsiteX2" fmla="*/ 680720 w 1427373"/>
                <a:gd name="connsiteY2" fmla="*/ 234504 h 1240344"/>
                <a:gd name="connsiteX3" fmla="*/ 1054690 w 1427373"/>
                <a:gd name="connsiteY3" fmla="*/ 20079 h 1240344"/>
                <a:gd name="connsiteX4" fmla="*/ 1427373 w 1427373"/>
                <a:gd name="connsiteY4" fmla="*/ 12048 h 1240344"/>
                <a:gd name="connsiteX0" fmla="*/ 0 w 1412240"/>
                <a:gd name="connsiteY0" fmla="*/ 1284935 h 1284935"/>
                <a:gd name="connsiteX1" fmla="*/ 324692 w 1412240"/>
                <a:gd name="connsiteY1" fmla="*/ 735231 h 1284935"/>
                <a:gd name="connsiteX2" fmla="*/ 680720 w 1412240"/>
                <a:gd name="connsiteY2" fmla="*/ 279095 h 1284935"/>
                <a:gd name="connsiteX3" fmla="*/ 1054690 w 1412240"/>
                <a:gd name="connsiteY3" fmla="*/ 64670 h 1284935"/>
                <a:gd name="connsiteX4" fmla="*/ 1412240 w 1412240"/>
                <a:gd name="connsiteY4" fmla="*/ 515 h 1284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240" h="1284935">
                  <a:moveTo>
                    <a:pt x="0" y="1284935"/>
                  </a:moveTo>
                  <a:cubicBezTo>
                    <a:pt x="75353" y="1099515"/>
                    <a:pt x="211239" y="902871"/>
                    <a:pt x="324692" y="735231"/>
                  </a:cubicBezTo>
                  <a:cubicBezTo>
                    <a:pt x="438145" y="567591"/>
                    <a:pt x="559054" y="390855"/>
                    <a:pt x="680720" y="279095"/>
                  </a:cubicBezTo>
                  <a:cubicBezTo>
                    <a:pt x="802386" y="167335"/>
                    <a:pt x="932770" y="111100"/>
                    <a:pt x="1054690" y="64670"/>
                  </a:cubicBezTo>
                  <a:cubicBezTo>
                    <a:pt x="1176610" y="18240"/>
                    <a:pt x="1336040" y="-3719"/>
                    <a:pt x="1412240" y="515"/>
                  </a:cubicBezTo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 45"/>
            <p:cNvSpPr/>
            <p:nvPr/>
          </p:nvSpPr>
          <p:spPr>
            <a:xfrm flipH="1">
              <a:off x="3179747" y="2176674"/>
              <a:ext cx="1803980" cy="1229355"/>
            </a:xfrm>
            <a:custGeom>
              <a:avLst/>
              <a:gdLst>
                <a:gd name="connsiteX0" fmla="*/ 0 w 1412240"/>
                <a:gd name="connsiteY0" fmla="*/ 1242171 h 1242171"/>
                <a:gd name="connsiteX1" fmla="*/ 264160 w 1412240"/>
                <a:gd name="connsiteY1" fmla="*/ 703691 h 1242171"/>
                <a:gd name="connsiteX2" fmla="*/ 680720 w 1412240"/>
                <a:gd name="connsiteY2" fmla="*/ 236331 h 1242171"/>
                <a:gd name="connsiteX3" fmla="*/ 1137920 w 1412240"/>
                <a:gd name="connsiteY3" fmla="*/ 33131 h 1242171"/>
                <a:gd name="connsiteX4" fmla="*/ 1412240 w 1412240"/>
                <a:gd name="connsiteY4" fmla="*/ 2651 h 1242171"/>
                <a:gd name="connsiteX0" fmla="*/ 0 w 1412240"/>
                <a:gd name="connsiteY0" fmla="*/ 1242171 h 1242171"/>
                <a:gd name="connsiteX1" fmla="*/ 324692 w 1412240"/>
                <a:gd name="connsiteY1" fmla="*/ 692467 h 1242171"/>
                <a:gd name="connsiteX2" fmla="*/ 680720 w 1412240"/>
                <a:gd name="connsiteY2" fmla="*/ 236331 h 1242171"/>
                <a:gd name="connsiteX3" fmla="*/ 1137920 w 1412240"/>
                <a:gd name="connsiteY3" fmla="*/ 33131 h 1242171"/>
                <a:gd name="connsiteX4" fmla="*/ 1412240 w 1412240"/>
                <a:gd name="connsiteY4" fmla="*/ 2651 h 1242171"/>
                <a:gd name="connsiteX0" fmla="*/ 0 w 1412240"/>
                <a:gd name="connsiteY0" fmla="*/ 1246117 h 1246117"/>
                <a:gd name="connsiteX1" fmla="*/ 324692 w 1412240"/>
                <a:gd name="connsiteY1" fmla="*/ 696413 h 1246117"/>
                <a:gd name="connsiteX2" fmla="*/ 680720 w 1412240"/>
                <a:gd name="connsiteY2" fmla="*/ 240277 h 1246117"/>
                <a:gd name="connsiteX3" fmla="*/ 1054690 w 1412240"/>
                <a:gd name="connsiteY3" fmla="*/ 25852 h 1246117"/>
                <a:gd name="connsiteX4" fmla="*/ 1412240 w 1412240"/>
                <a:gd name="connsiteY4" fmla="*/ 6597 h 1246117"/>
                <a:gd name="connsiteX0" fmla="*/ 0 w 1427373"/>
                <a:gd name="connsiteY0" fmla="*/ 1240344 h 1240344"/>
                <a:gd name="connsiteX1" fmla="*/ 324692 w 1427373"/>
                <a:gd name="connsiteY1" fmla="*/ 690640 h 1240344"/>
                <a:gd name="connsiteX2" fmla="*/ 680720 w 1427373"/>
                <a:gd name="connsiteY2" fmla="*/ 234504 h 1240344"/>
                <a:gd name="connsiteX3" fmla="*/ 1054690 w 1427373"/>
                <a:gd name="connsiteY3" fmla="*/ 20079 h 1240344"/>
                <a:gd name="connsiteX4" fmla="*/ 1427373 w 1427373"/>
                <a:gd name="connsiteY4" fmla="*/ 12048 h 1240344"/>
                <a:gd name="connsiteX0" fmla="*/ 0 w 1427373"/>
                <a:gd name="connsiteY0" fmla="*/ 1261161 h 1261161"/>
                <a:gd name="connsiteX1" fmla="*/ 324692 w 1427373"/>
                <a:gd name="connsiteY1" fmla="*/ 711457 h 1261161"/>
                <a:gd name="connsiteX2" fmla="*/ 680720 w 1427373"/>
                <a:gd name="connsiteY2" fmla="*/ 255321 h 1261161"/>
                <a:gd name="connsiteX3" fmla="*/ 1054690 w 1427373"/>
                <a:gd name="connsiteY3" fmla="*/ 40896 h 1261161"/>
                <a:gd name="connsiteX4" fmla="*/ 1427373 w 1427373"/>
                <a:gd name="connsiteY4" fmla="*/ 1623 h 1261161"/>
                <a:gd name="connsiteX0" fmla="*/ 0 w 1427373"/>
                <a:gd name="connsiteY0" fmla="*/ 1260053 h 1260053"/>
                <a:gd name="connsiteX1" fmla="*/ 324692 w 1427373"/>
                <a:gd name="connsiteY1" fmla="*/ 710349 h 1260053"/>
                <a:gd name="connsiteX2" fmla="*/ 680720 w 1427373"/>
                <a:gd name="connsiteY2" fmla="*/ 254213 h 1260053"/>
                <a:gd name="connsiteX3" fmla="*/ 1006456 w 1427373"/>
                <a:gd name="connsiteY3" fmla="*/ 60616 h 1260053"/>
                <a:gd name="connsiteX4" fmla="*/ 1427373 w 1427373"/>
                <a:gd name="connsiteY4" fmla="*/ 515 h 126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7373" h="1260053">
                  <a:moveTo>
                    <a:pt x="0" y="1260053"/>
                  </a:moveTo>
                  <a:cubicBezTo>
                    <a:pt x="75353" y="1074633"/>
                    <a:pt x="211239" y="877989"/>
                    <a:pt x="324692" y="710349"/>
                  </a:cubicBezTo>
                  <a:cubicBezTo>
                    <a:pt x="438145" y="542709"/>
                    <a:pt x="567093" y="362502"/>
                    <a:pt x="680720" y="254213"/>
                  </a:cubicBezTo>
                  <a:cubicBezTo>
                    <a:pt x="794347" y="145924"/>
                    <a:pt x="882014" y="102899"/>
                    <a:pt x="1006456" y="60616"/>
                  </a:cubicBezTo>
                  <a:cubicBezTo>
                    <a:pt x="1130898" y="18333"/>
                    <a:pt x="1351173" y="-3719"/>
                    <a:pt x="1427373" y="515"/>
                  </a:cubicBezTo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 flipV="1">
              <a:off x="1244845" y="2891974"/>
              <a:ext cx="374827" cy="466899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141657" y="2492896"/>
                  <a:ext cx="58060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ko-KR" alt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altLang="ko-KR" sz="2400" b="1" i="1" baseline="-2500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𝒐</m:t>
                            </m:r>
                          </m:e>
                        </m:acc>
                      </m:oMath>
                    </m:oMathPara>
                  </a14:m>
                  <a:endParaRPr lang="ko-KR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57" y="2492896"/>
                  <a:ext cx="580607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자유형 50"/>
            <p:cNvSpPr/>
            <p:nvPr/>
          </p:nvSpPr>
          <p:spPr>
            <a:xfrm>
              <a:off x="1483360" y="3098800"/>
              <a:ext cx="132080" cy="314960"/>
            </a:xfrm>
            <a:custGeom>
              <a:avLst/>
              <a:gdLst>
                <a:gd name="connsiteX0" fmla="*/ 0 w 132080"/>
                <a:gd name="connsiteY0" fmla="*/ 0 h 314960"/>
                <a:gd name="connsiteX1" fmla="*/ 81280 w 132080"/>
                <a:gd name="connsiteY1" fmla="*/ 111760 h 314960"/>
                <a:gd name="connsiteX2" fmla="*/ 132080 w 132080"/>
                <a:gd name="connsiteY2" fmla="*/ 314960 h 31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2080" h="314960">
                  <a:moveTo>
                    <a:pt x="0" y="0"/>
                  </a:moveTo>
                  <a:cubicBezTo>
                    <a:pt x="29633" y="29633"/>
                    <a:pt x="59267" y="59267"/>
                    <a:pt x="81280" y="111760"/>
                  </a:cubicBezTo>
                  <a:cubicBezTo>
                    <a:pt x="103293" y="164253"/>
                    <a:pt x="123613" y="277707"/>
                    <a:pt x="132080" y="3149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43368" y="3007455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/>
                  </a:solidFill>
                  <a:sym typeface="Symbol"/>
                </a:rPr>
                <a:t></a:t>
              </a:r>
              <a:r>
                <a:rPr lang="en-US" altLang="ko-KR" sz="2400" b="1" baseline="-25000" dirty="0" smtClean="0">
                  <a:solidFill>
                    <a:schemeClr val="tx1"/>
                  </a:solidFill>
                  <a:sym typeface="Symbol"/>
                </a:rPr>
                <a:t>o</a:t>
              </a:r>
              <a:endParaRPr lang="ko-KR" altLang="en-US" sz="2400" b="1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52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31974" y="484114"/>
            <a:ext cx="8255986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케플러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운동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30200" y="945779"/>
                <a:ext cx="8046256" cy="668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뉴튼의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법칙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 smtClean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/>
                            <a:ea typeface="맑은 고딕" pitchFamily="50" charset="-127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= m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/>
                            <a:ea typeface="맑은 고딕" pitchFamily="50" charset="-127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= m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/>
                            <a:ea typeface="맑은 고딕" pitchFamily="50" charset="-127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/>
                            <a:ea typeface="맑은 고딕" pitchFamily="50" charset="-127"/>
                          </a:rPr>
                          <m:t>𝑑</m:t>
                        </m:r>
                        <m:r>
                          <a:rPr lang="en-US" altLang="ko-KR" sz="2000" b="0" i="1" baseline="30000" smtClean="0">
                            <a:latin typeface="Cambria Math"/>
                            <a:ea typeface="맑은 고딕" pitchFamily="50" charset="-127"/>
                          </a:rPr>
                          <m:t>2</m:t>
                        </m:r>
                        <m:acc>
                          <m:accPr>
                            <m:chr m:val="⃗"/>
                            <m:ctrlPr>
                              <a:rPr lang="en-US" altLang="ko-KR" sz="2000" i="1">
                                <a:latin typeface="Cambria Math"/>
                                <a:ea typeface="맑은 고딕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/>
                                <a:ea typeface="맑은 고딕" pitchFamily="50" charset="-127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en-US" altLang="ko-KR" sz="2000" i="1" smtClean="0">
                            <a:latin typeface="Cambria Math"/>
                            <a:ea typeface="맑은 고딕" pitchFamily="50" charset="-127"/>
                          </a:rPr>
                          <m:t>𝑑</m:t>
                        </m:r>
                        <m:r>
                          <a:rPr lang="en-US" altLang="ko-KR" sz="2000" b="0" i="1" smtClean="0">
                            <a:latin typeface="Cambria Math"/>
                            <a:ea typeface="맑은 고딕" pitchFamily="50" charset="-127"/>
                          </a:rPr>
                          <m:t>𝑡</m:t>
                        </m:r>
                        <m:r>
                          <a:rPr lang="en-US" altLang="ko-KR" sz="2000" b="0" i="1" baseline="30000" smtClean="0">
                            <a:latin typeface="Cambria Math"/>
                            <a:ea typeface="맑은 고딕" pitchFamily="50" charset="-127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00" y="945779"/>
                <a:ext cx="8046256" cy="668132"/>
              </a:xfrm>
              <a:prstGeom prst="rect">
                <a:avLst/>
              </a:prstGeom>
              <a:blipFill rotWithShape="1">
                <a:blip r:embed="rId3"/>
                <a:stretch>
                  <a:fillRect l="-606" b="-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타원 2"/>
          <p:cNvSpPr/>
          <p:nvPr/>
        </p:nvSpPr>
        <p:spPr>
          <a:xfrm>
            <a:off x="1619672" y="3212976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085798" y="2420888"/>
            <a:ext cx="2304256" cy="17281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771800" y="3212976"/>
            <a:ext cx="144016" cy="1440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flipH="1">
            <a:off x="2924961" y="2584717"/>
            <a:ext cx="43205" cy="432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59632" y="2905199"/>
            <a:ext cx="924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sun (M)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32854" y="2146105"/>
            <a:ext cx="1139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planet (m)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1668266" y="2598699"/>
            <a:ext cx="1241455" cy="681417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961992" y="2650181"/>
                <a:ext cx="4438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400" b="1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1400" b="1" i="1" smtClean="0">
                              <a:latin typeface="Cambria Math"/>
                              <a:ea typeface="맑은 고딕" pitchFamily="50" charset="-127"/>
                            </a:rPr>
                            <m:t>𝒓</m:t>
                          </m:r>
                        </m:e>
                      </m:acc>
                    </m:oMath>
                  </m:oMathPara>
                </a14:m>
                <a:endParaRPr lang="ko-KR" altLang="en-US" sz="14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992" y="2650181"/>
                <a:ext cx="44386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/>
          <p:nvPr/>
        </p:nvCxnSpPr>
        <p:spPr>
          <a:xfrm flipH="1">
            <a:off x="2415209" y="2650181"/>
            <a:ext cx="516114" cy="28922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543963" y="2735022"/>
                <a:ext cx="443861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400" b="1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1400" b="1" i="1" smtClean="0">
                              <a:latin typeface="Cambria Math"/>
                              <a:ea typeface="맑은 고딕" pitchFamily="50" charset="-127"/>
                            </a:rPr>
                            <m:t>𝑭</m:t>
                          </m:r>
                        </m:e>
                      </m:acc>
                    </m:oMath>
                  </m:oMathPara>
                </a14:m>
                <a:endParaRPr lang="ko-KR" altLang="en-US" sz="14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963" y="2735022"/>
                <a:ext cx="443861" cy="3339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2915816" y="238360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(x(t),y(t))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14458" y="3409255"/>
            <a:ext cx="565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(0,0)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758077" y="3285920"/>
            <a:ext cx="3214511" cy="1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1702515" y="1892622"/>
            <a:ext cx="0" cy="254449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58624" y="3285921"/>
            <a:ext cx="413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15884" y="1992216"/>
            <a:ext cx="413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30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154"/>
          <a:stretch/>
        </p:blipFill>
        <p:spPr>
          <a:xfrm rot="5400000">
            <a:off x="4586240" y="1846564"/>
            <a:ext cx="3564001" cy="343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1974" y="484114"/>
            <a:ext cx="8255986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교시 숙제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268676" y="1584674"/>
            <a:ext cx="3340386" cy="1892039"/>
            <a:chOff x="2538830" y="1529372"/>
            <a:chExt cx="4242274" cy="2551638"/>
          </a:xfrm>
        </p:grpSpPr>
        <p:cxnSp>
          <p:nvCxnSpPr>
            <p:cNvPr id="6" name="직선 화살표 연결선 5"/>
            <p:cNvCxnSpPr/>
            <p:nvPr/>
          </p:nvCxnSpPr>
          <p:spPr>
            <a:xfrm>
              <a:off x="2538830" y="3741295"/>
              <a:ext cx="4242274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V="1">
              <a:off x="2888580" y="1529372"/>
              <a:ext cx="0" cy="25516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>
              <a:off x="5879216" y="2760608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6014223" y="2881123"/>
              <a:ext cx="674552" cy="5152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5987216" y="2979888"/>
              <a:ext cx="0" cy="432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312334" y="2973073"/>
              <a:ext cx="543967" cy="415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50"/>
                  </a:solidFill>
                </a:rPr>
                <a:t>mg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284773" y="2677068"/>
                  <a:ext cx="440141" cy="415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ko-KR" altLang="en-US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acc>
                      </m:oMath>
                    </m:oMathPara>
                  </a14:m>
                  <a:endParaRPr lang="ko-KR" altLang="en-US" sz="1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4773" y="2677068"/>
                  <a:ext cx="440141" cy="41507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타원 12"/>
            <p:cNvSpPr/>
            <p:nvPr/>
          </p:nvSpPr>
          <p:spPr>
            <a:xfrm>
              <a:off x="2905168" y="3507893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3017179" y="2473405"/>
              <a:ext cx="1896322" cy="1163055"/>
            </a:xfrm>
            <a:custGeom>
              <a:avLst/>
              <a:gdLst>
                <a:gd name="connsiteX0" fmla="*/ 0 w 1412240"/>
                <a:gd name="connsiteY0" fmla="*/ 1242171 h 1242171"/>
                <a:gd name="connsiteX1" fmla="*/ 264160 w 1412240"/>
                <a:gd name="connsiteY1" fmla="*/ 703691 h 1242171"/>
                <a:gd name="connsiteX2" fmla="*/ 680720 w 1412240"/>
                <a:gd name="connsiteY2" fmla="*/ 236331 h 1242171"/>
                <a:gd name="connsiteX3" fmla="*/ 1137920 w 1412240"/>
                <a:gd name="connsiteY3" fmla="*/ 33131 h 1242171"/>
                <a:gd name="connsiteX4" fmla="*/ 1412240 w 1412240"/>
                <a:gd name="connsiteY4" fmla="*/ 2651 h 1242171"/>
                <a:gd name="connsiteX0" fmla="*/ 0 w 1412240"/>
                <a:gd name="connsiteY0" fmla="*/ 1242171 h 1242171"/>
                <a:gd name="connsiteX1" fmla="*/ 324692 w 1412240"/>
                <a:gd name="connsiteY1" fmla="*/ 692467 h 1242171"/>
                <a:gd name="connsiteX2" fmla="*/ 680720 w 1412240"/>
                <a:gd name="connsiteY2" fmla="*/ 236331 h 1242171"/>
                <a:gd name="connsiteX3" fmla="*/ 1137920 w 1412240"/>
                <a:gd name="connsiteY3" fmla="*/ 33131 h 1242171"/>
                <a:gd name="connsiteX4" fmla="*/ 1412240 w 1412240"/>
                <a:gd name="connsiteY4" fmla="*/ 2651 h 1242171"/>
                <a:gd name="connsiteX0" fmla="*/ 0 w 1412240"/>
                <a:gd name="connsiteY0" fmla="*/ 1246117 h 1246117"/>
                <a:gd name="connsiteX1" fmla="*/ 324692 w 1412240"/>
                <a:gd name="connsiteY1" fmla="*/ 696413 h 1246117"/>
                <a:gd name="connsiteX2" fmla="*/ 680720 w 1412240"/>
                <a:gd name="connsiteY2" fmla="*/ 240277 h 1246117"/>
                <a:gd name="connsiteX3" fmla="*/ 1054690 w 1412240"/>
                <a:gd name="connsiteY3" fmla="*/ 25852 h 1246117"/>
                <a:gd name="connsiteX4" fmla="*/ 1412240 w 1412240"/>
                <a:gd name="connsiteY4" fmla="*/ 6597 h 1246117"/>
                <a:gd name="connsiteX0" fmla="*/ 0 w 1427373"/>
                <a:gd name="connsiteY0" fmla="*/ 1240344 h 1240344"/>
                <a:gd name="connsiteX1" fmla="*/ 324692 w 1427373"/>
                <a:gd name="connsiteY1" fmla="*/ 690640 h 1240344"/>
                <a:gd name="connsiteX2" fmla="*/ 680720 w 1427373"/>
                <a:gd name="connsiteY2" fmla="*/ 234504 h 1240344"/>
                <a:gd name="connsiteX3" fmla="*/ 1054690 w 1427373"/>
                <a:gd name="connsiteY3" fmla="*/ 20079 h 1240344"/>
                <a:gd name="connsiteX4" fmla="*/ 1427373 w 1427373"/>
                <a:gd name="connsiteY4" fmla="*/ 12048 h 1240344"/>
                <a:gd name="connsiteX0" fmla="*/ 0 w 1412240"/>
                <a:gd name="connsiteY0" fmla="*/ 1284935 h 1284935"/>
                <a:gd name="connsiteX1" fmla="*/ 324692 w 1412240"/>
                <a:gd name="connsiteY1" fmla="*/ 735231 h 1284935"/>
                <a:gd name="connsiteX2" fmla="*/ 680720 w 1412240"/>
                <a:gd name="connsiteY2" fmla="*/ 279095 h 1284935"/>
                <a:gd name="connsiteX3" fmla="*/ 1054690 w 1412240"/>
                <a:gd name="connsiteY3" fmla="*/ 64670 h 1284935"/>
                <a:gd name="connsiteX4" fmla="*/ 1412240 w 1412240"/>
                <a:gd name="connsiteY4" fmla="*/ 515 h 1284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240" h="1284935">
                  <a:moveTo>
                    <a:pt x="0" y="1284935"/>
                  </a:moveTo>
                  <a:cubicBezTo>
                    <a:pt x="75353" y="1099515"/>
                    <a:pt x="211239" y="902871"/>
                    <a:pt x="324692" y="735231"/>
                  </a:cubicBezTo>
                  <a:cubicBezTo>
                    <a:pt x="438145" y="567591"/>
                    <a:pt x="559054" y="390855"/>
                    <a:pt x="680720" y="279095"/>
                  </a:cubicBezTo>
                  <a:cubicBezTo>
                    <a:pt x="802386" y="167335"/>
                    <a:pt x="932770" y="111100"/>
                    <a:pt x="1054690" y="64670"/>
                  </a:cubicBezTo>
                  <a:cubicBezTo>
                    <a:pt x="1176610" y="18240"/>
                    <a:pt x="1336040" y="-3719"/>
                    <a:pt x="1412240" y="515"/>
                  </a:cubicBezTo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7" name="자유형 16"/>
            <p:cNvSpPr/>
            <p:nvPr/>
          </p:nvSpPr>
          <p:spPr>
            <a:xfrm flipH="1">
              <a:off x="4884795" y="2474218"/>
              <a:ext cx="1803980" cy="1229355"/>
            </a:xfrm>
            <a:custGeom>
              <a:avLst/>
              <a:gdLst>
                <a:gd name="connsiteX0" fmla="*/ 0 w 1412240"/>
                <a:gd name="connsiteY0" fmla="*/ 1242171 h 1242171"/>
                <a:gd name="connsiteX1" fmla="*/ 264160 w 1412240"/>
                <a:gd name="connsiteY1" fmla="*/ 703691 h 1242171"/>
                <a:gd name="connsiteX2" fmla="*/ 680720 w 1412240"/>
                <a:gd name="connsiteY2" fmla="*/ 236331 h 1242171"/>
                <a:gd name="connsiteX3" fmla="*/ 1137920 w 1412240"/>
                <a:gd name="connsiteY3" fmla="*/ 33131 h 1242171"/>
                <a:gd name="connsiteX4" fmla="*/ 1412240 w 1412240"/>
                <a:gd name="connsiteY4" fmla="*/ 2651 h 1242171"/>
                <a:gd name="connsiteX0" fmla="*/ 0 w 1412240"/>
                <a:gd name="connsiteY0" fmla="*/ 1242171 h 1242171"/>
                <a:gd name="connsiteX1" fmla="*/ 324692 w 1412240"/>
                <a:gd name="connsiteY1" fmla="*/ 692467 h 1242171"/>
                <a:gd name="connsiteX2" fmla="*/ 680720 w 1412240"/>
                <a:gd name="connsiteY2" fmla="*/ 236331 h 1242171"/>
                <a:gd name="connsiteX3" fmla="*/ 1137920 w 1412240"/>
                <a:gd name="connsiteY3" fmla="*/ 33131 h 1242171"/>
                <a:gd name="connsiteX4" fmla="*/ 1412240 w 1412240"/>
                <a:gd name="connsiteY4" fmla="*/ 2651 h 1242171"/>
                <a:gd name="connsiteX0" fmla="*/ 0 w 1412240"/>
                <a:gd name="connsiteY0" fmla="*/ 1246117 h 1246117"/>
                <a:gd name="connsiteX1" fmla="*/ 324692 w 1412240"/>
                <a:gd name="connsiteY1" fmla="*/ 696413 h 1246117"/>
                <a:gd name="connsiteX2" fmla="*/ 680720 w 1412240"/>
                <a:gd name="connsiteY2" fmla="*/ 240277 h 1246117"/>
                <a:gd name="connsiteX3" fmla="*/ 1054690 w 1412240"/>
                <a:gd name="connsiteY3" fmla="*/ 25852 h 1246117"/>
                <a:gd name="connsiteX4" fmla="*/ 1412240 w 1412240"/>
                <a:gd name="connsiteY4" fmla="*/ 6597 h 1246117"/>
                <a:gd name="connsiteX0" fmla="*/ 0 w 1427373"/>
                <a:gd name="connsiteY0" fmla="*/ 1240344 h 1240344"/>
                <a:gd name="connsiteX1" fmla="*/ 324692 w 1427373"/>
                <a:gd name="connsiteY1" fmla="*/ 690640 h 1240344"/>
                <a:gd name="connsiteX2" fmla="*/ 680720 w 1427373"/>
                <a:gd name="connsiteY2" fmla="*/ 234504 h 1240344"/>
                <a:gd name="connsiteX3" fmla="*/ 1054690 w 1427373"/>
                <a:gd name="connsiteY3" fmla="*/ 20079 h 1240344"/>
                <a:gd name="connsiteX4" fmla="*/ 1427373 w 1427373"/>
                <a:gd name="connsiteY4" fmla="*/ 12048 h 1240344"/>
                <a:gd name="connsiteX0" fmla="*/ 0 w 1427373"/>
                <a:gd name="connsiteY0" fmla="*/ 1261161 h 1261161"/>
                <a:gd name="connsiteX1" fmla="*/ 324692 w 1427373"/>
                <a:gd name="connsiteY1" fmla="*/ 711457 h 1261161"/>
                <a:gd name="connsiteX2" fmla="*/ 680720 w 1427373"/>
                <a:gd name="connsiteY2" fmla="*/ 255321 h 1261161"/>
                <a:gd name="connsiteX3" fmla="*/ 1054690 w 1427373"/>
                <a:gd name="connsiteY3" fmla="*/ 40896 h 1261161"/>
                <a:gd name="connsiteX4" fmla="*/ 1427373 w 1427373"/>
                <a:gd name="connsiteY4" fmla="*/ 1623 h 1261161"/>
                <a:gd name="connsiteX0" fmla="*/ 0 w 1427373"/>
                <a:gd name="connsiteY0" fmla="*/ 1260053 h 1260053"/>
                <a:gd name="connsiteX1" fmla="*/ 324692 w 1427373"/>
                <a:gd name="connsiteY1" fmla="*/ 710349 h 1260053"/>
                <a:gd name="connsiteX2" fmla="*/ 680720 w 1427373"/>
                <a:gd name="connsiteY2" fmla="*/ 254213 h 1260053"/>
                <a:gd name="connsiteX3" fmla="*/ 1006456 w 1427373"/>
                <a:gd name="connsiteY3" fmla="*/ 60616 h 1260053"/>
                <a:gd name="connsiteX4" fmla="*/ 1427373 w 1427373"/>
                <a:gd name="connsiteY4" fmla="*/ 515 h 126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7373" h="1260053">
                  <a:moveTo>
                    <a:pt x="0" y="1260053"/>
                  </a:moveTo>
                  <a:cubicBezTo>
                    <a:pt x="75353" y="1074633"/>
                    <a:pt x="211239" y="877989"/>
                    <a:pt x="324692" y="710349"/>
                  </a:cubicBezTo>
                  <a:cubicBezTo>
                    <a:pt x="438145" y="542709"/>
                    <a:pt x="567093" y="362502"/>
                    <a:pt x="680720" y="254213"/>
                  </a:cubicBezTo>
                  <a:cubicBezTo>
                    <a:pt x="794347" y="145924"/>
                    <a:pt x="882014" y="102899"/>
                    <a:pt x="1006456" y="60616"/>
                  </a:cubicBezTo>
                  <a:cubicBezTo>
                    <a:pt x="1130898" y="18333"/>
                    <a:pt x="1351173" y="-3719"/>
                    <a:pt x="1427373" y="515"/>
                  </a:cubicBezTo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flipV="1">
              <a:off x="2949893" y="3189518"/>
              <a:ext cx="374827" cy="466899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846705" y="2790440"/>
                  <a:ext cx="527680" cy="415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ko-KR" altLang="en-US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altLang="ko-KR" sz="1400" b="1" i="1" baseline="-2500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𝒐</m:t>
                            </m:r>
                          </m:e>
                        </m:acc>
                      </m:oMath>
                    </m:oMathPara>
                  </a14:m>
                  <a:endParaRPr lang="ko-KR" altLang="en-US" sz="1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6705" y="2790440"/>
                  <a:ext cx="527680" cy="41507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자유형 19"/>
            <p:cNvSpPr/>
            <p:nvPr/>
          </p:nvSpPr>
          <p:spPr>
            <a:xfrm>
              <a:off x="3188408" y="3396344"/>
              <a:ext cx="132080" cy="314960"/>
            </a:xfrm>
            <a:custGeom>
              <a:avLst/>
              <a:gdLst>
                <a:gd name="connsiteX0" fmla="*/ 0 w 132080"/>
                <a:gd name="connsiteY0" fmla="*/ 0 h 314960"/>
                <a:gd name="connsiteX1" fmla="*/ 81280 w 132080"/>
                <a:gd name="connsiteY1" fmla="*/ 111760 h 314960"/>
                <a:gd name="connsiteX2" fmla="*/ 132080 w 132080"/>
                <a:gd name="connsiteY2" fmla="*/ 314960 h 31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2080" h="314960">
                  <a:moveTo>
                    <a:pt x="0" y="0"/>
                  </a:moveTo>
                  <a:cubicBezTo>
                    <a:pt x="29633" y="29633"/>
                    <a:pt x="59267" y="59267"/>
                    <a:pt x="81280" y="111760"/>
                  </a:cubicBezTo>
                  <a:cubicBezTo>
                    <a:pt x="103293" y="164253"/>
                    <a:pt x="123613" y="277707"/>
                    <a:pt x="132080" y="3149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48416" y="3304999"/>
              <a:ext cx="588755" cy="415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/>
                  </a:solidFill>
                  <a:sym typeface="Symbol"/>
                </a:rPr>
                <a:t>60</a:t>
              </a:r>
              <a:r>
                <a:rPr lang="en-US" altLang="ko-KR" sz="1400" b="1" baseline="30000" dirty="0" smtClean="0">
                  <a:solidFill>
                    <a:schemeClr val="tx1"/>
                  </a:solidFill>
                  <a:sym typeface="Symbol"/>
                </a:rPr>
                <a:t>o</a:t>
              </a:r>
              <a:endParaRPr lang="ko-KR" altLang="en-US" sz="1400" b="1" baseline="300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02278" y="1423996"/>
                <a:ext cx="4529272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>
                    <a:latin typeface="맑은 고딕" pitchFamily="50" charset="-127"/>
                    <a:ea typeface="맑은 고딕" pitchFamily="50" charset="-127"/>
                  </a:rPr>
                  <a:t>공을 지면과 </a:t>
                </a:r>
                <a:r>
                  <a:rPr lang="en-US" altLang="ko-KR" sz="1400" b="1" dirty="0" smtClean="0">
                    <a:latin typeface="맑은 고딕" pitchFamily="50" charset="-127"/>
                    <a:ea typeface="맑은 고딕" pitchFamily="50" charset="-127"/>
                  </a:rPr>
                  <a:t>60</a:t>
                </a:r>
                <a:r>
                  <a:rPr lang="ko-KR" altLang="en-US" sz="1400" b="1" dirty="0" smtClean="0">
                    <a:latin typeface="맑은 고딕" pitchFamily="50" charset="-127"/>
                    <a:ea typeface="맑은 고딕" pitchFamily="50" charset="-127"/>
                  </a:rPr>
                  <a:t>도의 각도에서 </a:t>
                </a:r>
                <a:r>
                  <a:rPr lang="en-US" altLang="ko-KR" sz="1400" b="1" dirty="0" smtClean="0">
                    <a:latin typeface="맑은 고딕" pitchFamily="50" charset="-127"/>
                    <a:ea typeface="맑은 고딕" pitchFamily="50" charset="-127"/>
                  </a:rPr>
                  <a:t>20m/s</a:t>
                </a:r>
                <a:r>
                  <a:rPr lang="ko-KR" altLang="en-US" sz="1400" b="1" dirty="0" smtClean="0">
                    <a:latin typeface="맑은 고딕" pitchFamily="50" charset="-127"/>
                    <a:ea typeface="맑은 고딕" pitchFamily="50" charset="-127"/>
                  </a:rPr>
                  <a:t>로 </a:t>
                </a:r>
                <a:r>
                  <a:rPr lang="ko-KR" altLang="en-US" sz="1400" b="1" dirty="0" err="1" smtClean="0">
                    <a:latin typeface="맑은 고딕" pitchFamily="50" charset="-127"/>
                    <a:ea typeface="맑은 고딕" pitchFamily="50" charset="-127"/>
                  </a:rPr>
                  <a:t>쏘아올렸다</a:t>
                </a:r>
                <a:r>
                  <a:rPr lang="en-US" altLang="ko-KR" sz="1400" b="1" dirty="0" smtClean="0">
                    <a:latin typeface="맑은 고딕" pitchFamily="50" charset="-127"/>
                    <a:ea typeface="맑은 고딕" pitchFamily="50" charset="-127"/>
                  </a:rPr>
                  <a:t>. </a:t>
                </a:r>
              </a:p>
              <a:p>
                <a:r>
                  <a:rPr lang="ko-KR" altLang="en-US" sz="1400" b="1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endParaRPr lang="en-US" altLang="ko-KR" sz="1400" b="1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sz="1400" b="1" dirty="0" smtClean="0">
                    <a:latin typeface="맑은 고딕" pitchFamily="50" charset="-127"/>
                    <a:ea typeface="맑은 고딕" pitchFamily="50" charset="-127"/>
                  </a:rPr>
                  <a:t>초기속도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400" b="1" i="1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sz="1400" b="1" i="1">
                            <a:latin typeface="Cambria Math"/>
                            <a:ea typeface="맑은 고딕" pitchFamily="50" charset="-127"/>
                          </a:rPr>
                          <m:t>𝒗</m:t>
                        </m:r>
                        <m:r>
                          <a:rPr lang="en-US" altLang="ko-KR" sz="1400" b="1" i="1" baseline="-25000">
                            <a:latin typeface="Cambria Math"/>
                            <a:ea typeface="맑은 고딕" pitchFamily="50" charset="-127"/>
                          </a:rPr>
                          <m:t>𝒐</m:t>
                        </m:r>
                      </m:e>
                    </m:acc>
                  </m:oMath>
                </a14:m>
                <a:r>
                  <a:rPr lang="en-US" altLang="ko-KR" sz="1400" b="1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400" b="1" dirty="0" err="1" smtClean="0">
                    <a:latin typeface="맑은 고딕" pitchFamily="50" charset="-127"/>
                    <a:ea typeface="맑은 고딕" pitchFamily="50" charset="-127"/>
                  </a:rPr>
                  <a:t>를</a:t>
                </a:r>
                <a:r>
                  <a:rPr lang="ko-KR" altLang="en-US" sz="1400" b="1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400" b="1" dirty="0" err="1" smtClean="0">
                    <a:latin typeface="맑은 고딕" pitchFamily="50" charset="-127"/>
                    <a:ea typeface="맑은 고딕" pitchFamily="50" charset="-127"/>
                  </a:rPr>
                  <a:t>x,y</a:t>
                </a:r>
                <a:r>
                  <a:rPr lang="en-US" altLang="ko-KR" sz="1400" b="1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400" b="1" dirty="0" err="1" smtClean="0">
                    <a:latin typeface="맑은 고딕" pitchFamily="50" charset="-127"/>
                    <a:ea typeface="맑은 고딕" pitchFamily="50" charset="-127"/>
                  </a:rPr>
                  <a:t>직교좌표계에서</a:t>
                </a:r>
                <a:r>
                  <a:rPr lang="ko-KR" altLang="en-US" sz="1400" b="1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400" b="1" dirty="0" smtClean="0">
                    <a:latin typeface="맑은 고딕" pitchFamily="50" charset="-127"/>
                    <a:ea typeface="맑은 고딕" pitchFamily="50" charset="-127"/>
                  </a:rPr>
                  <a:t>x</a:t>
                </a:r>
                <a:r>
                  <a:rPr lang="ko-KR" altLang="en-US" sz="1400" b="1" dirty="0" smtClean="0">
                    <a:latin typeface="맑은 고딕" pitchFamily="50" charset="-127"/>
                    <a:ea typeface="맑은 고딕" pitchFamily="50" charset="-127"/>
                  </a:rPr>
                  <a:t>성분과 </a:t>
                </a:r>
                <a:r>
                  <a:rPr lang="en-US" altLang="ko-KR" sz="1400" b="1" dirty="0" smtClean="0">
                    <a:latin typeface="맑은 고딕" pitchFamily="50" charset="-127"/>
                    <a:ea typeface="맑은 고딕" pitchFamily="50" charset="-127"/>
                  </a:rPr>
                  <a:t>y</a:t>
                </a:r>
                <a:r>
                  <a:rPr lang="ko-KR" altLang="en-US" sz="1400" b="1" dirty="0" smtClean="0">
                    <a:latin typeface="맑은 고딕" pitchFamily="50" charset="-127"/>
                    <a:ea typeface="맑은 고딕" pitchFamily="50" charset="-127"/>
                  </a:rPr>
                  <a:t>성분으로 표시하시오</a:t>
                </a:r>
                <a:r>
                  <a:rPr lang="en-US" altLang="ko-KR" sz="1400" b="1" dirty="0" smtClean="0">
                    <a:latin typeface="맑은 고딕" pitchFamily="50" charset="-127"/>
                    <a:ea typeface="맑은 고딕" pitchFamily="50" charset="-127"/>
                  </a:rPr>
                  <a:t>. (</a:t>
                </a:r>
                <a:r>
                  <a:rPr lang="ko-KR" altLang="en-US" sz="1400" b="1" dirty="0" smtClean="0">
                    <a:latin typeface="맑은 고딕" pitchFamily="50" charset="-127"/>
                    <a:ea typeface="맑은 고딕" pitchFamily="50" charset="-127"/>
                  </a:rPr>
                  <a:t>소수점 </a:t>
                </a:r>
                <a:r>
                  <a:rPr lang="ko-KR" altLang="en-US" sz="1400" b="1" dirty="0" err="1">
                    <a:latin typeface="맑은 고딕" pitchFamily="50" charset="-127"/>
                    <a:ea typeface="맑은 고딕" pitchFamily="50" charset="-127"/>
                  </a:rPr>
                  <a:t>둘</a:t>
                </a:r>
                <a:r>
                  <a:rPr lang="ko-KR" altLang="en-US" sz="1400" b="1" dirty="0" err="1" smtClean="0">
                    <a:latin typeface="맑은 고딕" pitchFamily="50" charset="-127"/>
                    <a:ea typeface="맑은 고딕" pitchFamily="50" charset="-127"/>
                  </a:rPr>
                  <a:t>째자리까지</a:t>
                </a:r>
                <a:r>
                  <a:rPr lang="ko-KR" altLang="en-US" sz="1400" b="1" dirty="0" smtClean="0">
                    <a:latin typeface="맑은 고딕" pitchFamily="50" charset="-127"/>
                    <a:ea typeface="맑은 고딕" pitchFamily="50" charset="-127"/>
                  </a:rPr>
                  <a:t> 계산하시오</a:t>
                </a:r>
                <a:r>
                  <a:rPr lang="en-US" altLang="ko-KR" sz="1400" b="1" dirty="0" smtClean="0">
                    <a:latin typeface="맑은 고딕" pitchFamily="50" charset="-127"/>
                    <a:ea typeface="맑은 고딕" pitchFamily="50" charset="-127"/>
                  </a:rPr>
                  <a:t>.)</a:t>
                </a:r>
              </a:p>
              <a:p>
                <a:pPr marL="342900" indent="-342900">
                  <a:buAutoNum type="arabicPeriod"/>
                </a:pPr>
                <a:endParaRPr lang="en-US" altLang="ko-KR" sz="1400" b="1" dirty="0">
                  <a:latin typeface="맑은 고딕" pitchFamily="50" charset="-127"/>
                  <a:ea typeface="맑은 고딕" pitchFamily="50" charset="-127"/>
                </a:endParaRPr>
              </a:p>
              <a:p>
                <a:pPr marL="342900" indent="-342900">
                  <a:buAutoNum type="arabicPeriod"/>
                </a:pPr>
                <a:endParaRPr lang="en-US" altLang="ko-KR" sz="1400" b="1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marL="342900" indent="-342900">
                  <a:buAutoNum type="arabicPeriod"/>
                </a:pPr>
                <a:endParaRPr lang="en-US" altLang="ko-KR" sz="1400" b="1" dirty="0">
                  <a:latin typeface="맑은 고딕" pitchFamily="50" charset="-127"/>
                  <a:ea typeface="맑은 고딕" pitchFamily="50" charset="-127"/>
                </a:endParaRPr>
              </a:p>
              <a:p>
                <a:pPr marL="342900" indent="-342900">
                  <a:buAutoNum type="arabicPeriod"/>
                </a:pPr>
                <a:endParaRPr lang="en-US" altLang="ko-KR" sz="1400" b="1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marL="342900" indent="-342900">
                  <a:buAutoNum type="arabicPeriod"/>
                </a:pPr>
                <a:endParaRPr lang="en-US" altLang="ko-KR" sz="1400" b="1" dirty="0">
                  <a:latin typeface="맑은 고딕" pitchFamily="50" charset="-127"/>
                  <a:ea typeface="맑은 고딕" pitchFamily="50" charset="-127"/>
                </a:endParaRPr>
              </a:p>
              <a:p>
                <a:pPr marL="342900" indent="-342900">
                  <a:buAutoNum type="arabicPeriod"/>
                </a:pPr>
                <a:r>
                  <a:rPr lang="en-US" altLang="ko-KR" sz="1400" b="1" dirty="0" smtClean="0"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lang="ko-KR" altLang="en-US" sz="1400" b="1" dirty="0" err="1" smtClean="0">
                    <a:latin typeface="맑은 고딕" pitchFamily="50" charset="-127"/>
                    <a:ea typeface="맑은 고딕" pitchFamily="50" charset="-127"/>
                  </a:rPr>
                  <a:t>초후</a:t>
                </a:r>
                <a:r>
                  <a:rPr lang="ko-KR" altLang="en-US" sz="1400" b="1" dirty="0" smtClean="0">
                    <a:latin typeface="맑은 고딕" pitchFamily="50" charset="-127"/>
                    <a:ea typeface="맑은 고딕" pitchFamily="50" charset="-127"/>
                  </a:rPr>
                  <a:t> 속도를 측정하니</a:t>
                </a:r>
                <a:r>
                  <a:rPr lang="en-US" altLang="ko-KR" sz="1400" b="1" dirty="0" smtClean="0">
                    <a:latin typeface="맑은 고딕" pitchFamily="50" charset="-127"/>
                    <a:ea typeface="맑은 고딕" pitchFamily="50" charset="-127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400" b="1" i="1" smtClean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sz="1400" b="1" i="1" smtClean="0">
                            <a:latin typeface="Cambria Math"/>
                            <a:ea typeface="맑은 고딕" pitchFamily="50" charset="-127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altLang="ko-KR" sz="1400" b="1" dirty="0" smtClean="0">
                    <a:latin typeface="맑은 고딕" pitchFamily="50" charset="-127"/>
                    <a:ea typeface="맑은 고딕" pitchFamily="50" charset="-127"/>
                  </a:rPr>
                  <a:t> = (9.1,-12.3) m/s</a:t>
                </a:r>
              </a:p>
              <a:p>
                <a:pPr indent="358775"/>
                <a:r>
                  <a:rPr lang="ko-KR" altLang="en-US" sz="1400" b="1" dirty="0" err="1" smtClean="0">
                    <a:latin typeface="맑은 고딕" pitchFamily="50" charset="-127"/>
                    <a:ea typeface="맑은 고딕" pitchFamily="50" charset="-127"/>
                  </a:rPr>
                  <a:t>였다</a:t>
                </a:r>
                <a:r>
                  <a:rPr lang="en-US" altLang="ko-KR" sz="1400" b="1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  <a:p>
                <a:pPr indent="358775"/>
                <a:endParaRPr lang="en-US" altLang="ko-KR" sz="1400" b="1" dirty="0">
                  <a:latin typeface="맑은 고딕" pitchFamily="50" charset="-127"/>
                  <a:ea typeface="맑은 고딕" pitchFamily="50" charset="-127"/>
                </a:endParaRPr>
              </a:p>
              <a:p>
                <a:pPr marL="758825" indent="-400050">
                  <a:buAutoNum type="romanLcParenR"/>
                </a:pPr>
                <a:r>
                  <a:rPr lang="en-US" altLang="ko-KR" sz="1400" b="1" dirty="0" smtClean="0">
                    <a:latin typeface="맑은 고딕" pitchFamily="50" charset="-127"/>
                    <a:ea typeface="맑은 고딕" pitchFamily="50" charset="-127"/>
                  </a:rPr>
                  <a:t>|</a:t>
                </a:r>
                <a:r>
                  <a:rPr lang="en-US" altLang="ko-KR" sz="1400" b="1" dirty="0" smtClean="0">
                    <a:ea typeface="맑은 고딕" pitchFamily="50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400" b="1" i="1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sz="1400" b="1" i="1">
                            <a:latin typeface="Cambria Math"/>
                            <a:ea typeface="맑은 고딕" pitchFamily="50" charset="-127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altLang="ko-KR" sz="1400" b="1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400" b="1" dirty="0" smtClean="0">
                    <a:latin typeface="맑은 고딕" pitchFamily="50" charset="-127"/>
                    <a:ea typeface="맑은 고딕" pitchFamily="50" charset="-127"/>
                  </a:rPr>
                  <a:t>| </a:t>
                </a:r>
                <a:r>
                  <a:rPr lang="ko-KR" altLang="en-US" sz="1400" b="1" dirty="0" smtClean="0">
                    <a:latin typeface="맑은 고딕" pitchFamily="50" charset="-127"/>
                    <a:ea typeface="맑은 고딕" pitchFamily="50" charset="-127"/>
                  </a:rPr>
                  <a:t>와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400" b="1" i="1" smtClean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sz="1400" b="1" i="1" smtClean="0">
                            <a:latin typeface="Cambria Math"/>
                            <a:ea typeface="맑은 고딕" pitchFamily="50" charset="-127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altLang="ko-KR" sz="1400" b="1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400" b="1" dirty="0" smtClean="0">
                    <a:latin typeface="맑은 고딕" pitchFamily="50" charset="-127"/>
                    <a:ea typeface="맑은 고딕" pitchFamily="50" charset="-127"/>
                  </a:rPr>
                  <a:t>를 구하시오</a:t>
                </a:r>
                <a:r>
                  <a:rPr lang="en-US" altLang="ko-KR" sz="1400" b="1" dirty="0" smtClean="0">
                    <a:latin typeface="맑은 고딕" pitchFamily="50" charset="-127"/>
                    <a:ea typeface="맑은 고딕" pitchFamily="50" charset="-127"/>
                  </a:rPr>
                  <a:t>. (</a:t>
                </a:r>
                <a:r>
                  <a:rPr lang="ko-KR" altLang="en-US" sz="1400" b="1" dirty="0" smtClean="0">
                    <a:latin typeface="맑은 고딕" pitchFamily="50" charset="-127"/>
                    <a:ea typeface="맑은 고딕" pitchFamily="50" charset="-127"/>
                  </a:rPr>
                  <a:t>소수점 </a:t>
                </a:r>
                <a:r>
                  <a:rPr lang="ko-KR" altLang="en-US" sz="1400" b="1" dirty="0" err="1">
                    <a:latin typeface="맑은 고딕" pitchFamily="50" charset="-127"/>
                    <a:ea typeface="맑은 고딕" pitchFamily="50" charset="-127"/>
                  </a:rPr>
                  <a:t>둘</a:t>
                </a:r>
                <a:r>
                  <a:rPr lang="ko-KR" altLang="en-US" sz="1400" b="1" dirty="0" err="1" smtClean="0">
                    <a:latin typeface="맑은 고딕" pitchFamily="50" charset="-127"/>
                    <a:ea typeface="맑은 고딕" pitchFamily="50" charset="-127"/>
                  </a:rPr>
                  <a:t>째자리까지</a:t>
                </a:r>
                <a:r>
                  <a:rPr lang="ko-KR" altLang="en-US" sz="1400" b="1" dirty="0" smtClean="0">
                    <a:latin typeface="맑은 고딕" pitchFamily="50" charset="-127"/>
                    <a:ea typeface="맑은 고딕" pitchFamily="50" charset="-127"/>
                  </a:rPr>
                  <a:t> 계산</a:t>
                </a:r>
                <a:r>
                  <a:rPr lang="en-US" altLang="ko-KR" sz="1400" b="1" dirty="0" smtClean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  <a:p>
                <a:pPr marL="758825" indent="-400050">
                  <a:buAutoNum type="romanLcParenR"/>
                </a:pPr>
                <a:endParaRPr lang="en-US" altLang="ko-KR" sz="1400" b="1" dirty="0">
                  <a:latin typeface="맑은 고딕" pitchFamily="50" charset="-127"/>
                  <a:ea typeface="맑은 고딕" pitchFamily="50" charset="-127"/>
                </a:endParaRPr>
              </a:p>
              <a:p>
                <a:pPr marL="758825" indent="-400050">
                  <a:buAutoNum type="romanLcParenR"/>
                </a:pPr>
                <a:r>
                  <a:rPr lang="ko-KR" altLang="en-US" sz="1400" b="1" dirty="0" smtClean="0">
                    <a:latin typeface="맑은 고딕" pitchFamily="50" charset="-127"/>
                    <a:ea typeface="맑은 고딕" pitchFamily="50" charset="-127"/>
                  </a:rPr>
                  <a:t>속도 </a:t>
                </a:r>
                <a:r>
                  <a:rPr lang="ko-KR" altLang="en-US" sz="1400" b="1" dirty="0" err="1" smtClean="0">
                    <a:latin typeface="맑은 고딕" pitchFamily="50" charset="-127"/>
                    <a:ea typeface="맑은 고딕" pitchFamily="50" charset="-127"/>
                  </a:rPr>
                  <a:t>변화량</a:t>
                </a:r>
                <a:r>
                  <a:rPr lang="ko-KR" altLang="en-US" sz="1400" b="1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400" b="1" dirty="0" smtClean="0">
                    <a:latin typeface="맑은 고딕" pitchFamily="50" charset="-127"/>
                    <a:ea typeface="맑은 고딕" pitchFamily="50" charset="-127"/>
                    <a:sym typeface="Symbol"/>
                  </a:rPr>
                  <a:t>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400" b="1" i="1" smtClean="0">
                            <a:latin typeface="Cambria Math"/>
                            <a:ea typeface="맑은 고딕" pitchFamily="50" charset="-127"/>
                            <a:sym typeface="Symbol"/>
                          </a:rPr>
                        </m:ctrlPr>
                      </m:accPr>
                      <m:e>
                        <m:r>
                          <a:rPr lang="en-US" altLang="ko-KR" sz="1400" b="1" i="1" smtClean="0">
                            <a:latin typeface="Cambria Math"/>
                            <a:ea typeface="맑은 고딕" pitchFamily="50" charset="-127"/>
                            <a:sym typeface="Symbol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altLang="ko-KR" sz="1400" b="1" dirty="0" smtClean="0">
                    <a:latin typeface="맑은 고딕" pitchFamily="50" charset="-127"/>
                    <a:ea typeface="맑은 고딕" pitchFamily="50" charset="-127"/>
                  </a:rPr>
                  <a:t> (=</a:t>
                </a:r>
                <a:r>
                  <a:rPr lang="en-US" altLang="ko-KR" sz="1400" b="1" dirty="0">
                    <a:ea typeface="맑은 고딕" pitchFamily="50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400" b="1" i="1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sz="1400" b="1" i="1">
                            <a:latin typeface="Cambria Math"/>
                            <a:ea typeface="맑은 고딕" pitchFamily="50" charset="-127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altLang="ko-KR" sz="1400" b="1" dirty="0" smtClean="0">
                    <a:latin typeface="맑은 고딕" pitchFamily="50" charset="-127"/>
                    <a:ea typeface="맑은 고딕" pitchFamily="50" charset="-127"/>
                  </a:rPr>
                  <a:t> -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400" b="1" i="1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sz="1400" b="1" i="1">
                            <a:latin typeface="Cambria Math"/>
                            <a:ea typeface="맑은 고딕" pitchFamily="50" charset="-127"/>
                          </a:rPr>
                          <m:t>𝒗</m:t>
                        </m:r>
                        <m:r>
                          <a:rPr lang="en-US" altLang="ko-KR" sz="1400" b="1" i="1" baseline="-25000" smtClean="0">
                            <a:latin typeface="Cambria Math"/>
                            <a:ea typeface="맑은 고딕" pitchFamily="50" charset="-127"/>
                          </a:rPr>
                          <m:t>𝒐</m:t>
                        </m:r>
                      </m:e>
                    </m:acc>
                  </m:oMath>
                </a14:m>
                <a:r>
                  <a:rPr lang="en-US" altLang="ko-KR" sz="1400" b="1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400" b="1" dirty="0" smtClean="0">
                    <a:latin typeface="맑은 고딕" pitchFamily="50" charset="-127"/>
                    <a:ea typeface="맑은 고딕" pitchFamily="50" charset="-127"/>
                  </a:rPr>
                  <a:t>) </a:t>
                </a:r>
                <a:r>
                  <a:rPr lang="ko-KR" altLang="en-US" sz="1400" b="1" dirty="0" smtClean="0">
                    <a:latin typeface="맑은 고딕" pitchFamily="50" charset="-127"/>
                    <a:ea typeface="맑은 고딕" pitchFamily="50" charset="-127"/>
                  </a:rPr>
                  <a:t>를 구하시오</a:t>
                </a:r>
                <a:endParaRPr lang="en-US" altLang="ko-KR" sz="1400" b="1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marL="758825" indent="-400050">
                  <a:buAutoNum type="romanLcParenR"/>
                </a:pPr>
                <a:endParaRPr lang="en-US" altLang="ko-KR" sz="1400" b="1" dirty="0">
                  <a:latin typeface="맑은 고딕" pitchFamily="50" charset="-127"/>
                  <a:ea typeface="맑은 고딕" pitchFamily="50" charset="-127"/>
                </a:endParaRPr>
              </a:p>
              <a:p>
                <a:pPr marL="758825" indent="-400050">
                  <a:buAutoNum type="romanLcParenR"/>
                </a:pPr>
                <a:r>
                  <a:rPr lang="en-US" altLang="ko-KR" sz="1400" b="1" dirty="0" smtClean="0">
                    <a:ea typeface="맑은 고딕" pitchFamily="50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400" b="1" i="1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sz="1400" b="1" i="1">
                            <a:latin typeface="Cambria Math"/>
                            <a:ea typeface="맑은 고딕" pitchFamily="50" charset="-127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altLang="ko-KR" sz="1400" b="1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400" b="1" dirty="0" smtClean="0">
                    <a:latin typeface="맑은 고딕" pitchFamily="50" charset="-127"/>
                    <a:ea typeface="맑은 고딕" pitchFamily="50" charset="-127"/>
                  </a:rPr>
                  <a:t>와</a:t>
                </a:r>
                <a:r>
                  <a:rPr lang="en-US" altLang="ko-KR" sz="1400" b="1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400" b="1" i="1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sz="1400" b="1" i="1">
                            <a:latin typeface="Cambria Math"/>
                            <a:ea typeface="맑은 고딕" pitchFamily="50" charset="-127"/>
                          </a:rPr>
                          <m:t>𝒗</m:t>
                        </m:r>
                        <m:r>
                          <a:rPr lang="en-US" altLang="ko-KR" sz="1400" b="1" i="1" baseline="-25000">
                            <a:latin typeface="Cambria Math"/>
                            <a:ea typeface="맑은 고딕" pitchFamily="50" charset="-127"/>
                          </a:rPr>
                          <m:t>𝒐</m:t>
                        </m:r>
                      </m:e>
                    </m:acc>
                  </m:oMath>
                </a14:m>
                <a:r>
                  <a:rPr lang="en-US" altLang="ko-KR" sz="1400" b="1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400" b="1" dirty="0" smtClean="0">
                    <a:latin typeface="맑은 고딕" pitchFamily="50" charset="-127"/>
                    <a:ea typeface="맑은 고딕" pitchFamily="50" charset="-127"/>
                  </a:rPr>
                  <a:t>가 이루는 각도는 얼마인가 </a:t>
                </a:r>
                <a:r>
                  <a:rPr lang="en-US" altLang="ko-KR" sz="1400" b="1" dirty="0" smtClean="0"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  <a:p>
                <a:pPr marL="358775"/>
                <a:r>
                  <a:rPr lang="en-US" altLang="ko-KR" sz="1400" b="1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400" b="1" dirty="0" smtClean="0">
                    <a:latin typeface="맑은 고딕" pitchFamily="50" charset="-127"/>
                    <a:ea typeface="맑은 고딕" pitchFamily="50" charset="-127"/>
                  </a:rPr>
                  <a:t>   (hint, </a:t>
                </a:r>
                <a:r>
                  <a:rPr lang="en-US" altLang="ko-KR" sz="1400" b="1" dirty="0" err="1" smtClean="0">
                    <a:latin typeface="맑은 고딕" pitchFamily="50" charset="-127"/>
                    <a:ea typeface="맑은 고딕" pitchFamily="50" charset="-127"/>
                  </a:rPr>
                  <a:t>exel</a:t>
                </a:r>
                <a:r>
                  <a:rPr lang="ko-KR" altLang="en-US" sz="1400" b="1" dirty="0" smtClean="0">
                    <a:latin typeface="맑은 고딕" pitchFamily="50" charset="-127"/>
                    <a:ea typeface="맑은 고딕" pitchFamily="50" charset="-127"/>
                  </a:rPr>
                  <a:t>의 </a:t>
                </a:r>
                <a:r>
                  <a:rPr lang="en-US" altLang="ko-KR" sz="1400" b="1" dirty="0" err="1" smtClean="0">
                    <a:latin typeface="맑은 고딕" pitchFamily="50" charset="-127"/>
                    <a:ea typeface="맑은 고딕" pitchFamily="50" charset="-127"/>
                  </a:rPr>
                  <a:t>cos</a:t>
                </a:r>
                <a:r>
                  <a:rPr lang="ko-KR" altLang="en-US" sz="1400" b="1" dirty="0" smtClean="0">
                    <a:latin typeface="맑은 고딕" pitchFamily="50" charset="-127"/>
                    <a:ea typeface="맑은 고딕" pitchFamily="50" charset="-127"/>
                  </a:rPr>
                  <a:t>의 역함수 </a:t>
                </a:r>
                <a:r>
                  <a:rPr lang="en-US" altLang="ko-KR" sz="1400" b="1" dirty="0" smtClean="0">
                    <a:latin typeface="맑은 고딕" pitchFamily="50" charset="-127"/>
                    <a:ea typeface="맑은 고딕" pitchFamily="50" charset="-127"/>
                  </a:rPr>
                  <a:t>(=</a:t>
                </a:r>
                <a:r>
                  <a:rPr lang="en-US" altLang="ko-KR" sz="1400" b="1" dirty="0" err="1" smtClean="0">
                    <a:latin typeface="맑은 고딕" pitchFamily="50" charset="-127"/>
                    <a:ea typeface="맑은 고딕" pitchFamily="50" charset="-127"/>
                  </a:rPr>
                  <a:t>acos</a:t>
                </a:r>
                <a:r>
                  <a:rPr lang="en-US" altLang="ko-KR" sz="1400" b="1" dirty="0" smtClean="0">
                    <a:latin typeface="맑은 고딕" pitchFamily="50" charset="-127"/>
                    <a:ea typeface="맑은 고딕" pitchFamily="50" charset="-127"/>
                  </a:rPr>
                  <a:t>(x)) </a:t>
                </a:r>
                <a:r>
                  <a:rPr lang="ko-KR" altLang="en-US" sz="1400" b="1" dirty="0" smtClean="0">
                    <a:latin typeface="맑은 고딕" pitchFamily="50" charset="-127"/>
                    <a:ea typeface="맑은 고딕" pitchFamily="50" charset="-127"/>
                  </a:rPr>
                  <a:t>사용</a:t>
                </a:r>
                <a:r>
                  <a:rPr lang="en-US" altLang="ko-KR" sz="1400" b="1" dirty="0" smtClean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  <a:p>
                <a:pPr marL="342900" indent="-342900">
                  <a:buAutoNum type="arabicPeriod"/>
                </a:pPr>
                <a:endParaRPr lang="ko-KR" altLang="en-US" sz="1400" b="1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8" y="1423996"/>
                <a:ext cx="4529272" cy="4616648"/>
              </a:xfrm>
              <a:prstGeom prst="rect">
                <a:avLst/>
              </a:prstGeom>
              <a:blipFill rotWithShape="1">
                <a:blip r:embed="rId4"/>
                <a:stretch>
                  <a:fillRect l="-538" t="-132" r="-4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541628" y="32508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sym typeface="Symbol"/>
              </a:rPr>
              <a:t>x</a:t>
            </a:r>
            <a:endParaRPr lang="ko-KR" altLang="en-US" sz="1400" b="1" baseline="30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8131" y="158467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ym typeface="Symbol"/>
              </a:rPr>
              <a:t>y</a:t>
            </a:r>
            <a:endParaRPr lang="ko-KR" altLang="en-US" sz="1400" b="1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701935"/>
      </p:ext>
    </p:extLst>
  </p:cSld>
  <p:clrMapOvr>
    <a:masterClrMapping/>
  </p:clrMapOvr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6106</TotalTime>
  <Words>603</Words>
  <Application>Microsoft Office PowerPoint</Application>
  <PresentationFormat>화면 슬라이드 쇼(4:3)</PresentationFormat>
  <Paragraphs>96</Paragraphs>
  <Slides>8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기류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대한민국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뽀네집</dc:creator>
  <cp:lastModifiedBy>next</cp:lastModifiedBy>
  <cp:revision>441</cp:revision>
  <cp:lastPrinted>2014-07-18T03:23:28Z</cp:lastPrinted>
  <dcterms:created xsi:type="dcterms:W3CDTF">2009-02-19T16:55:42Z</dcterms:created>
  <dcterms:modified xsi:type="dcterms:W3CDTF">2014-07-21T03:24:38Z</dcterms:modified>
</cp:coreProperties>
</file>