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7" r:id="rId2"/>
    <p:sldId id="416" r:id="rId3"/>
    <p:sldId id="428" r:id="rId4"/>
    <p:sldId id="429" r:id="rId5"/>
    <p:sldId id="430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57" r:id="rId14"/>
    <p:sldId id="439" r:id="rId15"/>
    <p:sldId id="440" r:id="rId16"/>
    <p:sldId id="442" r:id="rId17"/>
    <p:sldId id="443" r:id="rId18"/>
    <p:sldId id="444" r:id="rId1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3" autoAdjust="0"/>
    <p:restoredTop sz="98452" autoAdjust="0"/>
  </p:normalViewPr>
  <p:slideViewPr>
    <p:cSldViewPr>
      <p:cViewPr varScale="1">
        <p:scale>
          <a:sx n="101" d="100"/>
          <a:sy n="101" d="100"/>
        </p:scale>
        <p:origin x="-792" y="-72"/>
      </p:cViewPr>
      <p:guideLst>
        <p:guide orient="horz" pos="37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6.wmf"/><Relationship Id="rId7" Type="http://schemas.openxmlformats.org/officeDocument/2006/relationships/image" Target="../media/image3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0.wmf"/><Relationship Id="rId5" Type="http://schemas.openxmlformats.org/officeDocument/2006/relationships/image" Target="../media/image38.wmf"/><Relationship Id="rId10" Type="http://schemas.openxmlformats.org/officeDocument/2006/relationships/image" Target="../media/image42.wmf"/><Relationship Id="rId4" Type="http://schemas.openxmlformats.org/officeDocument/2006/relationships/image" Target="../media/image37.wmf"/><Relationship Id="rId9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885C2-C83F-41AA-9F24-F94A188ECD70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83C-0FCA-430E-AD27-8F9678585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0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4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183C-0FCA-430E-AD27-8F96785857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0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7258FA-61F4-4AEC-AA1B-4CD0D64BE4F7}" type="datetimeFigureOut">
              <a:rPr lang="ko-KR" altLang="en-US" smtClean="0"/>
              <a:pPr/>
              <a:t>2014-08-04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A18E83-5461-420D-832A-1FD88DD3B6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image" Target="../media/image43.png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Relationship Id="rId22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50.png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57.png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1.wmf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69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image" Target="../media/image68.wmf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65.wmf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4.png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8.wmf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73816" y="2564904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물리학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051720" y="3933056"/>
            <a:ext cx="45365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2014.2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학기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이남영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99341"/>
              </p:ext>
            </p:extLst>
          </p:nvPr>
        </p:nvGraphicFramePr>
        <p:xfrm>
          <a:off x="1663680" y="661144"/>
          <a:ext cx="4286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2" name="Equation" r:id="rId3" imgW="2145960" imgH="241200" progId="Equation.DSMT4">
                  <p:embed/>
                </p:oleObj>
              </mc:Choice>
              <mc:Fallback>
                <p:oleObj name="Equation" r:id="rId3" imgW="2145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680" y="661144"/>
                        <a:ext cx="42862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0060"/>
              </p:ext>
            </p:extLst>
          </p:nvPr>
        </p:nvGraphicFramePr>
        <p:xfrm>
          <a:off x="2395518" y="1829544"/>
          <a:ext cx="39957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3" name="Equation" r:id="rId5" imgW="2031840" imgH="253800" progId="Equation.DSMT4">
                  <p:embed/>
                </p:oleObj>
              </mc:Choice>
              <mc:Fallback>
                <p:oleObj name="Equation" r:id="rId5" imgW="2031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18" y="1829544"/>
                        <a:ext cx="399573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175834"/>
              </p:ext>
            </p:extLst>
          </p:nvPr>
        </p:nvGraphicFramePr>
        <p:xfrm>
          <a:off x="1571605" y="116632"/>
          <a:ext cx="3130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4" name="Equation" r:id="rId7" imgW="1688760" imgH="241200" progId="Equation.DSMT4">
                  <p:embed/>
                </p:oleObj>
              </mc:Choice>
              <mc:Fallback>
                <p:oleObj name="Equation" r:id="rId7" imgW="1688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5" y="116632"/>
                        <a:ext cx="31305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2956" y="115025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(b)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47999"/>
              </p:ext>
            </p:extLst>
          </p:nvPr>
        </p:nvGraphicFramePr>
        <p:xfrm>
          <a:off x="5226030" y="115044"/>
          <a:ext cx="2976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5" name="Equation" r:id="rId9" imgW="1549080" imgH="241200" progId="Equation.DSMT4">
                  <p:embed/>
                </p:oleObj>
              </mc:Choice>
              <mc:Fallback>
                <p:oleObj name="Equation" r:id="rId9" imgW="1549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30" y="115044"/>
                        <a:ext cx="29765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2956" y="709925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(c)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95925"/>
              </p:ext>
            </p:extLst>
          </p:nvPr>
        </p:nvGraphicFramePr>
        <p:xfrm>
          <a:off x="1638280" y="1258044"/>
          <a:ext cx="40274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6" name="Equation" r:id="rId11" imgW="2070000" imgH="253800" progId="Equation.DSMT4">
                  <p:embed/>
                </p:oleObj>
              </mc:Choice>
              <mc:Fallback>
                <p:oleObj name="Equation" r:id="rId11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280" y="1258044"/>
                        <a:ext cx="40274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536" y="2780928"/>
            <a:ext cx="8469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총알이 가벼운 줄에 매달려 있는 나무토막을 향하여 발사된다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총알은 나무에 박히고 전</a:t>
            </a:r>
          </a:p>
          <a:p>
            <a:r>
              <a:rPr lang="ko-KR" altLang="en-US" sz="1600" dirty="0" smtClean="0"/>
              <a:t>체 계는 수직 높이 </a:t>
            </a:r>
            <a:r>
              <a:rPr lang="en-US" altLang="ko-KR" sz="1600" i="1" dirty="0" smtClean="0"/>
              <a:t>h</a:t>
            </a:r>
            <a:r>
              <a:rPr lang="ko-KR" altLang="en-US" sz="1600" dirty="0" smtClean="0"/>
              <a:t>만큼 올라간다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두 질량과 </a:t>
            </a:r>
            <a:r>
              <a:rPr lang="en-US" altLang="ko-KR" sz="1600" i="1" dirty="0" smtClean="0"/>
              <a:t>h</a:t>
            </a:r>
            <a:r>
              <a:rPr lang="ko-KR" altLang="en-US" sz="1600" dirty="0" smtClean="0"/>
              <a:t>를 재면 총알의 처음 속력을 구할 수 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총알의 처음 속력</a:t>
            </a:r>
            <a:r>
              <a:rPr lang="en-US" altLang="ko-KR" sz="1600" i="1" dirty="0" smtClean="0"/>
              <a:t>v</a:t>
            </a:r>
            <a:r>
              <a:rPr lang="en-US" altLang="ko-KR" sz="1600" i="1" baseline="-25000" dirty="0" smtClean="0"/>
              <a:t>1i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008" y="3630197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86911"/>
              </p:ext>
            </p:extLst>
          </p:nvPr>
        </p:nvGraphicFramePr>
        <p:xfrm>
          <a:off x="1259632" y="3571360"/>
          <a:ext cx="4187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7" name="수식" r:id="rId13" imgW="2323800" imgH="241200" progId="Equation.3">
                  <p:embed/>
                </p:oleObj>
              </mc:Choice>
              <mc:Fallback>
                <p:oleObj name="수식" r:id="rId13" imgW="232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71360"/>
                        <a:ext cx="41878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757705"/>
              </p:ext>
            </p:extLst>
          </p:nvPr>
        </p:nvGraphicFramePr>
        <p:xfrm>
          <a:off x="512008" y="4077072"/>
          <a:ext cx="23336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8" name="수식" r:id="rId15" imgW="1333440" imgH="253800" progId="Equation.3">
                  <p:embed/>
                </p:oleObj>
              </mc:Choice>
              <mc:Fallback>
                <p:oleObj name="수식" r:id="rId15" imgW="1333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08" y="4077072"/>
                        <a:ext cx="23336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218851"/>
              </p:ext>
            </p:extLst>
          </p:nvPr>
        </p:nvGraphicFramePr>
        <p:xfrm>
          <a:off x="3059832" y="4077072"/>
          <a:ext cx="30448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9" name="수식" r:id="rId17" imgW="1739880" imgH="253800" progId="Equation.3">
                  <p:embed/>
                </p:oleObj>
              </mc:Choice>
              <mc:Fallback>
                <p:oleObj name="수식" r:id="rId17" imgW="1739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0448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504344"/>
              </p:ext>
            </p:extLst>
          </p:nvPr>
        </p:nvGraphicFramePr>
        <p:xfrm>
          <a:off x="7020272" y="4077072"/>
          <a:ext cx="112008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수식" r:id="rId19" imgW="698400" imgH="266400" progId="Equation.3">
                  <p:embed/>
                </p:oleObj>
              </mc:Choice>
              <mc:Fallback>
                <p:oleObj name="수식" r:id="rId19" imgW="698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4077072"/>
                        <a:ext cx="112008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6748"/>
              </p:ext>
            </p:extLst>
          </p:nvPr>
        </p:nvGraphicFramePr>
        <p:xfrm>
          <a:off x="611560" y="4653136"/>
          <a:ext cx="38465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수식" r:id="rId21" imgW="2133360" imgH="431640" progId="Equation.3">
                  <p:embed/>
                </p:oleObj>
              </mc:Choice>
              <mc:Fallback>
                <p:oleObj name="수식" r:id="rId21" imgW="2133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53136"/>
                        <a:ext cx="38465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252" name="Picture 1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210175"/>
            <a:ext cx="52387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14"/>
          <p:cNvGrpSpPr/>
          <p:nvPr/>
        </p:nvGrpSpPr>
        <p:grpSpPr>
          <a:xfrm>
            <a:off x="404736" y="2361511"/>
            <a:ext cx="8175852" cy="369332"/>
            <a:chOff x="928662" y="571480"/>
            <a:chExt cx="4357718" cy="369332"/>
          </a:xfrm>
        </p:grpSpPr>
        <p:sp>
          <p:nvSpPr>
            <p:cNvPr id="26" name="직사각형 25"/>
            <p:cNvSpPr/>
            <p:nvPr/>
          </p:nvSpPr>
          <p:spPr>
            <a:xfrm>
              <a:off x="1659591" y="571480"/>
              <a:ext cx="58030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err="1" smtClean="0"/>
                <a:t>탄동진자</a:t>
              </a:r>
              <a:endParaRPr lang="en-US" altLang="ko-KR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6.4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7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◈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탄성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충돌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(Elastic Collisions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357290" y="2000240"/>
          <a:ext cx="42005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2" name="수식" r:id="rId3" imgW="1739880" imgH="241200" progId="Equation.3">
                  <p:embed/>
                </p:oleObj>
              </mc:Choice>
              <mc:Fallback>
                <p:oleObj name="수식" r:id="rId3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000240"/>
                        <a:ext cx="4200525" cy="5826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79551" y="2887663"/>
          <a:ext cx="5121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3" name="수식" r:id="rId5" imgW="2120760" imgH="253800" progId="Equation.3">
                  <p:embed/>
                </p:oleObj>
              </mc:Choice>
              <mc:Fallback>
                <p:oleObj name="수식" r:id="rId5" imgW="2120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51" y="2887663"/>
                        <a:ext cx="5121275" cy="6127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8662" y="1142984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물체가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정면 탄성 충돌하는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계의 운동량과 운동 에너지가 모두 보존된다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3834055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에너지 </a:t>
            </a:r>
            <a:r>
              <a:rPr lang="ko-KR" altLang="en-US" sz="2000" dirty="0" err="1" smtClean="0"/>
              <a:t>관련식을</a:t>
            </a:r>
            <a:r>
              <a:rPr lang="ko-KR" altLang="en-US" sz="2000" dirty="0" smtClean="0"/>
              <a:t> 변형하면</a:t>
            </a:r>
            <a:endParaRPr lang="ko-KR" altLang="en-US" sz="2000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357686" y="3781965"/>
          <a:ext cx="3357585" cy="50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4" name="수식" r:id="rId7" imgW="1688760" imgH="253800" progId="Equation.3">
                  <p:embed/>
                </p:oleObj>
              </mc:Choice>
              <mc:Fallback>
                <p:oleObj name="수식" r:id="rId7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3781965"/>
                        <a:ext cx="3357585" cy="504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785918" y="4578925"/>
          <a:ext cx="5500726" cy="49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5" name="수식" r:id="rId9" imgW="2844720" imgH="253800" progId="Equation.3">
                  <p:embed/>
                </p:oleObj>
              </mc:Choice>
              <mc:Fallback>
                <p:oleObj name="수식" r:id="rId9" imgW="2844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578925"/>
                        <a:ext cx="5500726" cy="493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3500430" y="5257891"/>
          <a:ext cx="3500462" cy="52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" name="수식" r:id="rId11" imgW="1688760" imgH="253800" progId="Equation.3">
                  <p:embed/>
                </p:oleObj>
              </mc:Choice>
              <mc:Fallback>
                <p:oleObj name="수식" r:id="rId11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5257891"/>
                        <a:ext cx="3500462" cy="52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1538" y="5322117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운동량 </a:t>
            </a:r>
            <a:r>
              <a:rPr lang="ko-KR" altLang="en-US" sz="2000" dirty="0" err="1" smtClean="0"/>
              <a:t>보존식에서</a:t>
            </a:r>
            <a:endParaRPr lang="ko-KR" altLang="en-US" sz="2000" dirty="0"/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3428992" y="5929330"/>
          <a:ext cx="2554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7" name="수식" r:id="rId13" imgW="1130040" imgH="253800" progId="Equation.3">
                  <p:embed/>
                </p:oleObj>
              </mc:Choice>
              <mc:Fallback>
                <p:oleObj name="수식" r:id="rId13" imgW="1130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929330"/>
                        <a:ext cx="255428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287" y="2288"/>
            <a:ext cx="2471857" cy="364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4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2176999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질량 </a:t>
            </a:r>
            <a:r>
              <a:rPr lang="en-US" altLang="ko-KR" sz="1600" i="1" dirty="0" smtClean="0">
                <a:latin typeface="Century Schoolbook" pitchFamily="18" charset="0"/>
              </a:rPr>
              <a:t>m</a:t>
            </a:r>
            <a:r>
              <a:rPr lang="en-US" altLang="ko-KR" sz="1600" baseline="-25000" dirty="0" smtClean="0">
                <a:latin typeface="Century Schoolbook" pitchFamily="18" charset="0"/>
              </a:rPr>
              <a:t>1</a:t>
            </a:r>
            <a:r>
              <a:rPr lang="en-US" altLang="ko-KR" sz="1600" dirty="0" smtClean="0">
                <a:latin typeface="Century Schoolbook" pitchFamily="18" charset="0"/>
              </a:rPr>
              <a:t>=1.60 kg</a:t>
            </a:r>
            <a:r>
              <a:rPr lang="ko-KR" altLang="en-US" sz="1600" dirty="0" smtClean="0"/>
              <a:t>인 물체가 마찰이 없는 수평면에서 속도 </a:t>
            </a:r>
            <a:r>
              <a:rPr lang="en-US" altLang="ko-KR" sz="1600" dirty="0" smtClean="0"/>
              <a:t>4.00 m/s</a:t>
            </a:r>
            <a:r>
              <a:rPr lang="ko-KR" altLang="en-US" sz="1600" dirty="0" smtClean="0"/>
              <a:t>로 오른쪽으로 움직이다가 질량이 영인 용수철이 달려 있는 </a:t>
            </a:r>
            <a:r>
              <a:rPr lang="ko-KR" altLang="en-US" sz="1600" dirty="0" smtClean="0">
                <a:latin typeface="Century Schoolbook" pitchFamily="18" charset="0"/>
              </a:rPr>
              <a:t>질량 </a:t>
            </a:r>
            <a:r>
              <a:rPr lang="en-US" altLang="ko-KR" sz="1600" i="1" dirty="0" smtClean="0">
                <a:latin typeface="Century Schoolbook" pitchFamily="18" charset="0"/>
              </a:rPr>
              <a:t>m</a:t>
            </a:r>
            <a:r>
              <a:rPr lang="en-US" altLang="ko-KR" sz="1600" baseline="-25000" dirty="0" smtClean="0">
                <a:latin typeface="Century Schoolbook" pitchFamily="18" charset="0"/>
              </a:rPr>
              <a:t>2</a:t>
            </a:r>
            <a:r>
              <a:rPr lang="en-US" altLang="ko-KR" sz="1600" dirty="0" smtClean="0">
                <a:latin typeface="Century Schoolbook" pitchFamily="18" charset="0"/>
              </a:rPr>
              <a:t>=2.10 kg</a:t>
            </a:r>
            <a:r>
              <a:rPr lang="ko-KR" altLang="en-US" sz="1600" dirty="0" smtClean="0"/>
              <a:t>이고 속도 </a:t>
            </a:r>
            <a:r>
              <a:rPr lang="en-US" altLang="ko-KR" sz="1600" dirty="0" smtClean="0">
                <a:latin typeface="Century Schoolbook" pitchFamily="18" charset="0"/>
              </a:rPr>
              <a:t>2.50 m/s</a:t>
            </a:r>
            <a:r>
              <a:rPr lang="ko-KR" altLang="en-US" sz="1600" dirty="0" smtClean="0"/>
              <a:t>로 왼쪽으로 움직이는 물체와 충돌한다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용수철의 용수철 상수는 </a:t>
            </a:r>
            <a:r>
              <a:rPr lang="en-US" altLang="ko-KR" sz="1600" dirty="0" smtClean="0"/>
              <a:t>6.00×10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 N/m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그림과  같이 물체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속도 </a:t>
            </a:r>
            <a:r>
              <a:rPr lang="en-US" altLang="ko-KR" sz="1600" dirty="0" smtClean="0"/>
              <a:t>3.00 m/s</a:t>
            </a:r>
            <a:r>
              <a:rPr lang="ko-KR" altLang="en-US" sz="1600" dirty="0" smtClean="0"/>
              <a:t>로 오른쪽으로 움직이는 순간 물체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의 속도를 구하라</a:t>
            </a:r>
            <a:r>
              <a:rPr lang="en-US" altLang="ko-KR" sz="1600" dirty="0" smtClean="0"/>
              <a:t>. (b) </a:t>
            </a:r>
            <a:r>
              <a:rPr lang="ko-KR" altLang="en-US" sz="1600" dirty="0" smtClean="0"/>
              <a:t>이 때 용수철이 압축되는 거리를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581604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2124075" y="3532196"/>
          <a:ext cx="31353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6" name="수식" r:id="rId3" imgW="1739880" imgH="241200" progId="Equation.3">
                  <p:embed/>
                </p:oleObj>
              </mc:Choice>
              <mc:Fallback>
                <p:oleObj name="수식" r:id="rId3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32196"/>
                        <a:ext cx="31353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4"/>
          <p:cNvGraphicFramePr>
            <a:graphicFrameLocks noChangeAspect="1"/>
          </p:cNvGraphicFramePr>
          <p:nvPr/>
        </p:nvGraphicFramePr>
        <p:xfrm>
          <a:off x="1571604" y="5148282"/>
          <a:ext cx="8143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7" name="수식" r:id="rId5" imgW="507960" imgH="241200" progId="Equation.3">
                  <p:embed/>
                </p:oleObj>
              </mc:Choice>
              <mc:Fallback>
                <p:oleObj name="수식" r:id="rId5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148282"/>
                        <a:ext cx="8143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2976" y="359528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(a)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73256"/>
              </p:ext>
            </p:extLst>
          </p:nvPr>
        </p:nvGraphicFramePr>
        <p:xfrm>
          <a:off x="1725613" y="4076700"/>
          <a:ext cx="425608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8" name="Equation" r:id="rId7" imgW="2361960" imgH="457200" progId="Equation.DSMT4">
                  <p:embed/>
                </p:oleObj>
              </mc:Choice>
              <mc:Fallback>
                <p:oleObj name="Equation" r:id="rId7" imgW="2361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4076700"/>
                        <a:ext cx="4256087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8662" y="514828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(b)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14" name="Object 22"/>
          <p:cNvGraphicFramePr>
            <a:graphicFrameLocks noChangeAspect="1"/>
          </p:cNvGraphicFramePr>
          <p:nvPr/>
        </p:nvGraphicFramePr>
        <p:xfrm>
          <a:off x="2786050" y="5076844"/>
          <a:ext cx="3330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9" name="수식" r:id="rId9" imgW="1587240" imgH="507960" progId="Equation.3">
                  <p:embed/>
                </p:oleObj>
              </mc:Choice>
              <mc:Fallback>
                <p:oleObj name="수식" r:id="rId9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076844"/>
                        <a:ext cx="33305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47755"/>
              </p:ext>
            </p:extLst>
          </p:nvPr>
        </p:nvGraphicFramePr>
        <p:xfrm>
          <a:off x="2990850" y="6286500"/>
          <a:ext cx="13843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0" name="Equation" r:id="rId11" imgW="863280" imgH="177480" progId="Equation.DSMT4">
                  <p:embed/>
                </p:oleObj>
              </mc:Choice>
              <mc:Fallback>
                <p:oleObj name="Equation" r:id="rId11" imgW="863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6286500"/>
                        <a:ext cx="13843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3059123" y="300016"/>
          <a:ext cx="30130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1" name="수식" r:id="rId13" imgW="1333440" imgH="241200" progId="Equation.3">
                  <p:embed/>
                </p:oleObj>
              </mc:Choice>
              <mc:Fallback>
                <p:oleObj name="수식" r:id="rId13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23" y="300016"/>
                        <a:ext cx="3013075" cy="5476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42976" y="996719"/>
            <a:ext cx="728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충돌 전 두 물체의 상대 속도는 충돌 후 두 물체의 상대 속도에 음의 부호를 붙인 것과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05611"/>
            <a:ext cx="2554213" cy="316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372560" y="1775643"/>
            <a:ext cx="8072494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8" name="그룹 14"/>
          <p:cNvGrpSpPr/>
          <p:nvPr/>
        </p:nvGrpSpPr>
        <p:grpSpPr>
          <a:xfrm>
            <a:off x="484074" y="1729918"/>
            <a:ext cx="8175852" cy="369332"/>
            <a:chOff x="928662" y="571480"/>
            <a:chExt cx="4357718" cy="369332"/>
          </a:xfrm>
        </p:grpSpPr>
        <p:sp>
          <p:nvSpPr>
            <p:cNvPr id="23" name="직사각형 22"/>
            <p:cNvSpPr/>
            <p:nvPr/>
          </p:nvSpPr>
          <p:spPr>
            <a:xfrm>
              <a:off x="1659591" y="571480"/>
              <a:ext cx="103313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두 물체와 용수철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6.5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286512" y="2000240"/>
            <a:ext cx="2357454" cy="3357586"/>
            <a:chOff x="6429388" y="2571744"/>
            <a:chExt cx="2357454" cy="3357586"/>
          </a:xfrm>
        </p:grpSpPr>
        <p:pic>
          <p:nvPicPr>
            <p:cNvPr id="3" name="Picture 9"/>
            <p:cNvPicPr>
              <a:picLocks noChangeAspect="1" noChangeArrowheads="1"/>
            </p:cNvPicPr>
            <p:nvPr/>
          </p:nvPicPr>
          <p:blipFill>
            <a:blip r:embed="rId3"/>
            <a:srcRect l="56309"/>
            <a:stretch>
              <a:fillRect/>
            </a:stretch>
          </p:blipFill>
          <p:spPr bwMode="auto">
            <a:xfrm>
              <a:off x="6791355" y="3771986"/>
              <a:ext cx="1995487" cy="215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/>
            <a:srcRect l="3128" t="19868" r="45255" b="17215"/>
            <a:stretch>
              <a:fillRect/>
            </a:stretch>
          </p:blipFill>
          <p:spPr bwMode="auto">
            <a:xfrm>
              <a:off x="6429388" y="2571744"/>
              <a:ext cx="2357454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571472" y="1357298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두 물체가 삼차원 공간에서 일반적인 충돌을 할 때 운동량 보존의 법칙은 계의 전체 운동량이 각 방향에서 보존되는 것을 뜻한다</a:t>
            </a:r>
            <a:r>
              <a:rPr lang="en-US" altLang="ko-KR" sz="2000" dirty="0" smtClean="0"/>
              <a:t>.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00196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당구 같은 이차원 충돌을 가정하면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4286256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충돌이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탄성충돌인 경우</a:t>
            </a:r>
            <a:r>
              <a:rPr lang="en-US" altLang="ko-KR" sz="2000" dirty="0" smtClean="0"/>
              <a:t>, KE</a:t>
            </a:r>
            <a:r>
              <a:rPr lang="ko-KR" altLang="en-US" sz="2000" dirty="0" smtClean="0"/>
              <a:t>가 보존되므로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2500306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오른쪽 그림처럼 </a:t>
            </a:r>
            <a:r>
              <a:rPr lang="en-US" altLang="ko-KR" sz="2000" i="1" dirty="0" smtClean="0">
                <a:latin typeface="Century Schoolbook" pitchFamily="18" charset="0"/>
              </a:rPr>
              <a:t>m</a:t>
            </a:r>
            <a:r>
              <a:rPr lang="en-US" altLang="ko-KR" sz="2000" i="1" baseline="-25000" dirty="0" smtClean="0">
                <a:latin typeface="Century Schoolbook" pitchFamily="18" charset="0"/>
              </a:rPr>
              <a:t>2</a:t>
            </a:r>
            <a:r>
              <a:rPr lang="ko-KR" altLang="en-US" sz="2000" dirty="0" smtClean="0"/>
              <a:t>가 정지해있는 경우</a:t>
            </a:r>
            <a:endParaRPr lang="ko-KR" altLang="en-US" sz="2000" dirty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898525" y="3049588"/>
          <a:ext cx="4745045" cy="106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수식" r:id="rId4" imgW="2158920" imgH="482400" progId="Equation.3">
                  <p:embed/>
                </p:oleObj>
              </mc:Choice>
              <mc:Fallback>
                <p:oleObj name="수식" r:id="rId4" imgW="2158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049588"/>
                        <a:ext cx="4745045" cy="1060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785918" y="4875411"/>
          <a:ext cx="3429024" cy="55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수식" r:id="rId6" imgW="1574640" imgH="253800" progId="Equation.3">
                  <p:embed/>
                </p:oleObj>
              </mc:Choice>
              <mc:Fallback>
                <p:oleObj name="수식" r:id="rId6" imgW="1574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875411"/>
                        <a:ext cx="3429024" cy="553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71472" y="5648942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처음 속도 </a:t>
            </a:r>
            <a:r>
              <a:rPr lang="en-US" altLang="ko-KR" i="1" dirty="0" smtClean="0">
                <a:latin typeface="Century Schoolbook" pitchFamily="18" charset="0"/>
              </a:rPr>
              <a:t>v</a:t>
            </a:r>
            <a:r>
              <a:rPr lang="en-US" altLang="ko-KR" i="1" baseline="-25000" dirty="0" smtClean="0"/>
              <a:t>1i</a:t>
            </a:r>
            <a:r>
              <a:rPr lang="ko-KR" altLang="en-US" dirty="0" smtClean="0"/>
              <a:t>와 질량들을 알면 네 개의 미지수</a:t>
            </a:r>
            <a:r>
              <a:rPr lang="en-US" altLang="ko-KR" dirty="0" smtClean="0">
                <a:latin typeface="Century Schoolbook" pitchFamily="18" charset="0"/>
              </a:rPr>
              <a:t>(</a:t>
            </a:r>
            <a:r>
              <a:rPr lang="en-US" altLang="ko-KR" i="1" dirty="0" smtClean="0">
                <a:latin typeface="Century Schoolbook" pitchFamily="18" charset="0"/>
              </a:rPr>
              <a:t>v</a:t>
            </a:r>
            <a:r>
              <a:rPr lang="en-US" altLang="ko-KR" baseline="-25000" dirty="0" smtClean="0">
                <a:latin typeface="Century Schoolbook" pitchFamily="18" charset="0"/>
              </a:rPr>
              <a:t>1f </a:t>
            </a:r>
            <a:r>
              <a:rPr lang="en-US" altLang="ko-KR" dirty="0" smtClean="0">
                <a:latin typeface="Century Schoolbook" pitchFamily="18" charset="0"/>
              </a:rPr>
              <a:t>, </a:t>
            </a:r>
            <a:r>
              <a:rPr lang="en-US" altLang="ko-KR" i="1" dirty="0" smtClean="0">
                <a:latin typeface="Century Schoolbook" pitchFamily="18" charset="0"/>
              </a:rPr>
              <a:t>v</a:t>
            </a:r>
            <a:r>
              <a:rPr lang="en-US" altLang="ko-KR" baseline="-25000" dirty="0" smtClean="0">
                <a:latin typeface="Century Schoolbook" pitchFamily="18" charset="0"/>
              </a:rPr>
              <a:t>2f </a:t>
            </a:r>
            <a:r>
              <a:rPr lang="en-US" altLang="ko-KR" dirty="0" smtClean="0">
                <a:latin typeface="Century Schoolbook" pitchFamily="18" charset="0"/>
              </a:rPr>
              <a:t>, </a:t>
            </a:r>
            <a:r>
              <a:rPr lang="el-GR" altLang="ko-KR" i="1" dirty="0" smtClean="0">
                <a:latin typeface="Century Schoolbook" pitchFamily="18" charset="0"/>
              </a:rPr>
              <a:t>θ</a:t>
            </a:r>
            <a:r>
              <a:rPr lang="en-US" altLang="ko-KR" dirty="0" smtClean="0">
                <a:latin typeface="Century Schoolbook" pitchFamily="18" charset="0"/>
              </a:rPr>
              <a:t>, </a:t>
            </a:r>
            <a:r>
              <a:rPr lang="el-GR" altLang="ko-KR" i="1" dirty="0" smtClean="0">
                <a:latin typeface="Century Schoolbook" pitchFamily="18" charset="0"/>
              </a:rPr>
              <a:t>φ</a:t>
            </a:r>
            <a:r>
              <a:rPr lang="en-US" altLang="ko-KR" dirty="0" smtClean="0">
                <a:latin typeface="Century Schoolbook" pitchFamily="18" charset="0"/>
              </a:rPr>
              <a:t>)</a:t>
            </a:r>
            <a:r>
              <a:rPr lang="ko-KR" altLang="en-US" dirty="0" smtClean="0"/>
              <a:t>가 남는다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식이 세 개만 있으므로 네 개의 미지수 중 하나가 주어져야 충돌 후 운동을 결정할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04579" y="358058"/>
            <a:ext cx="764029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6.4 2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충돌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(Glancing Collisions)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32166" y="332656"/>
            <a:ext cx="8140362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6.4 2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탄성 충돌 예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동일한 질량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 공이 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 각도로 부딪히는 경우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1593484" y="253486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R</a:t>
            </a:r>
            <a:endParaRPr lang="ko-KR" altLang="en-US" sz="1400" b="1" dirty="0"/>
          </a:p>
        </p:txBody>
      </p:sp>
      <p:sp>
        <p:nvSpPr>
          <p:cNvPr id="20" name="타원 19"/>
          <p:cNvSpPr/>
          <p:nvPr/>
        </p:nvSpPr>
        <p:spPr>
          <a:xfrm>
            <a:off x="1212466" y="2209533"/>
            <a:ext cx="663310" cy="6704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1" name="타원 20"/>
          <p:cNvSpPr/>
          <p:nvPr/>
        </p:nvSpPr>
        <p:spPr>
          <a:xfrm>
            <a:off x="3082155" y="2550468"/>
            <a:ext cx="663310" cy="6737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3" name="직사각형 22"/>
          <p:cNvSpPr/>
          <p:nvPr/>
        </p:nvSpPr>
        <p:spPr>
          <a:xfrm>
            <a:off x="1109235" y="1556792"/>
            <a:ext cx="922814" cy="4457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aseline="0" dirty="0"/>
              <a:t>공</a:t>
            </a:r>
            <a:r>
              <a:rPr lang="en-US" altLang="ko-KR" sz="1600" baseline="0" dirty="0"/>
              <a:t>1</a:t>
            </a:r>
            <a:endParaRPr lang="ko-KR" altLang="en-US" sz="1600" baseline="0" dirty="0"/>
          </a:p>
        </p:txBody>
      </p:sp>
      <p:sp>
        <p:nvSpPr>
          <p:cNvPr id="24" name="직사각형 23"/>
          <p:cNvSpPr/>
          <p:nvPr/>
        </p:nvSpPr>
        <p:spPr>
          <a:xfrm>
            <a:off x="3012218" y="1560448"/>
            <a:ext cx="926200" cy="4457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aseline="0" dirty="0"/>
              <a:t>공</a:t>
            </a:r>
            <a:r>
              <a:rPr lang="en-US" altLang="ko-KR" sz="1600" baseline="0" dirty="0"/>
              <a:t>2</a:t>
            </a:r>
            <a:endParaRPr lang="ko-KR" altLang="en-US" sz="1600" baseline="0" dirty="0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941443" y="2534866"/>
            <a:ext cx="780995" cy="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516822" y="2507861"/>
            <a:ext cx="69499" cy="633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7" name="타원 26"/>
          <p:cNvSpPr/>
          <p:nvPr/>
        </p:nvSpPr>
        <p:spPr>
          <a:xfrm>
            <a:off x="3389215" y="2842971"/>
            <a:ext cx="68174" cy="656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8" name="직사각형 27"/>
          <p:cNvSpPr/>
          <p:nvPr/>
        </p:nvSpPr>
        <p:spPr>
          <a:xfrm>
            <a:off x="2060742" y="2488686"/>
            <a:ext cx="501581" cy="5898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aseline="0"/>
              <a:t>v</a:t>
            </a:r>
            <a:r>
              <a:rPr lang="en-US" altLang="ko-KR" baseline="-25000"/>
              <a:t>o</a:t>
            </a:r>
            <a:endParaRPr lang="ko-KR" altLang="en-US" baseline="-25000"/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202921" y="2869521"/>
            <a:ext cx="4122088" cy="152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 rot="1367458">
            <a:off x="2165000" y="3937543"/>
            <a:ext cx="663620" cy="67756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34" name="타원 33"/>
          <p:cNvSpPr/>
          <p:nvPr/>
        </p:nvSpPr>
        <p:spPr>
          <a:xfrm rot="1367458">
            <a:off x="2746374" y="4254898"/>
            <a:ext cx="663619" cy="6808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073248" y="4735318"/>
            <a:ext cx="621709" cy="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953524" y="3591531"/>
            <a:ext cx="476090" cy="29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5"/>
              <p:cNvSpPr txBox="1"/>
              <p:nvPr/>
            </p:nvSpPr>
            <p:spPr>
              <a:xfrm>
                <a:off x="2024607" y="3437643"/>
                <a:ext cx="453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39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607" y="3437643"/>
                <a:ext cx="453077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/>
          <p:cNvSpPr/>
          <p:nvPr/>
        </p:nvSpPr>
        <p:spPr>
          <a:xfrm>
            <a:off x="2470375" y="4236990"/>
            <a:ext cx="69499" cy="656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1" name="타원 40"/>
          <p:cNvSpPr/>
          <p:nvPr/>
        </p:nvSpPr>
        <p:spPr>
          <a:xfrm>
            <a:off x="3050757" y="4571500"/>
            <a:ext cx="69499" cy="638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43" name="직선 연결선 42"/>
          <p:cNvCxnSpPr/>
          <p:nvPr/>
        </p:nvCxnSpPr>
        <p:spPr>
          <a:xfrm flipH="1" flipV="1">
            <a:off x="403024" y="4592965"/>
            <a:ext cx="4122088" cy="152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 flipV="1">
            <a:off x="1173470" y="3501008"/>
            <a:ext cx="3110498" cy="1800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호 44"/>
          <p:cNvSpPr/>
          <p:nvPr/>
        </p:nvSpPr>
        <p:spPr>
          <a:xfrm rot="13457981">
            <a:off x="1792594" y="3812487"/>
            <a:ext cx="846302" cy="9146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6" name="직사각형 45"/>
          <p:cNvSpPr/>
          <p:nvPr/>
        </p:nvSpPr>
        <p:spPr>
          <a:xfrm>
            <a:off x="1212466" y="4115801"/>
            <a:ext cx="499579" cy="3210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baseline="0" dirty="0">
                <a:sym typeface="Symbol"/>
              </a:rPr>
              <a:t></a:t>
            </a:r>
            <a:endParaRPr lang="ko-KR" altLang="en-US" sz="1400" b="1" baseline="-25000" dirty="0"/>
          </a:p>
        </p:txBody>
      </p:sp>
      <p:sp>
        <p:nvSpPr>
          <p:cNvPr id="47" name="직사각형 46"/>
          <p:cNvSpPr/>
          <p:nvPr/>
        </p:nvSpPr>
        <p:spPr>
          <a:xfrm>
            <a:off x="2032049" y="4758948"/>
            <a:ext cx="501581" cy="44394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aseline="0"/>
              <a:t>v</a:t>
            </a:r>
            <a:r>
              <a:rPr lang="en-US" altLang="ko-KR" baseline="-25000"/>
              <a:t>o</a:t>
            </a:r>
            <a:endParaRPr lang="ko-KR" altLang="en-US" baseline="-2500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365761" y="4362468"/>
            <a:ext cx="404194" cy="218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5"/>
              <p:cNvSpPr txBox="1"/>
              <p:nvPr/>
            </p:nvSpPr>
            <p:spPr>
              <a:xfrm>
                <a:off x="3567858" y="4125616"/>
                <a:ext cx="384313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/>
                        </a:rPr>
                        <m:t>−</m:t>
                      </m:r>
                      <m:r>
                        <a:rPr lang="en-US" altLang="ko-KR" sz="1400" b="1" i="1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49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58" y="4125616"/>
                <a:ext cx="384313" cy="311496"/>
              </a:xfrm>
              <a:prstGeom prst="rect">
                <a:avLst/>
              </a:prstGeom>
              <a:blipFill rotWithShape="1">
                <a:blip r:embed="rId4"/>
                <a:stretch>
                  <a:fillRect r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endCxn id="20" idx="4"/>
          </p:cNvCxnSpPr>
          <p:nvPr/>
        </p:nvCxnSpPr>
        <p:spPr>
          <a:xfrm flipH="1">
            <a:off x="1544121" y="2534460"/>
            <a:ext cx="11494" cy="34556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644008" y="1367846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질량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이고 반경이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인 공이 </a:t>
            </a:r>
            <a:r>
              <a:rPr lang="en-US" altLang="ko-KR" sz="1600" dirty="0" smtClean="0"/>
              <a:t>+x </a:t>
            </a:r>
            <a:r>
              <a:rPr lang="ko-KR" altLang="en-US" sz="1600" dirty="0" smtClean="0"/>
              <a:t>방향으로 </a:t>
            </a:r>
            <a:r>
              <a:rPr lang="en-US" altLang="ko-KR" sz="1600" dirty="0" err="1" smtClean="0"/>
              <a:t>vo</a:t>
            </a:r>
            <a:r>
              <a:rPr lang="en-US" altLang="ko-KR" sz="1600" dirty="0" smtClean="0"/>
              <a:t> = +1m/s</a:t>
            </a:r>
            <a:r>
              <a:rPr lang="ko-KR" altLang="en-US" sz="1600" dirty="0" smtClean="0"/>
              <a:t>로 움직여서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정지한 동일한 공과 탄성충돌 하는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충돌 후의 공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과 공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의 움직이는 방향과 속도의 크기는 </a:t>
            </a:r>
            <a:r>
              <a:rPr lang="en-US" altLang="ko-KR" sz="1600" dirty="0" smtClean="0"/>
              <a:t>?</a:t>
            </a:r>
          </a:p>
          <a:p>
            <a:endParaRPr lang="en-US" altLang="ko-KR" sz="1600" baseline="0" dirty="0"/>
          </a:p>
          <a:p>
            <a:r>
              <a:rPr lang="ko-KR" altLang="en-US" sz="1600" dirty="0" smtClean="0"/>
              <a:t>힌트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충돌시의 </a:t>
            </a:r>
            <a:r>
              <a:rPr lang="ko-KR" altLang="en-US" sz="1600" dirty="0" err="1" smtClean="0"/>
              <a:t>접촉력은</a:t>
            </a:r>
            <a:r>
              <a:rPr lang="ko-KR" altLang="en-US" sz="1600" dirty="0" smtClean="0"/>
              <a:t> 접촉면에 수직으로 발생함</a:t>
            </a:r>
            <a:r>
              <a:rPr lang="en-US" altLang="ko-KR" sz="1600" dirty="0" smtClean="0"/>
              <a:t>. (</a:t>
            </a:r>
            <a:r>
              <a:rPr lang="en-US" altLang="ko-KR" sz="1600" b="1" dirty="0" smtClean="0">
                <a:sym typeface="Symbol"/>
              </a:rPr>
              <a:t></a:t>
            </a:r>
            <a:r>
              <a:rPr lang="ko-KR" altLang="en-US" sz="1600" b="1" baseline="-25000" dirty="0" smtClean="0">
                <a:sym typeface="Symbol"/>
              </a:rPr>
              <a:t> </a:t>
            </a:r>
            <a:r>
              <a:rPr lang="en-US" altLang="ko-KR" sz="1600" b="1" dirty="0" smtClean="0">
                <a:sym typeface="Symbol"/>
              </a:rPr>
              <a:t>= /6 = 60</a:t>
            </a:r>
            <a:r>
              <a:rPr lang="en-US" altLang="ko-KR" sz="1600" b="1" baseline="30000" dirty="0" smtClean="0">
                <a:sym typeface="Symbol"/>
              </a:rPr>
              <a:t>o </a:t>
            </a:r>
            <a:r>
              <a:rPr lang="en-US" altLang="ko-KR" sz="1600" b="1" dirty="0" smtClean="0">
                <a:sym typeface="Symbol"/>
              </a:rPr>
              <a:t>)</a:t>
            </a:r>
            <a:endParaRPr lang="en-US" altLang="ko-KR" sz="1600" dirty="0" smtClean="0"/>
          </a:p>
          <a:p>
            <a:endParaRPr lang="en-US" altLang="ko-KR" sz="1600" baseline="0" dirty="0" smtClean="0"/>
          </a:p>
          <a:p>
            <a:r>
              <a:rPr lang="ko-KR" altLang="en-US" sz="1600" dirty="0" smtClean="0"/>
              <a:t>운동량 보존 법칙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baseline="0" dirty="0" err="1" smtClean="0"/>
              <a:t>mvo</a:t>
            </a:r>
            <a:r>
              <a:rPr lang="en-US" altLang="ko-KR" sz="1600" baseline="0" dirty="0" smtClean="0"/>
              <a:t> = mv</a:t>
            </a:r>
            <a:r>
              <a:rPr lang="en-US" altLang="ko-KR" sz="1600" baseline="-25000" dirty="0" smtClean="0"/>
              <a:t>1fx</a:t>
            </a:r>
            <a:r>
              <a:rPr lang="en-US" altLang="ko-KR" sz="1600" baseline="0" dirty="0" smtClean="0"/>
              <a:t> + mv</a:t>
            </a:r>
            <a:r>
              <a:rPr lang="en-US" altLang="ko-KR" sz="1600" baseline="-25000" dirty="0" smtClean="0"/>
              <a:t>2fx</a:t>
            </a:r>
            <a:r>
              <a:rPr lang="en-US" altLang="ko-KR" sz="1600" baseline="0" dirty="0" smtClean="0"/>
              <a:t>  </a:t>
            </a:r>
            <a:r>
              <a:rPr lang="en-US" altLang="ko-KR" sz="1600" baseline="0" dirty="0" smtClean="0">
                <a:sym typeface="Wingdings" pitchFamily="2" charset="2"/>
              </a:rPr>
              <a:t> x</a:t>
            </a:r>
            <a:r>
              <a:rPr lang="ko-KR" altLang="en-US" sz="1600" baseline="0" dirty="0" smtClean="0">
                <a:sym typeface="Wingdings" pitchFamily="2" charset="2"/>
              </a:rPr>
              <a:t>방향 운동량 보존</a:t>
            </a:r>
            <a:endParaRPr lang="en-US" altLang="ko-KR" sz="1600" baseline="0" dirty="0" smtClean="0">
              <a:sym typeface="Wingdings" pitchFamily="2" charset="2"/>
            </a:endParaRPr>
          </a:p>
          <a:p>
            <a:r>
              <a:rPr lang="en-US" altLang="ko-KR" sz="1600" dirty="0" smtClean="0">
                <a:sym typeface="Wingdings" pitchFamily="2" charset="2"/>
              </a:rPr>
              <a:t>0 = mv</a:t>
            </a:r>
            <a:r>
              <a:rPr lang="en-US" altLang="ko-KR" sz="1600" baseline="-25000" dirty="0" smtClean="0">
                <a:sym typeface="Wingdings" pitchFamily="2" charset="2"/>
              </a:rPr>
              <a:t>1fy</a:t>
            </a:r>
            <a:r>
              <a:rPr lang="en-US" altLang="ko-KR" sz="1600" dirty="0" smtClean="0">
                <a:sym typeface="Wingdings" pitchFamily="2" charset="2"/>
              </a:rPr>
              <a:t> + mv</a:t>
            </a:r>
            <a:r>
              <a:rPr lang="en-US" altLang="ko-KR" sz="1600" baseline="-25000" dirty="0" smtClean="0">
                <a:sym typeface="Wingdings" pitchFamily="2" charset="2"/>
              </a:rPr>
              <a:t>2fy</a:t>
            </a:r>
            <a:r>
              <a:rPr lang="en-US" altLang="ko-KR" sz="1600" dirty="0" smtClean="0">
                <a:sym typeface="Wingdings" pitchFamily="2" charset="2"/>
              </a:rPr>
              <a:t>      y</a:t>
            </a:r>
            <a:r>
              <a:rPr lang="ko-KR" altLang="en-US" sz="1600" dirty="0" smtClean="0">
                <a:sym typeface="Wingdings" pitchFamily="2" charset="2"/>
              </a:rPr>
              <a:t>방향 운동량 보존</a:t>
            </a:r>
            <a:endParaRPr lang="en-US" altLang="ko-KR" sz="1600" dirty="0" smtClean="0">
              <a:sym typeface="Wingdings" pitchFamily="2" charset="2"/>
            </a:endParaRPr>
          </a:p>
          <a:p>
            <a:r>
              <a:rPr lang="en-US" altLang="ko-KR" sz="1600" dirty="0" smtClean="0"/>
              <a:t>½ mv</a:t>
            </a:r>
            <a:r>
              <a:rPr lang="en-US" altLang="ko-KR" sz="1600" baseline="-25000" dirty="0" smtClean="0"/>
              <a:t>o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 = ½ mv</a:t>
            </a:r>
            <a:r>
              <a:rPr lang="en-US" altLang="ko-KR" sz="1600" baseline="-25000" dirty="0" smtClean="0"/>
              <a:t>1f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 + ½ mv</a:t>
            </a:r>
            <a:r>
              <a:rPr lang="en-US" altLang="ko-KR" sz="1600" baseline="-25000" dirty="0" smtClean="0"/>
              <a:t>2f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>
                <a:sym typeface="Wingdings" pitchFamily="2" charset="2"/>
              </a:rPr>
              <a:t>에너지 보존</a:t>
            </a:r>
            <a:endParaRPr lang="en-US" altLang="ko-KR" sz="1600" dirty="0" smtClean="0">
              <a:sym typeface="Wingdings" pitchFamily="2" charset="2"/>
            </a:endParaRPr>
          </a:p>
          <a:p>
            <a:endParaRPr lang="en-US" altLang="ko-KR" sz="1600" baseline="0" dirty="0">
              <a:sym typeface="Wingdings" pitchFamily="2" charset="2"/>
            </a:endParaRPr>
          </a:p>
          <a:p>
            <a:r>
              <a:rPr lang="ko-KR" altLang="en-US" sz="1600" dirty="0" smtClean="0">
                <a:sym typeface="Wingdings" pitchFamily="2" charset="2"/>
              </a:rPr>
              <a:t>추가정보 </a:t>
            </a:r>
            <a:r>
              <a:rPr lang="en-US" altLang="ko-KR" sz="1600" dirty="0" smtClean="0">
                <a:sym typeface="Wingdings" pitchFamily="2" charset="2"/>
              </a:rPr>
              <a:t>: v</a:t>
            </a:r>
            <a:r>
              <a:rPr lang="en-US" altLang="ko-KR" sz="1600" baseline="-25000" dirty="0" smtClean="0">
                <a:sym typeface="Wingdings" pitchFamily="2" charset="2"/>
              </a:rPr>
              <a:t>2fy</a:t>
            </a:r>
            <a:r>
              <a:rPr lang="en-US" altLang="ko-KR" sz="1600" dirty="0" smtClean="0">
                <a:sym typeface="Wingdings" pitchFamily="2" charset="2"/>
              </a:rPr>
              <a:t>/ v</a:t>
            </a:r>
            <a:r>
              <a:rPr lang="en-US" altLang="ko-KR" sz="1600" baseline="-25000" dirty="0" smtClean="0">
                <a:sym typeface="Wingdings" pitchFamily="2" charset="2"/>
              </a:rPr>
              <a:t>2f</a:t>
            </a:r>
            <a:r>
              <a:rPr lang="en-US" altLang="ko-KR" sz="1600" dirty="0" smtClean="0">
                <a:sym typeface="Wingdings" pitchFamily="2" charset="2"/>
              </a:rPr>
              <a:t> = sin(</a:t>
            </a:r>
            <a:r>
              <a:rPr lang="en-US" altLang="ko-KR" sz="1600" b="1" dirty="0" smtClean="0">
                <a:sym typeface="Symbol"/>
              </a:rPr>
              <a:t>)</a:t>
            </a:r>
            <a:endParaRPr lang="en-US" altLang="ko-KR" sz="16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92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97805"/>
            <a:ext cx="8568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1500 kg</a:t>
            </a:r>
            <a:r>
              <a:rPr lang="ko-KR" altLang="en-US" sz="1600" dirty="0"/>
              <a:t>의 승용차가 </a:t>
            </a:r>
            <a:r>
              <a:rPr lang="en-US" altLang="ko-KR" sz="1600" dirty="0"/>
              <a:t>25.0 m/s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속력으로 동쪽으로 </a:t>
            </a:r>
            <a:r>
              <a:rPr lang="ko-KR" altLang="en-US" sz="1600" dirty="0"/>
              <a:t>달리다가 북쪽으로 </a:t>
            </a:r>
            <a:r>
              <a:rPr lang="en-US" altLang="ko-KR" sz="1600" dirty="0"/>
              <a:t>20.0m/s</a:t>
            </a:r>
            <a:r>
              <a:rPr lang="ko-KR" altLang="en-US" sz="1600" dirty="0"/>
              <a:t>의 속력으로 달리는 </a:t>
            </a:r>
            <a:r>
              <a:rPr lang="en-US" altLang="ko-KR" sz="1600" dirty="0" smtClean="0"/>
              <a:t>2500kg</a:t>
            </a:r>
            <a:r>
              <a:rPr lang="ko-KR" altLang="en-US" sz="1600" dirty="0"/>
              <a:t>의 밴과 교차로에서 충돌하였다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완전 </a:t>
            </a:r>
            <a:r>
              <a:rPr lang="ko-KR" altLang="en-US" sz="1600" dirty="0" err="1" smtClean="0"/>
              <a:t>비탄성</a:t>
            </a:r>
            <a:r>
              <a:rPr lang="ko-KR" altLang="en-US" sz="1600" dirty="0" smtClean="0"/>
              <a:t> 충돌하여 </a:t>
            </a:r>
            <a:r>
              <a:rPr lang="ko-KR" altLang="en-US" sz="1600" dirty="0" err="1" smtClean="0"/>
              <a:t>한덩어리가</a:t>
            </a:r>
            <a:r>
              <a:rPr lang="ko-KR" altLang="en-US" sz="1600" dirty="0" smtClean="0"/>
              <a:t> 되었을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이들의 </a:t>
            </a:r>
            <a:r>
              <a:rPr lang="ko-KR" altLang="en-US" sz="1600" dirty="0"/>
              <a:t>방향과 </a:t>
            </a:r>
            <a:r>
              <a:rPr lang="ko-KR" altLang="en-US" sz="1600" dirty="0" smtClean="0"/>
              <a:t>속도의 </a:t>
            </a:r>
            <a:r>
              <a:rPr lang="ko-KR" altLang="en-US" sz="1600" dirty="0"/>
              <a:t>크기를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66405" y="2071678"/>
            <a:ext cx="689013" cy="369332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풀이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2222" y="2143116"/>
            <a:ext cx="2893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0070C0"/>
                </a:solidFill>
              </a:rPr>
              <a:t>완전비탄성충돌이므로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299592"/>
              </p:ext>
            </p:extLst>
          </p:nvPr>
        </p:nvGraphicFramePr>
        <p:xfrm>
          <a:off x="1252244" y="2457450"/>
          <a:ext cx="335082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" name="수식" r:id="rId3" imgW="1562040" imgH="482400" progId="Equation.3">
                  <p:embed/>
                </p:oleObj>
              </mc:Choice>
              <mc:Fallback>
                <p:oleObj name="수식" r:id="rId3" imgW="1562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244" y="2457450"/>
                        <a:ext cx="3350823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407388"/>
              </p:ext>
            </p:extLst>
          </p:nvPr>
        </p:nvGraphicFramePr>
        <p:xfrm>
          <a:off x="1252222" y="3678695"/>
          <a:ext cx="3198535" cy="89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3" name="수식" r:id="rId5" imgW="1714320" imgH="507960" progId="Equation.3">
                  <p:embed/>
                </p:oleObj>
              </mc:Choice>
              <mc:Fallback>
                <p:oleObj name="수식" r:id="rId5" imgW="17143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222" y="3678695"/>
                        <a:ext cx="3198535" cy="89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6083"/>
              </p:ext>
            </p:extLst>
          </p:nvPr>
        </p:nvGraphicFramePr>
        <p:xfrm>
          <a:off x="1323660" y="4744070"/>
          <a:ext cx="3198535" cy="47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4" name="수식" r:id="rId7" imgW="1625400" imgH="253800" progId="Equation.3">
                  <p:embed/>
                </p:oleObj>
              </mc:Choice>
              <mc:Fallback>
                <p:oleObj name="수식" r:id="rId7" imgW="1625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660" y="4744070"/>
                        <a:ext cx="3198535" cy="4708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34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071678"/>
            <a:ext cx="3240359" cy="348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14"/>
          <p:cNvGrpSpPr/>
          <p:nvPr/>
        </p:nvGrpSpPr>
        <p:grpSpPr>
          <a:xfrm>
            <a:off x="539552" y="667458"/>
            <a:ext cx="8175852" cy="369332"/>
            <a:chOff x="928662" y="571480"/>
            <a:chExt cx="4357718" cy="369332"/>
          </a:xfrm>
        </p:grpSpPr>
        <p:sp>
          <p:nvSpPr>
            <p:cNvPr id="22" name="직사각형 21"/>
            <p:cNvSpPr/>
            <p:nvPr/>
          </p:nvSpPr>
          <p:spPr>
            <a:xfrm>
              <a:off x="1659591" y="571480"/>
              <a:ext cx="109892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교차로에서의 충돌</a:t>
              </a:r>
              <a:endParaRPr lang="en-US" altLang="ko-KR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6.6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7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로켓의 작동 원리는 로켓과 분사된 연료로 구성된 </a:t>
            </a:r>
            <a:r>
              <a:rPr lang="ko-KR" altLang="en-US" sz="2000" b="1" dirty="0" smtClean="0"/>
              <a:t>계의 운동량 </a:t>
            </a:r>
            <a:r>
              <a:rPr lang="ko-KR" altLang="en-US" sz="2000" b="1" dirty="0"/>
              <a:t>보존 법칙에 의존한다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2166" y="500042"/>
            <a:ext cx="8460314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로켓의 추진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(Rocket Propulsion)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21455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우주 공간에서의 추진을 고려해보자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857488" y="3357562"/>
          <a:ext cx="1460498" cy="41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6" name="수식" r:id="rId3" imgW="812520" imgH="228600" progId="Equation.3">
                  <p:embed/>
                </p:oleObj>
              </mc:Choice>
              <mc:Fallback>
                <p:oleObj name="수식" r:id="rId3" imgW="812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357562"/>
                        <a:ext cx="1460498" cy="411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500166" y="4857760"/>
          <a:ext cx="29194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7" name="수식" r:id="rId5" imgW="1358640" imgH="228600" progId="Equation.3">
                  <p:embed/>
                </p:oleObj>
              </mc:Choice>
              <mc:Fallback>
                <p:oleObj name="수식" r:id="rId5" imgW="1358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857760"/>
                        <a:ext cx="29194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5786" y="3786190"/>
            <a:ext cx="585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분사된 </a:t>
            </a:r>
            <a:r>
              <a:rPr lang="ko-KR" altLang="en-US" sz="1600" dirty="0"/>
              <a:t>질량의 증가 </a:t>
            </a:r>
            <a:r>
              <a:rPr lang="ko-KR" altLang="en-US" sz="1600" i="1" dirty="0" smtClean="0"/>
              <a:t>△</a:t>
            </a:r>
            <a:r>
              <a:rPr lang="en-US" altLang="ko-KR" sz="1600" i="1" dirty="0" smtClean="0"/>
              <a:t>m</a:t>
            </a:r>
            <a:r>
              <a:rPr lang="ko-KR" altLang="en-US" sz="1600" dirty="0"/>
              <a:t>은 로켓의 질량이 감소한 것과 같으므로 </a:t>
            </a:r>
            <a:r>
              <a:rPr lang="en-US" altLang="ko-KR" sz="1600" i="1" dirty="0" smtClean="0"/>
              <a:t>△m=-△M</a:t>
            </a:r>
            <a:r>
              <a:rPr lang="ko-KR" altLang="en-US" sz="1600" dirty="0" smtClean="0"/>
              <a:t>이다</a:t>
            </a:r>
            <a:r>
              <a:rPr lang="en-US" altLang="ko-KR" sz="1600" dirty="0"/>
              <a:t>. </a:t>
            </a:r>
            <a:r>
              <a:rPr lang="en-US" altLang="ko-KR" sz="1600" i="1" dirty="0" smtClean="0"/>
              <a:t>△M</a:t>
            </a:r>
            <a:r>
              <a:rPr lang="ko-KR" altLang="en-US" sz="1600" dirty="0"/>
              <a:t>은 질량의 감소를 나타내므로 음이다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</a:t>
            </a:r>
            <a:r>
              <a:rPr lang="en-US" altLang="ko-KR" sz="1600" i="1" dirty="0" smtClean="0"/>
              <a:t>-△M</a:t>
            </a:r>
            <a:r>
              <a:rPr lang="ko-KR" altLang="en-US" sz="1600" dirty="0"/>
              <a:t>은 양수이다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643042" y="5572140"/>
          <a:ext cx="2647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8" name="수식" r:id="rId7" imgW="1231560" imgH="393480" progId="Equation.3">
                  <p:embed/>
                </p:oleObj>
              </mc:Choice>
              <mc:Fallback>
                <p:oleObj name="수식" r:id="rId7" imgW="1231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572140"/>
                        <a:ext cx="26479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62" y="1916832"/>
            <a:ext cx="2484834" cy="270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1143000" y="2714625"/>
          <a:ext cx="48831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9" name="수식" r:id="rId10" imgW="2273300" imgH="228600" progId="Equation.3">
                  <p:embed/>
                </p:oleObj>
              </mc:Choice>
              <mc:Fallback>
                <p:oleObj name="수식" r:id="rId10" imgW="2273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14625"/>
                        <a:ext cx="48831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/>
        </p:nvGraphicFramePr>
        <p:xfrm>
          <a:off x="5006975" y="5286375"/>
          <a:ext cx="294798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0" name="수식" r:id="rId12" imgW="1371600" imgH="508000" progId="Equation.3">
                  <p:embed/>
                </p:oleObj>
              </mc:Choice>
              <mc:Fallback>
                <p:oleObj name="수식" r:id="rId12" imgW="13716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5286375"/>
                        <a:ext cx="294798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9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097805"/>
            <a:ext cx="8143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질량이</a:t>
            </a:r>
            <a:r>
              <a:rPr lang="en-US" altLang="ko-KR" sz="1600" dirty="0" smtClean="0"/>
              <a:t>1.00×10</a:t>
            </a:r>
            <a:r>
              <a:rPr lang="en-US" altLang="ko-KR" sz="1600" baseline="30000" dirty="0" smtClean="0"/>
              <a:t>5</a:t>
            </a:r>
            <a:r>
              <a:rPr lang="en-US" altLang="ko-KR" sz="1600" dirty="0" smtClean="0"/>
              <a:t> kg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연료 소진 후 질량이 </a:t>
            </a:r>
            <a:r>
              <a:rPr lang="en-US" altLang="ko-KR" sz="1600" dirty="0" smtClean="0"/>
              <a:t>1.00×10</a:t>
            </a:r>
            <a:r>
              <a:rPr lang="en-US" altLang="ko-KR" sz="1600" baseline="30000" dirty="0" smtClean="0"/>
              <a:t>4</a:t>
            </a:r>
            <a:r>
              <a:rPr lang="en-US" altLang="ko-KR" sz="1600" dirty="0" smtClean="0"/>
              <a:t> kg</a:t>
            </a:r>
            <a:r>
              <a:rPr lang="ko-KR" altLang="en-US" sz="1600" dirty="0" smtClean="0"/>
              <a:t>인 로켓이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로켓이 지구로부터 발사되어 분출 속도가</a:t>
            </a:r>
            <a:r>
              <a:rPr lang="ko-KR" altLang="en-US" sz="1600" i="1" dirty="0" smtClean="0">
                <a:latin typeface="Century Schoolbook" pitchFamily="18" charset="0"/>
              </a:rPr>
              <a:t> </a:t>
            </a:r>
            <a:r>
              <a:rPr lang="en-US" altLang="ko-KR" sz="1600" i="1" dirty="0" err="1" smtClean="0">
                <a:latin typeface="Century Schoolbook" pitchFamily="18" charset="0"/>
              </a:rPr>
              <a:t>v</a:t>
            </a:r>
            <a:r>
              <a:rPr lang="en-US" altLang="ko-KR" sz="1600" i="1" baseline="-25000" dirty="0" err="1" smtClean="0">
                <a:latin typeface="Century Schoolbook" pitchFamily="18" charset="0"/>
              </a:rPr>
              <a:t>e</a:t>
            </a:r>
            <a:r>
              <a:rPr lang="en-US" altLang="ko-KR" sz="1600" i="1" dirty="0" smtClean="0">
                <a:latin typeface="Century Schoolbook" pitchFamily="18" charset="0"/>
              </a:rPr>
              <a:t>=</a:t>
            </a:r>
            <a:r>
              <a:rPr lang="en-US" altLang="ko-KR" sz="1600" dirty="0" smtClean="0">
                <a:latin typeface="Century Schoolbook" pitchFamily="18" charset="0"/>
              </a:rPr>
              <a:t>4.50×10</a:t>
            </a:r>
            <a:r>
              <a:rPr lang="en-US" altLang="ko-KR" sz="1600" baseline="30000" dirty="0" smtClean="0">
                <a:latin typeface="Century Schoolbook" pitchFamily="18" charset="0"/>
              </a:rPr>
              <a:t>3</a:t>
            </a:r>
            <a:r>
              <a:rPr lang="en-US" altLang="ko-KR" sz="1600" dirty="0" smtClean="0">
                <a:latin typeface="Century Schoolbook" pitchFamily="18" charset="0"/>
              </a:rPr>
              <a:t>m/s</a:t>
            </a:r>
            <a:r>
              <a:rPr lang="ko-KR" altLang="en-US" sz="1600" dirty="0" smtClean="0"/>
              <a:t>로 일정하게 연료를 태우면서 </a:t>
            </a:r>
            <a:r>
              <a:rPr lang="en-US" altLang="ko-KR" sz="1600" dirty="0" smtClean="0"/>
              <a:t>4.00</a:t>
            </a:r>
            <a:r>
              <a:rPr lang="ko-KR" altLang="en-US" sz="1600" dirty="0" smtClean="0"/>
              <a:t>분 동안 연료 모두를 소진한다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공기 마찰과 중력을 무시할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로켓의 연료 소진 추진 속력은 얼마인가</a:t>
            </a:r>
            <a:r>
              <a:rPr lang="en-US" altLang="ko-KR" sz="1600" dirty="0" smtClean="0"/>
              <a:t>? (b) </a:t>
            </a:r>
            <a:r>
              <a:rPr lang="ko-KR" altLang="en-US" sz="1600" dirty="0" smtClean="0"/>
              <a:t>이륙 직후 로켓의 추진력은 얼마인가</a:t>
            </a:r>
            <a:r>
              <a:rPr lang="en-US" altLang="ko-KR" sz="1600" dirty="0" smtClean="0"/>
              <a:t>? (c) </a:t>
            </a:r>
            <a:r>
              <a:rPr lang="ko-KR" altLang="en-US" sz="1600" dirty="0" smtClean="0"/>
              <a:t>중력을 무시할 때 로켓의 처음 가속도는 얼마인가</a:t>
            </a:r>
            <a:r>
              <a:rPr lang="en-US" altLang="ko-KR" sz="1600" dirty="0" smtClean="0"/>
              <a:t>? (d) </a:t>
            </a:r>
            <a:r>
              <a:rPr lang="ko-KR" altLang="en-US" sz="1600" dirty="0" smtClean="0"/>
              <a:t>중력을 고려할 때 로켓의 연료 소진 시의 속력을 추정하라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757477"/>
            <a:ext cx="646331" cy="369332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풀이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714612" y="3929066"/>
          <a:ext cx="3071834" cy="68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7" name="수식" r:id="rId3" imgW="1930320" imgH="431640" progId="Equation.3">
                  <p:embed/>
                </p:oleObj>
              </mc:Choice>
              <mc:Fallback>
                <p:oleObj name="수식" r:id="rId3" imgW="1930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929066"/>
                        <a:ext cx="3071834" cy="688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290" y="2757477"/>
            <a:ext cx="521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(a)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연료  소진 속도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3447636"/>
            <a:ext cx="5214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(b)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이륙 시 추진력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4857356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(c)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처음 가속도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5621338" y="4714884"/>
          <a:ext cx="24987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8" name="수식" r:id="rId5" imgW="1409400" imgH="393480" progId="Equation.3">
                  <p:embed/>
                </p:oleObj>
              </mc:Choice>
              <mc:Fallback>
                <p:oleObj name="수식" r:id="rId5" imgW="1409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4714884"/>
                        <a:ext cx="24987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348" y="5590793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(d)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연료 소진 속력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: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2897198" y="5572140"/>
          <a:ext cx="317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9" name="수식" r:id="rId7" imgW="1790640" imgH="253800" progId="Equation.3">
                  <p:embed/>
                </p:oleObj>
              </mc:Choice>
              <mc:Fallback>
                <p:oleObj name="수식" r:id="rId7" imgW="1790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98" y="5572140"/>
                        <a:ext cx="3175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3143240" y="6143644"/>
          <a:ext cx="4572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0" name="수식" r:id="rId9" imgW="2577960" imgH="253800" progId="Equation.3">
                  <p:embed/>
                </p:oleObj>
              </mc:Choice>
              <mc:Fallback>
                <p:oleObj name="수식" r:id="rId9" imgW="257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6143644"/>
                        <a:ext cx="4572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그룹 14"/>
          <p:cNvGrpSpPr/>
          <p:nvPr/>
        </p:nvGrpSpPr>
        <p:grpSpPr>
          <a:xfrm>
            <a:off x="512008" y="728473"/>
            <a:ext cx="8175852" cy="369332"/>
            <a:chOff x="928662" y="571480"/>
            <a:chExt cx="4357718" cy="369332"/>
          </a:xfrm>
        </p:grpSpPr>
        <p:sp>
          <p:nvSpPr>
            <p:cNvPr id="21" name="직사각형 20"/>
            <p:cNvSpPr/>
            <p:nvPr/>
          </p:nvSpPr>
          <p:spPr>
            <a:xfrm>
              <a:off x="1659591" y="571480"/>
              <a:ext cx="2486846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err="1" smtClean="0"/>
                <a:t>단단식</a:t>
              </a:r>
              <a:r>
                <a:rPr lang="ko-KR" altLang="en-US" b="1" dirty="0" smtClean="0"/>
                <a:t> 우주선</a:t>
              </a:r>
              <a:r>
                <a:rPr lang="en-US" altLang="ko-KR" b="1" dirty="0" smtClean="0"/>
                <a:t>(Single Stage to Orbit, SSTO)</a:t>
              </a:r>
              <a:endParaRPr lang="en-US" altLang="ko-KR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6.7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3429000" y="2571750"/>
          <a:ext cx="32607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1" name="수식" r:id="rId11" imgW="2197100" imgH="508000" progId="Equation.3">
                  <p:embed/>
                </p:oleObj>
              </mc:Choice>
              <mc:Fallback>
                <p:oleObj name="수식" r:id="rId11" imgW="21971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71750"/>
                        <a:ext cx="32607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15331"/>
              </p:ext>
            </p:extLst>
          </p:nvPr>
        </p:nvGraphicFramePr>
        <p:xfrm>
          <a:off x="3100388" y="3448050"/>
          <a:ext cx="29416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2" name="수식" r:id="rId13" imgW="1981200" imgH="254000" progId="Equation.3">
                  <p:embed/>
                </p:oleObj>
              </mc:Choice>
              <mc:Fallback>
                <p:oleObj name="수식" r:id="rId13" imgW="19812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448050"/>
                        <a:ext cx="294163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2643188" y="4838700"/>
          <a:ext cx="23193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3" name="수식" r:id="rId15" imgW="1307532" imgH="253890" progId="Equation.3">
                  <p:embed/>
                </p:oleObj>
              </mc:Choice>
              <mc:Fallback>
                <p:oleObj name="수식" r:id="rId15" imgW="1307532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838700"/>
                        <a:ext cx="23193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4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8/9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교시 숙제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– due 8/16</a:t>
            </a:r>
            <a:endParaRPr lang="ko-KR" altLang="en-US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1593484" y="181011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R</a:t>
            </a:r>
            <a:endParaRPr lang="ko-KR" altLang="en-US" sz="1400" b="1" dirty="0"/>
          </a:p>
        </p:txBody>
      </p:sp>
      <p:sp>
        <p:nvSpPr>
          <p:cNvPr id="7" name="타원 6"/>
          <p:cNvSpPr/>
          <p:nvPr/>
        </p:nvSpPr>
        <p:spPr>
          <a:xfrm>
            <a:off x="1212466" y="1484784"/>
            <a:ext cx="663310" cy="6704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8" name="타원 7"/>
          <p:cNvSpPr/>
          <p:nvPr/>
        </p:nvSpPr>
        <p:spPr>
          <a:xfrm>
            <a:off x="3082155" y="1825719"/>
            <a:ext cx="663310" cy="6737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109235" y="1124744"/>
            <a:ext cx="922814" cy="4457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aseline="0" dirty="0"/>
              <a:t>공</a:t>
            </a:r>
            <a:r>
              <a:rPr lang="en-US" altLang="ko-KR" sz="1600" baseline="0" dirty="0"/>
              <a:t>1</a:t>
            </a:r>
            <a:endParaRPr lang="ko-KR" altLang="en-US" sz="1600" baseline="0" dirty="0"/>
          </a:p>
        </p:txBody>
      </p:sp>
      <p:sp>
        <p:nvSpPr>
          <p:cNvPr id="10" name="직사각형 9"/>
          <p:cNvSpPr/>
          <p:nvPr/>
        </p:nvSpPr>
        <p:spPr>
          <a:xfrm>
            <a:off x="3012218" y="1128400"/>
            <a:ext cx="926200" cy="4457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aseline="0" dirty="0"/>
              <a:t>공</a:t>
            </a:r>
            <a:r>
              <a:rPr lang="en-US" altLang="ko-KR" sz="1600" baseline="0" dirty="0"/>
              <a:t>2</a:t>
            </a:r>
            <a:endParaRPr lang="ko-KR" altLang="en-US" sz="1600" baseline="0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941443" y="1810117"/>
            <a:ext cx="780995" cy="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516822" y="1783112"/>
            <a:ext cx="69499" cy="633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타원 12"/>
          <p:cNvSpPr/>
          <p:nvPr/>
        </p:nvSpPr>
        <p:spPr>
          <a:xfrm>
            <a:off x="3389215" y="2118222"/>
            <a:ext cx="68174" cy="656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2060742" y="1763937"/>
            <a:ext cx="501581" cy="5898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aseline="0"/>
              <a:t>v</a:t>
            </a:r>
            <a:r>
              <a:rPr lang="en-US" altLang="ko-KR" baseline="-25000"/>
              <a:t>o</a:t>
            </a:r>
            <a:endParaRPr lang="ko-KR" altLang="en-US" baseline="-25000"/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202921" y="2144772"/>
            <a:ext cx="4122088" cy="152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 rot="1367458">
            <a:off x="2172323" y="2895312"/>
            <a:ext cx="663620" cy="67756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17" name="타원 16"/>
          <p:cNvSpPr/>
          <p:nvPr/>
        </p:nvSpPr>
        <p:spPr>
          <a:xfrm rot="1367458">
            <a:off x="2753697" y="3212667"/>
            <a:ext cx="663619" cy="6808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080571" y="3693087"/>
            <a:ext cx="621709" cy="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564326" y="2793229"/>
            <a:ext cx="521180" cy="401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5"/>
              <p:cNvSpPr txBox="1"/>
              <p:nvPr/>
            </p:nvSpPr>
            <p:spPr>
              <a:xfrm>
                <a:off x="2031930" y="2395412"/>
                <a:ext cx="4530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20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30" y="2395412"/>
                <a:ext cx="453077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/>
          <p:cNvSpPr/>
          <p:nvPr/>
        </p:nvSpPr>
        <p:spPr>
          <a:xfrm>
            <a:off x="2477698" y="3194759"/>
            <a:ext cx="69499" cy="656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2" name="타원 21"/>
          <p:cNvSpPr/>
          <p:nvPr/>
        </p:nvSpPr>
        <p:spPr>
          <a:xfrm>
            <a:off x="3058080" y="3529269"/>
            <a:ext cx="69499" cy="638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410347" y="3550734"/>
            <a:ext cx="4122088" cy="152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 flipV="1">
            <a:off x="1180793" y="2458777"/>
            <a:ext cx="3110498" cy="1800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호 24"/>
          <p:cNvSpPr/>
          <p:nvPr/>
        </p:nvSpPr>
        <p:spPr>
          <a:xfrm rot="13457981">
            <a:off x="1799917" y="2770256"/>
            <a:ext cx="846302" cy="9146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6" name="직사각형 25"/>
          <p:cNvSpPr/>
          <p:nvPr/>
        </p:nvSpPr>
        <p:spPr>
          <a:xfrm>
            <a:off x="1219789" y="3073570"/>
            <a:ext cx="499579" cy="3210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baseline="0" dirty="0">
                <a:sym typeface="Symbol"/>
              </a:rPr>
              <a:t></a:t>
            </a:r>
            <a:endParaRPr lang="ko-KR" altLang="en-US" sz="1400" b="1" baseline="-25000" dirty="0"/>
          </a:p>
        </p:txBody>
      </p:sp>
      <p:sp>
        <p:nvSpPr>
          <p:cNvPr id="27" name="직사각형 26"/>
          <p:cNvSpPr/>
          <p:nvPr/>
        </p:nvSpPr>
        <p:spPr>
          <a:xfrm>
            <a:off x="2039372" y="3716717"/>
            <a:ext cx="464761" cy="27870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aseline="0" dirty="0" err="1"/>
              <a:t>v</a:t>
            </a:r>
            <a:r>
              <a:rPr lang="en-US" altLang="ko-KR" baseline="-25000" dirty="0" err="1"/>
              <a:t>o</a:t>
            </a:r>
            <a:endParaRPr lang="ko-KR" altLang="en-US" baseline="-25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306560" y="3674962"/>
            <a:ext cx="404194" cy="218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5"/>
          <p:cNvSpPr txBox="1"/>
          <p:nvPr/>
        </p:nvSpPr>
        <p:spPr>
          <a:xfrm>
            <a:off x="3710754" y="3630403"/>
            <a:ext cx="61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v</a:t>
            </a:r>
            <a:r>
              <a:rPr lang="en-US" altLang="ko-KR" sz="1400" b="1" baseline="-25000" dirty="0" smtClean="0"/>
              <a:t>2f</a:t>
            </a:r>
            <a:endParaRPr lang="ko-KR" altLang="en-US" sz="1400" b="1" baseline="-25000" dirty="0"/>
          </a:p>
        </p:txBody>
      </p:sp>
      <p:cxnSp>
        <p:nvCxnSpPr>
          <p:cNvPr id="30" name="직선 화살표 연결선 29"/>
          <p:cNvCxnSpPr>
            <a:endCxn id="7" idx="4"/>
          </p:cNvCxnSpPr>
          <p:nvPr/>
        </p:nvCxnSpPr>
        <p:spPr>
          <a:xfrm flipH="1">
            <a:off x="1544121" y="1809711"/>
            <a:ext cx="11494" cy="34556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44008" y="1367846"/>
            <a:ext cx="4464496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숙제</a:t>
            </a:r>
            <a:r>
              <a:rPr lang="en-US" altLang="ko-KR" sz="1600" dirty="0" smtClean="0"/>
              <a:t>9-1) </a:t>
            </a:r>
            <a:r>
              <a:rPr lang="ko-KR" altLang="en-US" sz="1600" dirty="0" smtClean="0"/>
              <a:t>질량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이고 반경이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인 공이 </a:t>
            </a:r>
            <a:r>
              <a:rPr lang="en-US" altLang="ko-KR" sz="1600" dirty="0" smtClean="0"/>
              <a:t>+x </a:t>
            </a:r>
            <a:r>
              <a:rPr lang="ko-KR" altLang="en-US" sz="1600" dirty="0" smtClean="0"/>
              <a:t>방향으로 </a:t>
            </a:r>
            <a:r>
              <a:rPr lang="en-US" altLang="ko-KR" sz="1600" dirty="0" err="1" smtClean="0"/>
              <a:t>vo</a:t>
            </a:r>
            <a:r>
              <a:rPr lang="en-US" altLang="ko-KR" sz="1600" dirty="0" smtClean="0"/>
              <a:t> = +1m/s</a:t>
            </a:r>
            <a:r>
              <a:rPr lang="ko-KR" altLang="en-US" sz="1600" dirty="0" smtClean="0"/>
              <a:t>로 움직여서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정지한 동일한 공과 탄성충돌 하는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충돌 후의 공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과 공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의 움직이는 방향과 속도의 크기는 </a:t>
            </a:r>
            <a:r>
              <a:rPr lang="en-US" altLang="ko-KR" sz="1600" dirty="0" smtClean="0"/>
              <a:t>?</a:t>
            </a:r>
          </a:p>
          <a:p>
            <a:endParaRPr lang="en-US" altLang="ko-KR" sz="1600" baseline="0" dirty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방향은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축을 기준으로 각도로 표현하시오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3201529" y="2639340"/>
            <a:ext cx="61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v</a:t>
            </a:r>
            <a:r>
              <a:rPr lang="en-US" altLang="ko-KR" sz="1400" b="1" baseline="-25000" dirty="0" smtClean="0"/>
              <a:t>1f</a:t>
            </a:r>
            <a:endParaRPr lang="ko-KR" altLang="en-US" sz="1400" b="1" baseline="-25000" dirty="0"/>
          </a:p>
        </p:txBody>
      </p:sp>
      <p:sp>
        <p:nvSpPr>
          <p:cNvPr id="34" name="직사각형 33"/>
          <p:cNvSpPr/>
          <p:nvPr/>
        </p:nvSpPr>
        <p:spPr>
          <a:xfrm>
            <a:off x="613080" y="4653136"/>
            <a:ext cx="511104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/>
              <a:t>숙제</a:t>
            </a:r>
            <a:r>
              <a:rPr lang="en-US" altLang="ko-KR" sz="1600" dirty="0" smtClean="0"/>
              <a:t>9-2) </a:t>
            </a:r>
            <a:r>
              <a:rPr lang="ko-KR" altLang="en-US" sz="1600" dirty="0" smtClean="0"/>
              <a:t>교과서 문제</a:t>
            </a:r>
            <a:r>
              <a:rPr lang="en-US" altLang="ko-KR" sz="1600" dirty="0" smtClean="0"/>
              <a:t>: 6-9, 6-13, 6-20, 6-24, 6-27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570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528" y="332656"/>
            <a:ext cx="842493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교시 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운동량과 충돌 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36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3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운동량과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충격량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운동량의 보존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차원 충돌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차원 충돌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로켓의 추진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실습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차원 충돌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탄성 충돌과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비탄성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충돌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2166" y="476672"/>
            <a:ext cx="838830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운동량과 </a:t>
            </a: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충격량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(Momentum and Impulse)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506800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속도 </a:t>
            </a:r>
            <a:r>
              <a:rPr lang="en-US" altLang="ko-KR" sz="2000" b="1" dirty="0"/>
              <a:t>v</a:t>
            </a:r>
            <a:r>
              <a:rPr lang="ko-KR" altLang="en-US" sz="2000" b="1" dirty="0"/>
              <a:t>로 움직이는 질량 </a:t>
            </a:r>
            <a:r>
              <a:rPr lang="en-US" altLang="ko-KR" sz="2000" b="1" i="1" dirty="0"/>
              <a:t>m</a:t>
            </a:r>
            <a:r>
              <a:rPr lang="ko-KR" altLang="en-US" sz="2000" b="1" dirty="0"/>
              <a:t>인 </a:t>
            </a:r>
            <a:r>
              <a:rPr lang="ko-KR" altLang="en-US" sz="2000" b="1" dirty="0" smtClean="0"/>
              <a:t>물체의 </a:t>
            </a:r>
            <a:r>
              <a:rPr lang="ko-KR" altLang="en-US" sz="2000" b="1" dirty="0"/>
              <a:t>선운동량</a:t>
            </a:r>
            <a:r>
              <a:rPr lang="en-US" altLang="ko-KR" sz="2000" b="1" dirty="0"/>
              <a:t>(linear momentum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은 </a:t>
            </a:r>
            <a:r>
              <a:rPr lang="ko-KR" altLang="en-US" sz="2000" b="1" dirty="0"/>
              <a:t>질량과 속도의 곱으로 정의된다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928926" y="3400482"/>
          <a:ext cx="1824221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수식" r:id="rId3" imgW="469800" imgH="164880" progId="Equation.3">
                  <p:embed/>
                </p:oleObj>
              </mc:Choice>
              <mc:Fallback>
                <p:oleObj name="수식" r:id="rId3" imgW="469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400482"/>
                        <a:ext cx="1824221" cy="64294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43570" y="328612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벡터량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371475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단위</a:t>
            </a:r>
            <a:r>
              <a:rPr lang="en-US" altLang="ko-KR" sz="2000" b="1" dirty="0" smtClean="0"/>
              <a:t>: </a:t>
            </a:r>
            <a:r>
              <a:rPr lang="en-US" altLang="ko-KR" sz="2000" dirty="0" smtClean="0"/>
              <a:t>kg · m/s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357298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운동량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질량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인 물체가 얼만큼 빠르게 움직이는 지에 대한 </a:t>
            </a:r>
            <a:r>
              <a:rPr lang="ko-KR" altLang="en-US" sz="2000" dirty="0" err="1" smtClean="0"/>
              <a:t>물리량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충격량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충돌에 의한 운동량의 변화</a:t>
            </a:r>
            <a:endParaRPr lang="ko-KR" altLang="en-US" sz="2000" dirty="0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714480" y="4572008"/>
          <a:ext cx="3282949" cy="54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" name="수식" r:id="rId5" imgW="1447560" imgH="241200" progId="Equation.3">
                  <p:embed/>
                </p:oleObj>
              </mc:Choice>
              <mc:Fallback>
                <p:oleObj name="수식" r:id="rId5" imgW="1447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572008"/>
                        <a:ext cx="3282949" cy="546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786445" y="4429133"/>
          <a:ext cx="1166263" cy="785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수식" r:id="rId7" imgW="622080" imgH="419040" progId="Equation.3">
                  <p:embed/>
                </p:oleObj>
              </mc:Choice>
              <mc:Fallback>
                <p:oleObj name="수식" r:id="rId7" imgW="622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5" y="4429133"/>
                        <a:ext cx="1166263" cy="785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472" y="5628047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한 물체의 운동량을 변화시키려면 물체에 힘을 작용해야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12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0463" y="577850"/>
          <a:ext cx="32559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" name="수식" r:id="rId3" imgW="1714320" imgH="393480" progId="Equation.3">
                  <p:embed/>
                </p:oleObj>
              </mc:Choice>
              <mc:Fallback>
                <p:oleObj name="수식" r:id="rId3" imgW="1714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577850"/>
                        <a:ext cx="3255962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00166" y="1458913"/>
          <a:ext cx="3413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" name="수식" r:id="rId5" imgW="1790640" imgH="444240" progId="Equation.3">
                  <p:embed/>
                </p:oleObj>
              </mc:Choice>
              <mc:Fallback>
                <p:oleObj name="수식" r:id="rId5" imgW="179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458913"/>
                        <a:ext cx="3413125" cy="847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2506800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물체의 운동량의 시간 변화율은 물체에 작용한 일정한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알짜힘과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같다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90" y="1649544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제</a:t>
            </a: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법칙의 일반화된 형태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928926" y="4120351"/>
          <a:ext cx="1457331" cy="5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" name="수식" r:id="rId7" imgW="495000" imgH="177480" progId="Equation.3">
                  <p:embed/>
                </p:oleObj>
              </mc:Choice>
              <mc:Fallback>
                <p:oleObj name="수식" r:id="rId7" imgW="495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120351"/>
                        <a:ext cx="1457331" cy="52309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3221180"/>
            <a:ext cx="600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한 물체에 일정한 힘 </a:t>
            </a:r>
            <a:r>
              <a:rPr lang="en-US" altLang="ko-KR" sz="2000" b="1" dirty="0" smtClean="0"/>
              <a:t>F</a:t>
            </a:r>
            <a:r>
              <a:rPr lang="ko-KR" altLang="en-US" sz="2000" dirty="0" smtClean="0"/>
              <a:t>가 작용하면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시간 간격 </a:t>
            </a:r>
            <a:r>
              <a:rPr lang="en-US" altLang="ko-KR" sz="2000" i="1" dirty="0" smtClean="0"/>
              <a:t>t </a:t>
            </a:r>
            <a:r>
              <a:rPr lang="ko-KR" altLang="en-US" sz="2000" dirty="0" smtClean="0"/>
              <a:t>동안 물체에 전달되는 </a:t>
            </a:r>
            <a:r>
              <a:rPr lang="ko-KR" altLang="en-US" sz="2000" dirty="0" err="1" smtClean="0"/>
              <a:t>충격량</a:t>
            </a:r>
            <a:r>
              <a:rPr lang="en-US" altLang="ko-KR" sz="2000" dirty="0" smtClean="0"/>
              <a:t>(impulse) </a:t>
            </a:r>
            <a:r>
              <a:rPr lang="en-US" altLang="ko-KR" sz="2000" b="1" dirty="0" smtClean="0"/>
              <a:t>I </a:t>
            </a:r>
            <a:r>
              <a:rPr lang="ko-KR" altLang="en-US" sz="2000" b="1" dirty="0" smtClean="0"/>
              <a:t>는</a:t>
            </a:r>
            <a:endParaRPr lang="ko-KR" altLang="en-US" sz="2000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142976" y="4929198"/>
          <a:ext cx="39004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" name="수식" r:id="rId9" imgW="1612800" imgH="241200" progId="Equation.3">
                  <p:embed/>
                </p:oleObj>
              </mc:Choice>
              <mc:Fallback>
                <p:oleObj name="수식" r:id="rId9" imgW="1612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929198"/>
                        <a:ext cx="39004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00430" y="5513398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충격량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운동량 정리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572264" y="2928934"/>
            <a:ext cx="17811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854325" y="6072188"/>
          <a:ext cx="1905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" name="수식" r:id="rId12" imgW="787320" imgH="241200" progId="Equation.3">
                  <p:embed/>
                </p:oleObj>
              </mc:Choice>
              <mc:Fallback>
                <p:oleObj name="수식" r:id="rId12" imgW="787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6072188"/>
                        <a:ext cx="1905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2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1097805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자동차 충돌 시험에서 질량 </a:t>
            </a:r>
            <a:r>
              <a:rPr lang="en-US" altLang="ko-KR" sz="1600" dirty="0"/>
              <a:t>1500 kg</a:t>
            </a:r>
            <a:r>
              <a:rPr lang="ko-KR" altLang="en-US" sz="1600" dirty="0"/>
              <a:t>의 자동차가 </a:t>
            </a:r>
            <a:r>
              <a:rPr lang="ko-KR" altLang="en-US" sz="1600" dirty="0" smtClean="0"/>
              <a:t>벽과 충돌한 후 다시 튀어나온다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자동차의 처음과 나중 속도는 각각 </a:t>
            </a:r>
            <a:r>
              <a:rPr lang="en-US" altLang="ko-KR" sz="1600" b="1" dirty="0"/>
              <a:t>v</a:t>
            </a:r>
            <a:r>
              <a:rPr lang="en-US" altLang="ko-KR" sz="1600" b="1" i="1" baseline="-25000" dirty="0"/>
              <a:t>i </a:t>
            </a:r>
            <a:r>
              <a:rPr lang="en-US" altLang="ko-KR" sz="1600" b="1" dirty="0" smtClean="0"/>
              <a:t>=</a:t>
            </a:r>
            <a:r>
              <a:rPr lang="en-US" altLang="ko-KR" sz="1600" dirty="0" smtClean="0"/>
              <a:t>-15.0</a:t>
            </a:r>
            <a:r>
              <a:rPr lang="en-US" altLang="ko-KR" sz="1600" b="1" dirty="0" smtClean="0"/>
              <a:t> </a:t>
            </a:r>
            <a:r>
              <a:rPr lang="en-US" altLang="ko-KR" sz="1600" dirty="0"/>
              <a:t>m/s</a:t>
            </a:r>
            <a:r>
              <a:rPr lang="ko-KR" altLang="en-US" sz="1600" dirty="0"/>
              <a:t>와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v</a:t>
            </a:r>
            <a:r>
              <a:rPr lang="en-US" altLang="ko-KR" sz="1600" b="1" i="1" baseline="-25000" dirty="0" err="1"/>
              <a:t>f</a:t>
            </a:r>
            <a:r>
              <a:rPr lang="en-US" altLang="ko-KR" sz="1600" b="1" i="1" dirty="0"/>
              <a:t> </a:t>
            </a:r>
            <a:r>
              <a:rPr lang="en-US" altLang="ko-KR" sz="1600" b="1" i="1" dirty="0" smtClean="0"/>
              <a:t>=</a:t>
            </a:r>
            <a:r>
              <a:rPr lang="en-US" altLang="ko-KR" sz="1600" dirty="0" smtClean="0"/>
              <a:t>2.60 </a:t>
            </a:r>
            <a:r>
              <a:rPr lang="en-US" altLang="ko-KR" sz="1600" dirty="0"/>
              <a:t>m/s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충돌이 </a:t>
            </a:r>
            <a:r>
              <a:rPr lang="en-US" altLang="ko-KR" sz="1600" dirty="0"/>
              <a:t>0.150</a:t>
            </a:r>
            <a:r>
              <a:rPr lang="ko-KR" altLang="en-US" sz="1600" dirty="0"/>
              <a:t>초 </a:t>
            </a:r>
            <a:r>
              <a:rPr lang="ko-KR" altLang="en-US" sz="1600" dirty="0" smtClean="0"/>
              <a:t>동안에 지속된다면</a:t>
            </a:r>
            <a:r>
              <a:rPr lang="en-US" altLang="ko-KR" sz="1600" dirty="0" smtClean="0"/>
              <a:t>, (a) </a:t>
            </a:r>
            <a:r>
              <a:rPr lang="ko-KR" altLang="en-US" sz="1600" dirty="0" smtClean="0"/>
              <a:t>충돌로 인해 차에 전달된 </a:t>
            </a:r>
            <a:r>
              <a:rPr lang="ko-KR" altLang="en-US" sz="1600" dirty="0" err="1" smtClean="0"/>
              <a:t>충격량과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(b) </a:t>
            </a:r>
            <a:r>
              <a:rPr lang="ko-KR" altLang="en-US" sz="1600" dirty="0" smtClean="0"/>
              <a:t>차에 작용한 평균 힘의 크기와 방향을 구하라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034242" y="2376488"/>
            <a:ext cx="1752600" cy="2981338"/>
            <a:chOff x="6929454" y="3286124"/>
            <a:chExt cx="1752600" cy="2981338"/>
          </a:xfrm>
        </p:grpSpPr>
        <p:pic>
          <p:nvPicPr>
            <p:cNvPr id="11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00892" y="5143512"/>
              <a:ext cx="1552575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00892" y="4143380"/>
              <a:ext cx="1524000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3286124"/>
              <a:ext cx="17526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1643042" y="2490877"/>
          <a:ext cx="5054615" cy="79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수식" r:id="rId6" imgW="3238200" imgH="507960" progId="Equation.3">
                  <p:embed/>
                </p:oleObj>
              </mc:Choice>
              <mc:Fallback>
                <p:oleObj name="수식" r:id="rId6" imgW="3238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490877"/>
                        <a:ext cx="5054615" cy="795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1643042" y="3571876"/>
          <a:ext cx="36290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수식" r:id="rId8" imgW="2374560" imgH="507960" progId="Equation.3">
                  <p:embed/>
                </p:oleObj>
              </mc:Choice>
              <mc:Fallback>
                <p:oleObj name="수식" r:id="rId8" imgW="2374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571876"/>
                        <a:ext cx="362902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/>
        </p:nvGraphicFramePr>
        <p:xfrm>
          <a:off x="1643042" y="4572008"/>
          <a:ext cx="472598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수식" r:id="rId10" imgW="2768400" imgH="457200" progId="Equation.3">
                  <p:embed/>
                </p:oleObj>
              </mc:Choice>
              <mc:Fallback>
                <p:oleObj name="수식" r:id="rId10" imgW="276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572008"/>
                        <a:ext cx="4725987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1472" y="2500306"/>
            <a:ext cx="571504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풀이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2500306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(a)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1538" y="464344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(b)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grpSp>
        <p:nvGrpSpPr>
          <p:cNvPr id="20" name="그룹 14"/>
          <p:cNvGrpSpPr/>
          <p:nvPr/>
        </p:nvGrpSpPr>
        <p:grpSpPr>
          <a:xfrm>
            <a:off x="539552" y="414473"/>
            <a:ext cx="8175852" cy="369332"/>
            <a:chOff x="928662" y="571480"/>
            <a:chExt cx="4357718" cy="369332"/>
          </a:xfrm>
        </p:grpSpPr>
        <p:sp>
          <p:nvSpPr>
            <p:cNvPr id="21" name="직사각형 20"/>
            <p:cNvSpPr/>
            <p:nvPr/>
          </p:nvSpPr>
          <p:spPr>
            <a:xfrm>
              <a:off x="1659591" y="571480"/>
              <a:ext cx="73751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범퍼의 효능</a:t>
              </a:r>
              <a:endParaRPr lang="en-US" altLang="ko-KR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6.1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4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357298"/>
            <a:ext cx="6322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오른쪽 그림에서</a:t>
            </a:r>
            <a:endParaRPr lang="ko-KR" altLang="en-US" sz="20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071688" y="1843088"/>
          <a:ext cx="31289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" name="수식" r:id="rId3" imgW="1295280" imgH="253800" progId="Equation.3">
                  <p:embed/>
                </p:oleObj>
              </mc:Choice>
              <mc:Fallback>
                <p:oleObj name="수식" r:id="rId3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843088"/>
                        <a:ext cx="3128962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691149"/>
              </p:ext>
            </p:extLst>
          </p:nvPr>
        </p:nvGraphicFramePr>
        <p:xfrm>
          <a:off x="2098160" y="3456781"/>
          <a:ext cx="1033680" cy="37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" name="수식" r:id="rId5" imgW="634680" imgH="228600" progId="Equation.3">
                  <p:embed/>
                </p:oleObj>
              </mc:Choice>
              <mc:Fallback>
                <p:oleObj name="수식" r:id="rId5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160" y="3456781"/>
                        <a:ext cx="1033680" cy="373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00430" y="5214950"/>
          <a:ext cx="37973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" name="수식" r:id="rId7" imgW="1841400" imgH="241200" progId="Equation.3">
                  <p:embed/>
                </p:oleObj>
              </mc:Choice>
              <mc:Fallback>
                <p:oleObj name="수식" r:id="rId7" imgW="1841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5214950"/>
                        <a:ext cx="3797300" cy="4984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4876" y="5786454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운동량 보존의 법칙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(law of conservation of momentum)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2166" y="444981"/>
            <a:ext cx="8512138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운동량의 보존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(Conservation of Momentum)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066925" y="2555875"/>
          <a:ext cx="32829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" name="수식" r:id="rId9" imgW="1358640" imgH="253800" progId="Equation.3">
                  <p:embed/>
                </p:oleObj>
              </mc:Choice>
              <mc:Fallback>
                <p:oleObj name="수식" r:id="rId9" imgW="1358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555875"/>
                        <a:ext cx="32829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0034" y="3857627"/>
            <a:ext cx="2071702" cy="235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131840" y="3443259"/>
            <a:ext cx="3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이고 시간 간격은 동일하므로</a:t>
            </a:r>
            <a:endParaRPr lang="ko-KR" altLang="en-US" sz="2000" dirty="0"/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357554" y="4429132"/>
          <a:ext cx="4216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" name="수식" r:id="rId12" imgW="2044440" imgH="241200" progId="Equation.3">
                  <p:embed/>
                </p:oleObj>
              </mc:Choice>
              <mc:Fallback>
                <p:oleObj name="수식" r:id="rId12" imgW="2044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429132"/>
                        <a:ext cx="42164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13" y="980728"/>
            <a:ext cx="2065791" cy="292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44908" y="6501625"/>
            <a:ext cx="733993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계에 작용하는 알짜 외부 힘이 없으면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계의 전체 운동량은 시간에 따라 일정하게 유지된다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96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88004" y="748545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마찰이 없는 얼음 위에서 궁수가 </a:t>
            </a:r>
            <a:r>
              <a:rPr lang="en-US" altLang="ko-KR" sz="1600" dirty="0" smtClean="0"/>
              <a:t>0.03 </a:t>
            </a:r>
            <a:r>
              <a:rPr lang="en-US" altLang="ko-KR" sz="1600" dirty="0"/>
              <a:t>kg</a:t>
            </a:r>
            <a:r>
              <a:rPr lang="ko-KR" altLang="en-US" sz="1600" dirty="0"/>
              <a:t>의 화살을 </a:t>
            </a:r>
            <a:r>
              <a:rPr lang="en-US" altLang="ko-KR" sz="1600" dirty="0" smtClean="0"/>
              <a:t>50.0m/s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궁사와 활을 합친 질량은 </a:t>
            </a:r>
            <a:r>
              <a:rPr lang="en-US" altLang="ko-KR" sz="1600" dirty="0" smtClean="0"/>
              <a:t>60.0 kg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(a) </a:t>
            </a:r>
            <a:r>
              <a:rPr lang="ko-KR" altLang="en-US" sz="1600" dirty="0" smtClean="0"/>
              <a:t>활을 </a:t>
            </a:r>
            <a:r>
              <a:rPr lang="ko-KR" altLang="en-US" sz="1600" dirty="0"/>
              <a:t>쏜 </a:t>
            </a:r>
            <a:r>
              <a:rPr lang="ko-KR" altLang="en-US" sz="1600" dirty="0" smtClean="0"/>
              <a:t>후 궁사는 얼마의 속도로 얼음 위에서 미끄러지는가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(b)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두 번째 화살은 수평과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30.0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˚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의 각으로 위로 쏘는 경우 궁사가 뒤로 미끄러지는 속력은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?</a:t>
            </a:r>
          </a:p>
          <a:p>
            <a:r>
              <a:rPr lang="en-US" altLang="ko-K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(c) </a:t>
            </a:r>
            <a:r>
              <a:rPr lang="ko-KR" alt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두번째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 화살이 늘어난 길이가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0.8m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일 때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궁사에 작용하는 수직 항력은 얼마인가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바탕"/>
                <a:ea typeface="바탕"/>
              </a:rPr>
              <a:t>?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326" y="2073568"/>
            <a:ext cx="571504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풀이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49808"/>
              </p:ext>
            </p:extLst>
          </p:nvPr>
        </p:nvGraphicFramePr>
        <p:xfrm>
          <a:off x="1352144" y="2071984"/>
          <a:ext cx="11763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" name="수식" r:id="rId3" imgW="495000" imgH="241200" progId="Equation.3">
                  <p:embed/>
                </p:oleObj>
              </mc:Choice>
              <mc:Fallback>
                <p:oleObj name="수식" r:id="rId3" imgW="495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144" y="2071984"/>
                        <a:ext cx="1176338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9994" y="2287881"/>
            <a:ext cx="1909760" cy="248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927194"/>
              </p:ext>
            </p:extLst>
          </p:nvPr>
        </p:nvGraphicFramePr>
        <p:xfrm>
          <a:off x="3709598" y="2143421"/>
          <a:ext cx="25638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9" name="수식" r:id="rId6" imgW="1079280" imgH="241200" progId="Equation.3">
                  <p:embed/>
                </p:oleObj>
              </mc:Choice>
              <mc:Fallback>
                <p:oleObj name="수식" r:id="rId6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598" y="2143421"/>
                        <a:ext cx="2563812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423714" y="22043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이므로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37764" y="3859517"/>
            <a:ext cx="600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만일 화살을 수평선상에서 각 </a:t>
            </a:r>
            <a:r>
              <a:rPr lang="el-GR" altLang="ko-KR" sz="1600" i="1" dirty="0" smtClean="0">
                <a:solidFill>
                  <a:srgbClr val="0070C0"/>
                </a:solidFill>
              </a:rPr>
              <a:t>θ</a:t>
            </a:r>
            <a:r>
              <a:rPr lang="ko-KR" altLang="en-US" sz="1600" dirty="0" smtClean="0">
                <a:solidFill>
                  <a:srgbClr val="0070C0"/>
                </a:solidFill>
              </a:rPr>
              <a:t>인 </a:t>
            </a:r>
            <a:r>
              <a:rPr lang="ko-KR" altLang="en-US" sz="1600" dirty="0">
                <a:solidFill>
                  <a:srgbClr val="0070C0"/>
                </a:solidFill>
              </a:rPr>
              <a:t>방향으로 쏘았다면 </a:t>
            </a:r>
            <a:r>
              <a:rPr lang="ko-KR" altLang="en-US" sz="1600" dirty="0" smtClean="0">
                <a:solidFill>
                  <a:srgbClr val="0070C0"/>
                </a:solidFill>
              </a:rPr>
              <a:t>궁수의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ko-KR" altLang="en-US" sz="1600" dirty="0" smtClean="0">
                <a:solidFill>
                  <a:srgbClr val="0070C0"/>
                </a:solidFill>
              </a:rPr>
              <a:t>반동 </a:t>
            </a:r>
            <a:r>
              <a:rPr lang="ko-KR" altLang="en-US" sz="1600" dirty="0">
                <a:solidFill>
                  <a:srgbClr val="0070C0"/>
                </a:solidFill>
              </a:rPr>
              <a:t>속도는 어떻게 될까</a:t>
            </a:r>
            <a:r>
              <a:rPr lang="en-US" altLang="ko-KR" sz="1600" dirty="0">
                <a:solidFill>
                  <a:srgbClr val="0070C0"/>
                </a:solidFill>
              </a:rPr>
              <a:t>?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10962"/>
              </p:ext>
            </p:extLst>
          </p:nvPr>
        </p:nvGraphicFramePr>
        <p:xfrm>
          <a:off x="1066392" y="5100954"/>
          <a:ext cx="32146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0" name="수식" r:id="rId8" imgW="1422360" imgH="241200" progId="Equation.3">
                  <p:embed/>
                </p:oleObj>
              </mc:Choice>
              <mc:Fallback>
                <p:oleObj name="수식" r:id="rId8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392" y="5100954"/>
                        <a:ext cx="321468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0865"/>
              </p:ext>
            </p:extLst>
          </p:nvPr>
        </p:nvGraphicFramePr>
        <p:xfrm>
          <a:off x="4860541" y="4931094"/>
          <a:ext cx="28082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" name="수식" r:id="rId10" imgW="1307880" imgH="431640" progId="Equation.3">
                  <p:embed/>
                </p:oleObj>
              </mc:Choice>
              <mc:Fallback>
                <p:oleObj name="수식" r:id="rId10" imgW="130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541" y="4931094"/>
                        <a:ext cx="2808288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37764" y="4502459"/>
            <a:ext cx="600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>
                <a:solidFill>
                  <a:srgbClr val="0070C0"/>
                </a:solidFill>
              </a:rPr>
              <a:t>x</a:t>
            </a:r>
            <a:r>
              <a:rPr lang="ko-KR" altLang="en-US" sz="1600" dirty="0" smtClean="0">
                <a:solidFill>
                  <a:srgbClr val="0070C0"/>
                </a:solidFill>
              </a:rPr>
              <a:t>방향에서 운동량 보존을 고려하면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2078" y="5885420"/>
            <a:ext cx="739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(b)</a:t>
            </a:r>
          </a:p>
        </p:txBody>
      </p:sp>
      <p:grpSp>
        <p:nvGrpSpPr>
          <p:cNvPr id="18" name="그룹 14"/>
          <p:cNvGrpSpPr/>
          <p:nvPr/>
        </p:nvGrpSpPr>
        <p:grpSpPr>
          <a:xfrm>
            <a:off x="566326" y="346159"/>
            <a:ext cx="8175852" cy="369332"/>
            <a:chOff x="928662" y="571480"/>
            <a:chExt cx="4357718" cy="369332"/>
          </a:xfrm>
        </p:grpSpPr>
        <p:sp>
          <p:nvSpPr>
            <p:cNvPr id="19" name="직사각형 18"/>
            <p:cNvSpPr/>
            <p:nvPr/>
          </p:nvSpPr>
          <p:spPr>
            <a:xfrm>
              <a:off x="1659591" y="571480"/>
              <a:ext cx="85798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궁사의 </a:t>
              </a:r>
              <a:r>
                <a:rPr lang="ko-KR" altLang="en-US" b="1" dirty="0" err="1" smtClean="0"/>
                <a:t>활쏘기</a:t>
              </a:r>
              <a:endParaRPr lang="en-US" altLang="ko-KR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6.2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0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2166" y="444981"/>
            <a:ext cx="8354676" cy="461665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6.3 1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 충돌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Collision)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4364188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b="1" dirty="0" smtClean="0">
                <a:solidFill>
                  <a:srgbClr val="FF0000"/>
                </a:solidFill>
              </a:rPr>
              <a:t>탄성 충돌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(elastic collision)</a:t>
            </a:r>
            <a:r>
              <a:rPr lang="en-US" altLang="ko-KR" sz="2000" b="1" dirty="0" smtClean="0"/>
              <a:t>: </a:t>
            </a:r>
            <a:r>
              <a:rPr lang="ko-KR" altLang="en-US" sz="2000" dirty="0" smtClean="0"/>
              <a:t>충돌 과정에서 운동량과 전체 운동 </a:t>
            </a:r>
            <a:endParaRPr lang="en-US" altLang="ko-KR" sz="2000" dirty="0" smtClean="0"/>
          </a:p>
          <a:p>
            <a:r>
              <a:rPr lang="ko-KR" altLang="en-US" sz="2000" b="1" dirty="0" smtClean="0"/>
              <a:t>           </a:t>
            </a:r>
            <a:r>
              <a:rPr lang="ko-KR" altLang="en-US" sz="2000" dirty="0" smtClean="0"/>
              <a:t>에너지가 보존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2721114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비탄성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충돌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(inelastic collision)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충돌 과정에서 계의 전체 운동 </a:t>
            </a:r>
            <a:endParaRPr lang="en-US" altLang="ko-KR" sz="2000" dirty="0" smtClean="0"/>
          </a:p>
          <a:p>
            <a:r>
              <a:rPr lang="en-US" altLang="ko-KR" sz="2000" dirty="0" smtClean="0"/>
              <a:t>           </a:t>
            </a:r>
            <a:r>
              <a:rPr lang="ko-KR" altLang="en-US" sz="2000" dirty="0" smtClean="0"/>
              <a:t>에너지가 보존되지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않음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571472" y="1428736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어떤 형태의 충돌에 대해서도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계가 고립되어 있다고 가정하면 충돌 전의 계의 전체 운동량은 충돌 후의 계의 전체 운동량과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72" y="2143116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그러나 충돌에서 운동 에너지는 일반적으로 보존되지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3578370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000" b="1" dirty="0" smtClean="0"/>
              <a:t>완전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비탄성</a:t>
            </a:r>
            <a:r>
              <a:rPr lang="ko-KR" altLang="en-US" sz="2000" b="1" dirty="0" smtClean="0"/>
              <a:t> 충돌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두 물체가 충돌해서 서로 붙는 충돌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571472" y="5425875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탄성 충돌이나 완전 </a:t>
            </a:r>
            <a:r>
              <a:rPr lang="ko-KR" altLang="en-US" dirty="0" err="1" smtClean="0"/>
              <a:t>비탄성</a:t>
            </a:r>
            <a:r>
              <a:rPr lang="ko-KR" altLang="en-US" dirty="0" smtClean="0"/>
              <a:t> 충돌은 극한적인 경우이고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실제 충돌은 이 두 범주 사이에 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3071810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운동량은 </a:t>
            </a:r>
            <a:r>
              <a:rPr lang="ko-KR" altLang="en-US" sz="2000" dirty="0" err="1" smtClean="0"/>
              <a:t>벡터량이므로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속도 벡터 성분의 부호에 유의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1000108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충돌한 후 서로 붙어서 함께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운동하는 경우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500042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◈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비탄성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충돌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Perfectly Inelastic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Collisions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163888" y="1428736"/>
          <a:ext cx="3694128" cy="54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" name="수식" r:id="rId3" imgW="1638000" imgH="241200" progId="Equation.3">
                  <p:embed/>
                </p:oleObj>
              </mc:Choice>
              <mc:Fallback>
                <p:oleObj name="수식" r:id="rId3" imgW="1638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1428736"/>
                        <a:ext cx="3694128" cy="54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806825" y="2071678"/>
          <a:ext cx="2408249" cy="9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" name="수식" r:id="rId5" imgW="1117440" imgH="431640" progId="Equation.3">
                  <p:embed/>
                </p:oleObj>
              </mc:Choice>
              <mc:Fallback>
                <p:oleObj name="수식" r:id="rId5" imgW="111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2071678"/>
                        <a:ext cx="2408249" cy="93071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1000108"/>
            <a:ext cx="14763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2976" y="509071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(a)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4084084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1.80x10</a:t>
            </a:r>
            <a:r>
              <a:rPr lang="en-US" altLang="ko-KR" sz="1400" baseline="30000" dirty="0" smtClean="0"/>
              <a:t>3</a:t>
            </a:r>
            <a:r>
              <a:rPr lang="en-US" altLang="ko-KR" sz="1400" dirty="0" smtClean="0"/>
              <a:t> kg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SUV</a:t>
            </a:r>
            <a:r>
              <a:rPr lang="ko-KR" altLang="en-US" sz="1400" dirty="0" smtClean="0"/>
              <a:t>차가 </a:t>
            </a:r>
            <a:r>
              <a:rPr lang="en-US" altLang="ko-KR" sz="1400" dirty="0" smtClean="0"/>
              <a:t>15.0 m/s</a:t>
            </a:r>
            <a:r>
              <a:rPr lang="ko-KR" altLang="en-US" sz="1400" dirty="0" smtClean="0"/>
              <a:t>로 동쪽으로 달리고 반면</a:t>
            </a:r>
            <a:r>
              <a:rPr lang="en-US" altLang="ko-KR" sz="1400" dirty="0" smtClean="0"/>
              <a:t>9.00x10</a:t>
            </a:r>
            <a:r>
              <a:rPr lang="en-US" altLang="ko-KR" sz="1400" baseline="30000" dirty="0" smtClean="0"/>
              <a:t>2 </a:t>
            </a:r>
            <a:r>
              <a:rPr lang="en-US" altLang="ko-KR" sz="1400" dirty="0" smtClean="0"/>
              <a:t>kg</a:t>
            </a:r>
            <a:r>
              <a:rPr lang="ko-KR" altLang="en-US" sz="1400" dirty="0" smtClean="0"/>
              <a:t>의 소형차는 </a:t>
            </a:r>
            <a:r>
              <a:rPr lang="en-US" altLang="ko-KR" sz="1400" dirty="0" smtClean="0"/>
              <a:t>15.0 m/s</a:t>
            </a:r>
            <a:r>
              <a:rPr lang="ko-KR" altLang="en-US" sz="1400" dirty="0" smtClean="0"/>
              <a:t>로 서쪽으로 달리고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두 차는 정면 충돌 후 뒤엉켜버렸다</a:t>
            </a:r>
            <a:r>
              <a:rPr lang="en-US" altLang="ko-KR" sz="1400" dirty="0" smtClean="0"/>
              <a:t>. (a) </a:t>
            </a:r>
            <a:r>
              <a:rPr lang="ko-KR" altLang="en-US" sz="1400" dirty="0" smtClean="0"/>
              <a:t>충돌 후 뒤엉킨 차들의 속도의 변화를 구하라</a:t>
            </a:r>
            <a:r>
              <a:rPr lang="en-US" altLang="ko-KR" sz="1400" dirty="0" smtClean="0"/>
              <a:t>. (b) </a:t>
            </a:r>
            <a:r>
              <a:rPr lang="ko-KR" altLang="en-US" sz="1400" dirty="0" smtClean="0"/>
              <a:t>각 차의 속도 변화를 구하라</a:t>
            </a:r>
            <a:r>
              <a:rPr lang="en-US" altLang="ko-KR" sz="1400" dirty="0" smtClean="0"/>
              <a:t>. (c) </a:t>
            </a:r>
            <a:r>
              <a:rPr lang="ko-KR" altLang="en-US" sz="1400" dirty="0" smtClean="0"/>
              <a:t>두 차로 이루어진 계의 운동 에너지의 변화를 구하라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527183" y="5072074"/>
          <a:ext cx="4187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" name="수식" r:id="rId8" imgW="2323800" imgH="241200" progId="Equation.3">
                  <p:embed/>
                </p:oleObj>
              </mc:Choice>
              <mc:Fallback>
                <p:oleObj name="수식" r:id="rId8" imgW="232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83" y="5072074"/>
                        <a:ext cx="41878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1472" y="5143512"/>
            <a:ext cx="543739" cy="307777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풀이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457384"/>
              </p:ext>
            </p:extLst>
          </p:nvPr>
        </p:nvGraphicFramePr>
        <p:xfrm>
          <a:off x="2022475" y="5715000"/>
          <a:ext cx="31797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" name="Equation" r:id="rId10" imgW="1765080" imgH="431640" progId="Equation.DSMT4">
                  <p:embed/>
                </p:oleObj>
              </mc:Choice>
              <mc:Fallback>
                <p:oleObj name="Equation" r:id="rId10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5715000"/>
                        <a:ext cx="3179763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41" y="4797152"/>
            <a:ext cx="2343459" cy="201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4"/>
          <p:cNvGrpSpPr/>
          <p:nvPr/>
        </p:nvGrpSpPr>
        <p:grpSpPr>
          <a:xfrm>
            <a:off x="509234" y="3645024"/>
            <a:ext cx="8175852" cy="369332"/>
            <a:chOff x="928662" y="571480"/>
            <a:chExt cx="4357718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659591" y="571480"/>
              <a:ext cx="857987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트럭과 소형차</a:t>
              </a:r>
              <a:endParaRPr lang="en-US" altLang="ko-KR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8663" y="571480"/>
              <a:ext cx="719234" cy="369332"/>
            </a:xfrm>
            <a:prstGeom prst="rect">
              <a:avLst/>
            </a:prstGeom>
            <a:solidFill>
              <a:srgbClr val="C90316">
                <a:alpha val="7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예제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6.3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928662" y="571480"/>
              <a:ext cx="4357718" cy="357190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9340</TotalTime>
  <Words>1217</Words>
  <Application>Microsoft Office PowerPoint</Application>
  <PresentationFormat>화면 슬라이드 쇼(4:3)</PresentationFormat>
  <Paragraphs>146</Paragraphs>
  <Slides>18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기류</vt:lpstr>
      <vt:lpstr>수식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대한민국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뽀네집</dc:creator>
  <cp:lastModifiedBy>next</cp:lastModifiedBy>
  <cp:revision>566</cp:revision>
  <dcterms:created xsi:type="dcterms:W3CDTF">2009-02-19T16:55:42Z</dcterms:created>
  <dcterms:modified xsi:type="dcterms:W3CDTF">2014-08-04T03:05:18Z</dcterms:modified>
</cp:coreProperties>
</file>