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07" r:id="rId2"/>
    <p:sldId id="416" r:id="rId3"/>
    <p:sldId id="469" r:id="rId4"/>
    <p:sldId id="465" r:id="rId5"/>
    <p:sldId id="468" r:id="rId6"/>
    <p:sldId id="470" r:id="rId7"/>
    <p:sldId id="471" r:id="rId8"/>
    <p:sldId id="462" r:id="rId9"/>
    <p:sldId id="472" r:id="rId10"/>
    <p:sldId id="463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6" r:id="rId29"/>
    <p:sldId id="447" r:id="rId30"/>
    <p:sldId id="473" r:id="rId31"/>
    <p:sldId id="466" r:id="rId32"/>
    <p:sldId id="46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74" r:id="rId4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3" autoAdjust="0"/>
    <p:restoredTop sz="94002" autoAdjust="0"/>
  </p:normalViewPr>
  <p:slideViewPr>
    <p:cSldViewPr>
      <p:cViewPr varScale="1">
        <p:scale>
          <a:sx n="96" d="100"/>
          <a:sy n="96" d="100"/>
        </p:scale>
        <p:origin x="-936" y="-77"/>
      </p:cViewPr>
      <p:guideLst>
        <p:guide orient="horz" pos="37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885C2-C83F-41AA-9F24-F94A188ECD70}" type="datetimeFigureOut">
              <a:rPr lang="ko-KR" altLang="en-US" smtClean="0"/>
              <a:t>2014-08-25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83C-0FCA-430E-AD27-8F9678585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0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각가속도의</a:t>
            </a:r>
            <a:r>
              <a:rPr lang="ko-KR" altLang="en-US" dirty="0" smtClean="0"/>
              <a:t> 차원은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8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7258FA-61F4-4AEC-AA1B-4CD0D64BE4F7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1.png"/><Relationship Id="rId4" Type="http://schemas.openxmlformats.org/officeDocument/2006/relationships/image" Target="../media/image22.wmf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5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9.wmf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11" Type="http://schemas.openxmlformats.org/officeDocument/2006/relationships/image" Target="../media/image47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6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png"/><Relationship Id="rId5" Type="http://schemas.openxmlformats.org/officeDocument/2006/relationships/image" Target="../media/image58.emf"/><Relationship Id="rId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66.wmf"/><Relationship Id="rId9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11" Type="http://schemas.openxmlformats.org/officeDocument/2006/relationships/image" Target="../media/image77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4.bin"/><Relationship Id="rId4" Type="http://schemas.openxmlformats.org/officeDocument/2006/relationships/image" Target="../media/image7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7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80.wmf"/><Relationship Id="rId9" Type="http://schemas.openxmlformats.org/officeDocument/2006/relationships/image" Target="../media/image8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image" Target="../media/image87.wmf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89.png"/><Relationship Id="rId9" Type="http://schemas.openxmlformats.org/officeDocument/2006/relationships/image" Target="../media/image8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0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9.png"/><Relationship Id="rId4" Type="http://schemas.openxmlformats.org/officeDocument/2006/relationships/image" Target="../media/image12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73816" y="2564904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물리학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051720" y="3933056"/>
            <a:ext cx="45365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2014.2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학기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이남영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/>
          <p:cNvSpPr/>
          <p:nvPr/>
        </p:nvSpPr>
        <p:spPr>
          <a:xfrm>
            <a:off x="6324600" y="4476750"/>
            <a:ext cx="1348740" cy="670560"/>
          </a:xfrm>
          <a:custGeom>
            <a:avLst/>
            <a:gdLst>
              <a:gd name="connsiteX0" fmla="*/ 1177290 w 1348740"/>
              <a:gd name="connsiteY0" fmla="*/ 0 h 670560"/>
              <a:gd name="connsiteX1" fmla="*/ 0 w 1348740"/>
              <a:gd name="connsiteY1" fmla="*/ 670560 h 670560"/>
              <a:gd name="connsiteX2" fmla="*/ 1348740 w 1348740"/>
              <a:gd name="connsiteY2" fmla="*/ 76200 h 670560"/>
              <a:gd name="connsiteX3" fmla="*/ 1177290 w 1348740"/>
              <a:gd name="connsiteY3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740" h="670560">
                <a:moveTo>
                  <a:pt x="1177290" y="0"/>
                </a:moveTo>
                <a:lnTo>
                  <a:pt x="0" y="670560"/>
                </a:lnTo>
                <a:lnTo>
                  <a:pt x="1348740" y="76200"/>
                </a:lnTo>
                <a:lnTo>
                  <a:pt x="1177290" y="0"/>
                </a:lnTo>
                <a:close/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86007" y="1926992"/>
            <a:ext cx="364505" cy="34666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1472" y="968440"/>
            <a:ext cx="5224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만유인력이 작용하는 행성운동 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27584" y="1582955"/>
                <a:ext cx="6480720" cy="3578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만유인력의 경우 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𝑀𝑚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ko-KR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이므로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/</a:t>
                </a:r>
                <a:r>
                  <a:rPr lang="en-US" altLang="ko-KR" dirty="0" smtClean="0">
                    <a:sym typeface="Symbol"/>
                  </a:rPr>
                  <a:t>/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>
                    <a:sym typeface="Wingdings" pitchFamily="2" charset="2"/>
                  </a:rPr>
                  <a:t></a:t>
                </a:r>
                <a:r>
                  <a:rPr lang="en-US" altLang="ko-KR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sym typeface="Symbol"/>
                          </a:rPr>
                          <m:t>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 smtClean="0"/>
                  <a:t>0 ,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smtClean="0"/>
                  <a:t>보존 </a:t>
                </a:r>
                <a:endParaRPr lang="en-US" altLang="ko-KR" dirty="0" smtClean="0"/>
              </a:p>
              <a:p>
                <a:pPr marL="285750" indent="-285750">
                  <a:buFont typeface="Wingdings"/>
                  <a:buChar char="è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일정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보존함</a:t>
                </a:r>
                <a:endParaRPr lang="en-US" altLang="ko-KR" dirty="0"/>
              </a:p>
              <a:p>
                <a:pPr marL="285750" indent="-285750">
                  <a:buFont typeface="Wingdings"/>
                  <a:buChar char="è"/>
                </a:pPr>
                <a:endParaRPr lang="en-US" altLang="ko-KR" dirty="0" smtClean="0"/>
              </a:p>
              <a:p>
                <a:r>
                  <a:rPr lang="en-US" altLang="ko-KR" dirty="0" smtClean="0"/>
                  <a:t>L = m|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dirty="0" smtClean="0"/>
                  <a:t>|</a:t>
                </a:r>
                <a:r>
                  <a:rPr lang="en-US" altLang="ko-KR" dirty="0" smtClean="0">
                    <a:sym typeface="Symbol"/>
                  </a:rPr>
                  <a:t>|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altLang="ko-KR" b="0" i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ko-KR" dirty="0" smtClean="0"/>
                  <a:t> sin </a:t>
                </a:r>
                <a:r>
                  <a:rPr lang="en-US" altLang="ko-KR" dirty="0" smtClean="0">
                    <a:sym typeface="Symbol"/>
                  </a:rPr>
                  <a:t> = </a:t>
                </a:r>
                <a:r>
                  <a:rPr lang="ko-KR" altLang="en-US" dirty="0" smtClean="0">
                    <a:sym typeface="Symbol"/>
                  </a:rPr>
                  <a:t>일정</a:t>
                </a:r>
                <a:endParaRPr lang="en-US" altLang="ko-KR" dirty="0" smtClean="0">
                  <a:sym typeface="Symbol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</a:rPr>
                  <a:t>r v </a:t>
                </a:r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sin 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 </a:t>
                </a:r>
                <a:r>
                  <a:rPr lang="ko-KR" altLang="en-US" dirty="0" smtClean="0">
                    <a:sym typeface="Symbol"/>
                  </a:rPr>
                  <a:t>의 의미는 </a:t>
                </a:r>
                <a:r>
                  <a:rPr lang="en-US" altLang="ko-KR" dirty="0" smtClean="0">
                    <a:sym typeface="Symbol"/>
                  </a:rPr>
                  <a:t>? </a:t>
                </a:r>
                <a:r>
                  <a:rPr lang="ko-KR" altLang="en-US" dirty="0" smtClean="0">
                    <a:sym typeface="Symbol"/>
                  </a:rPr>
                  <a:t>면적 속도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𝑑𝐴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ko-KR" dirty="0" smtClean="0">
                  <a:sym typeface="Symbol"/>
                </a:endParaRPr>
              </a:p>
              <a:p>
                <a:endParaRPr lang="en-US" altLang="ko-KR" dirty="0">
                  <a:sym typeface="Symbol"/>
                </a:endParaRPr>
              </a:p>
              <a:p>
                <a:r>
                  <a:rPr lang="ko-KR" altLang="en-US" dirty="0" smtClean="0">
                    <a:sym typeface="Symbol"/>
                  </a:rPr>
                  <a:t>즉</a:t>
                </a:r>
                <a:r>
                  <a:rPr lang="en-US" altLang="ko-KR" dirty="0" smtClean="0">
                    <a:sym typeface="Symbol"/>
                  </a:rPr>
                  <a:t>, </a:t>
                </a:r>
                <a:r>
                  <a:rPr lang="ko-KR" altLang="en-US" dirty="0" smtClean="0">
                    <a:sym typeface="Symbol"/>
                  </a:rPr>
                  <a:t>만유인력이 작용하는 행성운동에서</a:t>
                </a:r>
                <a:endParaRPr lang="en-US" altLang="ko-KR" dirty="0" smtClean="0">
                  <a:sym typeface="Symbol"/>
                </a:endParaRPr>
              </a:p>
              <a:p>
                <a:r>
                  <a:rPr lang="ko-KR" altLang="en-US" dirty="0" smtClean="0">
                    <a:sym typeface="Symbol"/>
                  </a:rPr>
                  <a:t>면적속도가 일정하다는 </a:t>
                </a:r>
                <a:r>
                  <a:rPr lang="ko-KR" altLang="en-US" dirty="0" err="1" smtClean="0">
                    <a:sym typeface="Symbol"/>
                  </a:rPr>
                  <a:t>케플러</a:t>
                </a:r>
                <a:r>
                  <a:rPr lang="ko-KR" altLang="en-US" dirty="0" smtClean="0">
                    <a:sym typeface="Symbol"/>
                  </a:rPr>
                  <a:t> </a:t>
                </a:r>
                <a:r>
                  <a:rPr lang="en-US" altLang="ko-KR" dirty="0" smtClean="0">
                    <a:sym typeface="Symbol"/>
                  </a:rPr>
                  <a:t>2</a:t>
                </a:r>
                <a:r>
                  <a:rPr lang="ko-KR" altLang="en-US" dirty="0" smtClean="0">
                    <a:sym typeface="Symbol"/>
                  </a:rPr>
                  <a:t>법칙 의미</a:t>
                </a:r>
                <a:r>
                  <a:rPr lang="en-US" altLang="ko-KR" dirty="0" smtClean="0">
                    <a:sym typeface="Symbol"/>
                  </a:rPr>
                  <a:t>.</a:t>
                </a:r>
                <a:r>
                  <a:rPr lang="ko-KR" altLang="en-US" dirty="0" smtClean="0">
                    <a:sym typeface="Symbol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2955"/>
                <a:ext cx="6480720" cy="3578608"/>
              </a:xfrm>
              <a:prstGeom prst="rect">
                <a:avLst/>
              </a:prstGeom>
              <a:blipFill rotWithShape="1">
                <a:blip r:embed="rId2"/>
                <a:stretch>
                  <a:fillRect l="-847" t="-1193" b="-1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6156176" y="1238158"/>
            <a:ext cx="2273476" cy="172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endCxn id="12" idx="3"/>
          </p:cNvCxnSpPr>
          <p:nvPr/>
        </p:nvCxnSpPr>
        <p:spPr>
          <a:xfrm flipV="1">
            <a:off x="7565652" y="1679102"/>
            <a:ext cx="609634" cy="420026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05368" y="1519783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368" y="1519783"/>
                <a:ext cx="380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9672" r="-27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8143900" y="1496384"/>
            <a:ext cx="214314" cy="2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8296348" y="1679102"/>
            <a:ext cx="205612" cy="3071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29652" y="1556840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52" y="1556840"/>
                <a:ext cx="3974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9672" r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212486" y="1160698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486" y="1160698"/>
                <a:ext cx="46435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회전운동 보존 예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각운동량 보존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1649" y="17415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308303" y="1052736"/>
            <a:ext cx="1518830" cy="1584176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921649" y="2636912"/>
            <a:ext cx="1092689" cy="129614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072044" y="4437095"/>
            <a:ext cx="1424430" cy="854408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77987" y="437956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987" y="4379561"/>
                <a:ext cx="3804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9672" r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/>
          <p:cNvCxnSpPr/>
          <p:nvPr/>
        </p:nvCxnSpPr>
        <p:spPr>
          <a:xfrm>
            <a:off x="7496474" y="4437095"/>
            <a:ext cx="647426" cy="31179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30911" y="4653136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911" y="4653136"/>
                <a:ext cx="39748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9672"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/>
          <p:cNvSpPr/>
          <p:nvPr/>
        </p:nvSpPr>
        <p:spPr>
          <a:xfrm>
            <a:off x="3515753" y="4148693"/>
            <a:ext cx="4899367" cy="2709308"/>
          </a:xfrm>
          <a:prstGeom prst="arc">
            <a:avLst>
              <a:gd name="adj1" fmla="val 16200000"/>
              <a:gd name="adj2" fmla="val 996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508320" y="3861048"/>
            <a:ext cx="1024120" cy="576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056171" y="4538880"/>
            <a:ext cx="1694341" cy="75262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98611" y="41854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Symbol"/>
              </a:rPr>
              <a:t>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자유형 42"/>
          <p:cNvSpPr/>
          <p:nvPr/>
        </p:nvSpPr>
        <p:spPr>
          <a:xfrm rot="3701325">
            <a:off x="7860826" y="4400819"/>
            <a:ext cx="230484" cy="84042"/>
          </a:xfrm>
          <a:custGeom>
            <a:avLst/>
            <a:gdLst>
              <a:gd name="connsiteX0" fmla="*/ 0 w 194310"/>
              <a:gd name="connsiteY0" fmla="*/ 4032 h 84042"/>
              <a:gd name="connsiteX1" fmla="*/ 68580 w 194310"/>
              <a:gd name="connsiteY1" fmla="*/ 4032 h 84042"/>
              <a:gd name="connsiteX2" fmla="*/ 167640 w 194310"/>
              <a:gd name="connsiteY2" fmla="*/ 45942 h 84042"/>
              <a:gd name="connsiteX3" fmla="*/ 194310 w 194310"/>
              <a:gd name="connsiteY3" fmla="*/ 84042 h 8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" h="84042">
                <a:moveTo>
                  <a:pt x="0" y="4032"/>
                </a:moveTo>
                <a:cubicBezTo>
                  <a:pt x="20320" y="539"/>
                  <a:pt x="40640" y="-2953"/>
                  <a:pt x="68580" y="4032"/>
                </a:cubicBezTo>
                <a:cubicBezTo>
                  <a:pt x="96520" y="11017"/>
                  <a:pt x="146685" y="32607"/>
                  <a:pt x="167640" y="45942"/>
                </a:cubicBezTo>
                <a:cubicBezTo>
                  <a:pt x="188595" y="59277"/>
                  <a:pt x="187960" y="64992"/>
                  <a:pt x="194310" y="84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7317912" y="4509120"/>
            <a:ext cx="287456" cy="99422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36096" y="5503347"/>
                <a:ext cx="3600400" cy="13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dt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동안 이동한 거리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ds =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v </a:t>
                </a: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dt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dt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동안 훑고 지나간 면적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dA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dA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r ds sin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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  <a:sym typeface="Symbol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= r v sin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 </a:t>
                </a: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dt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  <a:sym typeface="Symbol"/>
                </a:endParaRPr>
              </a:p>
              <a:p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𝐴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 = r v sin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  <a:sym typeface="Symbol"/>
                  </a:rPr>
                  <a:t>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  <a:sym typeface="Symbol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503347"/>
                <a:ext cx="3600400" cy="1322285"/>
              </a:xfrm>
              <a:prstGeom prst="rect">
                <a:avLst/>
              </a:prstGeom>
              <a:blipFill rotWithShape="1">
                <a:blip r:embed="rId12"/>
                <a:stretch>
                  <a:fillRect l="-1525" t="-2304" b="-1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8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404664"/>
            <a:ext cx="838800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각속도과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각가속도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(Angular Speed and Angular Acceleration)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357298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직선운동에서 중요한 물리 개념인 변위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속도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가속도의 개념은 회전 운동에서 각각 </a:t>
            </a:r>
            <a:r>
              <a:rPr lang="ko-KR" altLang="en-US" sz="2000" dirty="0" err="1" smtClean="0"/>
              <a:t>각변위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각속도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각가속도에</a:t>
            </a:r>
            <a:r>
              <a:rPr lang="ko-KR" altLang="en-US" sz="2000" dirty="0" smtClean="0"/>
              <a:t> 대응된다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22859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아래 그림에서</a:t>
            </a:r>
            <a:endParaRPr lang="ko-KR" altLang="en-US" sz="2000" dirty="0"/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2857488" y="2285992"/>
          <a:ext cx="1041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수식" r:id="rId3" imgW="431640" imgH="177480" progId="Equation.3">
                  <p:embed/>
                </p:oleObj>
              </mc:Choice>
              <mc:Fallback>
                <p:oleObj name="수식" r:id="rId3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285992"/>
                        <a:ext cx="1041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2821769" y="3194055"/>
          <a:ext cx="9191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" name="수식" r:id="rId5" imgW="380880" imgH="393480" progId="Equation.3">
                  <p:embed/>
                </p:oleObj>
              </mc:Choice>
              <mc:Fallback>
                <p:oleObj name="수식" r:id="rId5" imgW="38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769" y="3194055"/>
                        <a:ext cx="91916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893339" y="3479807"/>
            <a:ext cx="253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단위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라디안</a:t>
            </a:r>
            <a:r>
              <a:rPr lang="en-US" altLang="ko-KR" sz="2000" dirty="0" smtClean="0"/>
              <a:t>(radian)</a:t>
            </a:r>
            <a:endParaRPr lang="ko-KR" altLang="en-US" sz="2000" dirty="0"/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3311521" y="4572008"/>
          <a:ext cx="2520957" cy="75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수식" r:id="rId7" imgW="1320480" imgH="393480" progId="Equation.3">
                  <p:embed/>
                </p:oleObj>
              </mc:Choice>
              <mc:Fallback>
                <p:oleObj name="수식" r:id="rId7" imgW="1320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1" y="4572008"/>
                        <a:ext cx="2520957" cy="75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472" y="3071810"/>
            <a:ext cx="18954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642910" y="5837202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일반적으로 물리학에서 각은 라디안으로 표현</a:t>
            </a:r>
            <a:endParaRPr lang="ko-KR" altLang="en-US" sz="2000" dirty="0"/>
          </a:p>
        </p:txBody>
      </p:sp>
      <p:pic>
        <p:nvPicPr>
          <p:cNvPr id="13211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1988840"/>
            <a:ext cx="2235376" cy="357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8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6256" y="571480"/>
            <a:ext cx="20955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571480"/>
            <a:ext cx="62151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기준선으로부터 각 </a:t>
            </a:r>
            <a:r>
              <a:rPr lang="el-GR" altLang="ko-KR" sz="2000" i="1" dirty="0" smtClean="0"/>
              <a:t>θ</a:t>
            </a:r>
            <a:r>
              <a:rPr lang="ko-KR" altLang="en-US" sz="2000" dirty="0" smtClean="0"/>
              <a:t>만큼 이동하면 </a:t>
            </a:r>
            <a:r>
              <a:rPr lang="ko-KR" altLang="en-US" sz="2000" dirty="0" err="1" smtClean="0"/>
              <a:t>강체에</a:t>
            </a:r>
            <a:r>
              <a:rPr lang="ko-KR" altLang="en-US" sz="2000" dirty="0" smtClean="0"/>
              <a:t> 속한 모든 다른 입자들도 같은 각도 </a:t>
            </a:r>
            <a:r>
              <a:rPr lang="el-GR" altLang="ko-KR" sz="2000" i="1" dirty="0" smtClean="0"/>
              <a:t>θ</a:t>
            </a:r>
            <a:r>
              <a:rPr lang="ko-KR" altLang="en-US" sz="2000" dirty="0" smtClean="0"/>
              <a:t>만큼 회전한다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입자와 마찬가지로 전체 </a:t>
            </a:r>
            <a:r>
              <a:rPr lang="ko-KR" altLang="en-US" sz="2000" dirty="0" err="1" smtClean="0"/>
              <a:t>강체에</a:t>
            </a:r>
            <a:r>
              <a:rPr lang="ko-KR" altLang="en-US" sz="2000" dirty="0" smtClean="0"/>
              <a:t> 각 </a:t>
            </a:r>
            <a:r>
              <a:rPr lang="el-GR" altLang="ko-KR" sz="2000" i="1" dirty="0" smtClean="0"/>
              <a:t>θ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부여할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회전하는 </a:t>
            </a:r>
            <a:r>
              <a:rPr lang="ko-KR" altLang="en-US" sz="2000" dirty="0" err="1" smtClean="0"/>
              <a:t>강체의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각위치</a:t>
            </a:r>
            <a:r>
              <a:rPr lang="en-US" altLang="ko-KR" sz="2000" dirty="0" smtClean="0"/>
              <a:t>(angular position)</a:t>
            </a:r>
            <a:r>
              <a:rPr lang="ko-KR" altLang="en-US" sz="2000" dirty="0" smtClean="0"/>
              <a:t>를 정의할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때 각변위는 </a:t>
            </a:r>
            <a:endParaRPr lang="ko-KR" altLang="en-US" sz="20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500298" y="2428868"/>
          <a:ext cx="1898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수식" r:id="rId4" imgW="787320" imgH="241200" progId="Equation.3">
                  <p:embed/>
                </p:oleObj>
              </mc:Choice>
              <mc:Fallback>
                <p:oleObj name="수식" r:id="rId4" imgW="787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428868"/>
                        <a:ext cx="18986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617913" y="3214688"/>
          <a:ext cx="30003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수식" r:id="rId6" imgW="1244520" imgH="469800" progId="Equation.3">
                  <p:embed/>
                </p:oleObj>
              </mc:Choice>
              <mc:Fallback>
                <p:oleObj name="수식" r:id="rId6" imgW="1244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3214688"/>
                        <a:ext cx="30003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8662" y="342900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평균 </a:t>
            </a:r>
            <a:r>
              <a:rPr lang="ko-KR" altLang="en-US" sz="2000" dirty="0" err="1" smtClean="0"/>
              <a:t>각속력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1600" dirty="0" smtClean="0"/>
              <a:t>(average angular speed) 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4529088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순간 </a:t>
            </a:r>
            <a:r>
              <a:rPr lang="ko-KR" altLang="en-US" sz="2000" dirty="0" err="1" smtClean="0"/>
              <a:t>각속력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1600" dirty="0" smtClean="0"/>
              <a:t>(instantaneous angular speed)</a:t>
            </a:r>
            <a:endParaRPr lang="ko-KR" altLang="en-US" sz="1600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071934" y="4429132"/>
          <a:ext cx="26939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수식" r:id="rId8" imgW="1117440" imgH="393480" progId="Equation.3">
                  <p:embed/>
                </p:oleObj>
              </mc:Choice>
              <mc:Fallback>
                <p:oleObj name="수식" r:id="rId8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429132"/>
                        <a:ext cx="2693988" cy="9493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07719" y="5715016"/>
            <a:ext cx="253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단위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rad</a:t>
            </a:r>
            <a:r>
              <a:rPr lang="en-US" altLang="ko-KR" sz="2000" dirty="0" smtClean="0"/>
              <a:t>/s </a:t>
            </a:r>
            <a:r>
              <a:rPr lang="ko-KR" altLang="en-US" sz="2000" dirty="0" smtClean="0"/>
              <a:t>또는</a:t>
            </a:r>
            <a:r>
              <a:rPr lang="en-US" altLang="ko-KR" sz="2000" dirty="0" smtClean="0"/>
              <a:t> s</a:t>
            </a:r>
            <a:r>
              <a:rPr lang="en-US" altLang="ko-KR" sz="2000" baseline="30000" dirty="0" smtClean="0"/>
              <a:t>-1</a:t>
            </a:r>
            <a:endParaRPr lang="ko-KR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3184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124744"/>
            <a:ext cx="785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헬리콥터의 날개가 </a:t>
            </a:r>
            <a:r>
              <a:rPr lang="en-US" altLang="ko-KR" dirty="0" smtClean="0"/>
              <a:t>320rev/min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각속력으로</a:t>
            </a:r>
            <a:r>
              <a:rPr lang="ko-KR" altLang="en-US" dirty="0" smtClean="0"/>
              <a:t> 회전한다</a:t>
            </a:r>
            <a:r>
              <a:rPr lang="en-US" altLang="ko-KR" dirty="0" smtClean="0"/>
              <a:t>. (a) </a:t>
            </a:r>
            <a:r>
              <a:rPr lang="ko-KR" altLang="en-US" dirty="0" smtClean="0"/>
              <a:t>이 값을 </a:t>
            </a:r>
            <a:r>
              <a:rPr lang="en-US" altLang="ko-KR" dirty="0" smtClean="0"/>
              <a:t>rad/s</a:t>
            </a:r>
            <a:r>
              <a:rPr lang="ko-KR" altLang="en-US" dirty="0" smtClean="0"/>
              <a:t>단위로 나타내라</a:t>
            </a:r>
            <a:r>
              <a:rPr lang="en-US" altLang="ko-KR" dirty="0" smtClean="0"/>
              <a:t>. (b) </a:t>
            </a:r>
            <a:r>
              <a:rPr lang="ko-KR" altLang="en-US" dirty="0" smtClean="0"/>
              <a:t>날개의 반지름이 </a:t>
            </a:r>
            <a:r>
              <a:rPr lang="en-US" altLang="ko-KR" dirty="0" smtClean="0"/>
              <a:t>2.00m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300s </a:t>
            </a:r>
            <a:r>
              <a:rPr lang="ko-KR" altLang="en-US" dirty="0" smtClean="0"/>
              <a:t>동안 날개 끝은 호의 길이를 얼마만큼 회전하는가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142728"/>
            <a:ext cx="414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5008" y="4509120"/>
            <a:ext cx="51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</a:t>
            </a:r>
            <a:endParaRPr lang="ko-KR" altLang="en-US" dirty="0"/>
          </a:p>
        </p:txBody>
      </p:sp>
      <p:grpSp>
        <p:nvGrpSpPr>
          <p:cNvPr id="12" name="그룹 14"/>
          <p:cNvGrpSpPr/>
          <p:nvPr/>
        </p:nvGrpSpPr>
        <p:grpSpPr>
          <a:xfrm>
            <a:off x="590844" y="578635"/>
            <a:ext cx="8175852" cy="369332"/>
            <a:chOff x="928662" y="571480"/>
            <a:chExt cx="4357718" cy="369332"/>
          </a:xfrm>
        </p:grpSpPr>
        <p:sp>
          <p:nvSpPr>
            <p:cNvPr id="13" name="직사각형 12"/>
            <p:cNvSpPr/>
            <p:nvPr/>
          </p:nvSpPr>
          <p:spPr>
            <a:xfrm>
              <a:off x="1659591" y="571480"/>
              <a:ext cx="58030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헬리콥</a:t>
              </a:r>
              <a:r>
                <a:rPr lang="ko-KR" altLang="en-US" b="1" dirty="0"/>
                <a:t>터</a:t>
              </a:r>
              <a:endParaRPr lang="en-US" altLang="ko-KR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4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500042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평균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각가속도</a:t>
            </a:r>
            <a:endParaRPr lang="en-US" altLang="ko-KR" sz="2000" dirty="0" smtClean="0"/>
          </a:p>
          <a:p>
            <a:r>
              <a:rPr lang="en-US" altLang="ko-KR" sz="1600" dirty="0" smtClean="0"/>
              <a:t>(average angular acceleration)</a:t>
            </a:r>
            <a:endParaRPr lang="ko-KR" altLang="en-US" sz="1600" baseline="30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857751" y="368065"/>
          <a:ext cx="2357456" cy="84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수식" r:id="rId3" imgW="1307880" imgH="469800" progId="Equation.3">
                  <p:embed/>
                </p:oleObj>
              </mc:Choice>
              <mc:Fallback>
                <p:oleObj name="수식" r:id="rId3" imgW="1307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1" y="368065"/>
                        <a:ext cx="2357456" cy="846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8662" y="1568223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순간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각가속도</a:t>
            </a:r>
            <a:endParaRPr lang="en-US" altLang="ko-KR" sz="2000" dirty="0" smtClean="0"/>
          </a:p>
          <a:p>
            <a:r>
              <a:rPr lang="en-US" altLang="ko-KR" sz="1600" dirty="0" smtClean="0"/>
              <a:t>(instantaneous angular acceleration)</a:t>
            </a:r>
            <a:endParaRPr lang="ko-KR" altLang="en-US" sz="1600" baseline="300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929188" y="1428750"/>
          <a:ext cx="2500332" cy="85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수식" r:id="rId5" imgW="1143000" imgH="393480" progId="Equation.3">
                  <p:embed/>
                </p:oleObj>
              </mc:Choice>
              <mc:Fallback>
                <p:oleObj name="수식" r:id="rId5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428750"/>
                        <a:ext cx="2500332" cy="859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8662" y="3282735"/>
            <a:ext cx="7429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강체가</a:t>
            </a:r>
            <a:r>
              <a:rPr lang="ko-KR" altLang="en-US" sz="2000" dirty="0" smtClean="0"/>
              <a:t> 한 </a:t>
            </a:r>
            <a:r>
              <a:rPr lang="ko-KR" altLang="en-US" sz="2000" dirty="0" err="1" smtClean="0"/>
              <a:t>고정축에</a:t>
            </a:r>
            <a:r>
              <a:rPr lang="ko-KR" altLang="en-US" sz="2000" dirty="0" smtClean="0"/>
              <a:t> 대하여 회전할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물체 위의 모든 입자는 주어진 시간 간격 동안에 같은 각만큼 회전하고 같은 </a:t>
            </a:r>
            <a:r>
              <a:rPr lang="ko-KR" altLang="en-US" sz="2000" dirty="0" err="1" smtClean="0"/>
              <a:t>각속력과</a:t>
            </a:r>
            <a:r>
              <a:rPr lang="ko-KR" altLang="en-US" sz="2000" dirty="0" smtClean="0"/>
              <a:t> 같은 </a:t>
            </a:r>
            <a:r>
              <a:rPr lang="ko-KR" altLang="en-US" sz="2000" dirty="0" err="1" smtClean="0"/>
              <a:t>각가속도를</a:t>
            </a:r>
            <a:r>
              <a:rPr lang="ko-KR" altLang="en-US" sz="2000" dirty="0" smtClean="0"/>
              <a:t> 갖는다</a:t>
            </a:r>
            <a:r>
              <a:rPr lang="en-US" altLang="ko-KR" sz="2000" dirty="0" smtClean="0"/>
              <a:t>.</a:t>
            </a:r>
            <a:endParaRPr lang="ko-KR" altLang="en-US" sz="1600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4572008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보다 일반적인 회전 운동에서 </a:t>
            </a:r>
            <a:r>
              <a:rPr lang="ko-KR" altLang="en-US" sz="2000" dirty="0" smtClean="0">
                <a:solidFill>
                  <a:srgbClr val="FF0000"/>
                </a:solidFill>
              </a:rPr>
              <a:t>각속도와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각가속도는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벡터량</a:t>
            </a:r>
            <a:r>
              <a:rPr lang="ko-KR" altLang="en-US" sz="2000" dirty="0" err="1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동일한 </a:t>
            </a:r>
            <a:r>
              <a:rPr lang="ko-KR" altLang="en-US" sz="2000" dirty="0" err="1" smtClean="0"/>
              <a:t>강체가</a:t>
            </a:r>
            <a:r>
              <a:rPr lang="ko-KR" altLang="en-US" sz="2000" dirty="0" smtClean="0"/>
              <a:t> 회전축이 바뀌면 회전 운동의 형태도 바뀌기 때문이다</a:t>
            </a:r>
            <a:r>
              <a:rPr lang="en-US" altLang="ko-KR" sz="2000" dirty="0" smtClean="0"/>
              <a:t>.</a:t>
            </a:r>
            <a:endParaRPr lang="ko-KR" altLang="en-US" sz="16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2428868"/>
            <a:ext cx="253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단위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rad</a:t>
            </a:r>
            <a:r>
              <a:rPr lang="en-US" altLang="ko-KR" sz="2000" dirty="0" smtClean="0"/>
              <a:t>/s</a:t>
            </a:r>
            <a:r>
              <a:rPr lang="en-US" altLang="ko-KR" sz="2000" baseline="30000" dirty="0" smtClean="0"/>
              <a:t>2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또는</a:t>
            </a:r>
            <a:r>
              <a:rPr lang="en-US" altLang="ko-KR" sz="2000" dirty="0" smtClean="0"/>
              <a:t> s</a:t>
            </a:r>
            <a:r>
              <a:rPr lang="en-US" altLang="ko-KR" sz="2000" baseline="30000" dirty="0" smtClean="0"/>
              <a:t>-2</a:t>
            </a:r>
            <a:endParaRPr lang="ko-KR" altLang="en-US" sz="2000" baseline="30000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4123797"/>
            <a:ext cx="32385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5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6" y="385763"/>
            <a:ext cx="8100274" cy="769441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등각가속도에서의 회전 운동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(Rotational Motion under Constant Angular Acceleration)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회전 운동과 </a:t>
            </a:r>
            <a:r>
              <a:rPr lang="ko-KR" altLang="en-US" sz="2000" dirty="0" err="1" smtClean="0"/>
              <a:t>선운동에</a:t>
            </a:r>
            <a:r>
              <a:rPr lang="ko-KR" altLang="en-US" sz="2000" dirty="0" smtClean="0"/>
              <a:t> 대한 수식들 사이의 유사점을 볼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각속도가 일정한 </a:t>
            </a:r>
            <a:r>
              <a:rPr lang="ko-KR" altLang="en-US" sz="2000" dirty="0" err="1" smtClean="0"/>
              <a:t>강체의</a:t>
            </a:r>
            <a:r>
              <a:rPr lang="ko-KR" altLang="en-US" sz="2000" dirty="0" smtClean="0"/>
              <a:t> 회전 운동 모형은 등가속도 운동의 경우와 유사하다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285852" y="2857496"/>
          <a:ext cx="1898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" name="수식" r:id="rId3" imgW="787320" imgH="241200" progId="Equation.3">
                  <p:embed/>
                </p:oleObj>
              </mc:Choice>
              <mc:Fallback>
                <p:oleObj name="수식" r:id="rId3" imgW="787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857496"/>
                        <a:ext cx="18986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857752" y="2887663"/>
          <a:ext cx="29083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" name="수식" r:id="rId5" imgW="1206360" imgH="253800" progId="Equation.3">
                  <p:embed/>
                </p:oleObj>
              </mc:Choice>
              <mc:Fallback>
                <p:oleObj name="수식" r:id="rId5" imgW="1206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887663"/>
                        <a:ext cx="29083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263650" y="3571876"/>
          <a:ext cx="33083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1" name="수식" r:id="rId7" imgW="1371600" imgH="253800" progId="Equation.3">
                  <p:embed/>
                </p:oleObj>
              </mc:Choice>
              <mc:Fallback>
                <p:oleObj name="수식" r:id="rId7" imgW="1371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571876"/>
                        <a:ext cx="33083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228599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각가속도</a:t>
            </a:r>
            <a:r>
              <a:rPr lang="ko-KR" altLang="en-US" sz="2000" dirty="0" smtClean="0"/>
              <a:t> </a:t>
            </a:r>
            <a:r>
              <a:rPr lang="el-GR" altLang="ko-KR" sz="2000" dirty="0" smtClean="0"/>
              <a:t>α</a:t>
            </a:r>
            <a:r>
              <a:rPr lang="ko-KR" altLang="en-US" sz="2000" dirty="0" smtClean="0"/>
              <a:t>가 일정한 경우</a:t>
            </a:r>
            <a:endParaRPr lang="ko-KR" altLang="en-US" sz="2000" baseline="30000" dirty="0"/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66" y="4581128"/>
            <a:ext cx="761227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000108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바퀴가 일정한 </a:t>
            </a:r>
            <a:r>
              <a:rPr lang="ko-KR" altLang="en-US" sz="1600" dirty="0" err="1" smtClean="0"/>
              <a:t>각가속도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3.50rad/s</a:t>
            </a:r>
            <a:r>
              <a:rPr lang="en-US" altLang="ko-KR" sz="1600" baseline="30000" dirty="0" smtClean="0"/>
              <a:t>2</a:t>
            </a:r>
            <a:r>
              <a:rPr lang="ko-KR" altLang="en-US" sz="1600" dirty="0" smtClean="0"/>
              <a:t>로 회전하고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시각 </a:t>
            </a:r>
            <a:r>
              <a:rPr lang="en-US" altLang="ko-KR" sz="1600" i="1" dirty="0" smtClean="0"/>
              <a:t>t=0s</a:t>
            </a:r>
            <a:r>
              <a:rPr lang="ko-KR" altLang="en-US" sz="1600" dirty="0" smtClean="0"/>
              <a:t>에서 바퀴의 각속력은 </a:t>
            </a:r>
            <a:r>
              <a:rPr lang="en-US" altLang="ko-KR" sz="1600" dirty="0" smtClean="0"/>
              <a:t>2.00rad/s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(a) </a:t>
            </a:r>
            <a:r>
              <a:rPr lang="en-US" altLang="ko-KR" sz="1600" i="1" dirty="0" smtClean="0">
                <a:latin typeface="Century Schoolbook" pitchFamily="18" charset="0"/>
              </a:rPr>
              <a:t>t</a:t>
            </a:r>
            <a:r>
              <a:rPr lang="en-US" altLang="ko-KR" sz="1600" i="1" dirty="0" smtClean="0"/>
              <a:t>=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과</a:t>
            </a:r>
            <a:r>
              <a:rPr lang="ko-KR" altLang="en-US" sz="1600" i="1" dirty="0" smtClean="0"/>
              <a:t> </a:t>
            </a:r>
            <a:r>
              <a:rPr lang="en-US" altLang="ko-KR" sz="1600" i="1" dirty="0" smtClean="0">
                <a:latin typeface="Century Schoolbook" pitchFamily="18" charset="0"/>
              </a:rPr>
              <a:t>t</a:t>
            </a:r>
            <a:r>
              <a:rPr lang="en-US" altLang="ko-KR" sz="1600" i="1" dirty="0" smtClean="0"/>
              <a:t>=</a:t>
            </a:r>
            <a:r>
              <a:rPr lang="en-US" altLang="ko-KR" sz="1600" dirty="0" smtClean="0"/>
              <a:t>2.00</a:t>
            </a:r>
            <a:r>
              <a:rPr lang="en-US" altLang="ko-KR" sz="1600" i="1" dirty="0" smtClean="0"/>
              <a:t> </a:t>
            </a:r>
            <a:r>
              <a:rPr lang="en-US" altLang="ko-KR" sz="1600" dirty="0" smtClean="0"/>
              <a:t>s</a:t>
            </a:r>
            <a:r>
              <a:rPr lang="en-US" altLang="ko-KR" sz="1600" i="1" dirty="0" smtClean="0"/>
              <a:t> </a:t>
            </a:r>
            <a:r>
              <a:rPr lang="ko-KR" altLang="en-US" sz="1600" dirty="0" smtClean="0"/>
              <a:t>사이 시간 동안 바퀴의 회전 각도는 얼마인가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라디안과 회전수로 답하라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8" name="그룹 14"/>
          <p:cNvGrpSpPr/>
          <p:nvPr/>
        </p:nvGrpSpPr>
        <p:grpSpPr>
          <a:xfrm>
            <a:off x="484074" y="667458"/>
            <a:ext cx="8175852" cy="369332"/>
            <a:chOff x="928662" y="571480"/>
            <a:chExt cx="4357718" cy="369332"/>
          </a:xfrm>
        </p:grpSpPr>
        <p:sp>
          <p:nvSpPr>
            <p:cNvPr id="19" name="직사각형 18"/>
            <p:cNvSpPr/>
            <p:nvPr/>
          </p:nvSpPr>
          <p:spPr>
            <a:xfrm>
              <a:off x="1659591" y="571480"/>
              <a:ext cx="85798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회전하는 바퀴</a:t>
              </a:r>
              <a:endParaRPr lang="en-US" altLang="ko-KR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3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5" y="385763"/>
            <a:ext cx="8278461" cy="769441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각운동과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선운동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물리량의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관계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(Relations between Angular and Linear Quantities)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고정축에</a:t>
            </a:r>
            <a:r>
              <a:rPr lang="ko-KR" altLang="en-US" sz="2000" dirty="0" smtClean="0"/>
              <a:t> 대해서 회전할 때 </a:t>
            </a:r>
            <a:r>
              <a:rPr lang="ko-KR" altLang="en-US" sz="2000" dirty="0" err="1" smtClean="0"/>
              <a:t>강체의</a:t>
            </a:r>
            <a:r>
              <a:rPr lang="ko-KR" altLang="en-US" sz="2000" dirty="0" smtClean="0"/>
              <a:t> 모든 입자들이 회전축을 중심으로 원운동을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000100" y="2500306"/>
          <a:ext cx="1244465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" name="수식" r:id="rId3" imgW="571320" imgH="393480" progId="Equation.3">
                  <p:embed/>
                </p:oleObj>
              </mc:Choice>
              <mc:Fallback>
                <p:oleObj name="수식" r:id="rId3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500306"/>
                        <a:ext cx="1244465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071802" y="2500306"/>
          <a:ext cx="1549799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" name="수식" r:id="rId5" imgW="711000" imgH="393480" progId="Equation.3">
                  <p:embed/>
                </p:oleObj>
              </mc:Choice>
              <mc:Fallback>
                <p:oleObj name="수식" r:id="rId5" imgW="711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500306"/>
                        <a:ext cx="1549799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500298" y="2750339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5500694" y="2500309"/>
          <a:ext cx="857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" name="수식" r:id="rId7" imgW="393480" imgH="393480" progId="Equation.3">
                  <p:embed/>
                </p:oleObj>
              </mc:Choice>
              <mc:Fallback>
                <p:oleObj name="수식" r:id="rId7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2500309"/>
                        <a:ext cx="857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857752" y="2750339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3332161" y="3714752"/>
          <a:ext cx="1239839" cy="586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" name="수식" r:id="rId9" imgW="482400" imgH="228600" progId="Equation.3">
                  <p:embed/>
                </p:oleObj>
              </mc:Choice>
              <mc:Fallback>
                <p:oleObj name="수식" r:id="rId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1" y="3714752"/>
                        <a:ext cx="1239839" cy="58620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71472" y="4568619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회전하는 물체 위에 있는 한 점의 </a:t>
            </a:r>
            <a:r>
              <a:rPr lang="ko-KR" altLang="en-US" dirty="0" smtClean="0">
                <a:solidFill>
                  <a:srgbClr val="FF0000"/>
                </a:solidFill>
              </a:rPr>
              <a:t>접선</a:t>
            </a:r>
            <a:r>
              <a:rPr lang="ko-KR" altLang="en-US" dirty="0" smtClean="0"/>
              <a:t> 속력은 회전축으로부터 점까지의 거리와 </a:t>
            </a:r>
            <a:r>
              <a:rPr lang="ko-KR" altLang="en-US" dirty="0" err="1" smtClean="0">
                <a:solidFill>
                  <a:srgbClr val="FF0000"/>
                </a:solidFill>
              </a:rPr>
              <a:t>각속력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곱과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1472" y="5425875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회전하는 물체 내의 모든 점들은 같은 </a:t>
            </a:r>
            <a:r>
              <a:rPr lang="ko-KR" altLang="en-US" dirty="0" err="1" smtClean="0">
                <a:solidFill>
                  <a:srgbClr val="FF0000"/>
                </a:solidFill>
              </a:rPr>
              <a:t>각속력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갖지만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</a:t>
            </a:r>
            <a:r>
              <a:rPr lang="ko-KR" altLang="en-US" dirty="0" smtClean="0"/>
              <a:t>같은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선속력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접선 속력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갖는 것은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93076"/>
            <a:ext cx="2251262" cy="250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고정된 축에 대하여 회전하는 물체가 시간 △</a:t>
            </a:r>
            <a:r>
              <a:rPr lang="en-US" altLang="ko-KR" sz="2000" i="1" dirty="0" smtClean="0">
                <a:latin typeface="Century Schoolbook" pitchFamily="18" charset="0"/>
              </a:rPr>
              <a:t>t</a:t>
            </a:r>
            <a:r>
              <a:rPr lang="en-US" altLang="ko-KR" sz="2000" i="1" dirty="0" smtClean="0"/>
              <a:t> </a:t>
            </a:r>
            <a:r>
              <a:rPr lang="ko-KR" altLang="en-US" sz="2000" dirty="0" smtClean="0"/>
              <a:t>동안 </a:t>
            </a:r>
            <a:r>
              <a:rPr lang="ko-KR" altLang="en-US" sz="2000" dirty="0" err="1" smtClean="0"/>
              <a:t>각속력이</a:t>
            </a:r>
            <a:r>
              <a:rPr lang="ko-KR" altLang="en-US" sz="2000" dirty="0" smtClean="0"/>
              <a:t> </a:t>
            </a:r>
            <a:r>
              <a:rPr lang="ko-KR" altLang="en-US" sz="2000" i="1" dirty="0" smtClean="0"/>
              <a:t>△</a:t>
            </a:r>
            <a:r>
              <a:rPr lang="el-GR" altLang="ko-KR" sz="2000" i="1" dirty="0" smtClean="0"/>
              <a:t>ω</a:t>
            </a:r>
            <a:r>
              <a:rPr lang="ko-KR" altLang="en-US" sz="2000" dirty="0" smtClean="0"/>
              <a:t>만큼 변화하였다고 가정하면</a:t>
            </a:r>
            <a:r>
              <a:rPr lang="en-US" altLang="ko-KR" sz="2000" dirty="0" smtClean="0"/>
              <a:t>,</a:t>
            </a:r>
            <a:endParaRPr lang="ko-KR" altLang="en-US" sz="2000" dirty="0"/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71604" y="1343013"/>
          <a:ext cx="1630542" cy="55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5" name="수식" r:id="rId3" imgW="672840" imgH="228600" progId="Equation.3">
                  <p:embed/>
                </p:oleObj>
              </mc:Choice>
              <mc:Fallback>
                <p:oleObj name="수식" r:id="rId3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343013"/>
                        <a:ext cx="1630542" cy="554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14678" y="2214554"/>
          <a:ext cx="1571636" cy="7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6" name="수식" r:id="rId5" imgW="495000" imgH="228600" progId="Equation.3">
                  <p:embed/>
                </p:oleObj>
              </mc:Choice>
              <mc:Fallback>
                <p:oleObj name="수식" r:id="rId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214554"/>
                        <a:ext cx="1571636" cy="727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479925" y="1142984"/>
          <a:ext cx="18145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7" name="수식" r:id="rId7" imgW="749160" imgH="393480" progId="Equation.3">
                  <p:embed/>
                </p:oleObj>
              </mc:Choice>
              <mc:Fallback>
                <p:oleObj name="수식" r:id="rId7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1142984"/>
                        <a:ext cx="1814513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3714744" y="1441432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7191" y="3143248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회전하는 물체 내의 한 점의 접선 가속도는 회전축으로부터의 거리와 </a:t>
            </a:r>
            <a:r>
              <a:rPr lang="ko-KR" altLang="en-US" sz="2000" dirty="0" err="1" smtClean="0"/>
              <a:t>각가속도의</a:t>
            </a:r>
            <a:r>
              <a:rPr lang="ko-KR" altLang="en-US" sz="2000" dirty="0" smtClean="0"/>
              <a:t> 곱과 같다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4478545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컴퓨터의 콤팩트 디스크가 정지 상태에서 회전하기 시작하여 </a:t>
            </a:r>
            <a:r>
              <a:rPr lang="en-US" altLang="ko-KR" sz="1600" dirty="0" smtClean="0"/>
              <a:t>0.892 s </a:t>
            </a:r>
            <a:r>
              <a:rPr lang="ko-KR" altLang="en-US" sz="1600" dirty="0" smtClean="0"/>
              <a:t>후에 </a:t>
            </a:r>
            <a:r>
              <a:rPr lang="ko-KR" altLang="en-US" sz="1600" dirty="0" err="1" smtClean="0"/>
              <a:t>각속력이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31.4 </a:t>
            </a:r>
            <a:r>
              <a:rPr lang="en-US" altLang="ko-KR" sz="1600" dirty="0" err="1" smtClean="0"/>
              <a:t>rad</a:t>
            </a:r>
            <a:r>
              <a:rPr lang="en-US" altLang="ko-KR" sz="1600" dirty="0" smtClean="0"/>
              <a:t>/s</a:t>
            </a:r>
            <a:r>
              <a:rPr lang="ko-KR" altLang="en-US" sz="1600" dirty="0" smtClean="0"/>
              <a:t>로 증가한다</a:t>
            </a:r>
            <a:r>
              <a:rPr lang="en-US" altLang="ko-KR" sz="1600" dirty="0" smtClean="0"/>
              <a:t>. (a) </a:t>
            </a:r>
            <a:r>
              <a:rPr lang="ko-KR" altLang="en-US" sz="1600" dirty="0" err="1" smtClean="0"/>
              <a:t>각가속도</a:t>
            </a:r>
            <a:r>
              <a:rPr lang="ko-KR" altLang="en-US" sz="1600" dirty="0" err="1"/>
              <a:t>가</a:t>
            </a:r>
            <a:r>
              <a:rPr lang="ko-KR" altLang="en-US" sz="1600" dirty="0" smtClean="0"/>
              <a:t> 일정한 경우 이 디스크의 </a:t>
            </a:r>
            <a:r>
              <a:rPr lang="ko-KR" altLang="en-US" sz="1600" dirty="0" err="1" smtClean="0"/>
              <a:t>각가속도는</a:t>
            </a:r>
            <a:r>
              <a:rPr lang="ko-KR" altLang="en-US" sz="1600" dirty="0" smtClean="0"/>
              <a:t> 얼마인가</a:t>
            </a:r>
            <a:r>
              <a:rPr lang="en-US" altLang="ko-KR" sz="1600" dirty="0" smtClean="0"/>
              <a:t>? 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5335801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20" name="그룹 14"/>
          <p:cNvGrpSpPr/>
          <p:nvPr/>
        </p:nvGrpSpPr>
        <p:grpSpPr>
          <a:xfrm>
            <a:off x="448355" y="4005064"/>
            <a:ext cx="8175852" cy="369332"/>
            <a:chOff x="928662" y="571480"/>
            <a:chExt cx="4357718" cy="369332"/>
          </a:xfrm>
        </p:grpSpPr>
        <p:sp>
          <p:nvSpPr>
            <p:cNvPr id="21" name="직사각형 20"/>
            <p:cNvSpPr/>
            <p:nvPr/>
          </p:nvSpPr>
          <p:spPr>
            <a:xfrm>
              <a:off x="1659591" y="571480"/>
              <a:ext cx="85798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콤팩트 디스크</a:t>
              </a:r>
              <a:endParaRPr lang="en-US" altLang="ko-KR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9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735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위의 </a:t>
            </a:r>
            <a:r>
              <a:rPr lang="ko-KR" altLang="en-US" sz="1600" dirty="0" err="1" smtClean="0"/>
              <a:t>각속력에</a:t>
            </a:r>
            <a:r>
              <a:rPr lang="ko-KR" altLang="en-US" sz="1600" dirty="0" smtClean="0"/>
              <a:t> 도달하는 동안 디스크가 회전한 각도는 얼마인가</a:t>
            </a:r>
            <a:r>
              <a:rPr lang="en-US" altLang="ko-KR" sz="1600" dirty="0" smtClean="0"/>
              <a:t>? 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000240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(c) </a:t>
            </a:r>
            <a:r>
              <a:rPr lang="ko-KR" altLang="en-US" sz="1600" dirty="0" smtClean="0"/>
              <a:t>디스크의 반지름이 </a:t>
            </a:r>
            <a:r>
              <a:rPr lang="en-US" altLang="ko-KR" sz="1600" dirty="0" smtClean="0"/>
              <a:t>4.45 cm</a:t>
            </a:r>
            <a:r>
              <a:rPr lang="ko-KR" altLang="en-US" sz="1600" dirty="0" smtClean="0"/>
              <a:t>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디스크의 가장자리에 있는 한 마리 미생물의</a:t>
            </a:r>
          </a:p>
          <a:p>
            <a:r>
              <a:rPr lang="en-US" altLang="ko-KR" sz="1600" i="1" dirty="0" smtClean="0">
                <a:latin typeface="Century Schoolbook" pitchFamily="18" charset="0"/>
              </a:rPr>
              <a:t>t</a:t>
            </a:r>
            <a:r>
              <a:rPr lang="en-US" altLang="ko-KR" sz="1600" i="1" dirty="0" smtClean="0"/>
              <a:t>=</a:t>
            </a:r>
            <a:r>
              <a:rPr lang="en-US" altLang="ko-KR" sz="1600" dirty="0" smtClean="0"/>
              <a:t>0.892</a:t>
            </a:r>
            <a:r>
              <a:rPr lang="en-US" altLang="ko-KR" sz="1600" i="1" dirty="0" smtClean="0"/>
              <a:t> </a:t>
            </a:r>
            <a:r>
              <a:rPr lang="en-US" altLang="ko-KR" sz="1600" dirty="0" smtClean="0">
                <a:latin typeface="Century Schoolbook" pitchFamily="18" charset="0"/>
              </a:rPr>
              <a:t>s</a:t>
            </a:r>
            <a:r>
              <a:rPr lang="ko-KR" altLang="en-US" sz="1600" dirty="0" smtClean="0"/>
              <a:t>일 때 접선 속력을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3794134"/>
            <a:ext cx="814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(d) </a:t>
            </a:r>
            <a:r>
              <a:rPr lang="en-US" altLang="ko-KR" sz="1600" i="1" dirty="0" smtClean="0">
                <a:latin typeface="Century Schoolbook" pitchFamily="18" charset="0"/>
              </a:rPr>
              <a:t>r</a:t>
            </a:r>
            <a:r>
              <a:rPr lang="en-US" altLang="ko-KR" sz="1600" i="1" dirty="0" smtClean="0"/>
              <a:t>=</a:t>
            </a:r>
            <a:r>
              <a:rPr lang="en-US" altLang="ko-KR" sz="1600" dirty="0" smtClean="0"/>
              <a:t>4.45</a:t>
            </a:r>
            <a:r>
              <a:rPr lang="en-US" altLang="ko-KR" sz="1600" i="1" dirty="0" smtClean="0"/>
              <a:t> </a:t>
            </a:r>
            <a:r>
              <a:rPr lang="en-US" altLang="ko-KR" sz="1600" dirty="0" smtClean="0">
                <a:latin typeface="Century Schoolbook" pitchFamily="18" charset="0"/>
              </a:rPr>
              <a:t>cm</a:t>
            </a:r>
            <a:r>
              <a:rPr lang="ko-KR" altLang="en-US" sz="1600" dirty="0" smtClean="0"/>
              <a:t>에 있는 미생물의 접선 가속도의 크기를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16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528" y="332656"/>
            <a:ext cx="8424936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교시 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회전운동과 중력</a:t>
            </a:r>
            <a:endParaRPr lang="en-US" altLang="ko-KR" sz="36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벡터 연산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벡터의 외적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원운동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각속도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각가속도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구심력과 만유인력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케플러의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법칙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18" y="990777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CD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탐침헤드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픽업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원반의 중심으로부터 밖으로 이동하도록 되어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원반의 </a:t>
            </a:r>
            <a:r>
              <a:rPr lang="ko-KR" altLang="en-US" sz="1600" dirty="0" err="1" smtClean="0"/>
              <a:t>각속력이</a:t>
            </a:r>
            <a:r>
              <a:rPr lang="ko-KR" altLang="en-US" sz="1600" dirty="0" smtClean="0"/>
              <a:t> 변화하여 픽업의 </a:t>
            </a:r>
            <a:r>
              <a:rPr lang="ko-KR" altLang="en-US" sz="1600" dirty="0" err="1" smtClean="0"/>
              <a:t>선속력이</a:t>
            </a:r>
            <a:r>
              <a:rPr lang="ko-KR" altLang="en-US" sz="1600" dirty="0" smtClean="0"/>
              <a:t> 항상 일정한 값 </a:t>
            </a:r>
            <a:r>
              <a:rPr lang="en-US" altLang="ko-KR" sz="1600" dirty="0" smtClean="0"/>
              <a:t>1.3m/s</a:t>
            </a:r>
            <a:r>
              <a:rPr lang="ko-KR" altLang="en-US" sz="1600" dirty="0" smtClean="0"/>
              <a:t>를 갖도록 설계되어 있다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픽업이 원반의 중심으로부터 </a:t>
            </a:r>
            <a:r>
              <a:rPr lang="en-US" altLang="ko-KR" sz="1600" dirty="0" smtClean="0"/>
              <a:t>r=2.0cm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r=5.6cm</a:t>
            </a:r>
            <a:r>
              <a:rPr lang="ko-KR" altLang="en-US" sz="1600" dirty="0" smtClean="0"/>
              <a:t>의 거리에 있을 때 각각의 </a:t>
            </a:r>
            <a:r>
              <a:rPr lang="ko-KR" altLang="en-US" sz="1600" dirty="0" err="1" smtClean="0"/>
              <a:t>각속력을</a:t>
            </a:r>
            <a:r>
              <a:rPr lang="ko-KR" altLang="en-US" sz="1600" dirty="0" smtClean="0"/>
              <a:t> 구하라</a:t>
            </a:r>
            <a:r>
              <a:rPr lang="en-US" altLang="ko-KR" sz="1600" dirty="0" smtClean="0"/>
              <a:t>. (b) </a:t>
            </a:r>
            <a:r>
              <a:rPr lang="ko-KR" altLang="en-US" sz="1600" dirty="0" smtClean="0"/>
              <a:t>구형 축음기의 경우는 일정한 </a:t>
            </a:r>
            <a:r>
              <a:rPr lang="ko-KR" altLang="en-US" sz="1600" dirty="0" err="1" smtClean="0"/>
              <a:t>각속력으로</a:t>
            </a:r>
            <a:r>
              <a:rPr lang="ko-KR" altLang="en-US" sz="1600" dirty="0" smtClean="0"/>
              <a:t> 회전하여 픽업의 </a:t>
            </a:r>
            <a:r>
              <a:rPr lang="ko-KR" altLang="en-US" sz="1600" dirty="0" err="1" smtClean="0"/>
              <a:t>선속력이</a:t>
            </a:r>
            <a:r>
              <a:rPr lang="ko-KR" altLang="en-US" sz="1600" dirty="0" smtClean="0"/>
              <a:t> 변한다</a:t>
            </a:r>
            <a:r>
              <a:rPr lang="en-US" altLang="ko-KR" sz="1600" dirty="0" smtClean="0"/>
              <a:t>. 45rpm </a:t>
            </a:r>
            <a:r>
              <a:rPr lang="ko-KR" altLang="en-US" sz="1600" dirty="0" smtClean="0"/>
              <a:t>축음기의 중심으로부터 </a:t>
            </a:r>
            <a:r>
              <a:rPr lang="en-US" altLang="ko-KR" sz="1600" dirty="0"/>
              <a:t>r=2.0cm </a:t>
            </a:r>
            <a:r>
              <a:rPr lang="ko-KR" altLang="en-US" sz="1600" dirty="0"/>
              <a:t>와 </a:t>
            </a:r>
            <a:r>
              <a:rPr lang="en-US" altLang="ko-KR" sz="1600" dirty="0" smtClean="0"/>
              <a:t>r=5.6cm </a:t>
            </a:r>
            <a:r>
              <a:rPr lang="ko-KR" altLang="en-US" sz="1600" dirty="0" smtClean="0"/>
              <a:t>인 곳에서 </a:t>
            </a:r>
            <a:r>
              <a:rPr lang="ko-KR" altLang="en-US" sz="1600" dirty="0" err="1" smtClean="0"/>
              <a:t>선속력을</a:t>
            </a:r>
            <a:r>
              <a:rPr lang="ko-KR" altLang="en-US" sz="1600" dirty="0" smtClean="0"/>
              <a:t> 구하라</a:t>
            </a:r>
            <a:r>
              <a:rPr lang="en-US" altLang="ko-KR" sz="1600" dirty="0" smtClean="0"/>
              <a:t>. (c) … 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94246" y="2497989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2296" y="2497989"/>
            <a:ext cx="730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71479" y="3905616"/>
            <a:ext cx="7297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(b)</a:t>
            </a:r>
            <a:endParaRPr lang="ko-KR" altLang="en-US" dirty="0"/>
          </a:p>
        </p:txBody>
      </p:sp>
      <p:grpSp>
        <p:nvGrpSpPr>
          <p:cNvPr id="18" name="그룹 14"/>
          <p:cNvGrpSpPr/>
          <p:nvPr/>
        </p:nvGrpSpPr>
        <p:grpSpPr>
          <a:xfrm>
            <a:off x="443940" y="621445"/>
            <a:ext cx="8175852" cy="369332"/>
            <a:chOff x="928662" y="571480"/>
            <a:chExt cx="4357718" cy="369332"/>
          </a:xfrm>
        </p:grpSpPr>
        <p:sp>
          <p:nvSpPr>
            <p:cNvPr id="23" name="직사각형 22"/>
            <p:cNvSpPr/>
            <p:nvPr/>
          </p:nvSpPr>
          <p:spPr>
            <a:xfrm>
              <a:off x="1659591" y="571480"/>
              <a:ext cx="92890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CD </a:t>
              </a:r>
              <a:r>
                <a:rPr lang="ko-KR" altLang="en-US" b="1" dirty="0" smtClean="0"/>
                <a:t>트랙의 길이</a:t>
              </a:r>
              <a:endParaRPr lang="en-US" altLang="ko-KR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5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5" y="516419"/>
            <a:ext cx="8020093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구심 가속도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(Centripetal Acceleration)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2910" y="1500174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물체가 원형 도로에서 일정한 </a:t>
            </a:r>
            <a:r>
              <a:rPr lang="ko-KR" altLang="en-US" dirty="0" err="1" smtClean="0"/>
              <a:t>선속력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v</a:t>
            </a:r>
            <a:r>
              <a:rPr lang="ko-KR" altLang="en-US" dirty="0" smtClean="0"/>
              <a:t>로 이동하고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물체가 일정한 </a:t>
            </a:r>
            <a:r>
              <a:rPr lang="ko-KR" altLang="en-US" dirty="0" err="1" smtClean="0"/>
              <a:t>선속력으로</a:t>
            </a:r>
            <a:r>
              <a:rPr lang="ko-KR" altLang="en-US" dirty="0" smtClean="0"/>
              <a:t> 움직이고 있지만 여전히 가속도를 가지고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4348" y="3357562"/>
            <a:ext cx="5857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속도의 크기는 일정하지만 방향이 바뀌므로 가속도가 존재한다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이런 경우 가속도 벡터는 원형 도로에서 수직이며 항상 원의 중심으로 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2068513" y="4444211"/>
          <a:ext cx="1003289" cy="68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" name="수식" r:id="rId3" imgW="571320" imgH="393480" progId="Equation.3">
                  <p:embed/>
                </p:oleObj>
              </mc:Choice>
              <mc:Fallback>
                <p:oleObj name="수식" r:id="rId3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444211"/>
                        <a:ext cx="1003289" cy="688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8954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/>
        </p:nvGraphicFramePr>
        <p:xfrm>
          <a:off x="4540252" y="5589588"/>
          <a:ext cx="1817698" cy="86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" name="수식" r:id="rId5" imgW="876240" imgH="419040" progId="Equation.3">
                  <p:embed/>
                </p:oleObj>
              </mc:Choice>
              <mc:Fallback>
                <p:oleObj name="수식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2" y="5589588"/>
                        <a:ext cx="1817698" cy="86667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오른쪽 화살표 7"/>
          <p:cNvSpPr/>
          <p:nvPr/>
        </p:nvSpPr>
        <p:spPr bwMode="auto">
          <a:xfrm>
            <a:off x="3714744" y="4610029"/>
            <a:ext cx="142876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285984" y="2214554"/>
          <a:ext cx="2765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3" name="수식" r:id="rId7" imgW="1244520" imgH="469800" progId="Equation.3">
                  <p:embed/>
                </p:oleObj>
              </mc:Choice>
              <mc:Fallback>
                <p:oleObj name="수식" r:id="rId7" imgW="1244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214554"/>
                        <a:ext cx="27654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8954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317069" y="4467153"/>
          <a:ext cx="1040749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" name="수식" r:id="rId9" imgW="634680" imgH="393480" progId="Equation.3">
                  <p:embed/>
                </p:oleObj>
              </mc:Choice>
              <mc:Fallback>
                <p:oleObj name="수식" r:id="rId9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069" y="4467153"/>
                        <a:ext cx="1040749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8954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14414" y="5589588"/>
          <a:ext cx="2549346" cy="76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" name="수식" r:id="rId11" imgW="1384200" imgH="419040" progId="Equation.3">
                  <p:embed/>
                </p:oleObj>
              </mc:Choice>
              <mc:Fallback>
                <p:oleObj name="수식" r:id="rId11" imgW="1384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589588"/>
                        <a:ext cx="2549346" cy="768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8954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679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52" y="1988840"/>
            <a:ext cx="1863100" cy="142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4" y="3717032"/>
            <a:ext cx="1857388" cy="31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0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571480"/>
            <a:ext cx="7572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물리량의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벡터 특성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(Angular Quantities are Vectors)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1071546"/>
            <a:ext cx="21240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857224" y="1214422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회전 운동에서 </a:t>
            </a:r>
            <a:r>
              <a:rPr lang="ko-KR" altLang="en-US" dirty="0" err="1" smtClean="0"/>
              <a:t>각변위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각속도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각가속도</a:t>
            </a:r>
            <a:r>
              <a:rPr lang="ko-KR" altLang="en-US" dirty="0" smtClean="0"/>
              <a:t> 또한 </a:t>
            </a:r>
            <a:r>
              <a:rPr lang="ko-KR" altLang="en-US" dirty="0" err="1" smtClean="0"/>
              <a:t>벡터량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1785926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각속도 벡터 </a:t>
            </a:r>
            <a:r>
              <a:rPr lang="el-GR" altLang="ko-KR" b="1" dirty="0" smtClean="0"/>
              <a:t>ω</a:t>
            </a:r>
            <a:r>
              <a:rPr lang="ko-KR" altLang="en-US" dirty="0" smtClean="0"/>
              <a:t>의 방향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오른손 법칙</a:t>
            </a:r>
            <a:r>
              <a:rPr lang="en-US" altLang="ko-KR" dirty="0" smtClean="0"/>
              <a:t>(right-hand rule)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7224" y="2300109"/>
            <a:ext cx="5643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각가속도</a:t>
            </a:r>
            <a:r>
              <a:rPr lang="ko-KR" altLang="en-US" dirty="0" smtClean="0"/>
              <a:t> </a:t>
            </a:r>
            <a:r>
              <a:rPr lang="el-GR" altLang="ko-KR" b="1" dirty="0" smtClean="0"/>
              <a:t>α</a:t>
            </a:r>
            <a:r>
              <a:rPr lang="ko-KR" altLang="en-US" dirty="0" smtClean="0"/>
              <a:t>의 방향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각속력</a:t>
            </a:r>
            <a:r>
              <a:rPr lang="ko-KR" altLang="en-US" dirty="0" smtClean="0"/>
              <a:t> </a:t>
            </a:r>
            <a:r>
              <a:rPr lang="el-GR" altLang="ko-KR" dirty="0" smtClean="0"/>
              <a:t>ω</a:t>
            </a:r>
            <a:r>
              <a:rPr lang="en-US" altLang="ko-KR" dirty="0" smtClean="0"/>
              <a:t>(</a:t>
            </a:r>
            <a:r>
              <a:rPr lang="el-GR" altLang="ko-KR" b="1" dirty="0" smtClean="0"/>
              <a:t>ω</a:t>
            </a:r>
            <a:r>
              <a:rPr lang="ko-KR" altLang="en-US" dirty="0" smtClean="0"/>
              <a:t>의 크기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시간에 따라 증가하면 같은 방향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각속력이</a:t>
            </a:r>
            <a:r>
              <a:rPr lang="ko-KR" altLang="en-US" dirty="0" smtClean="0"/>
              <a:t> 시간에 따라 감소하면 반대 방향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7224" y="3362926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고정축이</a:t>
            </a:r>
            <a:r>
              <a:rPr lang="ko-KR" altLang="en-US" dirty="0" smtClean="0"/>
              <a:t> 아니면 각속도의 변화만도 </a:t>
            </a:r>
            <a:r>
              <a:rPr lang="ko-KR" altLang="en-US" dirty="0" err="1" smtClean="0"/>
              <a:t>각가속도</a:t>
            </a:r>
            <a:r>
              <a:rPr lang="ko-KR" altLang="en-US" dirty="0" smtClean="0"/>
              <a:t> 유발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72" y="4000504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구심 가속도를 일으키는 힘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(Forces Causing Centripetal Acceleration)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24" y="4572008"/>
            <a:ext cx="544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물체가 구심 가속도를 갖기 위해서는 그 물체에 </a:t>
            </a:r>
            <a:endParaRPr lang="en-US" altLang="ko-KR" dirty="0" smtClean="0"/>
          </a:p>
          <a:p>
            <a:r>
              <a:rPr lang="ko-KR" altLang="en-US" dirty="0" smtClean="0"/>
              <a:t>힘이 작용해야만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285984" y="5357826"/>
          <a:ext cx="2286016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수식" r:id="rId4" imgW="1041120" imgH="419040" progId="Equation.3">
                  <p:embed/>
                </p:oleObj>
              </mc:Choice>
              <mc:Fallback>
                <p:oleObj name="수식" r:id="rId4" imgW="1041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357826"/>
                        <a:ext cx="2286016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8954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26" y="4509120"/>
            <a:ext cx="21050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2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1000108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smtClean="0"/>
              <a:t>한 자동차가 그림처럼 반지름 </a:t>
            </a:r>
            <a:r>
              <a:rPr lang="en-US" altLang="ko-KR" sz="1600" dirty="0" smtClean="0"/>
              <a:t>50.0 m</a:t>
            </a:r>
            <a:r>
              <a:rPr lang="ko-KR" altLang="en-US" sz="1600" dirty="0" smtClean="0"/>
              <a:t>인 수평 원형 도로 위를 일정한 속력 </a:t>
            </a:r>
            <a:r>
              <a:rPr lang="en-US" altLang="ko-KR" sz="1600" dirty="0" smtClean="0"/>
              <a:t>13.4 m/s</a:t>
            </a:r>
            <a:r>
              <a:rPr lang="ko-KR" altLang="en-US" sz="1600" dirty="0" smtClean="0"/>
              <a:t>로 이동하고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자동차가 미끄러지지 않고 도로 위를 회전하여 이동할 수 있게 하기 위한 타이어와 도로 사이에 작용하는 최소 정지 마찰 계수 </a:t>
            </a:r>
            <a:r>
              <a:rPr lang="el-GR" altLang="ko-KR" sz="1600" dirty="0" smtClean="0"/>
              <a:t>μ</a:t>
            </a:r>
            <a:r>
              <a:rPr lang="en-US" altLang="ko-KR" sz="1600" i="1" baseline="-25000" dirty="0" smtClean="0"/>
              <a:t>s</a:t>
            </a:r>
            <a:r>
              <a:rPr lang="ko-KR" altLang="en-US" sz="1600" dirty="0" smtClean="0"/>
              <a:t>를 구하라</a:t>
            </a:r>
            <a:r>
              <a:rPr lang="en-US" altLang="ko-KR" sz="1600" dirty="0" smtClean="0"/>
              <a:t>.</a:t>
            </a:r>
            <a:endParaRPr lang="ko-KR" altLang="en-US" sz="1600" b="0" dirty="0"/>
          </a:p>
        </p:txBody>
      </p:sp>
      <p:grpSp>
        <p:nvGrpSpPr>
          <p:cNvPr id="6" name="그룹 5"/>
          <p:cNvGrpSpPr/>
          <p:nvPr/>
        </p:nvGrpSpPr>
        <p:grpSpPr>
          <a:xfrm>
            <a:off x="571472" y="559338"/>
            <a:ext cx="7816952" cy="369332"/>
            <a:chOff x="928662" y="571480"/>
            <a:chExt cx="4357718" cy="369332"/>
          </a:xfrm>
        </p:grpSpPr>
        <p:sp>
          <p:nvSpPr>
            <p:cNvPr id="7" name="직사각형 6"/>
            <p:cNvSpPr/>
            <p:nvPr/>
          </p:nvSpPr>
          <p:spPr>
            <a:xfrm>
              <a:off x="1520973" y="571480"/>
              <a:ext cx="1074856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 안전 벨트 착용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571480"/>
              <a:ext cx="634619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2910" y="1928802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49" y="1928802"/>
            <a:ext cx="20097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0034" y="1000108"/>
            <a:ext cx="800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err="1" smtClean="0"/>
              <a:t>데이토나</a:t>
            </a:r>
            <a:r>
              <a:rPr lang="ko-KR" altLang="en-US" sz="1600" dirty="0" smtClean="0"/>
              <a:t> 국제 자동차 경주장의 경로는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층 높이로 </a:t>
            </a:r>
            <a:r>
              <a:rPr lang="en-US" altLang="ko-KR" sz="1600" dirty="0" smtClean="0"/>
              <a:t>31.0°</a:t>
            </a:r>
            <a:r>
              <a:rPr lang="ko-KR" altLang="en-US" sz="1600" dirty="0" smtClean="0"/>
              <a:t>기울기의 제방에 반지름이 </a:t>
            </a:r>
            <a:r>
              <a:rPr lang="en-US" altLang="ko-KR" sz="1600" dirty="0" smtClean="0"/>
              <a:t>316 m</a:t>
            </a:r>
            <a:r>
              <a:rPr lang="ko-KR" altLang="en-US" sz="1600" dirty="0" smtClean="0"/>
              <a:t>의 곡선 도로로 되어 있는 것이 특징이다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자동차가 너무 천천히 지나가면 반환 지점의 비탈에서 미끄러져 내려가고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너무 빠르면 비탈을 미끄러져 올라간다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자동차가 비탈을 미끄러져 내려가지도 올라가지도 않도록 경사진 곡선 도로에서의 구심 가속도를 구하라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마찰 무시</a:t>
            </a:r>
            <a:r>
              <a:rPr lang="en-US" altLang="ko-KR" sz="1600" dirty="0" smtClean="0"/>
              <a:t>). (b) </a:t>
            </a:r>
            <a:r>
              <a:rPr lang="ko-KR" altLang="en-US" sz="1600" dirty="0" smtClean="0"/>
              <a:t>자동차의 속력을 계산하라</a:t>
            </a:r>
            <a:r>
              <a:rPr lang="en-US" altLang="ko-KR" sz="1600" dirty="0" smtClean="0"/>
              <a:t>.</a:t>
            </a:r>
            <a:endParaRPr lang="ko-KR" altLang="en-US" sz="1600" b="0" dirty="0"/>
          </a:p>
        </p:txBody>
      </p:sp>
      <p:grpSp>
        <p:nvGrpSpPr>
          <p:cNvPr id="5" name="그룹 14"/>
          <p:cNvGrpSpPr/>
          <p:nvPr/>
        </p:nvGrpSpPr>
        <p:grpSpPr>
          <a:xfrm>
            <a:off x="571472" y="559338"/>
            <a:ext cx="7358114" cy="369332"/>
            <a:chOff x="928662" y="571480"/>
            <a:chExt cx="4357718" cy="369332"/>
          </a:xfrm>
        </p:grpSpPr>
        <p:sp>
          <p:nvSpPr>
            <p:cNvPr id="6" name="직사각형 5"/>
            <p:cNvSpPr/>
            <p:nvPr/>
          </p:nvSpPr>
          <p:spPr>
            <a:xfrm>
              <a:off x="1520973" y="571480"/>
              <a:ext cx="2541831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 </a:t>
              </a:r>
              <a:r>
                <a:rPr lang="ko-KR" altLang="en-US" dirty="0" err="1" smtClean="0"/>
                <a:t>데이토나</a:t>
              </a:r>
              <a:r>
                <a:rPr lang="en-US" altLang="ko-KR" dirty="0" smtClean="0"/>
                <a:t>(Daytona) </a:t>
              </a:r>
              <a:r>
                <a:rPr lang="ko-KR" altLang="en-US" dirty="0" smtClean="0"/>
                <a:t>국제 자동차 경주장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8662" y="571480"/>
              <a:ext cx="634619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2910" y="2406843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959" y="2296107"/>
            <a:ext cx="3544392" cy="32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7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0034" y="1000108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smtClean="0"/>
              <a:t>반지름이 </a:t>
            </a:r>
            <a:r>
              <a:rPr lang="en-US" altLang="ko-KR" sz="1600" i="1" dirty="0" smtClean="0"/>
              <a:t>R</a:t>
            </a:r>
            <a:r>
              <a:rPr lang="ko-KR" altLang="en-US" sz="1600" dirty="0" smtClean="0"/>
              <a:t>인 원형 궤도를 따라 이동하는 롤러코스터가 있다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트랙으로부터 어떤 도움도 없이 차가 트랙의 최고점에 다다라 회전할 수 있도록 하기 위한 최고점에서의 차의 속력은 얼마인가</a:t>
            </a:r>
            <a:r>
              <a:rPr lang="en-US" altLang="ko-KR" sz="1600" dirty="0" smtClean="0"/>
              <a:t>? (b) </a:t>
            </a:r>
            <a:r>
              <a:rPr lang="ko-KR" altLang="en-US" sz="1600" dirty="0" smtClean="0"/>
              <a:t>궤도의 바닥에서 차의 속력은 얼마인가</a:t>
            </a:r>
            <a:r>
              <a:rPr lang="en-US" altLang="ko-KR" sz="1600" dirty="0" smtClean="0"/>
              <a:t>? (c) </a:t>
            </a:r>
            <a:r>
              <a:rPr lang="ko-KR" altLang="en-US" sz="1600" dirty="0" smtClean="0"/>
              <a:t>만약 원형 궤도의 반지름이 </a:t>
            </a:r>
            <a:r>
              <a:rPr lang="en-US" altLang="ko-KR" sz="1600" dirty="0" smtClean="0"/>
              <a:t>10.0 m</a:t>
            </a:r>
            <a:r>
              <a:rPr lang="ko-KR" altLang="en-US" sz="1600" dirty="0" smtClean="0"/>
              <a:t>이면 원형 궤도의 바닥에서 승객에 가해지는 수직 항력은 얼마인가</a:t>
            </a:r>
            <a:r>
              <a:rPr lang="en-US" altLang="ko-KR" sz="1600" dirty="0" smtClean="0"/>
              <a:t>?</a:t>
            </a:r>
            <a:endParaRPr lang="ko-KR" altLang="en-US" sz="1600" b="0" dirty="0"/>
          </a:p>
        </p:txBody>
      </p:sp>
      <p:grpSp>
        <p:nvGrpSpPr>
          <p:cNvPr id="5" name="그룹 14"/>
          <p:cNvGrpSpPr/>
          <p:nvPr/>
        </p:nvGrpSpPr>
        <p:grpSpPr>
          <a:xfrm>
            <a:off x="571472" y="559338"/>
            <a:ext cx="7358114" cy="369332"/>
            <a:chOff x="928662" y="571480"/>
            <a:chExt cx="4357718" cy="369332"/>
          </a:xfrm>
        </p:grpSpPr>
        <p:sp>
          <p:nvSpPr>
            <p:cNvPr id="6" name="직사각형 5"/>
            <p:cNvSpPr/>
            <p:nvPr/>
          </p:nvSpPr>
          <p:spPr>
            <a:xfrm>
              <a:off x="1520973" y="571480"/>
              <a:ext cx="102643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 놀이기구 타기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8662" y="571480"/>
              <a:ext cx="634619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2910" y="2214554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221455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(a)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143380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(b)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786" y="550626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(c)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607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104758"/>
            <a:ext cx="2016224" cy="22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0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571480"/>
            <a:ext cx="8001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겉보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힘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(Fictitious Forces)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24" y="1214422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어렸을 때 회전 목마를 타면‘중심에서 이탈하는’힘과 같은 어떤 느낌을 경험했다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실제로 이와 같은 원심력은 </a:t>
            </a:r>
            <a:r>
              <a:rPr lang="ko-KR" altLang="en-US" dirty="0" smtClean="0">
                <a:solidFill>
                  <a:srgbClr val="FF0000"/>
                </a:solidFill>
              </a:rPr>
              <a:t>가상적인 힘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56" y="1928802"/>
            <a:ext cx="7715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사실 탑승자는 손과 </a:t>
            </a:r>
            <a:r>
              <a:rPr lang="ko-KR" altLang="en-US" dirty="0" err="1" smtClean="0"/>
              <a:t>팔근육으로</a:t>
            </a:r>
            <a:r>
              <a:rPr lang="ko-KR" altLang="en-US" dirty="0" smtClean="0"/>
              <a:t> 그의 몸에 구심력을 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더 작은 구심력이 다리와 플랫폼 사이에 정지 마찰력에 의해서 작용하고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7224" y="271462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만약 탑승자가 손잡이를 놓치면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그는 </a:t>
            </a:r>
            <a:r>
              <a:rPr lang="ko-KR" altLang="en-US" u="sng" dirty="0" smtClean="0"/>
              <a:t>지름 방향으로 날아가지 않고 </a:t>
            </a:r>
            <a:r>
              <a:rPr lang="ko-KR" altLang="en-US" dirty="0" smtClean="0"/>
              <a:t>난간을 놓친 지점에서의 </a:t>
            </a:r>
            <a:r>
              <a:rPr lang="ko-KR" altLang="en-US" dirty="0" smtClean="0">
                <a:solidFill>
                  <a:srgbClr val="FF0000"/>
                </a:solidFill>
              </a:rPr>
              <a:t>접선 방향으로 똑바로 날아가 </a:t>
            </a:r>
            <a:r>
              <a:rPr lang="ko-KR" altLang="en-US" dirty="0" smtClean="0"/>
              <a:t>버릴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3452489" cy="311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5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6" y="385763"/>
            <a:ext cx="8211800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뉴턴의 만유인력의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법칙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(Newtonian Gravitation)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만유인력의 법칙</a:t>
            </a:r>
            <a:r>
              <a:rPr lang="en-US" altLang="ko-KR" sz="2000" dirty="0" smtClean="0"/>
              <a:t>:</a:t>
            </a:r>
          </a:p>
          <a:p>
            <a:r>
              <a:rPr lang="ko-KR" altLang="en-US" sz="2000" dirty="0" smtClean="0"/>
              <a:t>질량이 </a:t>
            </a:r>
            <a:r>
              <a:rPr lang="en-US" altLang="ko-KR" sz="2000" i="1" dirty="0" smtClean="0">
                <a:latin typeface="Century Schoolbook" pitchFamily="18" charset="0"/>
              </a:rPr>
              <a:t>m</a:t>
            </a:r>
            <a:r>
              <a:rPr lang="en-US" altLang="ko-KR" sz="2000" baseline="-25000" dirty="0" smtClean="0">
                <a:latin typeface="Century Schoolbook" pitchFamily="18" charset="0"/>
              </a:rPr>
              <a:t>1</a:t>
            </a:r>
            <a:r>
              <a:rPr lang="ko-KR" altLang="en-US" sz="2000" dirty="0" smtClean="0"/>
              <a:t>과</a:t>
            </a:r>
            <a:r>
              <a:rPr lang="ko-KR" altLang="en-US" sz="2000" i="1" dirty="0" smtClean="0"/>
              <a:t> </a:t>
            </a:r>
            <a:r>
              <a:rPr lang="en-US" altLang="ko-KR" sz="2000" i="1" dirty="0" smtClean="0">
                <a:latin typeface="Century Schoolbook" pitchFamily="18" charset="0"/>
              </a:rPr>
              <a:t>m</a:t>
            </a:r>
            <a:r>
              <a:rPr lang="en-US" altLang="ko-KR" sz="2000" baseline="-25000" dirty="0" smtClean="0">
                <a:latin typeface="Century Schoolbook" pitchFamily="18" charset="0"/>
              </a:rPr>
              <a:t>2</a:t>
            </a:r>
            <a:r>
              <a:rPr lang="ko-KR" altLang="en-US" sz="2000" dirty="0" smtClean="0"/>
              <a:t>인 두 물체가 거리</a:t>
            </a:r>
            <a:r>
              <a:rPr lang="ko-KR" altLang="en-US" sz="2000" i="1" dirty="0" smtClean="0"/>
              <a:t> </a:t>
            </a:r>
            <a:r>
              <a:rPr lang="en-US" altLang="ko-KR" sz="2000" i="1" dirty="0" smtClean="0">
                <a:latin typeface="Century Schoolbook" pitchFamily="18" charset="0"/>
              </a:rPr>
              <a:t>r</a:t>
            </a:r>
            <a:r>
              <a:rPr lang="ko-KR" altLang="en-US" sz="2000" dirty="0" smtClean="0"/>
              <a:t>만큼 떨어져 있다면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중력</a:t>
            </a:r>
            <a:r>
              <a:rPr lang="ko-KR" altLang="en-US" sz="2000" i="1" dirty="0" smtClean="0"/>
              <a:t> </a:t>
            </a:r>
            <a:r>
              <a:rPr lang="en-US" altLang="ko-KR" sz="2000" i="1" dirty="0" smtClean="0">
                <a:latin typeface="Century Schoolbook" pitchFamily="18" charset="0"/>
              </a:rPr>
              <a:t>F</a:t>
            </a:r>
            <a:r>
              <a:rPr lang="ko-KR" altLang="en-US" sz="2000" dirty="0" smtClean="0"/>
              <a:t>는 둘을 연결하는 선을 따라 작용하고 크기는 다음과 같이 주어진다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632193" y="2571744"/>
          <a:ext cx="187961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3" name="Equation" r:id="rId3" imgW="838080" imgH="393480" progId="Equation.3">
                  <p:embed/>
                </p:oleObj>
              </mc:Choice>
              <mc:Fallback>
                <p:oleObj name="Equation" r:id="rId3" imgW="83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193" y="2571744"/>
                        <a:ext cx="1879613" cy="857256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221234"/>
              </p:ext>
            </p:extLst>
          </p:nvPr>
        </p:nvGraphicFramePr>
        <p:xfrm>
          <a:off x="3519488" y="3643313"/>
          <a:ext cx="40354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4" name="Equation" r:id="rId5" imgW="2286000" imgH="228600" progId="Equation.DSMT4">
                  <p:embed/>
                </p:oleObj>
              </mc:Choice>
              <mc:Fallback>
                <p:oleObj name="Equation" r:id="rId5" imgW="228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3643313"/>
                        <a:ext cx="40354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142976" y="5589588"/>
          <a:ext cx="1143008" cy="40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5" name="수식" r:id="rId7" imgW="609480" imgH="215640" progId="Equation.3">
                  <p:embed/>
                </p:oleObj>
              </mc:Choice>
              <mc:Fallback>
                <p:oleObj name="수식" r:id="rId7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589588"/>
                        <a:ext cx="1143008" cy="405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71802" y="4573925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구형의 물체가 구 밖의 한 입자에 작용하는 중력은 구 전체 질량이 그 중심에 집중되어 있는 경우와 같다</a:t>
            </a:r>
            <a:r>
              <a:rPr lang="en-US" altLang="ko-KR" sz="2000" dirty="0" smtClean="0"/>
              <a:t>. – </a:t>
            </a:r>
            <a:r>
              <a:rPr lang="ko-KR" altLang="en-US" sz="2000" dirty="0" smtClean="0"/>
              <a:t>가우스의 법칙</a:t>
            </a:r>
            <a:endParaRPr lang="ko-KR" altLang="en-US" sz="2000" dirty="0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6" y="3347543"/>
            <a:ext cx="2639636" cy="212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2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753" y="500042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만유인력 상수의 측정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(Measurement of the Gravitational Constant)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271722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중력 위치 에너지의 재점검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Gravitational Potential Energy Revisited)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1505" y="3671832"/>
            <a:ext cx="757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지구의 중심으로부터 거리 </a:t>
            </a:r>
            <a:r>
              <a:rPr lang="en-US" altLang="ko-KR" i="1" dirty="0" smtClean="0"/>
              <a:t>r</a:t>
            </a:r>
            <a:r>
              <a:rPr lang="ko-KR" altLang="en-US" dirty="0" smtClean="0"/>
              <a:t>인 위치에서 질량이 </a:t>
            </a:r>
            <a:r>
              <a:rPr lang="en-US" altLang="ko-KR" i="1" dirty="0" smtClean="0"/>
              <a:t>m</a:t>
            </a:r>
            <a:r>
              <a:rPr lang="ko-KR" altLang="en-US" dirty="0" smtClean="0"/>
              <a:t>인 물체의 중력 위치 에너지는</a:t>
            </a:r>
            <a:endParaRPr lang="ko-KR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750555"/>
              </p:ext>
            </p:extLst>
          </p:nvPr>
        </p:nvGraphicFramePr>
        <p:xfrm>
          <a:off x="1619672" y="4509120"/>
          <a:ext cx="21764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수식" r:id="rId3" imgW="977760" imgH="393480" progId="Equation.3">
                  <p:embed/>
                </p:oleObj>
              </mc:Choice>
              <mc:Fallback>
                <p:oleObj name="수식" r:id="rId3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09120"/>
                        <a:ext cx="2176463" cy="8572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708" y="900152"/>
            <a:ext cx="2145380" cy="225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7072"/>
            <a:ext cx="2592288" cy="249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8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63105"/>
              </p:ext>
            </p:extLst>
          </p:nvPr>
        </p:nvGraphicFramePr>
        <p:xfrm>
          <a:off x="3131840" y="836712"/>
          <a:ext cx="5016028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4" name="수식" r:id="rId3" imgW="2438280" imgH="965160" progId="Equation.3">
                  <p:embed/>
                </p:oleObj>
              </mc:Choice>
              <mc:Fallback>
                <p:oleObj name="수식" r:id="rId3" imgW="24382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836712"/>
                        <a:ext cx="5016028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269520"/>
              </p:ext>
            </p:extLst>
          </p:nvPr>
        </p:nvGraphicFramePr>
        <p:xfrm>
          <a:off x="3059832" y="2852936"/>
          <a:ext cx="3505930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5" name="수식" r:id="rId5" imgW="1523880" imgH="431640" progId="Equation.3">
                  <p:embed/>
                </p:oleObj>
              </mc:Choice>
              <mc:Fallback>
                <p:oleObj name="수식" r:id="rId5" imgW="1523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852936"/>
                        <a:ext cx="3505930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52200"/>
              </p:ext>
            </p:extLst>
          </p:nvPr>
        </p:nvGraphicFramePr>
        <p:xfrm>
          <a:off x="3203848" y="4149080"/>
          <a:ext cx="3561575" cy="79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" name="수식" r:id="rId7" imgW="1942920" imgH="431640" progId="Equation.3">
                  <p:embed/>
                </p:oleObj>
              </mc:Choice>
              <mc:Fallback>
                <p:oleObj name="수식" r:id="rId7" imgW="1942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149080"/>
                        <a:ext cx="3561575" cy="791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29632"/>
              </p:ext>
            </p:extLst>
          </p:nvPr>
        </p:nvGraphicFramePr>
        <p:xfrm>
          <a:off x="2987824" y="5085184"/>
          <a:ext cx="4214842" cy="871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7" name="수식" r:id="rId9" imgW="1803240" imgH="431640" progId="Equation.3">
                  <p:embed/>
                </p:oleObj>
              </mc:Choice>
              <mc:Fallback>
                <p:oleObj name="수식" r:id="rId9" imgW="180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085184"/>
                        <a:ext cx="4214842" cy="8711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6823"/>
            <a:ext cx="2808312" cy="392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444981"/>
            <a:ext cx="8215370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벡터의 외적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외적 연습문제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/>
          <a:stretch/>
        </p:blipFill>
        <p:spPr bwMode="auto">
          <a:xfrm>
            <a:off x="6147096" y="1426798"/>
            <a:ext cx="1593256" cy="221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1449378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벡터의 외적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차원에서 정의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61165" y="1911185"/>
                <a:ext cx="4380173" cy="153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크기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𝐴</m:t>
                            </m:r>
                            <m:r>
                              <a:rPr lang="en-US" altLang="ko-KR" b="0" i="1" dirty="0" smtClean="0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/>
                                <a:ea typeface="맑은 고딕" pitchFamily="50" charset="-127"/>
                              </a:rPr>
                              <m:t>𝐵</m:t>
                            </m:r>
                            <m:r>
                              <a:rPr lang="en-US" altLang="ko-KR" b="0" i="1" dirty="0" smtClean="0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US" altLang="ko-KR" b="0" i="0" dirty="0" smtClean="0">
                        <a:latin typeface="Cambria Math"/>
                        <a:ea typeface="맑은 고딕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  <a:ea typeface="맑은 고딕" pitchFamily="50" charset="-127"/>
                      </a:rPr>
                      <m:t>sin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𝜃</m:t>
                    </m:r>
                  </m:oMath>
                </a14:m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방향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i="1" dirty="0"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에 각각 수직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오른손 </a:t>
                </a:r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좌표계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65" y="1911185"/>
                <a:ext cx="4380173" cy="1531830"/>
              </a:xfrm>
              <a:prstGeom prst="rect">
                <a:avLst/>
              </a:prstGeom>
              <a:blipFill rotWithShape="1">
                <a:blip r:embed="rId3"/>
                <a:stretch>
                  <a:fillRect l="-1253" r="-418" b="-1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6" name="그림 256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74" y="4005064"/>
            <a:ext cx="2065886" cy="18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2878" y="3650705"/>
                <a:ext cx="4653714" cy="30243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tip1)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외적 벡터의 방향은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와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가 이루는 면에 수직 방향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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면 벡터로 정의됨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위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,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혹은 아래인지는 오른손 법칙으로 결정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  <a:sym typeface="Symbol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tip2)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이라면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,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외적 벡터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= 0,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  <a:sym typeface="Symbol"/>
                  </a:rPr>
                  <a:t>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b="1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이라면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,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크기 최대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(=</a:t>
                </a:r>
                <a:r>
                  <a:rPr lang="en-US" altLang="ko-KR" dirty="0"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𝐴</m:t>
                            </m:r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𝐵</m:t>
                            </m:r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)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  <a:sym typeface="Symbol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78" y="3650705"/>
                <a:ext cx="4653714" cy="3024336"/>
              </a:xfrm>
              <a:prstGeom prst="rect">
                <a:avLst/>
              </a:prstGeom>
              <a:blipFill rotWithShape="1">
                <a:blip r:embed="rId5"/>
                <a:stretch>
                  <a:fillRect l="-10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3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571472" y="559338"/>
            <a:ext cx="7358114" cy="369332"/>
            <a:chOff x="928662" y="571480"/>
            <a:chExt cx="4357718" cy="369332"/>
          </a:xfrm>
        </p:grpSpPr>
        <p:sp>
          <p:nvSpPr>
            <p:cNvPr id="3" name="직사각형 2"/>
            <p:cNvSpPr/>
            <p:nvPr/>
          </p:nvSpPr>
          <p:spPr>
            <a:xfrm>
              <a:off x="1520973" y="571480"/>
              <a:ext cx="101124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 소행성 </a:t>
              </a:r>
              <a:r>
                <a:rPr lang="ko-KR" altLang="en-US" dirty="0" err="1" smtClean="0"/>
                <a:t>세레스</a:t>
              </a:r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8662" y="571480"/>
              <a:ext cx="634619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52434" y="1152508"/>
            <a:ext cx="8001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smtClean="0"/>
              <a:t>가장 큰 소행성인 </a:t>
            </a:r>
            <a:r>
              <a:rPr lang="ko-KR" altLang="en-US" sz="1600" dirty="0" err="1" smtClean="0"/>
              <a:t>세레스의</a:t>
            </a:r>
            <a:r>
              <a:rPr lang="ko-KR" altLang="en-US" sz="1600" dirty="0" smtClean="0"/>
              <a:t> 표면 위에 서 있는 우주비행사가 </a:t>
            </a:r>
            <a:r>
              <a:rPr lang="en-US" altLang="ko-KR" sz="1600" dirty="0" smtClean="0"/>
              <a:t>10.0m</a:t>
            </a:r>
            <a:r>
              <a:rPr lang="ko-KR" altLang="en-US" sz="1600" dirty="0" smtClean="0"/>
              <a:t>의 높이에서 돌을 떨어뜨렸다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돌이 땅에 떨어질 때까지 </a:t>
            </a:r>
            <a:r>
              <a:rPr lang="en-US" altLang="ko-KR" sz="1600" dirty="0" smtClean="0"/>
              <a:t>8.06s</a:t>
            </a:r>
            <a:r>
              <a:rPr lang="ko-KR" altLang="en-US" sz="1600" dirty="0" smtClean="0"/>
              <a:t>가 걸린다</a:t>
            </a:r>
            <a:r>
              <a:rPr lang="en-US" altLang="ko-KR" sz="1600" dirty="0" smtClean="0"/>
              <a:t>. (a) </a:t>
            </a:r>
            <a:r>
              <a:rPr lang="ko-KR" altLang="en-US" sz="1600" dirty="0" err="1" smtClean="0"/>
              <a:t>세레스</a:t>
            </a:r>
            <a:r>
              <a:rPr lang="ko-KR" altLang="en-US" sz="1600" dirty="0" smtClean="0"/>
              <a:t> 소행성에서 중력가속도를 구하라</a:t>
            </a:r>
            <a:r>
              <a:rPr lang="en-US" altLang="ko-KR" sz="1600" dirty="0" smtClean="0"/>
              <a:t>. (b) </a:t>
            </a:r>
            <a:r>
              <a:rPr lang="ko-KR" altLang="en-US" sz="1600" dirty="0" err="1" smtClean="0"/>
              <a:t>세레스의</a:t>
            </a:r>
            <a:r>
              <a:rPr lang="ko-KR" altLang="en-US" sz="1600" dirty="0" smtClean="0"/>
              <a:t> 반지름이 </a:t>
            </a:r>
            <a:r>
              <a:rPr lang="en-US" altLang="ko-KR" sz="1600" i="1" dirty="0" err="1" smtClean="0">
                <a:latin typeface="Century Schoolbook" pitchFamily="18" charset="0"/>
              </a:rPr>
              <a:t>R</a:t>
            </a:r>
            <a:r>
              <a:rPr lang="en-US" altLang="ko-KR" sz="1600" baseline="-25000" dirty="0" err="1" smtClean="0"/>
              <a:t>c</a:t>
            </a:r>
            <a:r>
              <a:rPr lang="en-US" altLang="ko-KR" sz="1600" dirty="0" smtClean="0"/>
              <a:t>=5.10x10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km </a:t>
            </a:r>
            <a:r>
              <a:rPr lang="ko-KR" altLang="en-US" sz="1600" dirty="0" smtClean="0"/>
              <a:t>로 주어질 때 </a:t>
            </a:r>
            <a:r>
              <a:rPr lang="ko-KR" altLang="en-US" sz="1600" dirty="0" err="1" smtClean="0"/>
              <a:t>세레스의</a:t>
            </a:r>
            <a:r>
              <a:rPr lang="ko-KR" altLang="en-US" sz="1600" dirty="0" smtClean="0"/>
              <a:t> 질량을 구하라</a:t>
            </a:r>
            <a:r>
              <a:rPr lang="en-US" altLang="ko-KR" sz="1600" dirty="0" smtClean="0"/>
              <a:t>. (c) </a:t>
            </a:r>
            <a:r>
              <a:rPr lang="ko-KR" altLang="en-US" sz="1600" dirty="0" err="1" smtClean="0"/>
              <a:t>세레스의</a:t>
            </a:r>
            <a:r>
              <a:rPr lang="ko-KR" altLang="en-US" sz="1600" dirty="0" smtClean="0"/>
              <a:t> 표면으로부터 </a:t>
            </a:r>
            <a:r>
              <a:rPr lang="en-US" altLang="ko-KR" sz="1600" dirty="0" smtClean="0"/>
              <a:t>50.0km </a:t>
            </a:r>
            <a:r>
              <a:rPr lang="ko-KR" altLang="en-US" sz="1600" dirty="0" smtClean="0"/>
              <a:t>에서의 중력가속도를 구하라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ko-KR" altLang="en-US" sz="16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76109" y="2277148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7979" y="4437112"/>
            <a:ext cx="8001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ko-KR" altLang="en-US" sz="1600" b="0" dirty="0"/>
          </a:p>
        </p:txBody>
      </p:sp>
      <p:sp>
        <p:nvSpPr>
          <p:cNvPr id="10" name="직사각형 9"/>
          <p:cNvSpPr/>
          <p:nvPr/>
        </p:nvSpPr>
        <p:spPr>
          <a:xfrm>
            <a:off x="679208" y="2584925"/>
            <a:ext cx="8001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ko-KR" altLang="en-US" sz="1600" b="0" dirty="0"/>
          </a:p>
        </p:txBody>
      </p:sp>
      <p:sp>
        <p:nvSpPr>
          <p:cNvPr id="11" name="직사각형 10"/>
          <p:cNvSpPr/>
          <p:nvPr/>
        </p:nvSpPr>
        <p:spPr>
          <a:xfrm>
            <a:off x="1100379" y="4589512"/>
            <a:ext cx="8001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280586" y="2277148"/>
            <a:ext cx="7312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dirty="0" smtClean="0"/>
              <a:t>                  </a:t>
            </a:r>
            <a:endParaRPr lang="en-US" altLang="ko-KR" dirty="0" smtClean="0"/>
          </a:p>
          <a:p>
            <a:pPr marL="342900" indent="-342900">
              <a:buAutoNum type="alphaLcParenBoth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(b)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(c)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09662"/>
              </p:ext>
            </p:extLst>
          </p:nvPr>
        </p:nvGraphicFramePr>
        <p:xfrm>
          <a:off x="4467225" y="36337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7225" y="36337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92675"/>
              </p:ext>
            </p:extLst>
          </p:nvPr>
        </p:nvGraphicFramePr>
        <p:xfrm>
          <a:off x="3419872" y="287819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2878197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3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 flipV="1">
            <a:off x="2808871" y="2293497"/>
            <a:ext cx="0" cy="4923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2176887" y="1598131"/>
            <a:ext cx="1821184" cy="1896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2521752" y="1476848"/>
            <a:ext cx="972262" cy="252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5536" y="332656"/>
            <a:ext cx="6808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) Shell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내부의 중력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 0</a:t>
            </a:r>
            <a:endParaRPr lang="ko-KR" altLang="en-US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65433" y="1441758"/>
            <a:ext cx="2700000" cy="270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252502" y="1988840"/>
            <a:ext cx="1440160" cy="14401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1640" y="4415788"/>
                <a:ext cx="6102953" cy="1821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=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0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δΩ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의 위치에서의 미세 </a:t>
                </a:r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입체각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δΩ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와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shell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이 이루는 도형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원뿔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위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아래 원뿔은 닮은꼴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415788"/>
                <a:ext cx="6102953" cy="1821524"/>
              </a:xfrm>
              <a:prstGeom prst="rect">
                <a:avLst/>
              </a:prstGeom>
              <a:blipFill rotWithShape="1"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/>
          <p:cNvSpPr/>
          <p:nvPr/>
        </p:nvSpPr>
        <p:spPr>
          <a:xfrm rot="18960000">
            <a:off x="3345241" y="3656411"/>
            <a:ext cx="792088" cy="1626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61433" y="221021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61433" y="273775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5" idx="3"/>
            <a:endCxn id="11" idx="3"/>
          </p:cNvCxnSpPr>
          <p:nvPr/>
        </p:nvCxnSpPr>
        <p:spPr>
          <a:xfrm flipV="1">
            <a:off x="1860839" y="2829942"/>
            <a:ext cx="916410" cy="916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1665" y="29714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9533322">
            <a:off x="1904863" y="3010537"/>
            <a:ext cx="949109" cy="223323"/>
          </a:xfrm>
          <a:prstGeom prst="arc">
            <a:avLst>
              <a:gd name="adj1" fmla="val 16200000"/>
              <a:gd name="adj2" fmla="val 212873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 rot="18433269" flipH="1">
            <a:off x="1746021" y="3248225"/>
            <a:ext cx="783259" cy="248648"/>
          </a:xfrm>
          <a:prstGeom prst="arc">
            <a:avLst>
              <a:gd name="adj1" fmla="val 16200000"/>
              <a:gd name="adj2" fmla="val 212873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20057987">
            <a:off x="2126869" y="1475923"/>
            <a:ext cx="439096" cy="1147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8" idx="0"/>
            <a:endCxn id="19" idx="4"/>
          </p:cNvCxnSpPr>
          <p:nvPr/>
        </p:nvCxnSpPr>
        <p:spPr>
          <a:xfrm flipH="1" flipV="1">
            <a:off x="2371306" y="1585030"/>
            <a:ext cx="1313494" cy="2094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46520" y="2264211"/>
            <a:ext cx="238862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96929" y="2308919"/>
                <a:ext cx="508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929" y="2308919"/>
                <a:ext cx="5086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/>
          <p:cNvSpPr/>
          <p:nvPr/>
        </p:nvSpPr>
        <p:spPr>
          <a:xfrm>
            <a:off x="3737150" y="3712008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δs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52779" y="1139269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δs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111394" y="2412799"/>
                <a:ext cx="566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7030A0"/>
                          </a:solidFill>
                          <a:latin typeface="Cambria Math"/>
                          <a:ea typeface="맑은 고딕" pitchFamily="50" charset="-127"/>
                        </a:rPr>
                        <m:t>𝜎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7030A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94" y="2412799"/>
                <a:ext cx="56618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구부러진 연결선 35"/>
          <p:cNvCxnSpPr/>
          <p:nvPr/>
        </p:nvCxnSpPr>
        <p:spPr>
          <a:xfrm flipV="1">
            <a:off x="3422706" y="2929436"/>
            <a:ext cx="414321" cy="277436"/>
          </a:xfrm>
          <a:prstGeom prst="curvedConnector3">
            <a:avLst>
              <a:gd name="adj1" fmla="val 9175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642429" y="2556815"/>
                <a:ext cx="449162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𝒓</m:t>
                          </m:r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ko-KR" altLang="en-US" b="1" dirty="0" smtClean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429" y="2556815"/>
                <a:ext cx="449162" cy="42582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구부러진 연결선 49"/>
          <p:cNvCxnSpPr/>
          <p:nvPr/>
        </p:nvCxnSpPr>
        <p:spPr>
          <a:xfrm>
            <a:off x="2520839" y="1798634"/>
            <a:ext cx="357063" cy="12700"/>
          </a:xfrm>
          <a:prstGeom prst="curvedConnector3">
            <a:avLst>
              <a:gd name="adj1" fmla="val 43079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04114" y="162382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𝒓</m:t>
                          </m:r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b="1" dirty="0" smtClean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14" y="1623824"/>
                <a:ext cx="44114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원호 32"/>
          <p:cNvSpPr/>
          <p:nvPr/>
        </p:nvSpPr>
        <p:spPr>
          <a:xfrm rot="5809798">
            <a:off x="2898283" y="2508354"/>
            <a:ext cx="364510" cy="364510"/>
          </a:xfrm>
          <a:prstGeom prst="arc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563539" y="2408531"/>
            <a:ext cx="184104" cy="4900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918582" y="265492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2" idx="5"/>
          </p:cNvCxnSpPr>
          <p:nvPr/>
        </p:nvCxnSpPr>
        <p:spPr>
          <a:xfrm>
            <a:off x="6010766" y="2747104"/>
            <a:ext cx="644825" cy="151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2" idx="7"/>
            <a:endCxn id="61" idx="0"/>
          </p:cNvCxnSpPr>
          <p:nvPr/>
        </p:nvCxnSpPr>
        <p:spPr>
          <a:xfrm flipV="1">
            <a:off x="6010766" y="2408531"/>
            <a:ext cx="644825" cy="262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735286" y="2468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20885" y="221722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원호 73"/>
          <p:cNvSpPr/>
          <p:nvPr/>
        </p:nvSpPr>
        <p:spPr>
          <a:xfrm rot="2687591">
            <a:off x="5983761" y="2508736"/>
            <a:ext cx="364510" cy="364510"/>
          </a:xfrm>
          <a:prstGeom prst="arc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직사각형 75"/>
              <p:cNvSpPr/>
              <p:nvPr/>
            </p:nvSpPr>
            <p:spPr>
              <a:xfrm>
                <a:off x="6723148" y="2887873"/>
                <a:ext cx="1097608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7030A0"/>
                    </a:solidFill>
                    <a:ea typeface="맑은 고딕" pitchFamily="50" charset="-127"/>
                  </a:rPr>
                  <a:t>Ω </a:t>
                </a:r>
                <a:r>
                  <a:rPr lang="ko-KR" altLang="en-US" dirty="0" smtClean="0">
                    <a:solidFill>
                      <a:srgbClr val="7030A0"/>
                    </a:solidFill>
                    <a:ea typeface="맑은 고딕" pitchFamily="50" charset="-127"/>
                  </a:rPr>
                  <a:t>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/>
                            <a:ea typeface="맑은 고딕" pitchFamily="50" charset="-127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altLang="ko-KR" b="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</m:t>
                            </m:r>
                            <m:r>
                              <a:rPr lang="en-US" altLang="ko-KR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48" y="2887873"/>
                <a:ext cx="1097608" cy="489301"/>
              </a:xfrm>
              <a:prstGeom prst="rect">
                <a:avLst/>
              </a:prstGeom>
              <a:blipFill rotWithShape="1">
                <a:blip r:embed="rId7"/>
                <a:stretch>
                  <a:fillRect l="-5000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구부러진 연결선 76"/>
          <p:cNvCxnSpPr/>
          <p:nvPr/>
        </p:nvCxnSpPr>
        <p:spPr>
          <a:xfrm>
            <a:off x="6316634" y="2743857"/>
            <a:ext cx="431009" cy="371591"/>
          </a:xfrm>
          <a:prstGeom prst="curvedConnector3">
            <a:avLst>
              <a:gd name="adj1" fmla="val -274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654" y="6125234"/>
            <a:ext cx="81986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숙제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지구 내부의 중력을 중심으로부터 거리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의 함수로 표현하시오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908720"/>
                <a:ext cx="7857023" cy="4755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위치에서 윗부분 원뿔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shell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까지의 거리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r,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면적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= </a:t>
                </a: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δs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〃    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아랫부분 원뿔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shell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까지의 거리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r’,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면적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= </a:t>
                </a: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δs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’</a:t>
                </a:r>
              </a:p>
              <a:p>
                <a:pPr>
                  <a:lnSpc>
                    <a:spcPct val="150000"/>
                  </a:lnSpc>
                  <a:spcBef>
                    <a:spcPts val="2000"/>
                  </a:spcBef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두 원뿔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shell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에 의한 만유인력은 서로 반대 방향이다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              〃              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의 크기는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  <a:p>
                <a:pPr marL="285750" indent="-285750">
                  <a:lnSpc>
                    <a:spcPct val="130000"/>
                  </a:lnSpc>
                  <a:buFontTx/>
                  <a:buChar char="-"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윗부분에 의한 만유인력의 크기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𝜎𝛿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  <a:ea typeface="맑은 고딕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marL="285750" indent="-285750">
                  <a:lnSpc>
                    <a:spcPct val="130000"/>
                  </a:lnSpc>
                  <a:buFontTx/>
                  <a:buChar char="-"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아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랫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부분에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의한 만유인력의 크기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=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𝜎𝛿</m:t>
                        </m:r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′</m:t>
                            </m:r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𝜎𝛿</m:t>
                        </m:r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∵ ①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  <a:p>
                <a:pPr>
                  <a:lnSpc>
                    <a:spcPct val="25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∴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net force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는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δ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δ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+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δ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맑은 고딕" pitchFamily="50" charset="-127"/>
                            <a:ea typeface="맑은 고딕" pitchFamily="50" charset="-127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𝐹</m:t>
                            </m:r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nary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0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08720"/>
                <a:ext cx="7857023" cy="4755917"/>
              </a:xfrm>
              <a:prstGeom prst="rect">
                <a:avLst/>
              </a:prstGeom>
              <a:blipFill rotWithShape="1">
                <a:blip r:embed="rId2"/>
                <a:stretch>
                  <a:fillRect l="-776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화살표 4"/>
          <p:cNvSpPr/>
          <p:nvPr/>
        </p:nvSpPr>
        <p:spPr>
          <a:xfrm>
            <a:off x="6821523" y="1268760"/>
            <a:ext cx="324321" cy="2880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52789" y="1077450"/>
                <a:ext cx="1779653" cy="64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m:t>δs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m:t>δs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′2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  … </m:t>
                      </m:r>
                      <m:r>
                        <a:rPr lang="ko-KR" altLang="en-US" b="0" i="1" dirty="0" smtClean="0">
                          <a:latin typeface="Cambria Math"/>
                          <a:ea typeface="맑은 고딕" pitchFamily="50" charset="-127"/>
                        </a:rPr>
                        <m:t>①</m:t>
                      </m:r>
                    </m:oMath>
                  </m:oMathPara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789" y="1077450"/>
                <a:ext cx="1779653" cy="6492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2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/>
              <a:t>질량 </a:t>
            </a:r>
            <a:r>
              <a:rPr lang="en-US" altLang="ko-KR" sz="1600" i="1" dirty="0" smtClean="0">
                <a:latin typeface="Century Schoolbook" pitchFamily="18" charset="0"/>
              </a:rPr>
              <a:t>m</a:t>
            </a:r>
            <a:r>
              <a:rPr lang="en-US" altLang="ko-KR" sz="1600" dirty="0" smtClean="0"/>
              <a:t>=1.00×10</a:t>
            </a:r>
            <a:r>
              <a:rPr lang="en-US" altLang="ko-KR" sz="1600" baseline="30000" dirty="0" smtClean="0"/>
              <a:t>9</a:t>
            </a:r>
            <a:r>
              <a:rPr lang="en-US" altLang="ko-KR" sz="1600" dirty="0" smtClean="0"/>
              <a:t> kg</a:t>
            </a:r>
            <a:r>
              <a:rPr lang="ko-KR" altLang="en-US" sz="1600" dirty="0" smtClean="0"/>
              <a:t>인 소행성이 먼 우주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거의 무한대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로부터 지구로 떨어진다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소행성이 지구로부터 </a:t>
            </a:r>
            <a:r>
              <a:rPr lang="en-US" altLang="ko-KR" sz="1600" dirty="0" smtClean="0"/>
              <a:t>4.00×10</a:t>
            </a:r>
            <a:r>
              <a:rPr lang="en-US" altLang="ko-KR" sz="1600" baseline="30000" dirty="0" smtClean="0"/>
              <a:t>8</a:t>
            </a:r>
            <a:r>
              <a:rPr lang="en-US" altLang="ko-KR" sz="1600" dirty="0" smtClean="0"/>
              <a:t> m</a:t>
            </a:r>
            <a:r>
              <a:rPr lang="ko-KR" altLang="en-US" sz="1600" dirty="0" smtClean="0"/>
              <a:t>지점에 도달할 때 위치 에너지의 변화를 구하라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중력이 한 일을 구하라</a:t>
            </a:r>
            <a:r>
              <a:rPr lang="en-US" altLang="ko-KR" sz="1600" dirty="0" smtClean="0"/>
              <a:t>. (b) </a:t>
            </a:r>
            <a:r>
              <a:rPr lang="ko-KR" altLang="en-US" sz="1600" dirty="0" smtClean="0"/>
              <a:t>처음에 소행성이 충분히 먼 지점에서 정지해 있다고 가정하여 위의 지점에서 소행성의 속력을 구하라</a:t>
            </a:r>
            <a:r>
              <a:rPr lang="en-US" altLang="ko-KR" sz="1600" dirty="0" smtClean="0"/>
              <a:t>. (c) </a:t>
            </a:r>
            <a:r>
              <a:rPr lang="ko-KR" altLang="en-US" sz="1600" dirty="0" smtClean="0"/>
              <a:t>같은 지점에서 </a:t>
            </a:r>
            <a:r>
              <a:rPr lang="en-US" altLang="ko-KR" sz="1600" dirty="0" smtClean="0"/>
              <a:t>(b)</a:t>
            </a:r>
            <a:r>
              <a:rPr lang="ko-KR" altLang="en-US" sz="1600" dirty="0" smtClean="0"/>
              <a:t>에서 찾은 속력의 반으로 소행성이 다른 요인에 의해서 움직인다면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요인에 의해서 소행성에 한 일은 얼마인가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500306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9" name="그룹 14"/>
          <p:cNvGrpSpPr/>
          <p:nvPr/>
        </p:nvGrpSpPr>
        <p:grpSpPr>
          <a:xfrm>
            <a:off x="571472" y="559338"/>
            <a:ext cx="7358114" cy="369332"/>
            <a:chOff x="928662" y="571480"/>
            <a:chExt cx="4357718" cy="369332"/>
          </a:xfrm>
        </p:grpSpPr>
        <p:sp>
          <p:nvSpPr>
            <p:cNvPr id="10" name="직사각형 9"/>
            <p:cNvSpPr/>
            <p:nvPr/>
          </p:nvSpPr>
          <p:spPr>
            <a:xfrm>
              <a:off x="1636849" y="571480"/>
              <a:ext cx="134826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 지구 근처의 소행성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8662" y="571480"/>
              <a:ext cx="719235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42976" y="250030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(a)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662" y="426493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(b)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5561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(c)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25" y="490890"/>
            <a:ext cx="653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▣ 탈출 속도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Speed)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020" y="1194243"/>
            <a:ext cx="7643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계의 역학적 에너지가 음수이면 물체는 구속된 운동을 하게 된다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인공위성 및 달의 운동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원자핵에 묶인 전자의 운동</a:t>
            </a:r>
            <a:r>
              <a:rPr lang="en-US" altLang="ko-KR" sz="2000" dirty="0" smtClean="0"/>
              <a:t>).</a:t>
            </a:r>
            <a:endParaRPr lang="ko-KR" alt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47220"/>
              </p:ext>
            </p:extLst>
          </p:nvPr>
        </p:nvGraphicFramePr>
        <p:xfrm>
          <a:off x="1894466" y="1991088"/>
          <a:ext cx="34496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3" name="수식" r:id="rId3" imgW="1777680" imgH="431640" progId="Equation.3">
                  <p:embed/>
                </p:oleObj>
              </mc:Choice>
              <mc:Fallback>
                <p:oleObj name="수식" r:id="rId3" imgW="1777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466" y="1991088"/>
                        <a:ext cx="3449637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014713"/>
              </p:ext>
            </p:extLst>
          </p:nvPr>
        </p:nvGraphicFramePr>
        <p:xfrm>
          <a:off x="4150322" y="4108834"/>
          <a:ext cx="17033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4" name="수식" r:id="rId5" imgW="1066680" imgH="482400" progId="Equation.3">
                  <p:embed/>
                </p:oleObj>
              </mc:Choice>
              <mc:Fallback>
                <p:oleObj name="수식" r:id="rId5" imgW="1066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322" y="4108834"/>
                        <a:ext cx="1703388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24044" y="3253163"/>
            <a:ext cx="2305052" cy="296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0020" y="2919782"/>
            <a:ext cx="5929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물체가 무한대에 도달할 때 나중 속력이 영이라고 가정하면 지구로부터 거리가 무한대이므로 위치에너지도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685648"/>
              </p:ext>
            </p:extLst>
          </p:nvPr>
        </p:nvGraphicFramePr>
        <p:xfrm>
          <a:off x="1108648" y="4205666"/>
          <a:ext cx="25130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5" name="수식" r:id="rId8" imgW="1295280" imgH="431640" progId="Equation.3">
                  <p:embed/>
                </p:oleObj>
              </mc:Choice>
              <mc:Fallback>
                <p:oleObj name="수식" r:id="rId8" imgW="129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648" y="4205666"/>
                        <a:ext cx="251301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0020" y="5205798"/>
            <a:ext cx="5929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탈출 속력과 온도는 왜 몇몇 행성들만이 대기를 갖고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대기의 성분이 무엇인지를 이해할 수 있게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31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1439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(a) </a:t>
            </a:r>
            <a:r>
              <a:rPr lang="ko-KR" altLang="en-US" sz="1600" dirty="0" smtClean="0"/>
              <a:t>우주선이 지표에서 탈출속력으로 발사된다면 고도가 </a:t>
            </a:r>
            <a:r>
              <a:rPr lang="en-US" altLang="ko-KR" sz="1600" dirty="0" smtClean="0"/>
              <a:t>1.50x10</a:t>
            </a:r>
            <a:r>
              <a:rPr lang="en-US" altLang="ko-KR" baseline="30000" dirty="0"/>
              <a:t>5</a:t>
            </a:r>
            <a:r>
              <a:rPr lang="en-US" altLang="ko-KR" sz="1600" dirty="0" smtClean="0"/>
              <a:t>km</a:t>
            </a:r>
            <a:r>
              <a:rPr lang="ko-KR" altLang="en-US" sz="1600" dirty="0" smtClean="0"/>
              <a:t>되었을 때의 속력은 얼마인가</a:t>
            </a:r>
            <a:r>
              <a:rPr lang="en-US" altLang="ko-KR" sz="1600" dirty="0" smtClean="0"/>
              <a:t>? (b) 1.00km</a:t>
            </a:r>
            <a:r>
              <a:rPr lang="ko-KR" altLang="en-US" sz="1600" dirty="0" smtClean="0"/>
              <a:t>의 포신으로 우주선을 탈출속력에 도달하도록 추진하기 위한 등가속도는 얼마인가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826545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9" name="그룹 14"/>
          <p:cNvGrpSpPr/>
          <p:nvPr/>
        </p:nvGrpSpPr>
        <p:grpSpPr>
          <a:xfrm>
            <a:off x="571472" y="559338"/>
            <a:ext cx="7358114" cy="369332"/>
            <a:chOff x="928662" y="571480"/>
            <a:chExt cx="4357718" cy="369332"/>
          </a:xfrm>
        </p:grpSpPr>
        <p:sp>
          <p:nvSpPr>
            <p:cNvPr id="10" name="직사각형 9"/>
            <p:cNvSpPr/>
            <p:nvPr/>
          </p:nvSpPr>
          <p:spPr>
            <a:xfrm>
              <a:off x="1636849" y="571480"/>
              <a:ext cx="114795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 지구에서 달까지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8662" y="571480"/>
              <a:ext cx="719235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7.11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3539" y="25003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(a)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8695" y="454621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(b)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6" y="385763"/>
            <a:ext cx="764029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케플러의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법칙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Kepler’s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Laws)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 smtClean="0"/>
              <a:t>지구 </a:t>
            </a:r>
            <a:r>
              <a:rPr lang="ko-KR" altLang="en-US" sz="2000" dirty="0" err="1" smtClean="0"/>
              <a:t>중심설</a:t>
            </a:r>
            <a:r>
              <a:rPr lang="en-US" altLang="ko-KR" sz="2000" dirty="0" smtClean="0"/>
              <a:t>: A.D. 2</a:t>
            </a:r>
            <a:r>
              <a:rPr lang="ko-KR" altLang="en-US" sz="2000" dirty="0" smtClean="0"/>
              <a:t>세기에 그리스 천문학자 프톨레마이오스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928802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 smtClean="0"/>
              <a:t>태양 </a:t>
            </a:r>
            <a:r>
              <a:rPr lang="ko-KR" altLang="en-US" sz="2000" dirty="0" err="1" smtClean="0"/>
              <a:t>중심설</a:t>
            </a:r>
            <a:r>
              <a:rPr lang="en-US" altLang="ko-KR" sz="2000" dirty="0" smtClean="0"/>
              <a:t>: 1543</a:t>
            </a:r>
            <a:r>
              <a:rPr lang="ko-KR" altLang="en-US" sz="2000" dirty="0" smtClean="0"/>
              <a:t>년에 폴란드 천문학자 코페르니쿠스</a:t>
            </a:r>
            <a:r>
              <a:rPr lang="en-US" altLang="ko-KR" sz="2000" dirty="0" smtClean="0"/>
              <a:t>(1473~1543)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500306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 err="1" smtClean="0"/>
              <a:t>브라헤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Tycho</a:t>
            </a:r>
            <a:r>
              <a:rPr lang="en-US" altLang="ko-KR" sz="2000" dirty="0" smtClean="0"/>
              <a:t> Brahe, 1546~1601): </a:t>
            </a:r>
            <a:r>
              <a:rPr lang="ko-KR" altLang="en-US" sz="2000" dirty="0" smtClean="0"/>
              <a:t>덴마크 천문학자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년간 천문학</a:t>
            </a:r>
            <a:endParaRPr lang="en-US" altLang="ko-KR" sz="2000" dirty="0" smtClean="0"/>
          </a:p>
          <a:p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적으로 정확한 측정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현재에도 인정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육분의와</a:t>
            </a:r>
            <a:r>
              <a:rPr lang="ko-KR" altLang="en-US" sz="2000" dirty="0" smtClean="0"/>
              <a:t> 나침반으로 수행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357562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케플러</a:t>
            </a:r>
            <a:r>
              <a:rPr lang="en-US" altLang="ko-KR" dirty="0" smtClean="0"/>
              <a:t>(Johannes </a:t>
            </a:r>
            <a:r>
              <a:rPr lang="en-US" altLang="ko-KR" dirty="0" err="1" smtClean="0"/>
              <a:t>Kepler</a:t>
            </a:r>
            <a:r>
              <a:rPr lang="en-US" altLang="ko-KR" dirty="0" smtClean="0"/>
              <a:t>): </a:t>
            </a:r>
            <a:r>
              <a:rPr lang="ko-KR" altLang="en-US" dirty="0" err="1" smtClean="0"/>
              <a:t>브라헤의</a:t>
            </a:r>
            <a:r>
              <a:rPr lang="ko-KR" altLang="en-US" dirty="0" smtClean="0"/>
              <a:t> 조수</a:t>
            </a:r>
            <a:r>
              <a:rPr lang="en-US" altLang="ko-KR" dirty="0" smtClean="0"/>
              <a:t>. 16</a:t>
            </a:r>
            <a:r>
              <a:rPr lang="ko-KR" altLang="en-US" dirty="0" smtClean="0"/>
              <a:t>년 동안 행성의 운동에 관한 </a:t>
            </a:r>
            <a:endParaRPr lang="en-US" altLang="ko-KR" dirty="0" smtClean="0"/>
          </a:p>
          <a:p>
            <a:r>
              <a:rPr lang="en-US" altLang="ko-KR" dirty="0" smtClean="0"/>
              <a:t>             </a:t>
            </a:r>
            <a:r>
              <a:rPr lang="ko-KR" altLang="en-US" dirty="0" smtClean="0"/>
              <a:t>수학적 모형을 추론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4286256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케플러의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법칙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Kelper’s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 Law)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5773183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중력의 거리 제곱에 반비례하는 성질의 결과이다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원은 타원의 특별한 형태로 해석할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4854371"/>
            <a:ext cx="578647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행성들은 태양을 한 초점으로 한 타원 궤도를 따라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4603750"/>
            <a:ext cx="18764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9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571479"/>
            <a:ext cx="1819275" cy="243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57224" y="928670"/>
            <a:ext cx="592935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태양과 행성을 잇는 직선은 같은 시간 동안 같은 넓이를 쓸고 지나간다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782801"/>
            <a:ext cx="650085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행성의 궤도 주기의 제곱은 행성과 태양 사이의 평균 거리의 세제곱에 비례한다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50004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케플러의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법칙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Kelper’s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Second Law)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928802"/>
            <a:ext cx="1781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928802"/>
            <a:ext cx="392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각운동량 보존의 결과로 설명할 수 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34542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케플러의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법칙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Kelper’s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Third Law)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4733520"/>
            <a:ext cx="7286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행성이 원형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궤도에 있을 때</a:t>
            </a:r>
            <a:endParaRPr lang="ko-KR" altLang="en-US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714744" y="4500570"/>
          <a:ext cx="3143272" cy="75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" name="수식" r:id="rId5" imgW="1625400" imgH="431640" progId="Equation.3">
                  <p:embed/>
                </p:oleObj>
              </mc:Choice>
              <mc:Fallback>
                <p:oleObj name="수식" r:id="rId5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4500570"/>
                        <a:ext cx="3143272" cy="755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68" y="4726729"/>
            <a:ext cx="1571636" cy="172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214414" y="5429264"/>
          <a:ext cx="22145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2" name="수식" r:id="rId8" imgW="1130040" imgH="419040" progId="Equation.3">
                  <p:embed/>
                </p:oleObj>
              </mc:Choice>
              <mc:Fallback>
                <p:oleObj name="수식" r:id="rId8" imgW="1130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429264"/>
                        <a:ext cx="221456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3929058" y="5429264"/>
          <a:ext cx="21066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3" name="Equation" r:id="rId10" imgW="1396800" imgH="482400" progId="Equation.3">
                  <p:embed/>
                </p:oleObj>
              </mc:Choice>
              <mc:Fallback>
                <p:oleObj name="Equation" r:id="rId10" imgW="1396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5429264"/>
                        <a:ext cx="2106612" cy="7858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8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85728"/>
            <a:ext cx="4205299" cy="245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3395963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/>
              <a:t>통신의 관점에서 위성이 지구 위의 한 지역에 대해 같은 위치를 유지하는 것이 유리하다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이것은 위성의 궤도 주기가 지구의 자전 주기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24</a:t>
            </a:r>
            <a:r>
              <a:rPr lang="ko-KR" altLang="en-US" sz="1600" dirty="0" smtClean="0"/>
              <a:t>시간과 같을 때에만 일어난다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이러한 정지 궤도는 지구 중심으로부터 얼마만큼 떨어진 거리에 있는가</a:t>
            </a:r>
            <a:r>
              <a:rPr lang="en-US" altLang="ko-KR" sz="1600" dirty="0" smtClean="0"/>
              <a:t>? (b) </a:t>
            </a:r>
            <a:r>
              <a:rPr lang="ko-KR" altLang="en-US" sz="1600" dirty="0" smtClean="0"/>
              <a:t>위성의 궤도 속력은 얼마인가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4739581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6" name="그룹 14"/>
          <p:cNvGrpSpPr/>
          <p:nvPr/>
        </p:nvGrpSpPr>
        <p:grpSpPr>
          <a:xfrm>
            <a:off x="571472" y="2857496"/>
            <a:ext cx="7358114" cy="369332"/>
            <a:chOff x="928662" y="571480"/>
            <a:chExt cx="4357718" cy="369332"/>
          </a:xfrm>
        </p:grpSpPr>
        <p:sp>
          <p:nvSpPr>
            <p:cNvPr id="7" name="직사각형 6"/>
            <p:cNvSpPr/>
            <p:nvPr/>
          </p:nvSpPr>
          <p:spPr>
            <a:xfrm>
              <a:off x="1636849" y="571480"/>
              <a:ext cx="153339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 정지 궤도와 통신 위성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571480"/>
              <a:ext cx="719235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7.12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2976" y="470880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(a)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573859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(b)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교시 숙제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– due 8/23</a:t>
            </a:r>
            <a:endParaRPr lang="ko-KR" altLang="en-US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2132" y="3539298"/>
                <a:ext cx="7106212" cy="123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문제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1) </a:t>
                </a:r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세점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A,B,C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가 이루는 면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의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벡터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=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(-1,1,1)</a:t>
                </a:r>
              </a:p>
              <a:p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가 이루는 각도는 얼마인가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  <a:p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문제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2)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교과서문제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7.5, 7.8, 7.13, 7.22, 7.27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2" y="3539298"/>
                <a:ext cx="7106212" cy="1233928"/>
              </a:xfrm>
              <a:prstGeom prst="rect">
                <a:avLst/>
              </a:prstGeom>
              <a:blipFill rotWithShape="1">
                <a:blip r:embed="rId2"/>
                <a:stretch>
                  <a:fillRect l="-686" t="-6931" b="-6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H="1">
            <a:off x="1312425" y="2460453"/>
            <a:ext cx="720080" cy="62081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032505" y="2460453"/>
            <a:ext cx="1080120" cy="3104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032505" y="1283058"/>
            <a:ext cx="0" cy="117739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3478" y="2915652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0154" y="2636912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4010" y="980728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z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702739" y="1579161"/>
            <a:ext cx="1036237" cy="1168262"/>
          </a:xfrm>
          <a:custGeom>
            <a:avLst/>
            <a:gdLst>
              <a:gd name="connsiteX0" fmla="*/ 288234 w 1003852"/>
              <a:gd name="connsiteY0" fmla="*/ 59635 h 1123122"/>
              <a:gd name="connsiteX1" fmla="*/ 0 w 1003852"/>
              <a:gd name="connsiteY1" fmla="*/ 1123122 h 1123122"/>
              <a:gd name="connsiteX2" fmla="*/ 1003852 w 1003852"/>
              <a:gd name="connsiteY2" fmla="*/ 1053548 h 1123122"/>
              <a:gd name="connsiteX3" fmla="*/ 278295 w 1003852"/>
              <a:gd name="connsiteY3" fmla="*/ 0 h 1123122"/>
              <a:gd name="connsiteX0" fmla="*/ 288234 w 1003852"/>
              <a:gd name="connsiteY0" fmla="*/ 9939 h 1073426"/>
              <a:gd name="connsiteX1" fmla="*/ 0 w 1003852"/>
              <a:gd name="connsiteY1" fmla="*/ 1073426 h 1073426"/>
              <a:gd name="connsiteX2" fmla="*/ 1003852 w 1003852"/>
              <a:gd name="connsiteY2" fmla="*/ 1003852 h 1073426"/>
              <a:gd name="connsiteX3" fmla="*/ 288234 w 1003852"/>
              <a:gd name="connsiteY3" fmla="*/ 0 h 1073426"/>
              <a:gd name="connsiteX0" fmla="*/ 314904 w 1030522"/>
              <a:gd name="connsiteY0" fmla="*/ 9939 h 1067711"/>
              <a:gd name="connsiteX1" fmla="*/ 0 w 1030522"/>
              <a:gd name="connsiteY1" fmla="*/ 1067711 h 1067711"/>
              <a:gd name="connsiteX2" fmla="*/ 1030522 w 1030522"/>
              <a:gd name="connsiteY2" fmla="*/ 1003852 h 1067711"/>
              <a:gd name="connsiteX3" fmla="*/ 314904 w 1030522"/>
              <a:gd name="connsiteY3" fmla="*/ 0 h 1067711"/>
              <a:gd name="connsiteX0" fmla="*/ 314904 w 1036237"/>
              <a:gd name="connsiteY0" fmla="*/ 9939 h 1067711"/>
              <a:gd name="connsiteX1" fmla="*/ 0 w 1036237"/>
              <a:gd name="connsiteY1" fmla="*/ 1067711 h 1067711"/>
              <a:gd name="connsiteX2" fmla="*/ 1036237 w 1036237"/>
              <a:gd name="connsiteY2" fmla="*/ 986707 h 1067711"/>
              <a:gd name="connsiteX3" fmla="*/ 314904 w 1036237"/>
              <a:gd name="connsiteY3" fmla="*/ 0 h 1067711"/>
              <a:gd name="connsiteX0" fmla="*/ 330144 w 1036237"/>
              <a:gd name="connsiteY0" fmla="*/ 0 h 1168262"/>
              <a:gd name="connsiteX1" fmla="*/ 0 w 1036237"/>
              <a:gd name="connsiteY1" fmla="*/ 1168262 h 1168262"/>
              <a:gd name="connsiteX2" fmla="*/ 1036237 w 1036237"/>
              <a:gd name="connsiteY2" fmla="*/ 1087258 h 1168262"/>
              <a:gd name="connsiteX3" fmla="*/ 314904 w 1036237"/>
              <a:gd name="connsiteY3" fmla="*/ 100551 h 1168262"/>
              <a:gd name="connsiteX0" fmla="*/ 330144 w 1036237"/>
              <a:gd name="connsiteY0" fmla="*/ 0 h 1168262"/>
              <a:gd name="connsiteX1" fmla="*/ 0 w 1036237"/>
              <a:gd name="connsiteY1" fmla="*/ 1168262 h 1168262"/>
              <a:gd name="connsiteX2" fmla="*/ 1036237 w 1036237"/>
              <a:gd name="connsiteY2" fmla="*/ 1087258 h 1168262"/>
              <a:gd name="connsiteX3" fmla="*/ 330144 w 1036237"/>
              <a:gd name="connsiteY3" fmla="*/ 3396 h 11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237" h="1168262">
                <a:moveTo>
                  <a:pt x="330144" y="0"/>
                </a:moveTo>
                <a:lnTo>
                  <a:pt x="0" y="1168262"/>
                </a:lnTo>
                <a:lnTo>
                  <a:pt x="1036237" y="1087258"/>
                </a:lnTo>
                <a:lnTo>
                  <a:pt x="330144" y="3396"/>
                </a:lnTo>
              </a:path>
            </a:pathLst>
          </a:cu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46712" y="244200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(2, 0, 0)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874" y="228497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0)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2505" y="142527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0,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3028" y="2749784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64702" y="264774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7085" y="141277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56624" y="1758501"/>
                <a:ext cx="47192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𝑅</m:t>
                          </m:r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24" y="1758501"/>
                <a:ext cx="471924" cy="4029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/>
          <p:nvPr/>
        </p:nvCxnSpPr>
        <p:spPr>
          <a:xfrm flipV="1">
            <a:off x="2134771" y="2080204"/>
            <a:ext cx="477837" cy="203325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123942" y="1974482"/>
            <a:ext cx="21658" cy="29153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2073592" y="2152650"/>
            <a:ext cx="67628" cy="146685"/>
          </a:xfrm>
          <a:custGeom>
            <a:avLst/>
            <a:gdLst>
              <a:gd name="connsiteX0" fmla="*/ 97155 w 97155"/>
              <a:gd name="connsiteY0" fmla="*/ 0 h 196215"/>
              <a:gd name="connsiteX1" fmla="*/ 0 w 97155"/>
              <a:gd name="connsiteY1" fmla="*/ 114300 h 196215"/>
              <a:gd name="connsiteX2" fmla="*/ 3810 w 97155"/>
              <a:gd name="connsiteY2" fmla="*/ 196215 h 196215"/>
              <a:gd name="connsiteX0" fmla="*/ 135255 w 135255"/>
              <a:gd name="connsiteY0" fmla="*/ 0 h 196215"/>
              <a:gd name="connsiteX1" fmla="*/ 0 w 135255"/>
              <a:gd name="connsiteY1" fmla="*/ 89535 h 196215"/>
              <a:gd name="connsiteX2" fmla="*/ 41910 w 135255"/>
              <a:gd name="connsiteY2" fmla="*/ 196215 h 196215"/>
              <a:gd name="connsiteX0" fmla="*/ 135255 w 135255"/>
              <a:gd name="connsiteY0" fmla="*/ 0 h 146685"/>
              <a:gd name="connsiteX1" fmla="*/ 0 w 135255"/>
              <a:gd name="connsiteY1" fmla="*/ 89535 h 146685"/>
              <a:gd name="connsiteX2" fmla="*/ 30480 w 135255"/>
              <a:gd name="connsiteY2" fmla="*/ 146685 h 146685"/>
              <a:gd name="connsiteX0" fmla="*/ 135255 w 135255"/>
              <a:gd name="connsiteY0" fmla="*/ 0 h 146685"/>
              <a:gd name="connsiteX1" fmla="*/ 0 w 135255"/>
              <a:gd name="connsiteY1" fmla="*/ 89535 h 146685"/>
              <a:gd name="connsiteX2" fmla="*/ 30480 w 135255"/>
              <a:gd name="connsiteY2" fmla="*/ 146685 h 146685"/>
              <a:gd name="connsiteX0" fmla="*/ 135255 w 135255"/>
              <a:gd name="connsiteY0" fmla="*/ 0 h 146685"/>
              <a:gd name="connsiteX1" fmla="*/ 0 w 135255"/>
              <a:gd name="connsiteY1" fmla="*/ 43815 h 146685"/>
              <a:gd name="connsiteX2" fmla="*/ 30480 w 135255"/>
              <a:gd name="connsiteY2" fmla="*/ 146685 h 14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" h="146685">
                <a:moveTo>
                  <a:pt x="135255" y="0"/>
                </a:moveTo>
                <a:lnTo>
                  <a:pt x="0" y="43815"/>
                </a:lnTo>
                <a:cubicBezTo>
                  <a:pt x="10160" y="62865"/>
                  <a:pt x="20320" y="140970"/>
                  <a:pt x="30480" y="1466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23728" y="188546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Symbol"/>
              </a:rPr>
              <a:t>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2152650" y="2115445"/>
            <a:ext cx="194310" cy="84042"/>
          </a:xfrm>
          <a:custGeom>
            <a:avLst/>
            <a:gdLst>
              <a:gd name="connsiteX0" fmla="*/ 0 w 194310"/>
              <a:gd name="connsiteY0" fmla="*/ 4032 h 84042"/>
              <a:gd name="connsiteX1" fmla="*/ 68580 w 194310"/>
              <a:gd name="connsiteY1" fmla="*/ 4032 h 84042"/>
              <a:gd name="connsiteX2" fmla="*/ 167640 w 194310"/>
              <a:gd name="connsiteY2" fmla="*/ 45942 h 84042"/>
              <a:gd name="connsiteX3" fmla="*/ 194310 w 194310"/>
              <a:gd name="connsiteY3" fmla="*/ 84042 h 8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" h="84042">
                <a:moveTo>
                  <a:pt x="0" y="4032"/>
                </a:moveTo>
                <a:cubicBezTo>
                  <a:pt x="20320" y="539"/>
                  <a:pt x="40640" y="-2953"/>
                  <a:pt x="68580" y="4032"/>
                </a:cubicBezTo>
                <a:cubicBezTo>
                  <a:pt x="96520" y="11017"/>
                  <a:pt x="146685" y="32607"/>
                  <a:pt x="167640" y="45942"/>
                </a:cubicBezTo>
                <a:cubicBezTo>
                  <a:pt x="188595" y="59277"/>
                  <a:pt x="187960" y="64992"/>
                  <a:pt x="194310" y="84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444981"/>
            <a:ext cx="8215370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벡터의 외적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외적 연습문제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1" name="TextBox 25600"/>
              <p:cNvSpPr txBox="1"/>
              <p:nvPr/>
            </p:nvSpPr>
            <p:spPr>
              <a:xfrm>
                <a:off x="467544" y="1916832"/>
                <a:ext cx="530715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예제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(2, 1, 0),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= 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(1, 0, 0)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일 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는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5601" name="TextBox 256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16832"/>
                <a:ext cx="5307158" cy="404791"/>
              </a:xfrm>
              <a:prstGeom prst="rect">
                <a:avLst/>
              </a:prstGeom>
              <a:blipFill rotWithShape="1">
                <a:blip r:embed="rId2"/>
                <a:stretch>
                  <a:fillRect l="-1034" b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직사각형 25602"/>
              <p:cNvSpPr/>
              <p:nvPr/>
            </p:nvSpPr>
            <p:spPr>
              <a:xfrm>
                <a:off x="1057653" y="2454925"/>
                <a:ext cx="2621295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e>
                    </m:ra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/>
                  <a:t>·</a:t>
                </a:r>
                <a:r>
                  <a:rPr lang="en-US" altLang="ko-KR" dirty="0" smtClean="0"/>
                  <a:t> 1 </a:t>
                </a:r>
                <a:r>
                  <a:rPr lang="en-US" altLang="ko-KR" dirty="0"/>
                  <a:t>·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/>
                        <a:ea typeface="맑은 고딕" pitchFamily="50" charset="-127"/>
                      </a:rPr>
                      <m:t>sin</m:t>
                    </m:r>
                    <m:r>
                      <a:rPr lang="en-US" altLang="ko-KR" i="1" dirty="0">
                        <a:latin typeface="Cambria Math"/>
                        <a:ea typeface="맑은 고딕" pitchFamily="50" charset="-127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603" name="직사각형 256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53" y="2454925"/>
                <a:ext cx="2621295" cy="404791"/>
              </a:xfrm>
              <a:prstGeom prst="rect">
                <a:avLst/>
              </a:prstGeom>
              <a:blipFill rotWithShape="1">
                <a:blip r:embed="rId3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4" name="오른쪽 화살표 25603"/>
          <p:cNvSpPr/>
          <p:nvPr/>
        </p:nvSpPr>
        <p:spPr>
          <a:xfrm>
            <a:off x="3835296" y="2538018"/>
            <a:ext cx="324321" cy="2880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5" name="TextBox 25604"/>
              <p:cNvSpPr txBox="1"/>
              <p:nvPr/>
            </p:nvSpPr>
            <p:spPr>
              <a:xfrm>
                <a:off x="4322727" y="2485011"/>
                <a:ext cx="4259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/>
                        <a:ea typeface="맑은 고딕" pitchFamily="50" charset="-127"/>
                      </a:rPr>
                      <m:t>sin</m:t>
                    </m:r>
                    <m:r>
                      <a:rPr lang="en-US" altLang="ko-KR" i="1" dirty="0">
                        <a:latin typeface="Cambria Math"/>
                        <a:ea typeface="맑은 고딕" pitchFamily="50" charset="-127"/>
                      </a:rPr>
                      <m:t>𝜃</m:t>
                    </m:r>
                    <m:r>
                      <a:rPr lang="en-US" altLang="ko-KR" i="1" dirty="0"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를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구하려면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?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벡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터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내적을 이용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!</a:t>
                </a:r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5605" name="TextBox 256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27" y="2485011"/>
                <a:ext cx="425914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1057653" y="2972238"/>
                <a:ext cx="3903248" cy="427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·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𝐴</m:t>
                            </m:r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𝐵</m:t>
                            </m:r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US" altLang="ko-KR" dirty="0">
                        <a:latin typeface="Cambria Math"/>
                        <a:ea typeface="맑은 고딕" pitchFamily="50" charset="-127"/>
                      </a:rPr>
                      <m:t> 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𝑐𝑜𝑠</m:t>
                    </m:r>
                    <m:r>
                      <a:rPr lang="en-US" altLang="ko-KR" i="1" dirty="0">
                        <a:latin typeface="Cambria Math"/>
                        <a:ea typeface="맑은 고딕" pitchFamily="50" charset="-127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/>
                          </a:rPr>
                          <m:t>5</m:t>
                        </m:r>
                      </m:e>
                    </m:rad>
                    <m:r>
                      <a:rPr lang="en-US" altLang="ko-KR" b="0" i="1" smtClean="0">
                        <a:latin typeface="Cambria Math"/>
                      </a:rPr>
                      <m:t>𝑐𝑜𝑠</m:t>
                    </m:r>
                    <m:r>
                      <a:rPr lang="en-US" altLang="ko-KR" i="1" dirty="0">
                        <a:latin typeface="Cambria Math"/>
                        <a:ea typeface="맑은 고딕" pitchFamily="50" charset="-127"/>
                      </a:rPr>
                      <m:t>𝜃</m:t>
                    </m:r>
                    <m:r>
                      <a:rPr lang="en-US" altLang="ko-KR" b="0" i="0" dirty="0" smtClean="0">
                        <a:latin typeface="Cambria Math"/>
                        <a:ea typeface="맑은 고딕" pitchFamily="50" charset="-127"/>
                      </a:rPr>
                      <m:t>=2</m:t>
                    </m:r>
                  </m:oMath>
                </a14:m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53" y="2972238"/>
                <a:ext cx="3903248" cy="427040"/>
              </a:xfrm>
              <a:prstGeom prst="rect">
                <a:avLst/>
              </a:prstGeom>
              <a:blipFill rotWithShape="1">
                <a:blip r:embed="rId5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977416" y="2972238"/>
                <a:ext cx="2726196" cy="49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ea typeface="맑은 고딕" pitchFamily="50" charset="-127"/>
                  </a:rPr>
                  <a:t>∴</a:t>
                </a:r>
                <a:r>
                  <a:rPr lang="ko-KR" altLang="en-US" dirty="0" smtClean="0"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𝑐𝑜𝑠</m:t>
                    </m:r>
                    <m:r>
                      <a:rPr lang="en-US" altLang="ko-KR" i="1" dirty="0">
                        <a:latin typeface="Cambria Math"/>
                        <a:ea typeface="맑은 고딕" pitchFamily="50" charset="-127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sin</m:t>
                    </m:r>
                    <m:r>
                      <a:rPr lang="en-US" altLang="ko-KR" i="1" dirty="0">
                        <a:latin typeface="Cambria Math"/>
                        <a:ea typeface="맑은 고딕" pitchFamily="50" charset="-127"/>
                      </a:rPr>
                      <m:t>𝜃</m:t>
                    </m:r>
                    <m:r>
                      <a:rPr lang="en-US" altLang="ko-KR" b="0" i="0" dirty="0" smtClean="0">
                        <a:latin typeface="Cambria Math"/>
                        <a:ea typeface="맑은 고딕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16" y="2972238"/>
                <a:ext cx="2726196" cy="499880"/>
              </a:xfrm>
              <a:prstGeom prst="rect">
                <a:avLst/>
              </a:prstGeom>
              <a:blipFill rotWithShape="1">
                <a:blip r:embed="rId6"/>
                <a:stretch>
                  <a:fillRect l="-2013"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971154" y="3498543"/>
                <a:ext cx="3887946" cy="427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𝐴</m:t>
                            </m:r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맑은 고딕" pitchFamily="50" charset="-127"/>
                            <a:ea typeface="맑은 고딕" pitchFamily="50" charset="-127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acc>
                          <m:accPr>
                            <m:chr m:val="⃗"/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𝐵</m:t>
                            </m:r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/>
                          </a:rPr>
                          <m:t>5</m:t>
                        </m:r>
                      </m:e>
                    </m:rad>
                    <m:r>
                      <m:rPr>
                        <m:nor/>
                      </m:rPr>
                      <a:rPr lang="ko-KR" altLang="en-US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· 1 · 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/>
                        <a:ea typeface="맑은 고딕" pitchFamily="50" charset="-127"/>
                      </a:rPr>
                      <m:t>sin</m:t>
                    </m:r>
                    <m:r>
                      <a:rPr lang="en-US" altLang="ko-KR" i="1" dirty="0">
                        <a:latin typeface="Cambria Math"/>
                        <a:ea typeface="맑은 고딕" pitchFamily="50" charset="-127"/>
                      </a:rPr>
                      <m:t>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  <a:ea typeface="맑은 고딕" pitchFamily="50" charset="-127"/>
                      </a:rPr>
                      <m:t>1</m:t>
                    </m:r>
                  </m:oMath>
                </a14:m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54" y="3498543"/>
                <a:ext cx="3887946" cy="427040"/>
              </a:xfrm>
              <a:prstGeom prst="rect">
                <a:avLst/>
              </a:prstGeom>
              <a:blipFill rotWithShape="1">
                <a:blip r:embed="rId7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020582" y="4010279"/>
                <a:ext cx="2251386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𝐴</m:t>
                          </m:r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𝐵</m:t>
                          </m:r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 =</m:t>
                      </m:r>
                      <m:r>
                        <a:rPr lang="en-US" altLang="ko-KR" b="0" i="0" dirty="0" smtClean="0">
                          <a:latin typeface="Cambria Math"/>
                          <a:ea typeface="맑은 고딕" pitchFamily="50" charset="-127"/>
                        </a:rPr>
                        <m:t>−(0, 0, 1)</m:t>
                      </m:r>
                    </m:oMath>
                  </m:oMathPara>
                </a14:m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82" y="4010279"/>
                <a:ext cx="2251386" cy="404791"/>
              </a:xfrm>
              <a:prstGeom prst="rect">
                <a:avLst/>
              </a:prstGeom>
              <a:blipFill rotWithShape="1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>
            <a:off x="3838441" y="4098850"/>
            <a:ext cx="324321" cy="2880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03292" y="4045843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외적 벡터를 구하는 방법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이용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794" y="4816858"/>
            <a:ext cx="29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3x3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행렬의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determinant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9424" y="5234888"/>
                <a:ext cx="7939353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= </m:t>
                    </m:r>
                  </m:oMath>
                </a14:m>
                <a:r>
                  <a:rPr lang="en-US" altLang="ko-KR" dirty="0" smtClean="0"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𝑖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+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𝑗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24" y="5234888"/>
                <a:ext cx="7939353" cy="97270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 flipH="1">
            <a:off x="6660232" y="1700808"/>
            <a:ext cx="720080" cy="62081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380312" y="1700808"/>
            <a:ext cx="1080120" cy="3104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7380312" y="523413"/>
            <a:ext cx="0" cy="117739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1285" y="1952291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8565" y="1582959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0272" y="442576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z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7252139" y="1680930"/>
            <a:ext cx="137278" cy="601717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80312" y="1916832"/>
                <a:ext cx="46583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𝐴</m:t>
                          </m:r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916832"/>
                <a:ext cx="465832" cy="40479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80538" y="1380563"/>
                <a:ext cx="47622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𝐵</m:t>
                          </m:r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538" y="1380563"/>
                <a:ext cx="476221" cy="4029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/>
          <p:nvPr/>
        </p:nvCxnSpPr>
        <p:spPr>
          <a:xfrm flipH="1">
            <a:off x="7082960" y="1695889"/>
            <a:ext cx="289678" cy="24082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7215809" y="1838739"/>
            <a:ext cx="129208" cy="94622"/>
          </a:xfrm>
          <a:custGeom>
            <a:avLst/>
            <a:gdLst>
              <a:gd name="connsiteX0" fmla="*/ 0 w 129208"/>
              <a:gd name="connsiteY0" fmla="*/ 0 h 94622"/>
              <a:gd name="connsiteX1" fmla="*/ 49695 w 129208"/>
              <a:gd name="connsiteY1" fmla="*/ 79513 h 94622"/>
              <a:gd name="connsiteX2" fmla="*/ 129208 w 129208"/>
              <a:gd name="connsiteY2" fmla="*/ 89452 h 9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208" h="94622">
                <a:moveTo>
                  <a:pt x="0" y="0"/>
                </a:moveTo>
                <a:cubicBezTo>
                  <a:pt x="14080" y="32302"/>
                  <a:pt x="28160" y="64604"/>
                  <a:pt x="49695" y="79513"/>
                </a:cubicBezTo>
                <a:cubicBezTo>
                  <a:pt x="71230" y="94422"/>
                  <a:pt x="72886" y="99391"/>
                  <a:pt x="129208" y="894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75420" y="184482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Symbol"/>
              </a:rPr>
              <a:t>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1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39530" y="3539007"/>
            <a:ext cx="217742" cy="2469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교시 숙제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– due 8/23</a:t>
            </a:r>
            <a:endParaRPr lang="ko-KR" altLang="en-US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576" y="1449908"/>
                <a:ext cx="4824536" cy="71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문제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1) </a:t>
                </a:r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세점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A,B,C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가 이루는 면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의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벡터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=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(-1,1,1)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가 이루는 각도는 얼마인가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49908"/>
                <a:ext cx="4824536" cy="713529"/>
              </a:xfrm>
              <a:prstGeom prst="rect">
                <a:avLst/>
              </a:prstGeom>
              <a:blipFill rotWithShape="1">
                <a:blip r:embed="rId2"/>
                <a:stretch>
                  <a:fillRect l="-1138" t="-11966"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H="1">
            <a:off x="6252055" y="2560301"/>
            <a:ext cx="720080" cy="62081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972135" y="2560301"/>
            <a:ext cx="1080120" cy="3104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972135" y="1382906"/>
            <a:ext cx="0" cy="117739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73108" y="3015500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39784" y="2736760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3640" y="1080576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z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642369" y="1679009"/>
            <a:ext cx="1036237" cy="1168262"/>
          </a:xfrm>
          <a:custGeom>
            <a:avLst/>
            <a:gdLst>
              <a:gd name="connsiteX0" fmla="*/ 288234 w 1003852"/>
              <a:gd name="connsiteY0" fmla="*/ 59635 h 1123122"/>
              <a:gd name="connsiteX1" fmla="*/ 0 w 1003852"/>
              <a:gd name="connsiteY1" fmla="*/ 1123122 h 1123122"/>
              <a:gd name="connsiteX2" fmla="*/ 1003852 w 1003852"/>
              <a:gd name="connsiteY2" fmla="*/ 1053548 h 1123122"/>
              <a:gd name="connsiteX3" fmla="*/ 278295 w 1003852"/>
              <a:gd name="connsiteY3" fmla="*/ 0 h 1123122"/>
              <a:gd name="connsiteX0" fmla="*/ 288234 w 1003852"/>
              <a:gd name="connsiteY0" fmla="*/ 9939 h 1073426"/>
              <a:gd name="connsiteX1" fmla="*/ 0 w 1003852"/>
              <a:gd name="connsiteY1" fmla="*/ 1073426 h 1073426"/>
              <a:gd name="connsiteX2" fmla="*/ 1003852 w 1003852"/>
              <a:gd name="connsiteY2" fmla="*/ 1003852 h 1073426"/>
              <a:gd name="connsiteX3" fmla="*/ 288234 w 1003852"/>
              <a:gd name="connsiteY3" fmla="*/ 0 h 1073426"/>
              <a:gd name="connsiteX0" fmla="*/ 314904 w 1030522"/>
              <a:gd name="connsiteY0" fmla="*/ 9939 h 1067711"/>
              <a:gd name="connsiteX1" fmla="*/ 0 w 1030522"/>
              <a:gd name="connsiteY1" fmla="*/ 1067711 h 1067711"/>
              <a:gd name="connsiteX2" fmla="*/ 1030522 w 1030522"/>
              <a:gd name="connsiteY2" fmla="*/ 1003852 h 1067711"/>
              <a:gd name="connsiteX3" fmla="*/ 314904 w 1030522"/>
              <a:gd name="connsiteY3" fmla="*/ 0 h 1067711"/>
              <a:gd name="connsiteX0" fmla="*/ 314904 w 1036237"/>
              <a:gd name="connsiteY0" fmla="*/ 9939 h 1067711"/>
              <a:gd name="connsiteX1" fmla="*/ 0 w 1036237"/>
              <a:gd name="connsiteY1" fmla="*/ 1067711 h 1067711"/>
              <a:gd name="connsiteX2" fmla="*/ 1036237 w 1036237"/>
              <a:gd name="connsiteY2" fmla="*/ 986707 h 1067711"/>
              <a:gd name="connsiteX3" fmla="*/ 314904 w 1036237"/>
              <a:gd name="connsiteY3" fmla="*/ 0 h 1067711"/>
              <a:gd name="connsiteX0" fmla="*/ 330144 w 1036237"/>
              <a:gd name="connsiteY0" fmla="*/ 0 h 1168262"/>
              <a:gd name="connsiteX1" fmla="*/ 0 w 1036237"/>
              <a:gd name="connsiteY1" fmla="*/ 1168262 h 1168262"/>
              <a:gd name="connsiteX2" fmla="*/ 1036237 w 1036237"/>
              <a:gd name="connsiteY2" fmla="*/ 1087258 h 1168262"/>
              <a:gd name="connsiteX3" fmla="*/ 314904 w 1036237"/>
              <a:gd name="connsiteY3" fmla="*/ 100551 h 1168262"/>
              <a:gd name="connsiteX0" fmla="*/ 330144 w 1036237"/>
              <a:gd name="connsiteY0" fmla="*/ 0 h 1168262"/>
              <a:gd name="connsiteX1" fmla="*/ 0 w 1036237"/>
              <a:gd name="connsiteY1" fmla="*/ 1168262 h 1168262"/>
              <a:gd name="connsiteX2" fmla="*/ 1036237 w 1036237"/>
              <a:gd name="connsiteY2" fmla="*/ 1087258 h 1168262"/>
              <a:gd name="connsiteX3" fmla="*/ 330144 w 1036237"/>
              <a:gd name="connsiteY3" fmla="*/ 3396 h 11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237" h="1168262">
                <a:moveTo>
                  <a:pt x="330144" y="0"/>
                </a:moveTo>
                <a:lnTo>
                  <a:pt x="0" y="1168262"/>
                </a:lnTo>
                <a:lnTo>
                  <a:pt x="1036237" y="1087258"/>
                </a:lnTo>
                <a:lnTo>
                  <a:pt x="330144" y="3396"/>
                </a:lnTo>
              </a:path>
            </a:pathLst>
          </a:cu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86342" y="2541855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(2, 0, 0)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0504" y="2384818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0)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2135" y="152512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0,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2658" y="2849632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4332" y="274759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6715" y="151262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96254" y="1858349"/>
                <a:ext cx="47192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𝑅</m:t>
                          </m:r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54" y="1858349"/>
                <a:ext cx="471924" cy="4029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/>
          <p:nvPr/>
        </p:nvCxnSpPr>
        <p:spPr>
          <a:xfrm flipV="1">
            <a:off x="7074401" y="2180052"/>
            <a:ext cx="477837" cy="203325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7063572" y="2074330"/>
            <a:ext cx="21658" cy="29153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7013222" y="2252498"/>
            <a:ext cx="67628" cy="146685"/>
          </a:xfrm>
          <a:custGeom>
            <a:avLst/>
            <a:gdLst>
              <a:gd name="connsiteX0" fmla="*/ 97155 w 97155"/>
              <a:gd name="connsiteY0" fmla="*/ 0 h 196215"/>
              <a:gd name="connsiteX1" fmla="*/ 0 w 97155"/>
              <a:gd name="connsiteY1" fmla="*/ 114300 h 196215"/>
              <a:gd name="connsiteX2" fmla="*/ 3810 w 97155"/>
              <a:gd name="connsiteY2" fmla="*/ 196215 h 196215"/>
              <a:gd name="connsiteX0" fmla="*/ 135255 w 135255"/>
              <a:gd name="connsiteY0" fmla="*/ 0 h 196215"/>
              <a:gd name="connsiteX1" fmla="*/ 0 w 135255"/>
              <a:gd name="connsiteY1" fmla="*/ 89535 h 196215"/>
              <a:gd name="connsiteX2" fmla="*/ 41910 w 135255"/>
              <a:gd name="connsiteY2" fmla="*/ 196215 h 196215"/>
              <a:gd name="connsiteX0" fmla="*/ 135255 w 135255"/>
              <a:gd name="connsiteY0" fmla="*/ 0 h 146685"/>
              <a:gd name="connsiteX1" fmla="*/ 0 w 135255"/>
              <a:gd name="connsiteY1" fmla="*/ 89535 h 146685"/>
              <a:gd name="connsiteX2" fmla="*/ 30480 w 135255"/>
              <a:gd name="connsiteY2" fmla="*/ 146685 h 146685"/>
              <a:gd name="connsiteX0" fmla="*/ 135255 w 135255"/>
              <a:gd name="connsiteY0" fmla="*/ 0 h 146685"/>
              <a:gd name="connsiteX1" fmla="*/ 0 w 135255"/>
              <a:gd name="connsiteY1" fmla="*/ 89535 h 146685"/>
              <a:gd name="connsiteX2" fmla="*/ 30480 w 135255"/>
              <a:gd name="connsiteY2" fmla="*/ 146685 h 146685"/>
              <a:gd name="connsiteX0" fmla="*/ 135255 w 135255"/>
              <a:gd name="connsiteY0" fmla="*/ 0 h 146685"/>
              <a:gd name="connsiteX1" fmla="*/ 0 w 135255"/>
              <a:gd name="connsiteY1" fmla="*/ 43815 h 146685"/>
              <a:gd name="connsiteX2" fmla="*/ 30480 w 135255"/>
              <a:gd name="connsiteY2" fmla="*/ 146685 h 14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" h="146685">
                <a:moveTo>
                  <a:pt x="135255" y="0"/>
                </a:moveTo>
                <a:lnTo>
                  <a:pt x="0" y="43815"/>
                </a:lnTo>
                <a:cubicBezTo>
                  <a:pt x="10160" y="62865"/>
                  <a:pt x="20320" y="140970"/>
                  <a:pt x="30480" y="1466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63358" y="198531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Symbol"/>
              </a:rPr>
              <a:t>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7092280" y="2215293"/>
            <a:ext cx="194310" cy="84042"/>
          </a:xfrm>
          <a:custGeom>
            <a:avLst/>
            <a:gdLst>
              <a:gd name="connsiteX0" fmla="*/ 0 w 194310"/>
              <a:gd name="connsiteY0" fmla="*/ 4032 h 84042"/>
              <a:gd name="connsiteX1" fmla="*/ 68580 w 194310"/>
              <a:gd name="connsiteY1" fmla="*/ 4032 h 84042"/>
              <a:gd name="connsiteX2" fmla="*/ 167640 w 194310"/>
              <a:gd name="connsiteY2" fmla="*/ 45942 h 84042"/>
              <a:gd name="connsiteX3" fmla="*/ 194310 w 194310"/>
              <a:gd name="connsiteY3" fmla="*/ 84042 h 8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" h="84042">
                <a:moveTo>
                  <a:pt x="0" y="4032"/>
                </a:moveTo>
                <a:cubicBezTo>
                  <a:pt x="20320" y="539"/>
                  <a:pt x="40640" y="-2953"/>
                  <a:pt x="68580" y="4032"/>
                </a:cubicBezTo>
                <a:cubicBezTo>
                  <a:pt x="96520" y="11017"/>
                  <a:pt x="146685" y="32607"/>
                  <a:pt x="167640" y="45942"/>
                </a:cubicBezTo>
                <a:cubicBezTo>
                  <a:pt x="188595" y="59277"/>
                  <a:pt x="187960" y="64992"/>
                  <a:pt x="194310" y="84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204974" y="3533677"/>
            <a:ext cx="2274765" cy="2469509"/>
            <a:chOff x="5868144" y="831866"/>
            <a:chExt cx="2700000" cy="2700000"/>
          </a:xfrm>
        </p:grpSpPr>
        <p:cxnSp>
          <p:nvCxnSpPr>
            <p:cNvPr id="27" name="직선 연결선 26"/>
            <p:cNvCxnSpPr>
              <a:endCxn id="50" idx="0"/>
            </p:cNvCxnSpPr>
            <p:nvPr/>
          </p:nvCxnSpPr>
          <p:spPr>
            <a:xfrm flipV="1">
              <a:off x="7211582" y="1556792"/>
              <a:ext cx="19038" cy="619204"/>
            </a:xfrm>
            <a:prstGeom prst="line">
              <a:avLst/>
            </a:prstGeom>
            <a:ln w="28575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5868144" y="831866"/>
              <a:ext cx="2700000" cy="270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7164144" y="212786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>
              <a:stCxn id="30" idx="3"/>
              <a:endCxn id="33" idx="3"/>
            </p:cNvCxnSpPr>
            <p:nvPr/>
          </p:nvCxnSpPr>
          <p:spPr>
            <a:xfrm flipV="1">
              <a:off x="6263550" y="2220050"/>
              <a:ext cx="916410" cy="916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404376" y="236159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R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원호 35"/>
            <p:cNvSpPr/>
            <p:nvPr/>
          </p:nvSpPr>
          <p:spPr>
            <a:xfrm rot="19533322">
              <a:off x="6307574" y="2400645"/>
              <a:ext cx="949109" cy="223323"/>
            </a:xfrm>
            <a:prstGeom prst="arc">
              <a:avLst>
                <a:gd name="adj1" fmla="val 16200000"/>
                <a:gd name="adj2" fmla="val 212873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호 36"/>
            <p:cNvSpPr/>
            <p:nvPr/>
          </p:nvSpPr>
          <p:spPr>
            <a:xfrm rot="18433269" flipH="1">
              <a:off x="6148731" y="2638333"/>
              <a:ext cx="783259" cy="248648"/>
            </a:xfrm>
            <a:prstGeom prst="arc">
              <a:avLst>
                <a:gd name="adj1" fmla="val 16200000"/>
                <a:gd name="adj2" fmla="val 212873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27482" y="1664492"/>
              <a:ext cx="364504" cy="40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r</a:t>
              </a:r>
              <a:endParaRPr lang="ko-KR" altLang="en-US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6588224" y="1556792"/>
              <a:ext cx="1284794" cy="12618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38099" y="3799782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지구 중심을 관통하도록 조그만 관을 뚫었다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 물체가 지구 내부에서 받는 만유인력을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지구중심으로부터의 거리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함수로 표현하시오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지구 표면에서의 만유인력은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 (=9.8m/s2)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지구의 밀도는 균일함을 가정하시오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/>
          <p:cNvSpPr/>
          <p:nvPr/>
        </p:nvSpPr>
        <p:spPr>
          <a:xfrm>
            <a:off x="7259920" y="4117066"/>
            <a:ext cx="16573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457272" y="3888326"/>
            <a:ext cx="30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245693" y="3501008"/>
            <a:ext cx="204762" cy="13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47557" y="5904880"/>
            <a:ext cx="202897" cy="13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07976" y="60119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교과서문제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7.5, 7.8, 7.13, 7.22, 7.27</a:t>
            </a:r>
          </a:p>
        </p:txBody>
      </p:sp>
    </p:spTree>
    <p:extLst>
      <p:ext uri="{BB962C8B-B14F-4D97-AF65-F5344CB8AC3E}">
        <p14:creationId xmlns:p14="http://schemas.microsoft.com/office/powerpoint/2010/main" val="5594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444981"/>
            <a:ext cx="8215370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벡터의 내적과 외적 응용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그래픽분야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1" name="TextBox 25600"/>
              <p:cNvSpPr txBox="1"/>
              <p:nvPr/>
            </p:nvSpPr>
            <p:spPr>
              <a:xfrm>
                <a:off x="562132" y="3539298"/>
                <a:ext cx="7106212" cy="160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문제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 </a:t>
                </a:r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세점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A,B,C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가 이루는 면 벡터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=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(-1,1,1)</a:t>
                </a:r>
              </a:p>
              <a:p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가 이루는 각도는 얼마인가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  <a:p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면 벡터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𝐶𝐴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𝐴𝐵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,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</m:acc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 </m:t>
                    </m:r>
                    <m:r>
                      <a:rPr lang="ko-KR" altLang="en-US" b="0" i="1" dirty="0" smtClean="0">
                        <a:latin typeface="Cambria Math"/>
                        <a:ea typeface="맑은 고딕" pitchFamily="50" charset="-127"/>
                      </a:rPr>
                      <m:t>와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𝑅</m:t>
                        </m:r>
                      </m:e>
                    </m:acc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가 이루는 각도는 내적으로 계산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,</a:t>
                </a:r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5601" name="TextBox 256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2" y="3539298"/>
                <a:ext cx="7106212" cy="1605696"/>
              </a:xfrm>
              <a:prstGeom prst="rect">
                <a:avLst/>
              </a:prstGeom>
              <a:blipFill rotWithShape="1">
                <a:blip r:embed="rId3"/>
                <a:stretch>
                  <a:fillRect l="-686" t="-5323" b="-3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 flipH="1">
            <a:off x="1312425" y="2460453"/>
            <a:ext cx="720080" cy="62081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32505" y="2460453"/>
            <a:ext cx="1080120" cy="3104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032505" y="1283058"/>
            <a:ext cx="0" cy="117739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3478" y="2915652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0154" y="2636912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4010" y="980728"/>
            <a:ext cx="4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z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702739" y="1579161"/>
            <a:ext cx="1036237" cy="1168262"/>
          </a:xfrm>
          <a:custGeom>
            <a:avLst/>
            <a:gdLst>
              <a:gd name="connsiteX0" fmla="*/ 288234 w 1003852"/>
              <a:gd name="connsiteY0" fmla="*/ 59635 h 1123122"/>
              <a:gd name="connsiteX1" fmla="*/ 0 w 1003852"/>
              <a:gd name="connsiteY1" fmla="*/ 1123122 h 1123122"/>
              <a:gd name="connsiteX2" fmla="*/ 1003852 w 1003852"/>
              <a:gd name="connsiteY2" fmla="*/ 1053548 h 1123122"/>
              <a:gd name="connsiteX3" fmla="*/ 278295 w 1003852"/>
              <a:gd name="connsiteY3" fmla="*/ 0 h 1123122"/>
              <a:gd name="connsiteX0" fmla="*/ 288234 w 1003852"/>
              <a:gd name="connsiteY0" fmla="*/ 9939 h 1073426"/>
              <a:gd name="connsiteX1" fmla="*/ 0 w 1003852"/>
              <a:gd name="connsiteY1" fmla="*/ 1073426 h 1073426"/>
              <a:gd name="connsiteX2" fmla="*/ 1003852 w 1003852"/>
              <a:gd name="connsiteY2" fmla="*/ 1003852 h 1073426"/>
              <a:gd name="connsiteX3" fmla="*/ 288234 w 1003852"/>
              <a:gd name="connsiteY3" fmla="*/ 0 h 1073426"/>
              <a:gd name="connsiteX0" fmla="*/ 314904 w 1030522"/>
              <a:gd name="connsiteY0" fmla="*/ 9939 h 1067711"/>
              <a:gd name="connsiteX1" fmla="*/ 0 w 1030522"/>
              <a:gd name="connsiteY1" fmla="*/ 1067711 h 1067711"/>
              <a:gd name="connsiteX2" fmla="*/ 1030522 w 1030522"/>
              <a:gd name="connsiteY2" fmla="*/ 1003852 h 1067711"/>
              <a:gd name="connsiteX3" fmla="*/ 314904 w 1030522"/>
              <a:gd name="connsiteY3" fmla="*/ 0 h 1067711"/>
              <a:gd name="connsiteX0" fmla="*/ 314904 w 1036237"/>
              <a:gd name="connsiteY0" fmla="*/ 9939 h 1067711"/>
              <a:gd name="connsiteX1" fmla="*/ 0 w 1036237"/>
              <a:gd name="connsiteY1" fmla="*/ 1067711 h 1067711"/>
              <a:gd name="connsiteX2" fmla="*/ 1036237 w 1036237"/>
              <a:gd name="connsiteY2" fmla="*/ 986707 h 1067711"/>
              <a:gd name="connsiteX3" fmla="*/ 314904 w 1036237"/>
              <a:gd name="connsiteY3" fmla="*/ 0 h 1067711"/>
              <a:gd name="connsiteX0" fmla="*/ 330144 w 1036237"/>
              <a:gd name="connsiteY0" fmla="*/ 0 h 1168262"/>
              <a:gd name="connsiteX1" fmla="*/ 0 w 1036237"/>
              <a:gd name="connsiteY1" fmla="*/ 1168262 h 1168262"/>
              <a:gd name="connsiteX2" fmla="*/ 1036237 w 1036237"/>
              <a:gd name="connsiteY2" fmla="*/ 1087258 h 1168262"/>
              <a:gd name="connsiteX3" fmla="*/ 314904 w 1036237"/>
              <a:gd name="connsiteY3" fmla="*/ 100551 h 1168262"/>
              <a:gd name="connsiteX0" fmla="*/ 330144 w 1036237"/>
              <a:gd name="connsiteY0" fmla="*/ 0 h 1168262"/>
              <a:gd name="connsiteX1" fmla="*/ 0 w 1036237"/>
              <a:gd name="connsiteY1" fmla="*/ 1168262 h 1168262"/>
              <a:gd name="connsiteX2" fmla="*/ 1036237 w 1036237"/>
              <a:gd name="connsiteY2" fmla="*/ 1087258 h 1168262"/>
              <a:gd name="connsiteX3" fmla="*/ 330144 w 1036237"/>
              <a:gd name="connsiteY3" fmla="*/ 3396 h 11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237" h="1168262">
                <a:moveTo>
                  <a:pt x="330144" y="0"/>
                </a:moveTo>
                <a:lnTo>
                  <a:pt x="0" y="1168262"/>
                </a:lnTo>
                <a:lnTo>
                  <a:pt x="1036237" y="1087258"/>
                </a:lnTo>
                <a:lnTo>
                  <a:pt x="330144" y="3396"/>
                </a:lnTo>
              </a:path>
            </a:pathLst>
          </a:cu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46712" y="244200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(2, 0, 0)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0874" y="228497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0)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32505" y="142527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0,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028" y="2749784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64702" y="264774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7085" y="141277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56624" y="1758501"/>
                <a:ext cx="47192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𝑅</m:t>
                          </m:r>
                          <m: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24" y="1758501"/>
                <a:ext cx="471924" cy="4029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 flipV="1">
            <a:off x="2134771" y="2080204"/>
            <a:ext cx="477837" cy="203325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123942" y="1974482"/>
            <a:ext cx="21658" cy="29153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2073592" y="2152650"/>
            <a:ext cx="67628" cy="146685"/>
          </a:xfrm>
          <a:custGeom>
            <a:avLst/>
            <a:gdLst>
              <a:gd name="connsiteX0" fmla="*/ 97155 w 97155"/>
              <a:gd name="connsiteY0" fmla="*/ 0 h 196215"/>
              <a:gd name="connsiteX1" fmla="*/ 0 w 97155"/>
              <a:gd name="connsiteY1" fmla="*/ 114300 h 196215"/>
              <a:gd name="connsiteX2" fmla="*/ 3810 w 97155"/>
              <a:gd name="connsiteY2" fmla="*/ 196215 h 196215"/>
              <a:gd name="connsiteX0" fmla="*/ 135255 w 135255"/>
              <a:gd name="connsiteY0" fmla="*/ 0 h 196215"/>
              <a:gd name="connsiteX1" fmla="*/ 0 w 135255"/>
              <a:gd name="connsiteY1" fmla="*/ 89535 h 196215"/>
              <a:gd name="connsiteX2" fmla="*/ 41910 w 135255"/>
              <a:gd name="connsiteY2" fmla="*/ 196215 h 196215"/>
              <a:gd name="connsiteX0" fmla="*/ 135255 w 135255"/>
              <a:gd name="connsiteY0" fmla="*/ 0 h 146685"/>
              <a:gd name="connsiteX1" fmla="*/ 0 w 135255"/>
              <a:gd name="connsiteY1" fmla="*/ 89535 h 146685"/>
              <a:gd name="connsiteX2" fmla="*/ 30480 w 135255"/>
              <a:gd name="connsiteY2" fmla="*/ 146685 h 146685"/>
              <a:gd name="connsiteX0" fmla="*/ 135255 w 135255"/>
              <a:gd name="connsiteY0" fmla="*/ 0 h 146685"/>
              <a:gd name="connsiteX1" fmla="*/ 0 w 135255"/>
              <a:gd name="connsiteY1" fmla="*/ 89535 h 146685"/>
              <a:gd name="connsiteX2" fmla="*/ 30480 w 135255"/>
              <a:gd name="connsiteY2" fmla="*/ 146685 h 146685"/>
              <a:gd name="connsiteX0" fmla="*/ 135255 w 135255"/>
              <a:gd name="connsiteY0" fmla="*/ 0 h 146685"/>
              <a:gd name="connsiteX1" fmla="*/ 0 w 135255"/>
              <a:gd name="connsiteY1" fmla="*/ 43815 h 146685"/>
              <a:gd name="connsiteX2" fmla="*/ 30480 w 135255"/>
              <a:gd name="connsiteY2" fmla="*/ 146685 h 14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" h="146685">
                <a:moveTo>
                  <a:pt x="135255" y="0"/>
                </a:moveTo>
                <a:lnTo>
                  <a:pt x="0" y="43815"/>
                </a:lnTo>
                <a:cubicBezTo>
                  <a:pt x="10160" y="62865"/>
                  <a:pt x="20320" y="140970"/>
                  <a:pt x="30480" y="1466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23728" y="188546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Symbol"/>
              </a:rPr>
              <a:t>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2152650" y="2115445"/>
            <a:ext cx="194310" cy="84042"/>
          </a:xfrm>
          <a:custGeom>
            <a:avLst/>
            <a:gdLst>
              <a:gd name="connsiteX0" fmla="*/ 0 w 194310"/>
              <a:gd name="connsiteY0" fmla="*/ 4032 h 84042"/>
              <a:gd name="connsiteX1" fmla="*/ 68580 w 194310"/>
              <a:gd name="connsiteY1" fmla="*/ 4032 h 84042"/>
              <a:gd name="connsiteX2" fmla="*/ 167640 w 194310"/>
              <a:gd name="connsiteY2" fmla="*/ 45942 h 84042"/>
              <a:gd name="connsiteX3" fmla="*/ 194310 w 194310"/>
              <a:gd name="connsiteY3" fmla="*/ 84042 h 8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" h="84042">
                <a:moveTo>
                  <a:pt x="0" y="4032"/>
                </a:moveTo>
                <a:cubicBezTo>
                  <a:pt x="20320" y="539"/>
                  <a:pt x="40640" y="-2953"/>
                  <a:pt x="68580" y="4032"/>
                </a:cubicBezTo>
                <a:cubicBezTo>
                  <a:pt x="96520" y="11017"/>
                  <a:pt x="146685" y="32607"/>
                  <a:pt x="167640" y="45942"/>
                </a:cubicBezTo>
                <a:cubicBezTo>
                  <a:pt x="188595" y="59277"/>
                  <a:pt x="187960" y="64992"/>
                  <a:pt x="194310" y="84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00034" y="476672"/>
            <a:ext cx="8215370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 운동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Review)</a:t>
            </a:r>
            <a:r>
              <a:rPr lang="en-US" altLang="ko-KR" sz="2400" baseline="3000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2400" baseline="30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2400" baseline="30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 공이 등속 원 운동하는 경우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50136" y="3047917"/>
                <a:ext cx="7094272" cy="3405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등속원운동의 각속도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굴림체" pitchFamily="49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맑은 고딕" pitchFamily="50" charset="-127"/>
                            <a:ea typeface="맑은 고딕" pitchFamily="50" charset="-127"/>
                          </a:rPr>
                          <m:t>θ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굴림체" pitchFamily="49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:r>
                  <a:rPr lang="el-GR" altLang="ko-KR" dirty="0" smtClean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(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일정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  <a:p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한바퀴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도는 시간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주기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el-GR" altLang="ko-KR" dirty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b="0" i="1">
                            <a:latin typeface="Cambria Math"/>
                            <a:ea typeface="굴림체" pitchFamily="49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맑은 고딕" pitchFamily="50" charset="-127"/>
                            <a:ea typeface="맑은 고딕" pitchFamily="50" charset="-127"/>
                          </a:rPr>
                          <m:t>θ</m:t>
                        </m:r>
                      </m:num>
                      <m:den>
                        <m:r>
                          <a:rPr lang="en-US" altLang="ko-KR" b="0" i="1">
                            <a:latin typeface="Cambria Math"/>
                            <a:ea typeface="굴림체" pitchFamily="49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 i="1">
                            <a:latin typeface="Cambria Math"/>
                            <a:ea typeface="굴림체" pitchFamily="49" charset="-127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l-GR" altLang="ko-KR" i="1">
                            <a:latin typeface="Cambria Math"/>
                            <a:ea typeface="굴림체" pitchFamily="49" charset="-127"/>
                          </a:rPr>
                          <m:t> </m:t>
                        </m:r>
                      </m:num>
                      <m:den>
                        <m:r>
                          <a:rPr lang="en-US" altLang="ko-KR" i="1" dirty="0">
                            <a:latin typeface="Cambria Math"/>
                            <a:ea typeface="굴림체" pitchFamily="49" charset="-127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i="1">
                        <a:latin typeface="Cambria Math"/>
                        <a:ea typeface="굴림체" pitchFamily="49" charset="-127"/>
                      </a:rPr>
                      <m:t>π</m:t>
                    </m:r>
                    <m:r>
                      <m:rPr>
                        <m:nor/>
                      </m:rPr>
                      <a:rPr lang="en-US" altLang="ko-KR" b="0" i="1" smtClean="0">
                        <a:latin typeface="Cambria Math"/>
                        <a:ea typeface="굴림체" pitchFamily="49" charset="-127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굴림체" pitchFamily="49" charset="-127"/>
                      </a:rPr>
                      <m:t>𝑓</m:t>
                    </m:r>
                  </m:oMath>
                </a14:m>
                <a:endParaRPr lang="en-US" altLang="ko-KR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회전 속력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en-US" altLang="ko-KR" i="1" dirty="0">
                    <a:latin typeface="맑은 고딕" pitchFamily="50" charset="-127"/>
                    <a:ea typeface="맑은 고딕" pitchFamily="50" charset="-127"/>
                  </a:rPr>
                  <a:t>V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맑은 고딕" pitchFamily="50" charset="-127"/>
                            <a:ea typeface="맑은 고딕" pitchFamily="50" charset="-127"/>
                          </a:rPr>
                          <m:t>l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맑은 고딕" pitchFamily="50" charset="-127"/>
                            <a:ea typeface="맑은 고딕" pitchFamily="50" charset="-127"/>
                          </a:rPr>
                          <m:t>θ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altLang="ko-KR" dirty="0" smtClean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endParaRPr lang="en-US" altLang="ko-KR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/>
                            <a:ea typeface="굴림체" pitchFamily="49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  <a:ea typeface="굴림체" pitchFamily="49" charset="-127"/>
                          </a:rPr>
                          <m:t>𝑟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  <a:ea typeface="굴림체" pitchFamily="49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=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(x, y)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x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cos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</a:rPr>
                      <m:t>cos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l-GR" altLang="ko-KR" dirty="0" smtClean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r>
                  <a:rPr lang="en-US" altLang="ko-KR" i="1" dirty="0" smtClean="0">
                    <a:latin typeface="맑은 고딕" pitchFamily="50" charset="-127"/>
                    <a:ea typeface="맑은 고딕" pitchFamily="50" charset="-127"/>
                  </a:rPr>
                  <a:t>t</a:t>
                </a:r>
                <a:endParaRPr lang="en-US" altLang="ko-KR" i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sin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sin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l-GR" altLang="ko-KR" dirty="0" smtClean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r>
                  <a:rPr lang="en-US" altLang="ko-KR" i="1" dirty="0" smtClean="0">
                    <a:latin typeface="맑은 고딕" pitchFamily="50" charset="-127"/>
                    <a:ea typeface="맑은 고딕" pitchFamily="50" charset="-127"/>
                  </a:rPr>
                  <a:t>t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36" y="3047917"/>
                <a:ext cx="7094272" cy="3405419"/>
              </a:xfrm>
              <a:prstGeom prst="rect">
                <a:avLst/>
              </a:prstGeom>
              <a:blipFill rotWithShape="1">
                <a:blip r:embed="rId3"/>
                <a:stretch>
                  <a:fillRect l="-602" b="-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145776" y="105273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일반각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50856" y="1065478"/>
            <a:ext cx="4665360" cy="2075490"/>
            <a:chOff x="1823146" y="980728"/>
            <a:chExt cx="4665360" cy="2075490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823146" y="2192242"/>
              <a:ext cx="194397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V="1">
              <a:off x="2687122" y="1112242"/>
              <a:ext cx="0" cy="194397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90295" y="213113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99210" y="98072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67122" y="1472242"/>
              <a:ext cx="1440000" cy="144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" name="직선 연결선 9"/>
            <p:cNvCxnSpPr>
              <a:endCxn id="9" idx="7"/>
            </p:cNvCxnSpPr>
            <p:nvPr/>
          </p:nvCxnSpPr>
          <p:spPr>
            <a:xfrm flipV="1">
              <a:off x="2687242" y="1683125"/>
              <a:ext cx="508997" cy="508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191298" y="1688066"/>
              <a:ext cx="0" cy="5040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원호 14"/>
            <p:cNvSpPr/>
            <p:nvPr/>
          </p:nvSpPr>
          <p:spPr>
            <a:xfrm rot="5400000" flipH="1">
              <a:off x="3160897" y="1609865"/>
              <a:ext cx="168024" cy="324425"/>
            </a:xfrm>
            <a:prstGeom prst="arc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원호 15"/>
            <p:cNvSpPr/>
            <p:nvPr/>
          </p:nvSpPr>
          <p:spPr>
            <a:xfrm rot="5400000">
              <a:off x="3326807" y="1959177"/>
              <a:ext cx="265962" cy="135252"/>
            </a:xfrm>
            <a:prstGeom prst="arc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91350" y="1339043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(x</a:t>
              </a: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y)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원호 18"/>
            <p:cNvSpPr/>
            <p:nvPr/>
          </p:nvSpPr>
          <p:spPr>
            <a:xfrm rot="16200000">
              <a:off x="2514919" y="2087429"/>
              <a:ext cx="582703" cy="193990"/>
            </a:xfrm>
            <a:prstGeom prst="arc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원호 19"/>
            <p:cNvSpPr/>
            <p:nvPr/>
          </p:nvSpPr>
          <p:spPr>
            <a:xfrm rot="7681016" flipH="1" flipV="1">
              <a:off x="2891916" y="1672097"/>
              <a:ext cx="381562" cy="367987"/>
            </a:xfrm>
            <a:prstGeom prst="arc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58227" y="1591186"/>
                  <a:ext cx="457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227" y="1591186"/>
                  <a:ext cx="45736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원호 21"/>
            <p:cNvSpPr/>
            <p:nvPr/>
          </p:nvSpPr>
          <p:spPr>
            <a:xfrm>
              <a:off x="2748233" y="2026072"/>
              <a:ext cx="177067" cy="349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48976" y="189307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θ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406499" y="1683125"/>
                  <a:ext cx="2704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𝑙</m:t>
                      </m:r>
                    </m:oMath>
                  </a14:m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θ,     θ 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: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radian </a:t>
                  </a:r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≡</a:t>
                  </a:r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499" y="1683125"/>
                  <a:ext cx="270407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2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6031138" y="1544050"/>
                  <a:ext cx="457368" cy="665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138" y="1544050"/>
                  <a:ext cx="457368" cy="6653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27263" y="4302522"/>
                <a:ext cx="169046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/>
                          <a:ea typeface="굴림체" pitchFamily="49" charset="-127"/>
                        </a:rPr>
                        <m:t>주파수</m:t>
                      </m:r>
                      <m:r>
                        <a:rPr lang="en-US" altLang="ko-KR" b="0" i="1" smtClean="0">
                          <a:latin typeface="Cambria Math"/>
                          <a:ea typeface="굴림체" pitchFamily="49" charset="-127"/>
                        </a:rPr>
                        <m:t> </m:t>
                      </m:r>
                      <m:r>
                        <a:rPr lang="en-US" altLang="ko-KR" i="1" smtClean="0">
                          <a:latin typeface="Cambria Math"/>
                          <a:ea typeface="굴림체" pitchFamily="49" charset="-127"/>
                        </a:rPr>
                        <m:t>𝑓</m:t>
                      </m:r>
                      <m:r>
                        <a:rPr lang="en-US" altLang="ko-KR" i="1" smtClean="0">
                          <a:latin typeface="Cambria Math"/>
                          <a:ea typeface="굴림체" pitchFamily="49" charset="-127"/>
                        </a:rPr>
                        <m:t> </m:t>
                      </m:r>
                      <m: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63" y="4302522"/>
                <a:ext cx="1690463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오른쪽 화살표 29"/>
          <p:cNvSpPr/>
          <p:nvPr/>
        </p:nvSpPr>
        <p:spPr>
          <a:xfrm>
            <a:off x="4059777" y="4522999"/>
            <a:ext cx="288000" cy="216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11560" y="6525344"/>
            <a:ext cx="6192688" cy="307777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교시 원운동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탄성운동 내용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6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63334" y="3189475"/>
                <a:ext cx="3329146" cy="10895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참고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r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c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os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i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+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r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sin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     = r(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c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os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s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in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    = 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𝑟</m:t>
                        </m:r>
                      </m:e>
                    </m:acc>
                  </m:oMath>
                </a14:m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34" y="3189475"/>
                <a:ext cx="3329146" cy="1089529"/>
              </a:xfrm>
              <a:prstGeom prst="rect">
                <a:avLst/>
              </a:prstGeom>
              <a:blipFill rotWithShape="1">
                <a:blip r:embed="rId3"/>
                <a:stretch>
                  <a:fillRect l="-912" r="-7847" b="-44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0034" y="444981"/>
            <a:ext cx="8215370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 운동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Review)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 공이 등속 원 운동하는 경우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(cont.)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715" y="4358545"/>
            <a:ext cx="70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원심력</a:t>
            </a:r>
            <a:endParaRPr lang="en-US" altLang="ko-KR" i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53715" y="1124744"/>
            <a:ext cx="7534709" cy="3042400"/>
            <a:chOff x="1006120" y="1124744"/>
            <a:chExt cx="7534709" cy="3042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06120" y="1124744"/>
                  <a:ext cx="7094272" cy="1992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1. </a:t>
                  </a:r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각속도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: </a:t>
                  </a:r>
                  <a:r>
                    <a:rPr lang="el-GR" altLang="ko-KR" dirty="0" smtClean="0"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굴림체" pitchFamily="49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ea typeface="굴림체" pitchFamily="49" charset="-127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altLang="ko-KR" i="1">
                              <a:latin typeface="Cambria Math"/>
                              <a:ea typeface="굴림체" pitchFamily="49" charset="-127"/>
                            </a:rPr>
                            <m:t>π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      2. </a:t>
                  </a:r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회전속도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: </a:t>
                  </a:r>
                  <a:r>
                    <a:rPr lang="en-US" altLang="ko-KR" i="1" dirty="0" smtClean="0">
                      <a:latin typeface="맑은 고딕" pitchFamily="50" charset="-127"/>
                      <a:ea typeface="맑은 고딕" pitchFamily="50" charset="-127"/>
                    </a:rPr>
                    <a:t>V 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endParaRPr lang="en-US" altLang="ko-KR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3.  x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c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os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 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 y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s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in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  <a:endParaRPr lang="en-US" altLang="ko-KR" i="1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4. </a:t>
                  </a:r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구심력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a14:m>
                  <a:endParaRPr lang="en-US" altLang="ko-KR" i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120" y="1124744"/>
                  <a:ext cx="7094272" cy="19927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오른쪽 화살표 3"/>
            <p:cNvSpPr/>
            <p:nvPr/>
          </p:nvSpPr>
          <p:spPr>
            <a:xfrm>
              <a:off x="3114485" y="2019283"/>
              <a:ext cx="288000" cy="2160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3664019" y="1728518"/>
                  <a:ext cx="2051720" cy="7834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=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l-GR" altLang="ko-KR" dirty="0" smtClean="0"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sin </a:t>
                  </a:r>
                  <a:r>
                    <a:rPr lang="el-GR" altLang="ko-KR" dirty="0" smtClean="0"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i="1" dirty="0" smtClean="0"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</a:p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l-GR" altLang="ko-KR" dirty="0" smtClean="0"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 err="1" smtClean="0">
                      <a:latin typeface="맑은 고딕" pitchFamily="50" charset="-127"/>
                      <a:ea typeface="맑은 고딕" pitchFamily="50" charset="-127"/>
                    </a:rPr>
                    <a:t>cos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19" y="1728518"/>
                  <a:ext cx="2051720" cy="7834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781"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6353869" y="1700808"/>
                  <a:ext cx="2186960" cy="7834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m:t>ω</m:t>
                          </m:r>
                        </m:e>
                        <m:sup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cos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  <a:endParaRPr lang="en-US" altLang="ko-KR" i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m:t>ω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sin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  <a:endParaRPr lang="ko-KR" altLang="en-US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869" y="1700808"/>
                  <a:ext cx="2186960" cy="7834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775" b="-54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810355" y="2650767"/>
                  <a:ext cx="3107261" cy="1516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𝐹</m:t>
                          </m:r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m:t>ω</m:t>
                          </m:r>
                        </m:e>
                        <m:sup>
                          <m:r>
                            <a:rPr lang="en-US" altLang="ko-KR" b="0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cos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l-GR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t,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sin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l-GR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t)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   =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m:t>ω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-r)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   =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(-r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355" y="2650767"/>
                  <a:ext cx="3107261" cy="15163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오른쪽 화살표 14"/>
            <p:cNvSpPr/>
            <p:nvPr/>
          </p:nvSpPr>
          <p:spPr>
            <a:xfrm>
              <a:off x="5841590" y="2019283"/>
              <a:ext cx="288000" cy="2160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3337122" y="2750485"/>
              <a:ext cx="288000" cy="2160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107227" y="4781623"/>
            <a:ext cx="3600400" cy="1746454"/>
            <a:chOff x="2245475" y="4612486"/>
            <a:chExt cx="3600400" cy="1746454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2245475" y="5485713"/>
              <a:ext cx="1693333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2966820" y="4612486"/>
              <a:ext cx="0" cy="174645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336820" y="4855713"/>
              <a:ext cx="1260000" cy="126000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541751" y="543136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3638977" y="5482903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3032122" y="5482903"/>
              <a:ext cx="50400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3590981" y="5143369"/>
              <a:ext cx="0" cy="28800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2641639" y="5489522"/>
                  <a:ext cx="896015" cy="4749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rgbClr val="00B0F0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00B0F0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 dirty="0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 dirty="0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600" i="1" dirty="0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600" b="0" i="1" dirty="0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US" altLang="ko-KR" sz="1600" dirty="0" smtClean="0">
                      <a:solidFill>
                        <a:srgbClr val="00B0F0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a14:m>
                  <a:r>
                    <a:rPr lang="en-US" altLang="ko-KR" sz="1600" dirty="0" smtClean="0">
                      <a:solidFill>
                        <a:srgbClr val="00B0F0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lang="ko-KR" altLang="en-US" sz="1600" dirty="0">
                    <a:solidFill>
                      <a:srgbClr val="00B0F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639" y="5489522"/>
                  <a:ext cx="896015" cy="4749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082" r="-14966"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/>
                <p:cNvSpPr/>
                <p:nvPr/>
              </p:nvSpPr>
              <p:spPr>
                <a:xfrm>
                  <a:off x="3744018" y="5517232"/>
                  <a:ext cx="2101857" cy="7997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US" altLang="ko-KR" dirty="0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a14:m>
                  <a:r>
                    <a:rPr lang="en-US" altLang="ko-KR" dirty="0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)  : </a:t>
                  </a:r>
                  <a:r>
                    <a:rPr lang="ko-KR" altLang="en-US" dirty="0" err="1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관성력</a:t>
                  </a:r>
                  <a:endParaRPr lang="en-US" altLang="ko-KR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  <a:p>
                  <a:r>
                    <a:rPr lang="en-US" altLang="ko-KR" dirty="0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            = </a:t>
                  </a:r>
                  <a:r>
                    <a:rPr lang="ko-KR" altLang="en-US" dirty="0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원심력</a:t>
                  </a:r>
                  <a:endParaRPr lang="ko-KR" altLang="en-US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18" y="5517232"/>
                  <a:ext cx="2101857" cy="79970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2029" b="-114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직사각형 45"/>
            <p:cNvSpPr/>
            <p:nvPr/>
          </p:nvSpPr>
          <p:spPr>
            <a:xfrm>
              <a:off x="3522323" y="4968878"/>
              <a:ext cx="3145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4635619" y="5087917"/>
                <a:ext cx="3969003" cy="1372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예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중력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구심력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이 작용하는 곳에서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𝐹</m:t>
                            </m:r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𝐺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𝑀𝑚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/>
                                <a:ea typeface="맑은 고딕" pitchFamily="50" charset="-127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𝑚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일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때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원운동한다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19" y="5087917"/>
                <a:ext cx="3969003" cy="1372042"/>
              </a:xfrm>
              <a:prstGeom prst="rect">
                <a:avLst/>
              </a:prstGeom>
              <a:blipFill rotWithShape="1">
                <a:blip r:embed="rId10"/>
                <a:stretch>
                  <a:fillRect l="-1227" b="-3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968440"/>
            <a:ext cx="4720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각속도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각운동량 정의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27584" y="1582955"/>
                <a:ext cx="6081310" cy="3376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각속도 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dirty="0">
                            <a:sym typeface="Symbol"/>
                          </a:rPr>
                          <m:t></m:t>
                        </m:r>
                      </m:e>
                    </m:acc>
                    <m:r>
                      <a:rPr lang="en-US" altLang="ko-KR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i="1" smtClean="0">
                            <a:latin typeface="Cambria Math"/>
                            <a:sym typeface="Symbol"/>
                          </a:rPr>
                          <m:t>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/>
                            <a:sym typeface="Symbol"/>
                          </a:rPr>
                          <m:t>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sym typeface="Symbol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latin typeface="+mn-ea"/>
                  </a:rPr>
                  <a:t>(</a:t>
                </a:r>
                <a:r>
                  <a:rPr lang="en-US" altLang="ko-KR" sz="1400" b="1" dirty="0" smtClean="0">
                    <a:latin typeface="+mn-ea"/>
                  </a:rPr>
                  <a:t>if </a:t>
                </a:r>
                <a:r>
                  <a:rPr lang="ko-KR" altLang="en-US" sz="1400" b="1" dirty="0" smtClean="0">
                    <a:latin typeface="+mn-ea"/>
                  </a:rPr>
                  <a:t>등속운동</a:t>
                </a:r>
                <a:r>
                  <a:rPr lang="en-US" altLang="ko-KR" sz="1400" b="1" dirty="0" smtClean="0">
                    <a:latin typeface="+mn-ea"/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방향은 회전축 방향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각운동량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 smtClean="0">
                    <a:sym typeface="Symbol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 smtClean="0"/>
                  <a:t> 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선운동량</a:t>
                </a:r>
                <a:endParaRPr lang="en-US" altLang="ko-KR" dirty="0"/>
              </a:p>
              <a:p>
                <a:r>
                  <a:rPr lang="en-US" altLang="ko-KR" dirty="0" smtClean="0"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sym typeface="Wingdings" pitchFamily="2" charset="2"/>
                  </a:rPr>
                  <a:t>각속도와 각운동량은 방향이 동일하게 정의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한편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원운동에서는 </a:t>
                </a:r>
                <a:r>
                  <a:rPr lang="en-US" altLang="ko-KR" dirty="0" smtClean="0"/>
                  <a:t>v = r</a:t>
                </a:r>
                <a:r>
                  <a:rPr lang="en-US" altLang="ko-KR" dirty="0" smtClean="0">
                    <a:sym typeface="Symbol"/>
                  </a:rPr>
                  <a:t> </a:t>
                </a:r>
                <a:r>
                  <a:rPr lang="ko-KR" altLang="en-US" dirty="0" smtClean="0">
                    <a:sym typeface="Symbol"/>
                  </a:rPr>
                  <a:t>이므로</a:t>
                </a:r>
                <a:r>
                  <a:rPr lang="en-US" altLang="ko-KR" dirty="0" smtClean="0">
                    <a:sym typeface="Symbol"/>
                  </a:rPr>
                  <a:t>, </a:t>
                </a:r>
              </a:p>
              <a:p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L = mr</a:t>
                </a:r>
                <a:r>
                  <a:rPr lang="en-US" altLang="ko-KR" baseline="300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2</a:t>
                </a:r>
                <a:r>
                  <a:rPr lang="en-US" altLang="ko-KR" dirty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 = I ,  I = mr</a:t>
                </a:r>
                <a:r>
                  <a:rPr lang="en-US" altLang="ko-KR" baseline="300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2  </a:t>
                </a:r>
                <a:r>
                  <a:rPr lang="en-US" altLang="ko-KR" b="1" dirty="0" smtClean="0">
                    <a:latin typeface="+mn-ea"/>
                    <a:sym typeface="Symbol"/>
                  </a:rPr>
                  <a:t>; </a:t>
                </a:r>
                <a:r>
                  <a:rPr lang="ko-KR" altLang="en-US" b="1" dirty="0" smtClean="0">
                    <a:latin typeface="+mn-ea"/>
                    <a:sym typeface="Symbol"/>
                  </a:rPr>
                  <a:t>관</a:t>
                </a:r>
                <a:r>
                  <a:rPr lang="ko-KR" altLang="en-US" dirty="0" smtClean="0">
                    <a:latin typeface="+mn-ea"/>
                    <a:sym typeface="Symbol"/>
                  </a:rPr>
                  <a:t>성모멘트 </a:t>
                </a:r>
                <a:r>
                  <a:rPr lang="en-US" altLang="ko-KR" dirty="0" smtClean="0">
                    <a:latin typeface="+mn-ea"/>
                    <a:sym typeface="Symbol"/>
                  </a:rPr>
                  <a:t>(moment of inertia)</a:t>
                </a:r>
              </a:p>
              <a:p>
                <a:endParaRPr lang="en-US" altLang="ko-KR" dirty="0">
                  <a:latin typeface="+mn-ea"/>
                  <a:sym typeface="Symbol"/>
                </a:endParaRPr>
              </a:p>
              <a:p>
                <a:r>
                  <a:rPr lang="ko-KR" altLang="en-US" dirty="0" smtClean="0">
                    <a:latin typeface="+mn-ea"/>
                    <a:sym typeface="Symbol"/>
                  </a:rPr>
                  <a:t>각운동량 </a:t>
                </a:r>
                <a:r>
                  <a:rPr lang="en-US" altLang="ko-KR" dirty="0" smtClean="0">
                    <a:latin typeface="+mn-ea"/>
                    <a:sym typeface="Symbol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altLang="ko-KR" dirty="0">
                    <a:latin typeface="+mn-ea"/>
                    <a:sym typeface="Symbol"/>
                  </a:rPr>
                  <a:t> </a:t>
                </a:r>
                <a:r>
                  <a:rPr lang="en-US" altLang="ko-KR" dirty="0" smtClean="0">
                    <a:latin typeface="+mn-ea"/>
                    <a:sym typeface="Symbol"/>
                  </a:rPr>
                  <a:t>= 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Cambria Math" pitchFamily="18" charset="0"/>
                            <a:ea typeface="Cambria Math" pitchFamily="18" charset="0"/>
                            <a:sym typeface="Symbol"/>
                          </a:rPr>
                          <m:t></m:t>
                        </m:r>
                      </m:e>
                    </m:acc>
                  </m:oMath>
                </a14:m>
                <a:r>
                  <a:rPr lang="ko-KR" altLang="en-US" dirty="0">
                    <a:latin typeface="Cambria Math" pitchFamily="18" charset="0"/>
                  </a:rPr>
                  <a:t> </a:t>
                </a:r>
                <a:endParaRPr lang="en-US" altLang="ko-KR" dirty="0" smtClean="0">
                  <a:latin typeface="Cambria Math" pitchFamily="18" charset="0"/>
                  <a:ea typeface="Cambria Math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2955"/>
                <a:ext cx="6081310" cy="3376437"/>
              </a:xfrm>
              <a:prstGeom prst="rect">
                <a:avLst/>
              </a:prstGeom>
              <a:blipFill rotWithShape="1">
                <a:blip r:embed="rId2"/>
                <a:stretch>
                  <a:fillRect l="-903" r="-1204" b="-1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6948844" y="3645024"/>
            <a:ext cx="1728000" cy="172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endCxn id="12" idx="3"/>
          </p:cNvCxnSpPr>
          <p:nvPr/>
        </p:nvCxnSpPr>
        <p:spPr>
          <a:xfrm flipV="1">
            <a:off x="7812844" y="4085968"/>
            <a:ext cx="609634" cy="420026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80688" y="402377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88" y="4023779"/>
                <a:ext cx="380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9672" r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8391092" y="3903250"/>
            <a:ext cx="214314" cy="2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2" idx="5"/>
          </p:cNvCxnSpPr>
          <p:nvPr/>
        </p:nvCxnSpPr>
        <p:spPr>
          <a:xfrm>
            <a:off x="8574020" y="4085968"/>
            <a:ext cx="205612" cy="3071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76844" y="3963706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844" y="3963706"/>
                <a:ext cx="3974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9672" r="-28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59678" y="3567564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78" y="3567564"/>
                <a:ext cx="46435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829244" y="4116106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244" y="4116106"/>
                <a:ext cx="3974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9672" r="-28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회전운동의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물리량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정의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각속도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각운동량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토크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08894" y="959934"/>
            <a:ext cx="21240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772222" y="5517232"/>
            <a:ext cx="761887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tip) </a:t>
            </a:r>
            <a:r>
              <a:rPr lang="ko-KR" altLang="en-US" dirty="0" smtClean="0">
                <a:latin typeface="+mn-ea"/>
              </a:rPr>
              <a:t>관성모멘트 </a:t>
            </a:r>
            <a:r>
              <a:rPr lang="en-US" altLang="ko-KR" dirty="0" smtClean="0">
                <a:latin typeface="+mn-ea"/>
              </a:rPr>
              <a:t>I </a:t>
            </a:r>
            <a:r>
              <a:rPr lang="ko-KR" altLang="en-US" dirty="0" smtClean="0">
                <a:latin typeface="+mn-ea"/>
              </a:rPr>
              <a:t>의 의미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회전을 계속 유지하려는 관성의 크기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  <a:sym typeface="Symbol"/>
              </a:rPr>
              <a:t>선형운동에서 질량의 의미와 동일함</a:t>
            </a:r>
            <a:r>
              <a:rPr lang="en-US" altLang="ko-KR" dirty="0" smtClean="0">
                <a:latin typeface="+mn-ea"/>
                <a:sym typeface="Symbo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0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968440"/>
            <a:ext cx="7572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토크 정의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(Angular Momentum and Torque)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27584" y="1298054"/>
                <a:ext cx="6480720" cy="357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선운동량이 변하려면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외부 힘이 필요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num>
                      <m:den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각운동량이 변하려면 </a:t>
                </a:r>
                <a:r>
                  <a:rPr lang="en-US" altLang="ko-KR" dirty="0" smtClean="0"/>
                  <a:t>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>
                    <a:sym typeface="Symbol"/>
                  </a:rPr>
                  <a:t> </a:t>
                </a:r>
                <a:r>
                  <a:rPr lang="en-US" altLang="ko-KR" dirty="0">
                    <a:sym typeface="Symbol"/>
                  </a:rPr>
                  <a:t>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ym typeface="Symbol"/>
                  </a:rPr>
                  <a:t> </a:t>
                </a:r>
                <a:r>
                  <a:rPr lang="en-US" altLang="ko-KR" dirty="0" smtClean="0">
                    <a:sym typeface="Symbol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dirty="0">
                    <a:sym typeface="Symbol"/>
                  </a:rPr>
                  <a:t> </a:t>
                </a:r>
                <a:r>
                  <a:rPr lang="en-US" altLang="ko-KR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>
                    <a:sym typeface="Symbol"/>
                  </a:rPr>
                  <a:t> </a:t>
                </a:r>
                <a:r>
                  <a:rPr lang="en-US" altLang="ko-KR" dirty="0" smtClean="0">
                    <a:sym typeface="Symbol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smtClean="0">
                            <a:latin typeface="Cambria Math"/>
                            <a:sym typeface="Symbol"/>
                          </a:rPr>
                          <m:t></m:t>
                        </m:r>
                      </m:e>
                    </m:acc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; </a:t>
                </a:r>
                <a:r>
                  <a:rPr lang="ko-KR" altLang="en-US" dirty="0" smtClean="0"/>
                  <a:t>토크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회전력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>
                    <a:sym typeface="Wingdings" pitchFamily="2" charset="2"/>
                  </a:rPr>
                  <a:t>즉</a:t>
                </a:r>
                <a:r>
                  <a:rPr lang="en-US" altLang="ko-KR" dirty="0" smtClean="0">
                    <a:sym typeface="Wingdings" pitchFamily="2" charset="2"/>
                  </a:rPr>
                  <a:t>,</a:t>
                </a:r>
              </a:p>
              <a:p>
                <a:r>
                  <a:rPr lang="en-US" altLang="ko-KR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sym typeface="Symbol"/>
                          </a:rPr>
                          <m:t></m:t>
                        </m:r>
                      </m:e>
                    </m:acc>
                  </m:oMath>
                </a14:m>
                <a:r>
                  <a:rPr lang="en-US" altLang="ko-KR" dirty="0" smtClean="0"/>
                  <a:t> 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latin typeface="+mn-ea"/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itchFamily="18" charset="0"/>
                                <a:ea typeface="Cambria Math" pitchFamily="18" charset="0"/>
                                <a:sym typeface="Symbol"/>
                              </a:rPr>
                              <m:t>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itchFamily="18" charset="0"/>
                                <a:ea typeface="Cambria Math" pitchFamily="18" charset="0"/>
                                <a:sym typeface="Symbol"/>
                              </a:rPr>
                              <m:t>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/>
                  <a:t>     ---(1)</a:t>
                </a:r>
              </a:p>
              <a:p>
                <a:r>
                  <a:rPr lang="ko-KR" altLang="en-US" dirty="0" smtClean="0"/>
                  <a:t>여기서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itchFamily="18" charset="0"/>
                                <a:ea typeface="Cambria Math" pitchFamily="18" charset="0"/>
                                <a:sym typeface="Symbol"/>
                              </a:rPr>
                              <m:t>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는  </a:t>
                </a:r>
                <a:r>
                  <a:rPr lang="ko-KR" altLang="en-US" dirty="0" err="1" smtClean="0"/>
                  <a:t>각가속도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토크가 발생하면 회전운동 변화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각운동량 변화</a:t>
                </a:r>
                <a:r>
                  <a:rPr lang="en-US" altLang="ko-KR" dirty="0" smtClean="0"/>
                  <a:t>),</a:t>
                </a:r>
              </a:p>
              <a:p>
                <a:r>
                  <a:rPr lang="ko-KR" altLang="en-US" dirty="0" smtClean="0"/>
                  <a:t>토크가 없으면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dirty="0" smtClean="0"/>
                  <a:t> = constant = </a:t>
                </a:r>
                <a:r>
                  <a:rPr lang="ko-KR" altLang="en-US" dirty="0" smtClean="0"/>
                  <a:t>각운동량 보존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98054"/>
                <a:ext cx="6480720" cy="3571106"/>
              </a:xfrm>
              <a:prstGeom prst="rect">
                <a:avLst/>
              </a:prstGeom>
              <a:blipFill rotWithShape="1">
                <a:blip r:embed="rId3"/>
                <a:stretch>
                  <a:fillRect l="-847" b="-1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6701652" y="1238158"/>
            <a:ext cx="1728000" cy="172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endCxn id="12" idx="3"/>
          </p:cNvCxnSpPr>
          <p:nvPr/>
        </p:nvCxnSpPr>
        <p:spPr>
          <a:xfrm flipV="1">
            <a:off x="7565652" y="1679102"/>
            <a:ext cx="609634" cy="420026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33496" y="1616913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96" y="1616913"/>
                <a:ext cx="38048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9672" r="-27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8143900" y="1496384"/>
            <a:ext cx="214314" cy="2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2" idx="5"/>
          </p:cNvCxnSpPr>
          <p:nvPr/>
        </p:nvCxnSpPr>
        <p:spPr>
          <a:xfrm>
            <a:off x="8326828" y="1679102"/>
            <a:ext cx="205612" cy="3071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29652" y="1556840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52" y="1556840"/>
                <a:ext cx="3974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9672" r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212486" y="1160698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486" y="1160698"/>
                <a:ext cx="46435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582052" y="1709240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2" y="1709240"/>
                <a:ext cx="3974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9672" r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회전운동의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물리량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정리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048722"/>
                  </p:ext>
                </p:extLst>
              </p:nvPr>
            </p:nvGraphicFramePr>
            <p:xfrm>
              <a:off x="3650023" y="4879320"/>
              <a:ext cx="3226233" cy="179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411"/>
                    <a:gridCol w="1075411"/>
                    <a:gridCol w="1075411"/>
                  </a:tblGrid>
                  <a:tr h="16040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물리량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선형운동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회전운동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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I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itchFamily="18" charset="0"/>
                                      <a:ea typeface="Cambria Math" pitchFamily="18" charset="0"/>
                                      <a:sym typeface="Symbol"/>
                                    </a:rPr>
                                    <m:t>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>
                              <a:latin typeface="Cambria Math" pitchFamily="18" charset="0"/>
                            </a:rPr>
                            <a:t>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Cambria Math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897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ko-KR" sz="1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 smtClean="0">
                                        <a:latin typeface="Cambria Math"/>
                                        <a:sym typeface="Symbol"/>
                                      </a:rPr>
                                      <m:t>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921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운동에너지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½ mv</a:t>
                          </a:r>
                          <a:r>
                            <a:rPr lang="en-US" altLang="ko-KR" sz="1400" baseline="300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endParaRPr lang="ko-KR" altLang="en-US" sz="1400" baseline="30000" dirty="0">
                            <a:solidFill>
                              <a:schemeClr val="tx1"/>
                            </a:solidFill>
                            <a:latin typeface="Cambria Math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 smtClean="0">
                              <a:sym typeface="Wingdings" pitchFamily="2" charset="2"/>
                            </a:rPr>
                            <a:t>½</a:t>
                          </a:r>
                          <a:r>
                            <a:rPr lang="en-US" altLang="ko-KR" sz="1400" b="0" baseline="0" dirty="0" smtClean="0">
                              <a:sym typeface="Wingdings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  <a:sym typeface="Wingdings" pitchFamily="2" charset="2"/>
                                </a:rPr>
                                <m:t>𝐼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sym typeface="Symbol"/>
                                </a:rPr>
                                <m:t>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baseline="30000" dirty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2</m:t>
                              </m:r>
                            </m:oMath>
                          </a14:m>
                          <a:endParaRPr lang="en-US" altLang="ko-KR" sz="140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048722"/>
                  </p:ext>
                </p:extLst>
              </p:nvPr>
            </p:nvGraphicFramePr>
            <p:xfrm>
              <a:off x="3650023" y="4879320"/>
              <a:ext cx="3226233" cy="179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411"/>
                    <a:gridCol w="1075411"/>
                    <a:gridCol w="1075411"/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물리량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선형운동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회전운동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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100000" t="-175385" r="-99435" b="-1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201136" t="-175385" b="-181538"/>
                          </a:stretch>
                        </a:blipFill>
                      </a:tcPr>
                    </a:tc>
                  </a:tr>
                  <a:tr h="3307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100000" t="-325455" r="-99435" b="-1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201136" t="-325455" b="-114545"/>
                          </a:stretch>
                        </a:blipFill>
                      </a:tcPr>
                    </a:tc>
                  </a:tr>
                  <a:tr h="37921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운동에너지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½ mv</a:t>
                          </a:r>
                          <a:r>
                            <a:rPr lang="en-US" altLang="ko-KR" sz="1400" baseline="300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endParaRPr lang="ko-KR" altLang="en-US" sz="1400" baseline="30000" dirty="0">
                            <a:solidFill>
                              <a:schemeClr val="tx1"/>
                            </a:solidFill>
                            <a:latin typeface="Cambria Math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201136" t="-377419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직사각형 13"/>
          <p:cNvSpPr/>
          <p:nvPr/>
        </p:nvSpPr>
        <p:spPr>
          <a:xfrm>
            <a:off x="1001917" y="4869160"/>
            <a:ext cx="264765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  <a:sym typeface="Symbol"/>
              </a:rPr>
              <a:t>표</a:t>
            </a:r>
            <a:r>
              <a:rPr lang="en-US" altLang="ko-KR" sz="1600" b="1" dirty="0" smtClean="0">
                <a:latin typeface="+mn-ea"/>
                <a:sym typeface="Symbol"/>
              </a:rPr>
              <a:t>. </a:t>
            </a:r>
            <a:r>
              <a:rPr lang="ko-KR" altLang="en-US" sz="1600" b="1" dirty="0" smtClean="0">
                <a:latin typeface="+mn-ea"/>
                <a:sym typeface="Symbol"/>
              </a:rPr>
              <a:t>선형운동과 회전운동의 </a:t>
            </a:r>
            <a:r>
              <a:rPr lang="ko-KR" altLang="en-US" sz="1600" b="1" dirty="0" err="1" smtClean="0">
                <a:latin typeface="+mn-ea"/>
                <a:sym typeface="Symbol"/>
              </a:rPr>
              <a:t>물리량</a:t>
            </a:r>
            <a:r>
              <a:rPr lang="ko-KR" altLang="en-US" sz="1600" b="1" dirty="0" smtClean="0">
                <a:latin typeface="+mn-ea"/>
                <a:sym typeface="Symbol"/>
              </a:rPr>
              <a:t> 비교</a:t>
            </a:r>
            <a:r>
              <a:rPr lang="en-US" altLang="ko-KR" sz="1600" b="1" dirty="0" smtClean="0">
                <a:latin typeface="+mn-ea"/>
                <a:sym typeface="Symbo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3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8891</TotalTime>
  <Words>3413</Words>
  <Application>Microsoft Office PowerPoint</Application>
  <PresentationFormat>화면 슬라이드 쇼(4:3)</PresentationFormat>
  <Paragraphs>380</Paragraphs>
  <Slides>40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기류</vt:lpstr>
      <vt:lpstr>수식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대한민국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뽀네집</dc:creator>
  <cp:lastModifiedBy>next</cp:lastModifiedBy>
  <cp:revision>567</cp:revision>
  <dcterms:created xsi:type="dcterms:W3CDTF">2009-02-19T16:55:42Z</dcterms:created>
  <dcterms:modified xsi:type="dcterms:W3CDTF">2014-08-25T01:54:31Z</dcterms:modified>
</cp:coreProperties>
</file>