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07" r:id="rId2"/>
    <p:sldId id="470" r:id="rId3"/>
    <p:sldId id="471" r:id="rId4"/>
    <p:sldId id="462" r:id="rId5"/>
    <p:sldId id="472" r:id="rId6"/>
    <p:sldId id="475" r:id="rId7"/>
    <p:sldId id="463" r:id="rId8"/>
    <p:sldId id="430" r:id="rId9"/>
    <p:sldId id="433" r:id="rId10"/>
    <p:sldId id="435" r:id="rId11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83" autoAdjust="0"/>
    <p:restoredTop sz="94002" autoAdjust="0"/>
  </p:normalViewPr>
  <p:slideViewPr>
    <p:cSldViewPr>
      <p:cViewPr varScale="1">
        <p:scale>
          <a:sx n="87" d="100"/>
          <a:sy n="87" d="100"/>
        </p:scale>
        <p:origin x="-312" y="-77"/>
      </p:cViewPr>
      <p:guideLst>
        <p:guide orient="horz" pos="370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885C2-C83F-41AA-9F24-F94A188ECD70}" type="datetimeFigureOut">
              <a:rPr lang="ko-KR" altLang="en-US" smtClean="0"/>
              <a:t>2014-09-01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83C-0FCA-430E-AD27-8F9678585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80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183C-0FCA-430E-AD27-8F967858578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944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183C-0FCA-430E-AD27-8F967858578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19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183C-0FCA-430E-AD27-8F967858578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19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각가속도의</a:t>
            </a:r>
            <a:r>
              <a:rPr lang="ko-KR" altLang="en-US" dirty="0" smtClean="0"/>
              <a:t> 차원은 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183C-0FCA-430E-AD27-8F967858578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188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2014-09-01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2014-09-01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2014-09-01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57258FA-61F4-4AEC-AA1B-4CD0D64BE4F7}" type="datetimeFigureOut">
              <a:rPr lang="ko-KR" altLang="en-US" smtClean="0"/>
              <a:pPr/>
              <a:t>2014-09-01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70.png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01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10" Type="http://schemas.openxmlformats.org/officeDocument/2006/relationships/image" Target="../media/image19.png"/><Relationship Id="rId4" Type="http://schemas.openxmlformats.org/officeDocument/2006/relationships/image" Target="../media/image120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7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8.png"/><Relationship Id="rId9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5.png"/><Relationship Id="rId12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9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073816" y="2564904"/>
            <a:ext cx="45365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물리학</a:t>
            </a:r>
            <a:r>
              <a:rPr lang="en-US" altLang="ko-KR" sz="44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051720" y="3933056"/>
            <a:ext cx="453650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2014.2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학기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이남영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1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692696"/>
            <a:ext cx="814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컴퓨터의 콤팩트 디스크가 정지 상태에서 회전하기 시작하여 </a:t>
            </a:r>
            <a:r>
              <a:rPr lang="en-US" altLang="ko-KR" sz="1600" dirty="0" smtClean="0"/>
              <a:t>0.892 s </a:t>
            </a:r>
            <a:r>
              <a:rPr lang="ko-KR" altLang="en-US" sz="1600" dirty="0" smtClean="0"/>
              <a:t>후에 </a:t>
            </a:r>
            <a:r>
              <a:rPr lang="ko-KR" altLang="en-US" sz="1600" dirty="0" err="1" smtClean="0"/>
              <a:t>각속력이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31.4 </a:t>
            </a:r>
            <a:r>
              <a:rPr lang="en-US" altLang="ko-KR" sz="1600" dirty="0" err="1" smtClean="0"/>
              <a:t>rad</a:t>
            </a:r>
            <a:r>
              <a:rPr lang="en-US" altLang="ko-KR" sz="1600" dirty="0" smtClean="0"/>
              <a:t>/s</a:t>
            </a:r>
            <a:r>
              <a:rPr lang="ko-KR" altLang="en-US" sz="1600" dirty="0" smtClean="0"/>
              <a:t>로 증가한다</a:t>
            </a:r>
            <a:r>
              <a:rPr lang="en-US" altLang="ko-KR" sz="1600" dirty="0" smtClean="0"/>
              <a:t>. (a) </a:t>
            </a:r>
            <a:r>
              <a:rPr lang="ko-KR" altLang="en-US" sz="1600" dirty="0" err="1" smtClean="0"/>
              <a:t>각가속도</a:t>
            </a:r>
            <a:r>
              <a:rPr lang="ko-KR" altLang="en-US" sz="1600" dirty="0" err="1"/>
              <a:t>가</a:t>
            </a:r>
            <a:r>
              <a:rPr lang="ko-KR" altLang="en-US" sz="1600" dirty="0" smtClean="0"/>
              <a:t> 일정한 경우 이 디스크의 </a:t>
            </a:r>
            <a:r>
              <a:rPr lang="ko-KR" altLang="en-US" sz="1600" dirty="0" err="1" smtClean="0"/>
              <a:t>각가속도는</a:t>
            </a:r>
            <a:r>
              <a:rPr lang="ko-KR" altLang="en-US" sz="1600" dirty="0" smtClean="0"/>
              <a:t> 얼마인가</a:t>
            </a:r>
            <a:r>
              <a:rPr lang="en-US" altLang="ko-KR" sz="1600" dirty="0" smtClean="0"/>
              <a:t>? </a:t>
            </a:r>
            <a:endParaRPr lang="ko-KR" altLang="en-US" sz="1600" dirty="0"/>
          </a:p>
        </p:txBody>
      </p:sp>
      <p:grpSp>
        <p:nvGrpSpPr>
          <p:cNvPr id="20" name="그룹 14"/>
          <p:cNvGrpSpPr/>
          <p:nvPr/>
        </p:nvGrpSpPr>
        <p:grpSpPr>
          <a:xfrm>
            <a:off x="343857" y="219215"/>
            <a:ext cx="8175852" cy="369332"/>
            <a:chOff x="928662" y="571480"/>
            <a:chExt cx="4357718" cy="369332"/>
          </a:xfrm>
        </p:grpSpPr>
        <p:sp>
          <p:nvSpPr>
            <p:cNvPr id="21" name="직사각형 20"/>
            <p:cNvSpPr/>
            <p:nvPr/>
          </p:nvSpPr>
          <p:spPr>
            <a:xfrm>
              <a:off x="1659591" y="571480"/>
              <a:ext cx="857987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b="1" dirty="0" smtClean="0"/>
                <a:t>콤팩트 디스크</a:t>
              </a:r>
              <a:endParaRPr lang="en-US" altLang="ko-KR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28663" y="571480"/>
              <a:ext cx="719234" cy="369332"/>
            </a:xfrm>
            <a:prstGeom prst="rect">
              <a:avLst/>
            </a:prstGeom>
            <a:solidFill>
              <a:srgbClr val="C90316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예제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7.3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928662" y="571480"/>
              <a:ext cx="4357718" cy="35719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00034" y="2604666"/>
            <a:ext cx="7358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(b) </a:t>
            </a:r>
            <a:r>
              <a:rPr lang="ko-KR" altLang="en-US" sz="1600" dirty="0" smtClean="0"/>
              <a:t>위의 </a:t>
            </a:r>
            <a:r>
              <a:rPr lang="ko-KR" altLang="en-US" sz="1600" dirty="0" err="1" smtClean="0"/>
              <a:t>각속력에</a:t>
            </a:r>
            <a:r>
              <a:rPr lang="ko-KR" altLang="en-US" sz="1600" dirty="0" smtClean="0"/>
              <a:t> 도달하는 동안 디스크가 회전한 각도는 얼마인가</a:t>
            </a:r>
            <a:r>
              <a:rPr lang="en-US" altLang="ko-KR" sz="1600" dirty="0" smtClean="0"/>
              <a:t>? 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00034" y="4104864"/>
            <a:ext cx="814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(c) </a:t>
            </a:r>
            <a:r>
              <a:rPr lang="ko-KR" altLang="en-US" sz="1600" dirty="0" smtClean="0"/>
              <a:t>디스크의 반지름이 </a:t>
            </a:r>
            <a:r>
              <a:rPr lang="en-US" altLang="ko-KR" sz="1600" dirty="0" smtClean="0"/>
              <a:t>4.45 cm</a:t>
            </a:r>
            <a:r>
              <a:rPr lang="ko-KR" altLang="en-US" sz="1600" dirty="0" smtClean="0"/>
              <a:t>라면</a:t>
            </a:r>
            <a:r>
              <a:rPr lang="en-US" altLang="ko-KR" sz="1600" dirty="0" smtClean="0"/>
              <a:t>, </a:t>
            </a:r>
            <a:r>
              <a:rPr lang="en-US" altLang="ko-KR" sz="1600" dirty="0" smtClean="0"/>
              <a:t> </a:t>
            </a:r>
            <a:r>
              <a:rPr lang="en-US" altLang="ko-KR" sz="1600" i="1" dirty="0" smtClean="0">
                <a:latin typeface="Century Schoolbook" pitchFamily="18" charset="0"/>
              </a:rPr>
              <a:t>t</a:t>
            </a:r>
            <a:r>
              <a:rPr lang="en-US" altLang="ko-KR" sz="1600" i="1" dirty="0" smtClean="0"/>
              <a:t>=</a:t>
            </a:r>
            <a:r>
              <a:rPr lang="en-US" altLang="ko-KR" sz="1600" dirty="0" smtClean="0"/>
              <a:t>0.892</a:t>
            </a:r>
            <a:r>
              <a:rPr lang="en-US" altLang="ko-KR" sz="1600" i="1" dirty="0" smtClean="0"/>
              <a:t> </a:t>
            </a:r>
            <a:r>
              <a:rPr lang="en-US" altLang="ko-KR" sz="1600" dirty="0">
                <a:latin typeface="Century Schoolbook" pitchFamily="18" charset="0"/>
              </a:rPr>
              <a:t>s</a:t>
            </a:r>
            <a:r>
              <a:rPr lang="ko-KR" altLang="en-US" sz="1600" dirty="0"/>
              <a:t>일 때 </a:t>
            </a:r>
            <a:r>
              <a:rPr lang="ko-KR" altLang="en-US" sz="1600" dirty="0" smtClean="0"/>
              <a:t> 디스크 가장자리가 돌아가는 속력은 얼마인가</a:t>
            </a:r>
            <a:r>
              <a:rPr lang="en-US" altLang="ko-KR" sz="1600" dirty="0" smtClean="0"/>
              <a:t>?</a:t>
            </a:r>
            <a:endParaRPr lang="ko-KR" altLang="en-US" sz="16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00034" y="5898758"/>
            <a:ext cx="8143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(d) </a:t>
            </a:r>
            <a:r>
              <a:rPr lang="ko-KR" altLang="en-US" sz="1600" dirty="0" smtClean="0"/>
              <a:t>디스크 가장자리에서의 구심가속도의 크기는 </a:t>
            </a:r>
            <a:r>
              <a:rPr lang="en-US" altLang="ko-KR" sz="1600" dirty="0" smtClean="0"/>
              <a:t>?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4794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00034" y="476672"/>
            <a:ext cx="8215370" cy="461665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원 운동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Review)</a:t>
            </a:r>
            <a:r>
              <a:rPr lang="en-US" altLang="ko-KR" sz="2400" baseline="30000" dirty="0" smtClean="0"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ko-KR" altLang="en-US" sz="2400" baseline="30000" dirty="0" smtClean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2400" baseline="30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질량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인 공이 등속 원 운동하는 경우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1150136" y="3047917"/>
                <a:ext cx="7094272" cy="3405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원운동의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각속도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  <a:ea typeface="굴림체" pitchFamily="49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굴림체" pitchFamily="49" charset="-127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altLang="ko-KR" dirty="0">
                            <a:latin typeface="맑은 고딕" pitchFamily="50" charset="-127"/>
                            <a:ea typeface="맑은 고딕" pitchFamily="50" charset="-127"/>
                          </a:rPr>
                          <m:t>θ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굴림체" pitchFamily="49" charset="-127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= </a:t>
                </a:r>
                <a:r>
                  <a:rPr lang="el-GR" altLang="ko-KR" dirty="0" smtClean="0">
                    <a:latin typeface="맑은 고딕" pitchFamily="50" charset="-127"/>
                    <a:ea typeface="맑은 고딕" pitchFamily="50" charset="-127"/>
                  </a:rPr>
                  <a:t>ω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(rad/s)</a:t>
                </a:r>
                <a:endParaRPr lang="en-US" altLang="ko-KR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endParaRPr lang="en-US" altLang="ko-KR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ko-KR" altLang="en-US" dirty="0" err="1" smtClean="0">
                    <a:latin typeface="맑은 고딕" pitchFamily="50" charset="-127"/>
                    <a:ea typeface="맑은 고딕" pitchFamily="50" charset="-127"/>
                  </a:rPr>
                  <a:t>한바퀴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 도는 시간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: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주기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dirty="0" smtClean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    </a:t>
                </a:r>
                <a:r>
                  <a:rPr lang="el-GR" altLang="ko-KR" dirty="0">
                    <a:latin typeface="맑은 고딕" pitchFamily="50" charset="-127"/>
                    <a:ea typeface="맑은 고딕" pitchFamily="50" charset="-127"/>
                  </a:rPr>
                  <a:t>ω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  <a:ea typeface="굴림체" pitchFamily="49" charset="-127"/>
                          </a:rPr>
                        </m:ctrlPr>
                      </m:fPr>
                      <m:num>
                        <m:r>
                          <a:rPr lang="en-US" altLang="ko-KR" b="0" i="1">
                            <a:latin typeface="Cambria Math"/>
                            <a:ea typeface="굴림체" pitchFamily="49" charset="-127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altLang="ko-KR" dirty="0">
                            <a:latin typeface="맑은 고딕" pitchFamily="50" charset="-127"/>
                            <a:ea typeface="맑은 고딕" pitchFamily="50" charset="-127"/>
                          </a:rPr>
                          <m:t>θ</m:t>
                        </m:r>
                      </m:num>
                      <m:den>
                        <m:r>
                          <a:rPr lang="en-US" altLang="ko-KR" b="0" i="1">
                            <a:latin typeface="Cambria Math"/>
                            <a:ea typeface="굴림체" pitchFamily="49" charset="-127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  <a:ea typeface="굴림체" pitchFamily="49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굴림체" pitchFamily="49" charset="-127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l-GR" altLang="ko-KR" i="1">
                            <a:latin typeface="Cambria Math"/>
                            <a:ea typeface="굴림체" pitchFamily="49" charset="-127"/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l-GR" altLang="ko-KR" i="1">
                            <a:latin typeface="Cambria Math"/>
                            <a:ea typeface="굴림체" pitchFamily="49" charset="-127"/>
                          </a:rPr>
                          <m:t> </m:t>
                        </m:r>
                      </m:num>
                      <m:den>
                        <m:r>
                          <a:rPr lang="en-US" altLang="ko-KR" i="1" dirty="0">
                            <a:latin typeface="Cambria Math"/>
                            <a:ea typeface="굴림체" pitchFamily="49" charset="-127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= 2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i="1">
                        <a:latin typeface="Cambria Math"/>
                        <a:ea typeface="굴림체" pitchFamily="49" charset="-127"/>
                      </a:rPr>
                      <m:t>π</m:t>
                    </m:r>
                    <m:r>
                      <m:rPr>
                        <m:nor/>
                      </m:rPr>
                      <a:rPr lang="en-US" altLang="ko-KR" b="0" i="1" smtClean="0">
                        <a:latin typeface="Cambria Math"/>
                        <a:ea typeface="굴림체" pitchFamily="49" charset="-127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ea typeface="굴림체" pitchFamily="49" charset="-127"/>
                      </a:rPr>
                      <m:t>𝑓</m:t>
                    </m:r>
                  </m:oMath>
                </a14:m>
                <a:endParaRPr lang="en-US" altLang="ko-KR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회전 속력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: </a:t>
                </a:r>
                <a:r>
                  <a:rPr lang="en-US" altLang="ko-KR" i="1" dirty="0">
                    <a:latin typeface="맑은 고딕" pitchFamily="50" charset="-127"/>
                    <a:ea typeface="맑은 고딕" pitchFamily="50" charset="-127"/>
                  </a:rPr>
                  <a:t>V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  <a:ea typeface="굴림체" pitchFamily="49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굴림체" pitchFamily="49" charset="-127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맑은 고딕" pitchFamily="50" charset="-127"/>
                            <a:ea typeface="맑은 고딕" pitchFamily="50" charset="-127"/>
                          </a:rPr>
                          <m:t>l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  <a:ea typeface="굴림체" pitchFamily="49" charset="-127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굴림체" pitchFamily="49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굴림체" pitchFamily="49" charset="-127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altLang="ko-KR" dirty="0">
                            <a:latin typeface="맑은 고딕" pitchFamily="50" charset="-127"/>
                            <a:ea typeface="맑은 고딕" pitchFamily="50" charset="-127"/>
                          </a:rPr>
                          <m:t>θ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  <a:ea typeface="굴림체" pitchFamily="49" charset="-127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altLang="ko-KR" dirty="0" smtClean="0">
                    <a:latin typeface="맑은 고딕" pitchFamily="50" charset="-127"/>
                    <a:ea typeface="맑은 고딕" pitchFamily="50" charset="-127"/>
                  </a:rPr>
                  <a:t>ω</a:t>
                </a:r>
                <a:endParaRPr lang="en-US" altLang="ko-KR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/>
                            <a:ea typeface="굴림체" pitchFamily="49" charset="-127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/>
                            <a:ea typeface="굴림체" pitchFamily="49" charset="-127"/>
                          </a:rPr>
                          <m:t>𝑟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/>
                            <a:ea typeface="굴림체" pitchFamily="49" charset="-127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= 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(x, y)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    x 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ko-KR" b="0" i="0" smtClean="0">
                        <a:latin typeface="Cambria Math"/>
                      </a:rPr>
                      <m:t>cos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ko-KR" dirty="0">
                        <a:latin typeface="맑은 고딕" pitchFamily="50" charset="-127"/>
                        <a:ea typeface="맑은 고딕" pitchFamily="50" charset="-127"/>
                      </a:rPr>
                      <m:t>θ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/>
                      </a:rPr>
                      <m:t>cos</m:t>
                    </m:r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l-GR" altLang="ko-KR" dirty="0" smtClean="0">
                    <a:latin typeface="맑은 고딕" pitchFamily="50" charset="-127"/>
                    <a:ea typeface="맑은 고딕" pitchFamily="50" charset="-127"/>
                  </a:rPr>
                  <a:t>ω</a:t>
                </a:r>
                <a:r>
                  <a:rPr lang="en-US" altLang="ko-KR" i="1" dirty="0" smtClean="0">
                    <a:latin typeface="맑은 고딕" pitchFamily="50" charset="-127"/>
                    <a:ea typeface="맑은 고딕" pitchFamily="50" charset="-127"/>
                  </a:rPr>
                  <a:t>t</a:t>
                </a:r>
                <a:endParaRPr lang="en-US" altLang="ko-KR" i="1" dirty="0"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   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ko-KR" b="0" i="0" smtClean="0">
                        <a:latin typeface="Cambria Math"/>
                      </a:rPr>
                      <m:t>sin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ko-KR" dirty="0">
                        <a:latin typeface="맑은 고딕" pitchFamily="50" charset="-127"/>
                        <a:ea typeface="맑은 고딕" pitchFamily="50" charset="-127"/>
                      </a:rPr>
                      <m:t>θ</m:t>
                    </m:r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sin</m:t>
                    </m:r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l-GR" altLang="ko-KR" dirty="0" smtClean="0">
                    <a:latin typeface="맑은 고딕" pitchFamily="50" charset="-127"/>
                    <a:ea typeface="맑은 고딕" pitchFamily="50" charset="-127"/>
                  </a:rPr>
                  <a:t>ω</a:t>
                </a:r>
                <a:r>
                  <a:rPr lang="en-US" altLang="ko-KR" i="1" dirty="0" smtClean="0">
                    <a:latin typeface="맑은 고딕" pitchFamily="50" charset="-127"/>
                    <a:ea typeface="맑은 고딕" pitchFamily="50" charset="-127"/>
                  </a:rPr>
                  <a:t>t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136" y="3047917"/>
                <a:ext cx="7094272" cy="3405419"/>
              </a:xfrm>
              <a:prstGeom prst="rect">
                <a:avLst/>
              </a:prstGeom>
              <a:blipFill rotWithShape="1">
                <a:blip r:embed="rId3"/>
                <a:stretch>
                  <a:fillRect l="-602" b="-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145776" y="1052736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일반각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850856" y="1065478"/>
            <a:ext cx="4665360" cy="2075490"/>
            <a:chOff x="1823146" y="980728"/>
            <a:chExt cx="4665360" cy="2075490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823146" y="2192242"/>
              <a:ext cx="194397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/>
            <p:nvPr/>
          </p:nvCxnSpPr>
          <p:spPr>
            <a:xfrm flipV="1">
              <a:off x="2687122" y="1112242"/>
              <a:ext cx="0" cy="1943976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590295" y="2131131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x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99210" y="980728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y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967122" y="1472242"/>
              <a:ext cx="1440000" cy="1440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0" name="직선 연결선 9"/>
            <p:cNvCxnSpPr>
              <a:endCxn id="9" idx="7"/>
            </p:cNvCxnSpPr>
            <p:nvPr/>
          </p:nvCxnSpPr>
          <p:spPr>
            <a:xfrm flipV="1">
              <a:off x="2687242" y="1683125"/>
              <a:ext cx="508997" cy="508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191298" y="1688066"/>
              <a:ext cx="0" cy="50405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원호 14"/>
            <p:cNvSpPr/>
            <p:nvPr/>
          </p:nvSpPr>
          <p:spPr>
            <a:xfrm rot="5400000" flipH="1">
              <a:off x="3160897" y="1609865"/>
              <a:ext cx="168024" cy="324425"/>
            </a:xfrm>
            <a:prstGeom prst="arc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원호 15"/>
            <p:cNvSpPr/>
            <p:nvPr/>
          </p:nvSpPr>
          <p:spPr>
            <a:xfrm rot="5400000">
              <a:off x="3326807" y="1959177"/>
              <a:ext cx="265962" cy="135252"/>
            </a:xfrm>
            <a:prstGeom prst="arc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91350" y="1339043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(x</a:t>
              </a:r>
              <a:r>
                <a:rPr lang="en-US" altLang="ko-KR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y)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원호 18"/>
            <p:cNvSpPr/>
            <p:nvPr/>
          </p:nvSpPr>
          <p:spPr>
            <a:xfrm rot="16200000">
              <a:off x="2514919" y="2087429"/>
              <a:ext cx="582703" cy="193990"/>
            </a:xfrm>
            <a:prstGeom prst="arc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원호 19"/>
            <p:cNvSpPr/>
            <p:nvPr/>
          </p:nvSpPr>
          <p:spPr>
            <a:xfrm rot="7681016" flipH="1" flipV="1">
              <a:off x="2891916" y="1672097"/>
              <a:ext cx="381562" cy="367987"/>
            </a:xfrm>
            <a:prstGeom prst="arc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658227" y="1591186"/>
                  <a:ext cx="457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8227" y="1591186"/>
                  <a:ext cx="45736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원호 21"/>
            <p:cNvSpPr/>
            <p:nvPr/>
          </p:nvSpPr>
          <p:spPr>
            <a:xfrm>
              <a:off x="2748233" y="2026072"/>
              <a:ext cx="177067" cy="34915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48976" y="189307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θ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406499" y="1683125"/>
                  <a:ext cx="27040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𝑙</m:t>
                      </m:r>
                    </m:oMath>
                  </a14:m>
                  <a:r>
                    <a:rPr lang="ko-KR" altLang="en-US" dirty="0" smtClean="0">
                      <a:latin typeface="맑은 고딕" pitchFamily="50" charset="-127"/>
                      <a:ea typeface="맑은 고딕" pitchFamily="50" charset="-127"/>
                    </a:rPr>
                    <a:t> </a:t>
                  </a:r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θ,     θ  </a:t>
                  </a:r>
                  <a:r>
                    <a:rPr lang="en-US" altLang="ko-KR" dirty="0">
                      <a:latin typeface="맑은 고딕" pitchFamily="50" charset="-127"/>
                      <a:ea typeface="맑은 고딕" pitchFamily="50" charset="-127"/>
                    </a:rPr>
                    <a:t>: </a:t>
                  </a:r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radian </a:t>
                  </a:r>
                  <a:r>
                    <a:rPr lang="ko-KR" altLang="en-US" dirty="0" smtClean="0">
                      <a:latin typeface="맑은 고딕" pitchFamily="50" charset="-127"/>
                      <a:ea typeface="맑은 고딕" pitchFamily="50" charset="-127"/>
                    </a:rPr>
                    <a:t>≡</a:t>
                  </a:r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499" y="1683125"/>
                  <a:ext cx="270407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126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직사각형 2"/>
                <p:cNvSpPr/>
                <p:nvPr/>
              </p:nvSpPr>
              <p:spPr>
                <a:xfrm>
                  <a:off x="6031138" y="1544050"/>
                  <a:ext cx="457368" cy="6653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</a:rPr>
                              <m:t>𝑙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3" name="직사각형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138" y="1544050"/>
                  <a:ext cx="457368" cy="6653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27263" y="4302522"/>
                <a:ext cx="169046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/>
                          <a:ea typeface="굴림체" pitchFamily="49" charset="-127"/>
                        </a:rPr>
                        <m:t>주파수</m:t>
                      </m:r>
                      <m:r>
                        <a:rPr lang="en-US" altLang="ko-KR" b="0" i="1" smtClean="0">
                          <a:latin typeface="Cambria Math"/>
                          <a:ea typeface="굴림체" pitchFamily="49" charset="-127"/>
                        </a:rPr>
                        <m:t> </m:t>
                      </m:r>
                      <m:r>
                        <a:rPr lang="en-US" altLang="ko-KR" i="1" smtClean="0">
                          <a:latin typeface="Cambria Math"/>
                          <a:ea typeface="굴림체" pitchFamily="49" charset="-127"/>
                        </a:rPr>
                        <m:t>𝑓</m:t>
                      </m:r>
                      <m:r>
                        <a:rPr lang="en-US" altLang="ko-KR" i="1" smtClean="0">
                          <a:latin typeface="Cambria Math"/>
                          <a:ea typeface="굴림체" pitchFamily="49" charset="-127"/>
                        </a:rPr>
                        <m:t> </m:t>
                      </m:r>
                      <m:r>
                        <a:rPr lang="en-US" altLang="ko-KR" b="0" i="0" smtClean="0">
                          <a:latin typeface="Cambria Math"/>
                          <a:ea typeface="맑은 고딕" pitchFamily="50" charset="-127"/>
                        </a:rPr>
                        <m:t>= </m:t>
                      </m:r>
                      <m:f>
                        <m:fPr>
                          <m:ctrlPr>
                            <a:rPr lang="en-US" altLang="ko-KR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ko-KR" altLang="en-US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63" y="4302522"/>
                <a:ext cx="1690463" cy="61093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오른쪽 화살표 29"/>
          <p:cNvSpPr/>
          <p:nvPr/>
        </p:nvSpPr>
        <p:spPr>
          <a:xfrm>
            <a:off x="4059777" y="4522999"/>
            <a:ext cx="288000" cy="216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611560" y="6525344"/>
            <a:ext cx="6192688" cy="307777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4/5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교시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원운동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탄성운동 내용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662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5563334" y="3189475"/>
                <a:ext cx="3329146" cy="10895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1600" dirty="0" smtClean="0">
                    <a:latin typeface="맑은 고딕" pitchFamily="50" charset="-127"/>
                    <a:ea typeface="맑은 고딕" pitchFamily="50" charset="-127"/>
                  </a:rPr>
                  <a:t>참고</a:t>
                </a:r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)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smtClean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  <a:ea typeface="맑은 고딕" pitchFamily="50" charset="-127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/>
                            <a:ea typeface="맑은 고딕" pitchFamily="50" charset="-127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= 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r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c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os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>
                        <a:latin typeface="맑은 고딕" pitchFamily="50" charset="-127"/>
                        <a:ea typeface="맑은 고딕" pitchFamily="50" charset="-127"/>
                      </a:rPr>
                      <m:t>θ</m:t>
                    </m:r>
                    <m:r>
                      <a:rPr lang="en-US" altLang="ko-KR" b="0" i="1" dirty="0" smtClean="0">
                        <a:latin typeface="Cambria Math"/>
                        <a:ea typeface="맑은 고딕" pitchFamily="50" charset="-127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  <a:ea typeface="맑은 고딕" pitchFamily="50" charset="-127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  <a:ea typeface="맑은 고딕" pitchFamily="50" charset="-127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i="1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+ 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r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sin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>
                        <a:latin typeface="맑은 고딕" pitchFamily="50" charset="-127"/>
                        <a:ea typeface="맑은 고딕" pitchFamily="50" charset="-127"/>
                      </a:rPr>
                      <m:t>θ</m:t>
                    </m:r>
                    <m:r>
                      <a:rPr lang="en-US" altLang="ko-KR" b="0" i="1" dirty="0" smtClean="0">
                        <a:latin typeface="Cambria Math"/>
                        <a:ea typeface="맑은 고딕" pitchFamily="50" charset="-127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  <a:ea typeface="맑은 고딕" pitchFamily="50" charset="-127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  <a:ea typeface="맑은 고딕" pitchFamily="50" charset="-127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         = r(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c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os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>
                        <a:latin typeface="맑은 고딕" pitchFamily="50" charset="-127"/>
                        <a:ea typeface="맑은 고딕" pitchFamily="50" charset="-127"/>
                      </a:rPr>
                      <m:t>θ</m:t>
                    </m:r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, </a:t>
                </a:r>
                <a:r>
                  <a:rPr lang="en-US" altLang="ko-KR" dirty="0" err="1">
                    <a:latin typeface="맑은 고딕" pitchFamily="50" charset="-127"/>
                    <a:ea typeface="맑은 고딕" pitchFamily="50" charset="-127"/>
                  </a:rPr>
                  <a:t>s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in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>
                        <a:latin typeface="맑은 고딕" pitchFamily="50" charset="-127"/>
                        <a:ea typeface="맑은 고딕" pitchFamily="50" charset="-127"/>
                      </a:rPr>
                      <m:t>θ</m:t>
                    </m:r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        = 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  <a:ea typeface="맑은 고딕" pitchFamily="50" charset="-127"/>
                          </a:rPr>
                          <m:t>𝑟</m:t>
                        </m:r>
                      </m:e>
                    </m:acc>
                  </m:oMath>
                </a14:m>
                <a:endParaRPr lang="en-US" altLang="ko-KR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334" y="3189475"/>
                <a:ext cx="3329146" cy="1089529"/>
              </a:xfrm>
              <a:prstGeom prst="rect">
                <a:avLst/>
              </a:prstGeom>
              <a:blipFill rotWithShape="1">
                <a:blip r:embed="rId3"/>
                <a:stretch>
                  <a:fillRect l="-912" r="-7847" b="-44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00034" y="444981"/>
            <a:ext cx="8215370" cy="461665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원 운동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Review)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질량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인 공이 등속 원 운동하는 경우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(cont.)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3715" y="4358545"/>
            <a:ext cx="709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원심력</a:t>
            </a:r>
            <a:endParaRPr lang="en-US" altLang="ko-KR" i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853715" y="1124744"/>
            <a:ext cx="7534709" cy="3042400"/>
            <a:chOff x="1006120" y="1124744"/>
            <a:chExt cx="7534709" cy="3042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006120" y="1124744"/>
                  <a:ext cx="7094272" cy="19927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1. </a:t>
                  </a:r>
                  <a:r>
                    <a:rPr lang="ko-KR" altLang="en-US" dirty="0" smtClean="0">
                      <a:latin typeface="맑은 고딕" pitchFamily="50" charset="-127"/>
                      <a:ea typeface="맑은 고딕" pitchFamily="50" charset="-127"/>
                    </a:rPr>
                    <a:t>각속도</a:t>
                  </a:r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 : </a:t>
                  </a:r>
                  <a:r>
                    <a:rPr lang="el-GR" altLang="ko-KR" dirty="0" smtClean="0">
                      <a:latin typeface="맑은 고딕" pitchFamily="50" charset="-127"/>
                      <a:ea typeface="맑은 고딕" pitchFamily="50" charset="-127"/>
                    </a:rPr>
                    <a:t>ω</a:t>
                  </a:r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/>
                              <a:ea typeface="굴림체" pitchFamily="49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  <a:ea typeface="굴림체" pitchFamily="49" charset="-127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l-GR" altLang="ko-KR" i="1">
                              <a:latin typeface="Cambria Math"/>
                              <a:ea typeface="굴림체" pitchFamily="49" charset="-127"/>
                            </a:rPr>
                            <m:t>π</m:t>
                          </m:r>
                        </m:num>
                        <m:den>
                          <m:r>
                            <a:rPr lang="en-US" altLang="ko-KR" i="1" dirty="0">
                              <a:latin typeface="Cambria Math"/>
                            </a:rPr>
                            <m:t>𝑇</m:t>
                          </m:r>
                        </m:den>
                      </m:f>
                    </m:oMath>
                  </a14:m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       2. </a:t>
                  </a:r>
                  <a:r>
                    <a:rPr lang="ko-KR" altLang="en-US" dirty="0" smtClean="0">
                      <a:latin typeface="맑은 고딕" pitchFamily="50" charset="-127"/>
                      <a:ea typeface="맑은 고딕" pitchFamily="50" charset="-127"/>
                    </a:rPr>
                    <a:t>회전속도</a:t>
                  </a:r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 : </a:t>
                  </a:r>
                  <a:r>
                    <a:rPr lang="en-US" altLang="ko-KR" i="1" dirty="0" smtClean="0">
                      <a:latin typeface="맑은 고딕" pitchFamily="50" charset="-127"/>
                      <a:ea typeface="맑은 고딕" pitchFamily="50" charset="-127"/>
                    </a:rPr>
                    <a:t>V  </a:t>
                  </a:r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l-GR" altLang="ko-KR" dirty="0">
                          <a:latin typeface="맑은 고딕" pitchFamily="50" charset="-127"/>
                          <a:ea typeface="맑은 고딕" pitchFamily="50" charset="-127"/>
                        </a:rPr>
                        <m:t>ω</m:t>
                      </m:r>
                    </m:oMath>
                  </a14:m>
                  <a:endParaRPr lang="en-US" altLang="ko-KR" dirty="0" smtClean="0">
                    <a:latin typeface="맑은 고딕" pitchFamily="50" charset="-127"/>
                    <a:ea typeface="맑은 고딕" pitchFamily="50" charset="-127"/>
                  </a:endParaRPr>
                </a:p>
                <a:p>
                  <a:pPr>
                    <a:lnSpc>
                      <a:spcPct val="200000"/>
                    </a:lnSpc>
                  </a:pPr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3.  x </a:t>
                  </a:r>
                  <a:r>
                    <a:rPr lang="en-US" altLang="ko-KR" dirty="0">
                      <a:latin typeface="맑은 고딕" pitchFamily="50" charset="-127"/>
                      <a:ea typeface="맑은 고딕" pitchFamily="50" charset="-127"/>
                    </a:rPr>
                    <a:t>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a14:m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 </a:t>
                  </a:r>
                  <a:r>
                    <a:rPr lang="en-US" altLang="ko-KR" dirty="0">
                      <a:latin typeface="맑은 고딕" pitchFamily="50" charset="-127"/>
                      <a:ea typeface="맑은 고딕" pitchFamily="50" charset="-127"/>
                    </a:rPr>
                    <a:t>c</a:t>
                  </a:r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os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dirty="0">
                          <a:latin typeface="맑은 고딕" pitchFamily="50" charset="-127"/>
                          <a:ea typeface="맑은 고딕" pitchFamily="50" charset="-127"/>
                        </a:rPr>
                        <m:t>ω</m:t>
                      </m:r>
                    </m:oMath>
                  </a14:m>
                  <a:r>
                    <a:rPr lang="en-US" altLang="ko-KR" i="1" dirty="0">
                      <a:latin typeface="맑은 고딕" pitchFamily="50" charset="-127"/>
                      <a:ea typeface="맑은 고딕" pitchFamily="50" charset="-127"/>
                    </a:rPr>
                    <a:t>t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ko-KR" dirty="0">
                      <a:latin typeface="맑은 고딕" pitchFamily="50" charset="-127"/>
                      <a:ea typeface="맑은 고딕" pitchFamily="50" charset="-127"/>
                    </a:rPr>
                    <a:t>  </a:t>
                  </a:r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  y </a:t>
                  </a:r>
                  <a:r>
                    <a:rPr lang="en-US" altLang="ko-KR" dirty="0">
                      <a:latin typeface="맑은 고딕" pitchFamily="50" charset="-127"/>
                      <a:ea typeface="맑은 고딕" pitchFamily="50" charset="-127"/>
                    </a:rPr>
                    <a:t>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 </a:t>
                  </a:r>
                  <a:r>
                    <a:rPr lang="en-US" altLang="ko-KR" dirty="0">
                      <a:latin typeface="맑은 고딕" pitchFamily="50" charset="-127"/>
                      <a:ea typeface="맑은 고딕" pitchFamily="50" charset="-127"/>
                    </a:rPr>
                    <a:t>s</a:t>
                  </a:r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in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dirty="0">
                          <a:latin typeface="맑은 고딕" pitchFamily="50" charset="-127"/>
                          <a:ea typeface="맑은 고딕" pitchFamily="50" charset="-127"/>
                        </a:rPr>
                        <m:t>ω</m:t>
                      </m:r>
                    </m:oMath>
                  </a14:m>
                  <a:r>
                    <a:rPr lang="en-US" altLang="ko-KR" i="1" dirty="0">
                      <a:latin typeface="맑은 고딕" pitchFamily="50" charset="-127"/>
                      <a:ea typeface="맑은 고딕" pitchFamily="50" charset="-127"/>
                    </a:rPr>
                    <a:t>t</a:t>
                  </a:r>
                  <a:endParaRPr lang="en-US" altLang="ko-KR" i="1" dirty="0" smtClean="0">
                    <a:latin typeface="맑은 고딕" pitchFamily="50" charset="-127"/>
                    <a:ea typeface="맑은 고딕" pitchFamily="50" charset="-127"/>
                  </a:endParaRPr>
                </a:p>
                <a:p>
                  <a:pPr>
                    <a:lnSpc>
                      <a:spcPct val="200000"/>
                    </a:lnSpc>
                  </a:pPr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4. </a:t>
                  </a:r>
                  <a:r>
                    <a:rPr lang="ko-KR" altLang="en-US" dirty="0" smtClean="0">
                      <a:latin typeface="맑은 고딕" pitchFamily="50" charset="-127"/>
                      <a:ea typeface="맑은 고딕" pitchFamily="50" charset="-127"/>
                    </a:rPr>
                    <a:t>구심력 </a:t>
                  </a:r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: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𝐹</m:t>
                          </m:r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</m:e>
                      </m:acc>
                    </m:oMath>
                  </a14:m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=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  <a:ea typeface="맑은 고딕" pitchFamily="50" charset="-127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altLang="ko-KR" i="1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</m:e>
                      </m:acc>
                    </m:oMath>
                  </a14:m>
                  <a:endParaRPr lang="en-US" altLang="ko-KR" i="1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120" y="1124744"/>
                  <a:ext cx="7094272" cy="199279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6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오른쪽 화살표 3"/>
            <p:cNvSpPr/>
            <p:nvPr/>
          </p:nvSpPr>
          <p:spPr>
            <a:xfrm>
              <a:off x="3114485" y="2019283"/>
              <a:ext cx="288000" cy="21600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직사각형 4"/>
                <p:cNvSpPr/>
                <p:nvPr/>
              </p:nvSpPr>
              <p:spPr>
                <a:xfrm>
                  <a:off x="3664019" y="1728518"/>
                  <a:ext cx="2051720" cy="7834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 </a:t>
                  </a:r>
                  <a:r>
                    <a:rPr lang="en-US" altLang="ko-KR" dirty="0">
                      <a:latin typeface="맑은 고딕" pitchFamily="50" charset="-127"/>
                      <a:ea typeface="맑은 고딕" pitchFamily="50" charset="-127"/>
                    </a:rPr>
                    <a:t>=</a:t>
                  </a:r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 -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l-GR" altLang="ko-KR" dirty="0" smtClean="0">
                      <a:latin typeface="맑은 고딕" pitchFamily="50" charset="-127"/>
                      <a:ea typeface="맑은 고딕" pitchFamily="50" charset="-127"/>
                    </a:rPr>
                    <a:t>ω</a:t>
                  </a:r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 sin </a:t>
                  </a:r>
                  <a:r>
                    <a:rPr lang="el-GR" altLang="ko-KR" dirty="0" smtClean="0">
                      <a:latin typeface="맑은 고딕" pitchFamily="50" charset="-127"/>
                      <a:ea typeface="맑은 고딕" pitchFamily="50" charset="-127"/>
                    </a:rPr>
                    <a:t>ω</a:t>
                  </a:r>
                  <a:r>
                    <a:rPr lang="en-US" altLang="ko-KR" i="1" dirty="0" smtClean="0">
                      <a:latin typeface="맑은 고딕" pitchFamily="50" charset="-127"/>
                      <a:ea typeface="맑은 고딕" pitchFamily="50" charset="-127"/>
                    </a:rPr>
                    <a:t>t</a:t>
                  </a:r>
                </a:p>
                <a:p>
                  <a:pPr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  <a:ea typeface="맑은 고딕" pitchFamily="50" charset="-127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 </a:t>
                  </a:r>
                  <a:r>
                    <a:rPr lang="en-US" altLang="ko-KR" dirty="0">
                      <a:latin typeface="맑은 고딕" pitchFamily="50" charset="-127"/>
                      <a:ea typeface="맑은 고딕" pitchFamily="50" charset="-127"/>
                    </a:rPr>
                    <a:t>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l-GR" altLang="ko-KR" dirty="0" smtClean="0">
                      <a:latin typeface="맑은 고딕" pitchFamily="50" charset="-127"/>
                      <a:ea typeface="맑은 고딕" pitchFamily="50" charset="-127"/>
                    </a:rPr>
                    <a:t>ω</a:t>
                  </a:r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 </a:t>
                  </a:r>
                  <a:r>
                    <a:rPr lang="en-US" altLang="ko-KR" dirty="0" err="1" smtClean="0">
                      <a:latin typeface="맑은 고딕" pitchFamily="50" charset="-127"/>
                      <a:ea typeface="맑은 고딕" pitchFamily="50" charset="-127"/>
                    </a:rPr>
                    <a:t>cos</a:t>
                  </a:r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dirty="0">
                          <a:latin typeface="맑은 고딕" pitchFamily="50" charset="-127"/>
                          <a:ea typeface="맑은 고딕" pitchFamily="50" charset="-127"/>
                        </a:rPr>
                        <m:t>ω</m:t>
                      </m:r>
                    </m:oMath>
                  </a14:m>
                  <a:r>
                    <a:rPr lang="en-US" altLang="ko-KR" i="1" dirty="0">
                      <a:latin typeface="맑은 고딕" pitchFamily="50" charset="-127"/>
                      <a:ea typeface="맑은 고딕" pitchFamily="50" charset="-127"/>
                    </a:rPr>
                    <a:t>t</a:t>
                  </a:r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" name="직사각형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019" y="1728518"/>
                  <a:ext cx="2051720" cy="78342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781" b="-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직사각형 6"/>
                <p:cNvSpPr/>
                <p:nvPr/>
              </p:nvSpPr>
              <p:spPr>
                <a:xfrm>
                  <a:off x="6353869" y="1700808"/>
                  <a:ext cx="2186960" cy="7834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en-US" altLang="ko-KR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 </a:t>
                  </a:r>
                  <a:r>
                    <a:rPr lang="en-US" altLang="ko-KR" dirty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= </a:t>
                  </a:r>
                  <a:r>
                    <a:rPr lang="en-US" altLang="ko-KR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-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altLang="ko-KR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m:t>ω</m:t>
                          </m:r>
                        </m:e>
                        <m:sup>
                          <m: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ko-KR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 </a:t>
                  </a:r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cos</a:t>
                  </a:r>
                  <a:r>
                    <a:rPr lang="en-US" altLang="ko-KR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dirty="0">
                          <a:latin typeface="맑은 고딕" pitchFamily="50" charset="-127"/>
                          <a:ea typeface="맑은 고딕" pitchFamily="50" charset="-127"/>
                        </a:rPr>
                        <m:t>ω</m:t>
                      </m:r>
                    </m:oMath>
                  </a14:m>
                  <a:r>
                    <a:rPr lang="en-US" altLang="ko-KR" i="1" dirty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t</a:t>
                  </a:r>
                  <a:endParaRPr lang="en-US" altLang="ko-KR" i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  <a:p>
                  <a:pPr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en-US" altLang="ko-KR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 </a:t>
                  </a:r>
                  <a:r>
                    <a:rPr lang="en-US" altLang="ko-KR" dirty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= </a:t>
                  </a:r>
                  <a:r>
                    <a:rPr lang="en-US" altLang="ko-KR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-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altLang="ko-KR" dirty="0">
                              <a:latin typeface="맑은 고딕" pitchFamily="50" charset="-127"/>
                              <a:ea typeface="맑은 고딕" pitchFamily="50" charset="-127"/>
                            </a:rPr>
                            <m:t>ω</m:t>
                          </m:r>
                        </m:e>
                        <m:sup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ko-KR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 </a:t>
                  </a:r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sin</a:t>
                  </a:r>
                  <a:r>
                    <a:rPr lang="en-US" altLang="ko-KR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dirty="0">
                          <a:latin typeface="맑은 고딕" pitchFamily="50" charset="-127"/>
                          <a:ea typeface="맑은 고딕" pitchFamily="50" charset="-127"/>
                        </a:rPr>
                        <m:t>ω</m:t>
                      </m:r>
                    </m:oMath>
                  </a14:m>
                  <a:r>
                    <a:rPr lang="en-US" altLang="ko-KR" i="1" dirty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t</a:t>
                  </a:r>
                  <a:endParaRPr lang="ko-KR" altLang="en-US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7" name="직사각형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869" y="1700808"/>
                  <a:ext cx="2186960" cy="7834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775" b="-54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직사각형 11"/>
                <p:cNvSpPr/>
                <p:nvPr/>
              </p:nvSpPr>
              <p:spPr>
                <a:xfrm>
                  <a:off x="3810355" y="2650767"/>
                  <a:ext cx="3107261" cy="15163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𝐹</m:t>
                          </m:r>
                          <m:r>
                            <a:rPr lang="en-US" altLang="ko-KR" b="0" i="1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</m:e>
                      </m:acc>
                    </m:oMath>
                  </a14:m>
                  <a:r>
                    <a:rPr lang="en-US" altLang="ko-KR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 </a:t>
                  </a:r>
                  <a:r>
                    <a:rPr lang="en-US" altLang="ko-KR" dirty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= </a:t>
                  </a:r>
                  <a:r>
                    <a:rPr lang="en-US" altLang="ko-KR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-</a:t>
                  </a:r>
                  <a14:m>
                    <m:oMath xmlns:m="http://schemas.openxmlformats.org/officeDocument/2006/math">
                      <m:r>
                        <a:rPr lang="en-US" altLang="ko-KR" b="0" i="1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𝑚</m:t>
                      </m:r>
                      <m:sSub>
                        <m:sSubPr>
                          <m:ctrlP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dirty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dirty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altLang="ko-KR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m:t>ω</m:t>
                          </m:r>
                        </m:e>
                        <m:sup>
                          <m:r>
                            <a:rPr lang="en-US" altLang="ko-KR" b="0" i="1" dirty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ko-KR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(</a:t>
                  </a:r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cos</a:t>
                  </a:r>
                  <a:r>
                    <a:rPr lang="en-US" altLang="ko-KR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 </a:t>
                  </a:r>
                  <a:r>
                    <a:rPr lang="el-GR" altLang="ko-KR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ω</a:t>
                  </a:r>
                  <a:r>
                    <a:rPr lang="en-US" altLang="ko-KR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t, </a:t>
                  </a:r>
                  <a:r>
                    <a:rPr lang="en-US" altLang="ko-KR" dirty="0" smtClean="0">
                      <a:latin typeface="맑은 고딕" pitchFamily="50" charset="-127"/>
                      <a:ea typeface="맑은 고딕" pitchFamily="50" charset="-127"/>
                    </a:rPr>
                    <a:t>sin</a:t>
                  </a:r>
                  <a:r>
                    <a:rPr lang="en-US" altLang="ko-KR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 </a:t>
                  </a:r>
                  <a:r>
                    <a:rPr lang="el-GR" altLang="ko-KR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ω</a:t>
                  </a:r>
                  <a:r>
                    <a:rPr lang="en-US" altLang="ko-KR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t)</a:t>
                  </a:r>
                </a:p>
                <a:p>
                  <a:pPr>
                    <a:lnSpc>
                      <a:spcPct val="200000"/>
                    </a:lnSpc>
                  </a:pPr>
                  <a:r>
                    <a:rPr lang="en-US" altLang="ko-KR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    =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𝑚</m:t>
                      </m:r>
                      <m:sSub>
                        <m:sSubPr>
                          <m:ctrlP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altLang="ko-KR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m:t>ω</m:t>
                          </m:r>
                        </m:e>
                        <m:sup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ko-KR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 </a:t>
                  </a:r>
                  <a:r>
                    <a:rPr lang="en-US" altLang="ko-KR" dirty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(</a:t>
                  </a:r>
                  <a:r>
                    <a:rPr lang="en-US" altLang="ko-KR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-r)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ko-KR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    =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𝑚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altLang="ko-KR" dirty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 (-r</a:t>
                  </a:r>
                  <a:r>
                    <a:rPr lang="en-US" altLang="ko-KR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)</a:t>
                  </a:r>
                  <a:endParaRPr lang="ko-KR" altLang="en-US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2" name="직사각형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355" y="2650767"/>
                  <a:ext cx="3107261" cy="15163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98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오른쪽 화살표 14"/>
            <p:cNvSpPr/>
            <p:nvPr/>
          </p:nvSpPr>
          <p:spPr>
            <a:xfrm>
              <a:off x="5841590" y="2019283"/>
              <a:ext cx="288000" cy="21600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3337122" y="2750485"/>
              <a:ext cx="288000" cy="21600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1107227" y="4781623"/>
            <a:ext cx="3600400" cy="1746454"/>
            <a:chOff x="2245475" y="4612486"/>
            <a:chExt cx="3600400" cy="1746454"/>
          </a:xfrm>
        </p:grpSpPr>
        <p:cxnSp>
          <p:nvCxnSpPr>
            <p:cNvPr id="18" name="직선 화살표 연결선 17"/>
            <p:cNvCxnSpPr/>
            <p:nvPr/>
          </p:nvCxnSpPr>
          <p:spPr>
            <a:xfrm>
              <a:off x="2245475" y="5485713"/>
              <a:ext cx="1693333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flipV="1">
              <a:off x="2966820" y="4612486"/>
              <a:ext cx="0" cy="1746454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2336820" y="4855713"/>
              <a:ext cx="1260000" cy="1260000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3541751" y="5431369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>
              <a:off x="3638977" y="5482903"/>
              <a:ext cx="504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 flipH="1">
              <a:off x="3032122" y="5482903"/>
              <a:ext cx="504000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V="1">
              <a:off x="3590981" y="5143369"/>
              <a:ext cx="0" cy="28800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직사각형 42"/>
                <p:cNvSpPr/>
                <p:nvPr/>
              </p:nvSpPr>
              <p:spPr>
                <a:xfrm>
                  <a:off x="2641639" y="5489522"/>
                  <a:ext cx="896015" cy="4749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rgbClr val="00B0F0"/>
                      </a:solidFill>
                      <a:latin typeface="맑은 고딕" pitchFamily="50" charset="-127"/>
                      <a:ea typeface="맑은 고딕" pitchFamily="50" charset="-127"/>
                    </a:rPr>
                    <a:t>-</a:t>
                  </a:r>
                  <a14:m>
                    <m:oMath xmlns:m="http://schemas.openxmlformats.org/officeDocument/2006/math">
                      <m:r>
                        <a:rPr lang="en-US" altLang="ko-KR" sz="1600" i="1" smtClean="0">
                          <a:solidFill>
                            <a:srgbClr val="00B0F0"/>
                          </a:solidFill>
                          <a:latin typeface="Cambria Math"/>
                          <a:ea typeface="맑은 고딕" pitchFamily="50" charset="-127"/>
                        </a:rPr>
                        <m:t>𝑚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rgbClr val="00B0F0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600" i="1" dirty="0">
                                  <a:solidFill>
                                    <a:srgbClr val="00B0F0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 dirty="0">
                                  <a:solidFill>
                                    <a:srgbClr val="00B0F0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sz="1600" i="1" dirty="0">
                                  <a:solidFill>
                                    <a:srgbClr val="00B0F0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600" b="0" i="1" dirty="0" smtClean="0">
                              <a:solidFill>
                                <a:srgbClr val="00B0F0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den>
                      </m:f>
                    </m:oMath>
                  </a14:m>
                  <a:r>
                    <a:rPr lang="en-US" altLang="ko-KR" sz="1600" dirty="0" smtClean="0">
                      <a:solidFill>
                        <a:srgbClr val="00B0F0"/>
                      </a:solidFill>
                      <a:latin typeface="맑은 고딕" pitchFamily="50" charset="-127"/>
                      <a:ea typeface="맑은 고딕" pitchFamily="50" charset="-127"/>
                    </a:rPr>
                    <a:t>(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i="1" smtClean="0">
                              <a:solidFill>
                                <a:srgbClr val="00B0F0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1600" b="0" i="1" smtClean="0">
                              <a:solidFill>
                                <a:srgbClr val="00B0F0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</m:acc>
                    </m:oMath>
                  </a14:m>
                  <a:r>
                    <a:rPr lang="en-US" altLang="ko-KR" sz="1600" dirty="0" smtClean="0">
                      <a:solidFill>
                        <a:srgbClr val="00B0F0"/>
                      </a:solidFill>
                      <a:latin typeface="맑은 고딕" pitchFamily="50" charset="-127"/>
                      <a:ea typeface="맑은 고딕" pitchFamily="50" charset="-127"/>
                    </a:rPr>
                    <a:t>)</a:t>
                  </a:r>
                  <a:endParaRPr lang="ko-KR" altLang="en-US" sz="1600" dirty="0">
                    <a:solidFill>
                      <a:srgbClr val="00B0F0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43" name="직사각형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1639" y="5489522"/>
                  <a:ext cx="896015" cy="47493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4082" r="-14966" b="-256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직사각형 43"/>
                <p:cNvSpPr/>
                <p:nvPr/>
              </p:nvSpPr>
              <p:spPr>
                <a:xfrm>
                  <a:off x="3744018" y="5517232"/>
                  <a:ext cx="2101857" cy="7997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𝑚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den>
                      </m:f>
                    </m:oMath>
                  </a14:m>
                  <a:r>
                    <a:rPr lang="en-US" altLang="ko-KR" dirty="0" smtClean="0">
                      <a:solidFill>
                        <a:srgbClr val="FF0000"/>
                      </a:solidFill>
                      <a:latin typeface="맑은 고딕" pitchFamily="50" charset="-127"/>
                      <a:ea typeface="맑은 고딕" pitchFamily="50" charset="-127"/>
                    </a:rPr>
                    <a:t>(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</m:acc>
                    </m:oMath>
                  </a14:m>
                  <a:r>
                    <a:rPr lang="en-US" altLang="ko-KR" dirty="0" smtClean="0">
                      <a:solidFill>
                        <a:srgbClr val="FF0000"/>
                      </a:solidFill>
                      <a:latin typeface="맑은 고딕" pitchFamily="50" charset="-127"/>
                      <a:ea typeface="맑은 고딕" pitchFamily="50" charset="-127"/>
                    </a:rPr>
                    <a:t>)  : </a:t>
                  </a:r>
                  <a:r>
                    <a:rPr lang="ko-KR" altLang="en-US" dirty="0" err="1" smtClean="0">
                      <a:solidFill>
                        <a:srgbClr val="FF0000"/>
                      </a:solidFill>
                      <a:latin typeface="맑은 고딕" pitchFamily="50" charset="-127"/>
                      <a:ea typeface="맑은 고딕" pitchFamily="50" charset="-127"/>
                    </a:rPr>
                    <a:t>관성력</a:t>
                  </a:r>
                  <a:endParaRPr lang="en-US" altLang="ko-KR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  <a:p>
                  <a:r>
                    <a:rPr lang="en-US" altLang="ko-KR" dirty="0" smtClean="0">
                      <a:solidFill>
                        <a:srgbClr val="FF0000"/>
                      </a:solidFill>
                      <a:latin typeface="맑은 고딕" pitchFamily="50" charset="-127"/>
                      <a:ea typeface="맑은 고딕" pitchFamily="50" charset="-127"/>
                    </a:rPr>
                    <a:t>            = </a:t>
                  </a:r>
                  <a:r>
                    <a:rPr lang="ko-KR" altLang="en-US" dirty="0" smtClean="0">
                      <a:solidFill>
                        <a:srgbClr val="FF0000"/>
                      </a:solidFill>
                      <a:latin typeface="맑은 고딕" pitchFamily="50" charset="-127"/>
                      <a:ea typeface="맑은 고딕" pitchFamily="50" charset="-127"/>
                    </a:rPr>
                    <a:t>원심력</a:t>
                  </a:r>
                  <a:endParaRPr lang="ko-KR" altLang="en-US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44" name="직사각형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4018" y="5517232"/>
                  <a:ext cx="2101857" cy="799706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2029" b="-114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직사각형 45"/>
            <p:cNvSpPr/>
            <p:nvPr/>
          </p:nvSpPr>
          <p:spPr>
            <a:xfrm>
              <a:off x="3522323" y="4968878"/>
              <a:ext cx="3145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V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/>
              <p:cNvSpPr/>
              <p:nvPr/>
            </p:nvSpPr>
            <p:spPr>
              <a:xfrm>
                <a:off x="4635619" y="5087917"/>
                <a:ext cx="3969003" cy="13720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예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)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중력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구심력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)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이 작용하는 곳에서</a:t>
                </a:r>
                <a:endParaRPr lang="en-US" altLang="ko-KR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 smtClean="0">
                            <a:latin typeface="Cambria Math"/>
                            <a:ea typeface="맑은 고딕" pitchFamily="50" charset="-127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/>
                                <a:ea typeface="맑은 고딕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  <a:ea typeface="맑은 고딕" pitchFamily="50" charset="-127"/>
                              </a:rPr>
                              <m:t>𝐹</m:t>
                            </m:r>
                            <m:r>
                              <a:rPr lang="en-US" altLang="ko-KR" i="1">
                                <a:latin typeface="Cambria Math"/>
                                <a:ea typeface="맑은 고딕" pitchFamily="50" charset="-127"/>
                              </a:rPr>
                              <m:t> 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/>
                        <a:ea typeface="맑은 고딕" pitchFamily="50" charset="-127"/>
                      </a:rPr>
                      <m:t>𝐺</m:t>
                    </m:r>
                    <m:f>
                      <m:f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  <a:ea typeface="맑은 고딕" pitchFamily="50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/>
                            <a:ea typeface="맑은 고딕" pitchFamily="50" charset="-127"/>
                          </a:rPr>
                          <m:t>𝑀𝑚</m:t>
                        </m:r>
                      </m:num>
                      <m:den>
                        <m:sSup>
                          <m:sSupPr>
                            <m:ctrlPr>
                              <a:rPr lang="en-US" altLang="ko-KR" i="1" dirty="0">
                                <a:latin typeface="Cambria Math"/>
                                <a:ea typeface="맑은 고딕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/>
                                <a:ea typeface="맑은 고딕" pitchFamily="50" charset="-127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i="1" dirty="0">
                                <a:latin typeface="Cambria Math"/>
                                <a:ea typeface="맑은 고딕" pitchFamily="50" charset="-127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/>
                        <a:ea typeface="맑은 고딕" pitchFamily="50" charset="-127"/>
                      </a:rPr>
                      <m:t>𝑚</m:t>
                    </m:r>
                    <m:f>
                      <m:f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  <a:ea typeface="맑은 고딕" pitchFamily="50" charset="-127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/>
                            <a:ea typeface="맑은 고딕" pitchFamily="50" charset="-127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일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때</a:t>
                </a:r>
                <a:endParaRPr lang="en-US" altLang="ko-KR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      </a:t>
                </a:r>
                <a:r>
                  <a:rPr lang="ko-KR" altLang="en-US" dirty="0" err="1" smtClean="0">
                    <a:latin typeface="맑은 고딕" pitchFamily="50" charset="-127"/>
                    <a:ea typeface="맑은 고딕" pitchFamily="50" charset="-127"/>
                  </a:rPr>
                  <a:t>원운동한다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4" name="직사각형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619" y="5087917"/>
                <a:ext cx="3969003" cy="1372042"/>
              </a:xfrm>
              <a:prstGeom prst="rect">
                <a:avLst/>
              </a:prstGeom>
              <a:blipFill rotWithShape="1">
                <a:blip r:embed="rId10"/>
                <a:stretch>
                  <a:fillRect l="-1227" b="-3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48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1472" y="968440"/>
            <a:ext cx="47206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각속도</a:t>
            </a: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각운동량 정의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827584" y="1582955"/>
                <a:ext cx="6081310" cy="33764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dirty="0" smtClean="0"/>
                  <a:t>각속도 </a:t>
                </a:r>
                <a:r>
                  <a:rPr lang="en-US" altLang="ko-KR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ko-KR" dirty="0">
                            <a:sym typeface="Symbol"/>
                          </a:rPr>
                          <m:t></m:t>
                        </m:r>
                      </m:e>
                    </m:acc>
                    <m:r>
                      <a:rPr lang="en-US" altLang="ko-KR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/>
                          </a:rPr>
                          <m:t>𝑑</m:t>
                        </m:r>
                        <m:r>
                          <a:rPr lang="en-US" altLang="ko-KR" i="1" smtClean="0">
                            <a:latin typeface="Cambria Math"/>
                            <a:sym typeface="Symbol"/>
                          </a:rPr>
                          <m:t></m:t>
                        </m:r>
                      </m:num>
                      <m:den>
                        <m:r>
                          <a:rPr lang="en-US" altLang="ko-KR" i="1" smtClean="0">
                            <a:latin typeface="Cambria Math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den>
                    </m:f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/>
                            <a:sym typeface="Symbol"/>
                          </a:rPr>
                          <m:t>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sym typeface="Symbol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latin typeface="+mn-ea"/>
                  </a:rPr>
                  <a:t>(</a:t>
                </a:r>
                <a:r>
                  <a:rPr lang="en-US" altLang="ko-KR" sz="1400" b="1" dirty="0" smtClean="0">
                    <a:latin typeface="+mn-ea"/>
                  </a:rPr>
                  <a:t>if </a:t>
                </a:r>
                <a:r>
                  <a:rPr lang="ko-KR" altLang="en-US" sz="1400" b="1" dirty="0" smtClean="0">
                    <a:latin typeface="+mn-ea"/>
                  </a:rPr>
                  <a:t>등속운동</a:t>
                </a:r>
                <a:r>
                  <a:rPr lang="en-US" altLang="ko-KR" sz="1400" b="1" dirty="0" smtClean="0">
                    <a:latin typeface="+mn-ea"/>
                  </a:rPr>
                  <a:t>)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방향은 회전축 방향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각운동량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Symbol"/>
                  </a:rPr>
                  <a:t>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Symbol"/>
                  </a:rPr>
                  <a:t>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mtClean="0">
                        <a:latin typeface="Cambria Math"/>
                      </a:rPr>
                      <m:t>m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ko-KR" dirty="0">
                    <a:sym typeface="Symbol"/>
                  </a:rPr>
                  <a:t> </a:t>
                </a:r>
                <a:r>
                  <a:rPr lang="en-US" altLang="ko-KR" dirty="0" smtClean="0"/>
                  <a:t>,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선운동량</a:t>
                </a:r>
                <a:endParaRPr lang="en-US" altLang="ko-KR" dirty="0"/>
              </a:p>
              <a:p>
                <a:r>
                  <a:rPr lang="en-US" altLang="ko-KR" dirty="0" smtClean="0">
                    <a:sym typeface="Wingdings" pitchFamily="2" charset="2"/>
                  </a:rPr>
                  <a:t> </a:t>
                </a:r>
                <a:r>
                  <a:rPr lang="ko-KR" altLang="en-US" dirty="0" smtClean="0">
                    <a:sym typeface="Wingdings" pitchFamily="2" charset="2"/>
                  </a:rPr>
                  <a:t>각속도와 각운동량은 방향이 동일하게 정의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한편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원운동에서는 </a:t>
                </a:r>
                <a:r>
                  <a:rPr lang="en-US" altLang="ko-KR" dirty="0" smtClean="0"/>
                  <a:t>v = r</a:t>
                </a:r>
                <a:r>
                  <a:rPr lang="en-US" altLang="ko-KR" dirty="0" smtClean="0">
                    <a:sym typeface="Symbol"/>
                  </a:rPr>
                  <a:t> </a:t>
                </a:r>
                <a:r>
                  <a:rPr lang="ko-KR" altLang="en-US" dirty="0" smtClean="0">
                    <a:sym typeface="Symbol"/>
                  </a:rPr>
                  <a:t>이므로</a:t>
                </a:r>
                <a:r>
                  <a:rPr lang="en-US" altLang="ko-KR" dirty="0" smtClean="0">
                    <a:sym typeface="Symbol"/>
                  </a:rPr>
                  <a:t>, </a:t>
                </a:r>
              </a:p>
              <a:p>
                <a:r>
                  <a:rPr lang="en-US" altLang="ko-KR" dirty="0" smtClean="0">
                    <a:latin typeface="Cambria Math" pitchFamily="18" charset="0"/>
                    <a:ea typeface="Cambria Math" pitchFamily="18" charset="0"/>
                    <a:sym typeface="Symbol"/>
                  </a:rPr>
                  <a:t>L = mr</a:t>
                </a:r>
                <a:r>
                  <a:rPr lang="en-US" altLang="ko-KR" baseline="30000" dirty="0" smtClean="0">
                    <a:latin typeface="Cambria Math" pitchFamily="18" charset="0"/>
                    <a:ea typeface="Cambria Math" pitchFamily="18" charset="0"/>
                    <a:sym typeface="Symbol"/>
                  </a:rPr>
                  <a:t>2</a:t>
                </a:r>
                <a:r>
                  <a:rPr lang="en-US" altLang="ko-KR" dirty="0">
                    <a:latin typeface="Cambria Math" pitchFamily="18" charset="0"/>
                    <a:ea typeface="Cambria Math" pitchFamily="18" charset="0"/>
                    <a:sym typeface="Symbol"/>
                  </a:rPr>
                  <a:t> </a:t>
                </a:r>
                <a:r>
                  <a:rPr lang="en-US" altLang="ko-KR" dirty="0" smtClean="0">
                    <a:latin typeface="Cambria Math" pitchFamily="18" charset="0"/>
                    <a:ea typeface="Cambria Math" pitchFamily="18" charset="0"/>
                    <a:sym typeface="Symbol"/>
                  </a:rPr>
                  <a:t> = I ,  I = mr</a:t>
                </a:r>
                <a:r>
                  <a:rPr lang="en-US" altLang="ko-KR" baseline="30000" dirty="0" smtClean="0">
                    <a:latin typeface="Cambria Math" pitchFamily="18" charset="0"/>
                    <a:ea typeface="Cambria Math" pitchFamily="18" charset="0"/>
                    <a:sym typeface="Symbol"/>
                  </a:rPr>
                  <a:t>2  </a:t>
                </a:r>
                <a:r>
                  <a:rPr lang="en-US" altLang="ko-KR" b="1" dirty="0" smtClean="0">
                    <a:latin typeface="+mn-ea"/>
                    <a:sym typeface="Symbol"/>
                  </a:rPr>
                  <a:t>; </a:t>
                </a:r>
                <a:r>
                  <a:rPr lang="ko-KR" altLang="en-US" b="1" dirty="0" smtClean="0">
                    <a:latin typeface="+mn-ea"/>
                    <a:sym typeface="Symbol"/>
                  </a:rPr>
                  <a:t>관</a:t>
                </a:r>
                <a:r>
                  <a:rPr lang="ko-KR" altLang="en-US" dirty="0" smtClean="0">
                    <a:latin typeface="+mn-ea"/>
                    <a:sym typeface="Symbol"/>
                  </a:rPr>
                  <a:t>성모멘트 </a:t>
                </a:r>
                <a:r>
                  <a:rPr lang="en-US" altLang="ko-KR" dirty="0" smtClean="0">
                    <a:latin typeface="+mn-ea"/>
                    <a:sym typeface="Symbol"/>
                  </a:rPr>
                  <a:t>(moment of inertia)</a:t>
                </a:r>
              </a:p>
              <a:p>
                <a:endParaRPr lang="en-US" altLang="ko-KR" dirty="0">
                  <a:latin typeface="+mn-ea"/>
                  <a:sym typeface="Symbol"/>
                </a:endParaRPr>
              </a:p>
              <a:p>
                <a:r>
                  <a:rPr lang="ko-KR" altLang="en-US" dirty="0" smtClean="0">
                    <a:latin typeface="+mn-ea"/>
                    <a:sym typeface="Symbol"/>
                  </a:rPr>
                  <a:t>각운동량 </a:t>
                </a:r>
                <a:r>
                  <a:rPr lang="en-US" altLang="ko-KR" dirty="0" smtClean="0">
                    <a:latin typeface="+mn-ea"/>
                    <a:sym typeface="Symbol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  <a:ea typeface="Cambria Math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altLang="ko-KR" dirty="0">
                    <a:latin typeface="Cambria Math" pitchFamily="18" charset="0"/>
                    <a:ea typeface="Cambria Math" pitchFamily="18" charset="0"/>
                    <a:sym typeface="Symbol"/>
                  </a:rPr>
                  <a:t> </a:t>
                </a:r>
                <a:r>
                  <a:rPr lang="en-US" altLang="ko-KR" dirty="0">
                    <a:latin typeface="+mn-ea"/>
                    <a:sym typeface="Symbol"/>
                  </a:rPr>
                  <a:t> </a:t>
                </a:r>
                <a:r>
                  <a:rPr lang="en-US" altLang="ko-KR" dirty="0" smtClean="0">
                    <a:latin typeface="+mn-ea"/>
                    <a:sym typeface="Symbol"/>
                  </a:rPr>
                  <a:t>= </a:t>
                </a:r>
                <a:r>
                  <a:rPr lang="en-US" altLang="ko-KR" dirty="0" smtClean="0">
                    <a:latin typeface="Cambria Math" pitchFamily="18" charset="0"/>
                    <a:ea typeface="Cambria Math" pitchFamily="18" charset="0"/>
                    <a:sym typeface="Symbol"/>
                  </a:rPr>
                  <a:t>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  <a:ea typeface="Cambria Math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ko-KR" dirty="0">
                            <a:latin typeface="Cambria Math" pitchFamily="18" charset="0"/>
                            <a:ea typeface="Cambria Math" pitchFamily="18" charset="0"/>
                            <a:sym typeface="Symbol"/>
                          </a:rPr>
                          <m:t></m:t>
                        </m:r>
                      </m:e>
                    </m:acc>
                  </m:oMath>
                </a14:m>
                <a:r>
                  <a:rPr lang="ko-KR" altLang="en-US" dirty="0">
                    <a:latin typeface="Cambria Math" pitchFamily="18" charset="0"/>
                  </a:rPr>
                  <a:t> </a:t>
                </a:r>
                <a:endParaRPr lang="en-US" altLang="ko-KR" dirty="0" smtClean="0">
                  <a:latin typeface="Cambria Math" pitchFamily="18" charset="0"/>
                  <a:ea typeface="Cambria Math" pitchFamily="18" charset="0"/>
                  <a:sym typeface="Symbol"/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82955"/>
                <a:ext cx="6081310" cy="3376437"/>
              </a:xfrm>
              <a:prstGeom prst="rect">
                <a:avLst/>
              </a:prstGeom>
              <a:blipFill rotWithShape="1">
                <a:blip r:embed="rId2"/>
                <a:stretch>
                  <a:fillRect l="-903" r="-1204" b="-18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타원 17"/>
          <p:cNvSpPr/>
          <p:nvPr/>
        </p:nvSpPr>
        <p:spPr>
          <a:xfrm>
            <a:off x="6948844" y="3861240"/>
            <a:ext cx="1728000" cy="172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>
            <a:endCxn id="12" idx="3"/>
          </p:cNvCxnSpPr>
          <p:nvPr/>
        </p:nvCxnSpPr>
        <p:spPr>
          <a:xfrm flipV="1">
            <a:off x="7812844" y="4302184"/>
            <a:ext cx="609634" cy="420026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7780688" y="4239995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688" y="4239995"/>
                <a:ext cx="38048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20000" r="-269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타원 11"/>
          <p:cNvSpPr/>
          <p:nvPr/>
        </p:nvSpPr>
        <p:spPr>
          <a:xfrm>
            <a:off x="8391092" y="4119466"/>
            <a:ext cx="214314" cy="2140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 flipH="1" flipV="1">
            <a:off x="8132532" y="3727392"/>
            <a:ext cx="329612" cy="440944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8172400" y="3645024"/>
                <a:ext cx="397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400" y="3645024"/>
                <a:ext cx="39748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9672" r="-2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8459678" y="3783780"/>
                <a:ext cx="46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/>
                          <a:ea typeface="맑은 고딕" pitchFamily="50" charset="-127"/>
                        </a:rPr>
                        <m:t>𝑚</m:t>
                      </m:r>
                    </m:oMath>
                  </m:oMathPara>
                </a14:m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678" y="3783780"/>
                <a:ext cx="46435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32166" y="303039"/>
            <a:ext cx="8172282" cy="461665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회전운동의 </a:t>
            </a:r>
            <a:r>
              <a:rPr lang="ko-KR" alt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물리량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정의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각속도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각운동량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토크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08894" y="959934"/>
            <a:ext cx="21240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772222" y="5517232"/>
            <a:ext cx="761887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+mn-ea"/>
              </a:rPr>
              <a:t>tip) </a:t>
            </a:r>
            <a:r>
              <a:rPr lang="ko-KR" altLang="en-US" dirty="0" smtClean="0">
                <a:latin typeface="+mn-ea"/>
              </a:rPr>
              <a:t>관성모멘트 </a:t>
            </a:r>
            <a:r>
              <a:rPr lang="en-US" altLang="ko-KR" dirty="0" smtClean="0">
                <a:latin typeface="+mn-ea"/>
              </a:rPr>
              <a:t>I </a:t>
            </a:r>
            <a:r>
              <a:rPr lang="ko-KR" altLang="en-US" dirty="0" smtClean="0">
                <a:latin typeface="+mn-ea"/>
              </a:rPr>
              <a:t>의 의미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회전을 계속 유지하려는 관성의 크기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r>
              <a:rPr lang="ko-KR" altLang="en-US" dirty="0" smtClean="0">
                <a:latin typeface="+mn-ea"/>
                <a:sym typeface="Symbol"/>
              </a:rPr>
              <a:t>선형운동에서 질량의 의미와 동일함</a:t>
            </a:r>
            <a:r>
              <a:rPr lang="en-US" altLang="ko-KR" dirty="0" smtClean="0">
                <a:latin typeface="+mn-ea"/>
                <a:sym typeface="Symbo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102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1472" y="824424"/>
            <a:ext cx="7572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토크 정의 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(Angular Momentum and Torque)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827584" y="1154038"/>
                <a:ext cx="6480720" cy="3571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dirty="0" smtClean="0"/>
                  <a:t>선운동량이 변하려면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외부 힘이 필요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𝐹</m:t>
                        </m:r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𝑃</m:t>
                            </m:r>
                          </m:e>
                        </m:acc>
                      </m:num>
                      <m:den>
                        <m:r>
                          <a:rPr lang="en-US" altLang="ko-KR" i="1" smtClean="0">
                            <a:latin typeface="Cambria Math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r>
                  <a:rPr lang="ko-KR" altLang="en-US" dirty="0" smtClean="0"/>
                  <a:t>각운동량이 변하려면 </a:t>
                </a:r>
                <a:r>
                  <a:rPr lang="en-US" altLang="ko-KR" dirty="0" smtClean="0"/>
                  <a:t>?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𝐿</m:t>
                            </m:r>
                          </m:e>
                        </m:acc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ko-KR" dirty="0" smtClean="0">
                    <a:sym typeface="Symbol"/>
                  </a:rPr>
                  <a:t> </a:t>
                </a:r>
                <a:r>
                  <a:rPr lang="en-US" altLang="ko-KR" dirty="0">
                    <a:sym typeface="Symbol"/>
                  </a:rPr>
                  <a:t>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m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ko-KR" dirty="0">
                    <a:sym typeface="Symbol"/>
                  </a:rPr>
                  <a:t> </a:t>
                </a:r>
                <a:r>
                  <a:rPr lang="en-US" altLang="ko-KR" dirty="0" smtClean="0">
                    <a:sym typeface="Symbol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ko-KR" dirty="0">
                    <a:sym typeface="Symbol"/>
                  </a:rPr>
                  <a:t> </a:t>
                </a:r>
                <a:r>
                  <a:rPr lang="en-US" altLang="ko-KR" dirty="0" smtClean="0">
                    <a:sym typeface="Symbo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ko-KR" dirty="0">
                    <a:sym typeface="Symbol"/>
                  </a:rPr>
                  <a:t> </a:t>
                </a:r>
                <a:r>
                  <a:rPr lang="en-US" altLang="ko-KR" dirty="0" smtClean="0">
                    <a:sym typeface="Symbol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Symbol"/>
                  </a:rPr>
                  <a:t>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𝐹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altLang="ko-KR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 smtClean="0">
                            <a:latin typeface="Cambria Math"/>
                            <a:sym typeface="Symbol"/>
                          </a:rPr>
                          <m:t></m:t>
                        </m:r>
                      </m:e>
                    </m:acc>
                  </m:oMath>
                </a14:m>
                <a:r>
                  <a:rPr lang="ko-KR" altLang="en-US" dirty="0" smtClean="0"/>
                  <a:t>  </a:t>
                </a:r>
                <a:r>
                  <a:rPr lang="en-US" altLang="ko-KR" dirty="0" smtClean="0"/>
                  <a:t>; </a:t>
                </a:r>
                <a:r>
                  <a:rPr lang="ko-KR" altLang="en-US" dirty="0" smtClean="0"/>
                  <a:t>토크 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회전력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>
                    <a:sym typeface="Wingdings" pitchFamily="2" charset="2"/>
                  </a:rPr>
                  <a:t>즉</a:t>
                </a:r>
                <a:r>
                  <a:rPr lang="en-US" altLang="ko-KR" dirty="0" smtClean="0">
                    <a:sym typeface="Wingdings" pitchFamily="2" charset="2"/>
                  </a:rPr>
                  <a:t>,</a:t>
                </a:r>
              </a:p>
              <a:p>
                <a:r>
                  <a:rPr lang="en-US" altLang="ko-KR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  <a:sym typeface="Symbol"/>
                          </a:rPr>
                          <m:t></m:t>
                        </m:r>
                      </m:e>
                    </m:acc>
                  </m:oMath>
                </a14:m>
                <a:r>
                  <a:rPr lang="en-US" altLang="ko-KR" dirty="0" smtClean="0"/>
                  <a:t> =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Symbol"/>
                  </a:rPr>
                  <a:t>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𝐹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𝐿</m:t>
                            </m:r>
                          </m:e>
                        </m:acc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latin typeface="+mn-ea"/>
                    <a:sym typeface="Symbol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𝐼</m:t>
                        </m:r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ko-KR" dirty="0">
                                <a:latin typeface="Cambria Math" pitchFamily="18" charset="0"/>
                                <a:ea typeface="Cambria Math" pitchFamily="18" charset="0"/>
                                <a:sym typeface="Symbol"/>
                              </a:rPr>
                              <m:t></m:t>
                            </m:r>
                          </m:e>
                        </m:acc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>
                    <a:latin typeface="Cambria Math" pitchFamily="18" charset="0"/>
                    <a:ea typeface="Cambria Math" pitchFamily="18" charset="0"/>
                    <a:sym typeface="Symbol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I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ko-KR" dirty="0">
                                <a:latin typeface="Cambria Math" pitchFamily="18" charset="0"/>
                                <a:ea typeface="Cambria Math" pitchFamily="18" charset="0"/>
                                <a:sym typeface="Symbol"/>
                              </a:rPr>
                              <m:t></m:t>
                            </m:r>
                          </m:e>
                        </m:acc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ko-KR" dirty="0" smtClean="0"/>
                  <a:t>     ---(1)</a:t>
                </a:r>
              </a:p>
              <a:p>
                <a:r>
                  <a:rPr lang="ko-KR" altLang="en-US" dirty="0" smtClean="0"/>
                  <a:t>여기서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ko-KR" dirty="0">
                                <a:latin typeface="Cambria Math" pitchFamily="18" charset="0"/>
                                <a:ea typeface="Cambria Math" pitchFamily="18" charset="0"/>
                                <a:sym typeface="Symbol"/>
                              </a:rPr>
                              <m:t></m:t>
                            </m:r>
                          </m:e>
                        </m:acc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Symbol"/>
                  </a:rPr>
                  <a:t>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 smtClean="0">
                            <a:latin typeface="Cambria Math"/>
                            <a:sym typeface="Symbol"/>
                          </a:rPr>
                          <m:t></m:t>
                        </m:r>
                      </m:e>
                    </m:acc>
                  </m:oMath>
                </a14:m>
                <a:r>
                  <a:rPr lang="ko-KR" altLang="en-US" dirty="0" smtClean="0"/>
                  <a:t> 는  </a:t>
                </a:r>
                <a:r>
                  <a:rPr lang="ko-KR" altLang="en-US" dirty="0" err="1" smtClean="0"/>
                  <a:t>각가속도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(rad/s</a:t>
                </a:r>
                <a:r>
                  <a:rPr lang="en-US" altLang="ko-KR" baseline="30000" dirty="0" smtClean="0"/>
                  <a:t>2</a:t>
                </a:r>
                <a:r>
                  <a:rPr lang="en-US" altLang="ko-KR" dirty="0" smtClean="0"/>
                  <a:t>)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토크가 발생하면 회전운동 변화 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각운동량 변화</a:t>
                </a:r>
                <a:r>
                  <a:rPr lang="en-US" altLang="ko-KR" dirty="0" smtClean="0"/>
                  <a:t>),</a:t>
                </a:r>
              </a:p>
              <a:p>
                <a:r>
                  <a:rPr lang="ko-KR" altLang="en-US" dirty="0" smtClean="0"/>
                  <a:t>토크가 없으면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altLang="ko-KR" dirty="0" smtClean="0"/>
                  <a:t> = constant = </a:t>
                </a:r>
                <a:r>
                  <a:rPr lang="ko-KR" altLang="en-US" dirty="0" smtClean="0"/>
                  <a:t>각운동량 보존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154038"/>
                <a:ext cx="6480720" cy="3571106"/>
              </a:xfrm>
              <a:prstGeom prst="rect">
                <a:avLst/>
              </a:prstGeom>
              <a:blipFill rotWithShape="1">
                <a:blip r:embed="rId3"/>
                <a:stretch>
                  <a:fillRect l="-847" b="-17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타원 17"/>
          <p:cNvSpPr/>
          <p:nvPr/>
        </p:nvSpPr>
        <p:spPr>
          <a:xfrm>
            <a:off x="6701652" y="1238158"/>
            <a:ext cx="1728000" cy="172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>
            <a:endCxn id="12" idx="3"/>
          </p:cNvCxnSpPr>
          <p:nvPr/>
        </p:nvCxnSpPr>
        <p:spPr>
          <a:xfrm flipV="1">
            <a:off x="7565652" y="1679102"/>
            <a:ext cx="609634" cy="420026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533496" y="1616913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496" y="1616913"/>
                <a:ext cx="38048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19672" r="-274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타원 11"/>
          <p:cNvSpPr/>
          <p:nvPr/>
        </p:nvSpPr>
        <p:spPr>
          <a:xfrm>
            <a:off x="8143900" y="1496384"/>
            <a:ext cx="214314" cy="2140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stCxn id="12" idx="5"/>
          </p:cNvCxnSpPr>
          <p:nvPr/>
        </p:nvCxnSpPr>
        <p:spPr>
          <a:xfrm>
            <a:off x="8326828" y="1679102"/>
            <a:ext cx="205612" cy="307143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429652" y="1556840"/>
                <a:ext cx="397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652" y="1556840"/>
                <a:ext cx="39748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19672" r="-2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212486" y="1160698"/>
                <a:ext cx="46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/>
                          <a:ea typeface="맑은 고딕" pitchFamily="50" charset="-127"/>
                        </a:rPr>
                        <m:t>𝑚</m:t>
                      </m:r>
                    </m:oMath>
                  </m:oMathPara>
                </a14:m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486" y="1160698"/>
                <a:ext cx="46435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8582052" y="1709240"/>
                <a:ext cx="397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052" y="1709240"/>
                <a:ext cx="39748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19672" r="-2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32166" y="303039"/>
            <a:ext cx="8172282" cy="461665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회전운동의 </a:t>
            </a:r>
            <a:r>
              <a:rPr lang="ko-KR" alt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물리량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정리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3781844"/>
                  </p:ext>
                </p:extLst>
              </p:nvPr>
            </p:nvGraphicFramePr>
            <p:xfrm>
              <a:off x="3923928" y="4887659"/>
              <a:ext cx="3226233" cy="1790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5411"/>
                    <a:gridCol w="1075411"/>
                    <a:gridCol w="1075411"/>
                  </a:tblGrid>
                  <a:tr h="16040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 err="1" smtClean="0">
                              <a:solidFill>
                                <a:schemeClr val="tx1"/>
                              </a:solidFill>
                            </a:rPr>
                            <a:t>물리량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선형운동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회전운동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95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변량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  <a:sym typeface="Symbol"/>
                            </a:rPr>
                            <a:t>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9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운동량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r>
                            <a:rPr lang="en-US" altLang="ko-KR" sz="14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40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sz="1400" dirty="0"/>
                            <a:t> 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aseline="0" dirty="0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a:t>I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400" i="1" smtClean="0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0" i="1" smtClean="0">
                                      <a:latin typeface="Cambria Math" pitchFamily="18" charset="0"/>
                                      <a:ea typeface="Cambria Math" pitchFamily="18" charset="0"/>
                                      <a:sym typeface="Symbol"/>
                                    </a:rPr>
                                    <m:t>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sz="1400" dirty="0">
                              <a:latin typeface="Cambria Math" pitchFamily="18" charset="0"/>
                            </a:rPr>
                            <a:t> 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Cambria Math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897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힘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40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sz="1400" dirty="0"/>
                            <a:t> 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altLang="ko-KR" sz="140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i="1" smtClean="0">
                                        <a:latin typeface="Cambria Math"/>
                                        <a:sym typeface="Symbol"/>
                                      </a:rPr>
                                      <m:t>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921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운동에너지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a:t>½ mv</a:t>
                          </a:r>
                          <a:r>
                            <a:rPr lang="en-US" altLang="ko-KR" sz="1400" baseline="30000" dirty="0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a:t>2</a:t>
                          </a:r>
                          <a:endParaRPr lang="ko-KR" altLang="en-US" sz="1400" baseline="30000" dirty="0">
                            <a:solidFill>
                              <a:schemeClr val="tx1"/>
                            </a:solidFill>
                            <a:latin typeface="Cambria Math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 smtClean="0">
                              <a:sym typeface="Wingdings" pitchFamily="2" charset="2"/>
                            </a:rPr>
                            <a:t>½</a:t>
                          </a:r>
                          <a:r>
                            <a:rPr lang="en-US" altLang="ko-KR" sz="1400" b="0" baseline="0" dirty="0" smtClean="0">
                              <a:sym typeface="Wingdings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/>
                                  <a:sym typeface="Wingdings" pitchFamily="2" charset="2"/>
                                </a:rPr>
                                <m:t>𝐼</m:t>
                              </m:r>
                              <m:r>
                                <m:rPr>
                                  <m:nor/>
                                </m:rPr>
                                <a:rPr lang="en-US" altLang="ko-KR" sz="1400" dirty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sym typeface="Symbol"/>
                                </a:rPr>
                                <m:t></m:t>
                              </m:r>
                              <m:r>
                                <m:rPr>
                                  <m:nor/>
                                </m:rPr>
                                <a:rPr lang="en-US" altLang="ko-KR" sz="1400" baseline="30000" dirty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rPr>
                                <m:t>2</m:t>
                              </m:r>
                            </m:oMath>
                          </a14:m>
                          <a:endParaRPr lang="en-US" altLang="ko-KR" sz="1400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3781844"/>
                  </p:ext>
                </p:extLst>
              </p:nvPr>
            </p:nvGraphicFramePr>
            <p:xfrm>
              <a:off x="3923928" y="4887659"/>
              <a:ext cx="3226233" cy="1790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5411"/>
                    <a:gridCol w="1075411"/>
                    <a:gridCol w="1075411"/>
                  </a:tblGrid>
                  <a:tr h="3048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 err="1" smtClean="0">
                              <a:solidFill>
                                <a:schemeClr val="tx1"/>
                              </a:solidFill>
                            </a:rPr>
                            <a:t>물리량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선형운동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회전운동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95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변량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  <a:sym typeface="Symbol"/>
                            </a:rPr>
                            <a:t>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9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운동량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0"/>
                          <a:stretch>
                            <a:fillRect l="-100000" t="-175385" r="-99435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0"/>
                          <a:stretch>
                            <a:fillRect l="-201136" t="-175385" b="-180000"/>
                          </a:stretch>
                        </a:blipFill>
                      </a:tcPr>
                    </a:tc>
                  </a:tr>
                  <a:tr h="33070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힘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0"/>
                          <a:stretch>
                            <a:fillRect l="-100000" t="-331481" r="-99435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0"/>
                          <a:stretch>
                            <a:fillRect l="-201136" t="-331481" b="-116667"/>
                          </a:stretch>
                        </a:blipFill>
                      </a:tcPr>
                    </a:tc>
                  </a:tr>
                  <a:tr h="37921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운동에너지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a:t>½ mv</a:t>
                          </a:r>
                          <a:r>
                            <a:rPr lang="en-US" altLang="ko-KR" sz="1400" baseline="30000" dirty="0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a:t>2</a:t>
                          </a:r>
                          <a:endParaRPr lang="ko-KR" altLang="en-US" sz="1400" baseline="30000" dirty="0">
                            <a:solidFill>
                              <a:schemeClr val="tx1"/>
                            </a:solidFill>
                            <a:latin typeface="Cambria Math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0"/>
                          <a:stretch>
                            <a:fillRect l="-201136" t="-375806" b="-161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직사각형 13"/>
          <p:cNvSpPr/>
          <p:nvPr/>
        </p:nvSpPr>
        <p:spPr>
          <a:xfrm>
            <a:off x="1001917" y="4869160"/>
            <a:ext cx="2647650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+mn-ea"/>
                <a:sym typeface="Symbol"/>
              </a:rPr>
              <a:t>표</a:t>
            </a:r>
            <a:r>
              <a:rPr lang="en-US" altLang="ko-KR" sz="1600" b="1" dirty="0" smtClean="0">
                <a:latin typeface="+mn-ea"/>
                <a:sym typeface="Symbol"/>
              </a:rPr>
              <a:t>. </a:t>
            </a:r>
            <a:r>
              <a:rPr lang="ko-KR" altLang="en-US" sz="1600" b="1" dirty="0" smtClean="0">
                <a:latin typeface="+mn-ea"/>
                <a:sym typeface="Symbol"/>
              </a:rPr>
              <a:t>선형운동과 회전운동의 </a:t>
            </a:r>
            <a:r>
              <a:rPr lang="ko-KR" altLang="en-US" sz="1600" b="1" dirty="0" err="1" smtClean="0">
                <a:latin typeface="+mn-ea"/>
                <a:sym typeface="Symbol"/>
              </a:rPr>
              <a:t>물리량</a:t>
            </a:r>
            <a:r>
              <a:rPr lang="ko-KR" altLang="en-US" sz="1600" b="1" dirty="0" smtClean="0">
                <a:latin typeface="+mn-ea"/>
                <a:sym typeface="Symbol"/>
              </a:rPr>
              <a:t> 비교</a:t>
            </a:r>
            <a:r>
              <a:rPr lang="en-US" altLang="ko-KR" sz="1600" b="1" dirty="0" smtClean="0">
                <a:latin typeface="+mn-ea"/>
                <a:sym typeface="Symbo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937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32166" y="385763"/>
            <a:ext cx="8100274" cy="769441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등각가속도에서의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회전 운동</a:t>
            </a:r>
            <a:endParaRPr lang="en-US" altLang="ko-K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(Rotational Motion under Constant Angular Acceleration)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357298"/>
            <a:ext cx="8072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회전 운동과 </a:t>
            </a:r>
            <a:r>
              <a:rPr lang="ko-KR" altLang="en-US" sz="2000" dirty="0" err="1" smtClean="0"/>
              <a:t>선운동에</a:t>
            </a:r>
            <a:r>
              <a:rPr lang="ko-KR" altLang="en-US" sz="2000" dirty="0" smtClean="0"/>
              <a:t> 대한 수식들 사이의 유사점을 볼 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각속도가 일정한 </a:t>
            </a:r>
            <a:r>
              <a:rPr lang="ko-KR" altLang="en-US" sz="2000" dirty="0" err="1" smtClean="0"/>
              <a:t>강체의</a:t>
            </a:r>
            <a:r>
              <a:rPr lang="ko-KR" altLang="en-US" sz="2000" dirty="0" smtClean="0"/>
              <a:t> 회전 운동 모형은 등가속도 운동의 경우와 유사하다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285852" y="2857496"/>
          <a:ext cx="18986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수식" r:id="rId3" imgW="787320" imgH="241200" progId="Equation.3">
                  <p:embed/>
                </p:oleObj>
              </mc:Choice>
              <mc:Fallback>
                <p:oleObj name="수식" r:id="rId3" imgW="7873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2857496"/>
                        <a:ext cx="1898650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4857752" y="2887663"/>
          <a:ext cx="29083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수식" r:id="rId5" imgW="1206360" imgH="253800" progId="Equation.3">
                  <p:embed/>
                </p:oleObj>
              </mc:Choice>
              <mc:Fallback>
                <p:oleObj name="수식" r:id="rId5" imgW="12063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2887663"/>
                        <a:ext cx="290830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1263650" y="3571876"/>
          <a:ext cx="33083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수식" r:id="rId7" imgW="1371600" imgH="253800" progId="Equation.3">
                  <p:embed/>
                </p:oleObj>
              </mc:Choice>
              <mc:Fallback>
                <p:oleObj name="수식" r:id="rId7" imgW="1371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3571876"/>
                        <a:ext cx="330835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1472" y="2285992"/>
            <a:ext cx="4286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따라서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각가속도</a:t>
            </a:r>
            <a:r>
              <a:rPr lang="ko-KR" altLang="en-US" sz="2000" dirty="0" smtClean="0"/>
              <a:t> </a:t>
            </a:r>
            <a:r>
              <a:rPr lang="el-GR" altLang="ko-KR" sz="2000" dirty="0" smtClean="0"/>
              <a:t>α</a:t>
            </a:r>
            <a:r>
              <a:rPr lang="ko-KR" altLang="en-US" sz="2000" dirty="0" smtClean="0"/>
              <a:t>가 일정한 경우</a:t>
            </a:r>
            <a:endParaRPr lang="ko-KR" altLang="en-US" sz="2000" baseline="30000" dirty="0"/>
          </a:p>
        </p:txBody>
      </p:sp>
      <p:pic>
        <p:nvPicPr>
          <p:cNvPr id="14950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66" y="4581128"/>
            <a:ext cx="7612274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70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자유형 46"/>
          <p:cNvSpPr/>
          <p:nvPr/>
        </p:nvSpPr>
        <p:spPr>
          <a:xfrm>
            <a:off x="6324600" y="4476750"/>
            <a:ext cx="1348740" cy="670560"/>
          </a:xfrm>
          <a:custGeom>
            <a:avLst/>
            <a:gdLst>
              <a:gd name="connsiteX0" fmla="*/ 1177290 w 1348740"/>
              <a:gd name="connsiteY0" fmla="*/ 0 h 670560"/>
              <a:gd name="connsiteX1" fmla="*/ 0 w 1348740"/>
              <a:gd name="connsiteY1" fmla="*/ 670560 h 670560"/>
              <a:gd name="connsiteX2" fmla="*/ 1348740 w 1348740"/>
              <a:gd name="connsiteY2" fmla="*/ 76200 h 670560"/>
              <a:gd name="connsiteX3" fmla="*/ 1177290 w 1348740"/>
              <a:gd name="connsiteY3" fmla="*/ 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8740" h="670560">
                <a:moveTo>
                  <a:pt x="1177290" y="0"/>
                </a:moveTo>
                <a:lnTo>
                  <a:pt x="0" y="670560"/>
                </a:lnTo>
                <a:lnTo>
                  <a:pt x="1348740" y="76200"/>
                </a:lnTo>
                <a:lnTo>
                  <a:pt x="1177290" y="0"/>
                </a:lnTo>
                <a:close/>
              </a:path>
            </a:pathLst>
          </a:custGeom>
          <a:pattFill prst="lt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386007" y="1926992"/>
            <a:ext cx="364505" cy="34666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71472" y="968440"/>
            <a:ext cx="5224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만유인력이 작용하는 행성운동 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827584" y="1582955"/>
                <a:ext cx="6480720" cy="35786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dirty="0" smtClean="0"/>
                  <a:t>만유인력의 경우 </a:t>
                </a:r>
                <a:endParaRPr lang="en-US" altLang="ko-KR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altLang="ko-KR" dirty="0" smtClean="0"/>
                  <a:t>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</a:rPr>
                      <m:t>𝐺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𝑀𝑚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𝑟</m:t>
                        </m:r>
                        <m:r>
                          <a:rPr lang="en-US" altLang="ko-KR" b="0" i="1" baseline="30000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이므로 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Symbol"/>
                  </a:rPr>
                  <a:t>/</a:t>
                </a:r>
                <a:r>
                  <a:rPr lang="en-US" altLang="ko-KR" dirty="0" smtClean="0">
                    <a:sym typeface="Symbol"/>
                  </a:rPr>
                  <a:t>/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𝐹</m:t>
                        </m:r>
                      </m:e>
                    </m:acc>
                  </m:oMath>
                </a14:m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r>
                  <a:rPr lang="en-US" altLang="ko-KR" dirty="0" smtClean="0">
                    <a:sym typeface="Wingdings" pitchFamily="2" charset="2"/>
                  </a:rPr>
                  <a:t></a:t>
                </a:r>
                <a:r>
                  <a:rPr lang="en-US" altLang="ko-KR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  <a:sym typeface="Symbol"/>
                          </a:rPr>
                          <m:t></m:t>
                        </m:r>
                      </m:e>
                    </m:acc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𝐿</m:t>
                            </m:r>
                          </m:e>
                        </m:acc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ko-KR" dirty="0" smtClean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Symbol"/>
                  </a:rPr>
                  <a:t>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𝐹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= </m:t>
                    </m:r>
                  </m:oMath>
                </a14:m>
                <a:r>
                  <a:rPr lang="en-US" altLang="ko-KR" dirty="0" smtClean="0"/>
                  <a:t>0 ,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 smtClean="0"/>
                  <a:t>보존 </a:t>
                </a:r>
                <a:endParaRPr lang="en-US" altLang="ko-KR" dirty="0" smtClean="0"/>
              </a:p>
              <a:p>
                <a:pPr marL="285750" indent="-285750">
                  <a:buFont typeface="Wingdings"/>
                  <a:buChar char="è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>= </a:t>
                </a:r>
                <a:r>
                  <a:rPr lang="ko-KR" altLang="en-US" dirty="0" smtClean="0"/>
                  <a:t>일정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즉 보존함</a:t>
                </a:r>
                <a:endParaRPr lang="en-US" altLang="ko-KR" dirty="0"/>
              </a:p>
              <a:p>
                <a:pPr marL="285750" indent="-285750">
                  <a:buFont typeface="Wingdings"/>
                  <a:buChar char="è"/>
                </a:pPr>
                <a:endParaRPr lang="en-US" altLang="ko-KR" dirty="0" smtClean="0"/>
              </a:p>
              <a:p>
                <a:r>
                  <a:rPr lang="en-US" altLang="ko-KR" dirty="0" smtClean="0"/>
                  <a:t>L = m|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ko-KR" dirty="0" smtClean="0"/>
                  <a:t>|</a:t>
                </a:r>
                <a:r>
                  <a:rPr lang="en-US" altLang="ko-KR" dirty="0" smtClean="0">
                    <a:sym typeface="Symbol"/>
                  </a:rPr>
                  <a:t>|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n-US" altLang="ko-KR" b="0" i="0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altLang="ko-KR" dirty="0" smtClean="0"/>
                  <a:t> sin </a:t>
                </a:r>
                <a:r>
                  <a:rPr lang="en-US" altLang="ko-KR" dirty="0" smtClean="0">
                    <a:sym typeface="Symbol"/>
                  </a:rPr>
                  <a:t> = </a:t>
                </a:r>
                <a:r>
                  <a:rPr lang="ko-KR" altLang="en-US" dirty="0" smtClean="0">
                    <a:sym typeface="Symbol"/>
                  </a:rPr>
                  <a:t>일정</a:t>
                </a:r>
                <a:endParaRPr lang="en-US" altLang="ko-KR" dirty="0" smtClean="0">
                  <a:sym typeface="Symbol"/>
                </a:endParaRPr>
              </a:p>
              <a:p>
                <a:endParaRPr lang="en-US" altLang="ko-KR" dirty="0" smtClean="0"/>
              </a:p>
              <a:p>
                <a:r>
                  <a:rPr lang="en-US" altLang="ko-KR" dirty="0" smtClean="0">
                    <a:latin typeface="Cambria Math" pitchFamily="18" charset="0"/>
                    <a:ea typeface="Cambria Math" pitchFamily="18" charset="0"/>
                  </a:rPr>
                  <a:t>r v </a:t>
                </a:r>
                <a:r>
                  <a:rPr lang="en-US" altLang="ko-KR" dirty="0">
                    <a:latin typeface="Cambria Math" pitchFamily="18" charset="0"/>
                    <a:ea typeface="Cambria Math" pitchFamily="18" charset="0"/>
                  </a:rPr>
                  <a:t>sin </a:t>
                </a:r>
                <a:r>
                  <a:rPr lang="en-US" altLang="ko-KR" dirty="0" smtClean="0">
                    <a:latin typeface="Cambria Math" pitchFamily="18" charset="0"/>
                    <a:ea typeface="Cambria Math" pitchFamily="18" charset="0"/>
                    <a:sym typeface="Symbol"/>
                  </a:rPr>
                  <a:t> </a:t>
                </a:r>
                <a:r>
                  <a:rPr lang="ko-KR" altLang="en-US" dirty="0" smtClean="0">
                    <a:sym typeface="Symbol"/>
                  </a:rPr>
                  <a:t>의 의미는 </a:t>
                </a:r>
                <a:r>
                  <a:rPr lang="en-US" altLang="ko-KR" dirty="0" smtClean="0">
                    <a:sym typeface="Symbol"/>
                  </a:rPr>
                  <a:t>? </a:t>
                </a:r>
                <a:r>
                  <a:rPr lang="ko-KR" altLang="en-US" dirty="0" smtClean="0">
                    <a:sym typeface="Symbol"/>
                  </a:rPr>
                  <a:t>면적 속도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  <a:ea typeface="맑은 고딕" pitchFamily="50" charset="-127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맑은 고딕" pitchFamily="50" charset="-127"/>
                            <a:sym typeface="Wingdings" pitchFamily="2" charset="2"/>
                          </a:rPr>
                          <m:t>𝑑𝐴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  <a:ea typeface="맑은 고딕" pitchFamily="50" charset="-127"/>
                            <a:sym typeface="Wingdings" pitchFamily="2" charset="2"/>
                          </a:rPr>
                          <m:t>𝑑𝑡</m:t>
                        </m:r>
                      </m:den>
                    </m:f>
                  </m:oMath>
                </a14:m>
                <a:endParaRPr lang="en-US" altLang="ko-KR" dirty="0" smtClean="0">
                  <a:sym typeface="Symbol"/>
                </a:endParaRPr>
              </a:p>
              <a:p>
                <a:endParaRPr lang="en-US" altLang="ko-KR" dirty="0">
                  <a:sym typeface="Symbol"/>
                </a:endParaRPr>
              </a:p>
              <a:p>
                <a:r>
                  <a:rPr lang="ko-KR" altLang="en-US" dirty="0" smtClean="0">
                    <a:sym typeface="Symbol"/>
                  </a:rPr>
                  <a:t>즉</a:t>
                </a:r>
                <a:r>
                  <a:rPr lang="en-US" altLang="ko-KR" dirty="0" smtClean="0">
                    <a:sym typeface="Symbol"/>
                  </a:rPr>
                  <a:t>, </a:t>
                </a:r>
                <a:r>
                  <a:rPr lang="ko-KR" altLang="en-US" dirty="0" smtClean="0">
                    <a:sym typeface="Symbol"/>
                  </a:rPr>
                  <a:t>만유인력이 작용하는 행성운동에서</a:t>
                </a:r>
                <a:endParaRPr lang="en-US" altLang="ko-KR" dirty="0" smtClean="0">
                  <a:sym typeface="Symbol"/>
                </a:endParaRPr>
              </a:p>
              <a:p>
                <a:r>
                  <a:rPr lang="ko-KR" altLang="en-US" dirty="0" smtClean="0">
                    <a:sym typeface="Symbol"/>
                  </a:rPr>
                  <a:t>면적속도가 일정하다는 </a:t>
                </a:r>
                <a:r>
                  <a:rPr lang="ko-KR" altLang="en-US" dirty="0" err="1" smtClean="0">
                    <a:sym typeface="Symbol"/>
                  </a:rPr>
                  <a:t>케플러</a:t>
                </a:r>
                <a:r>
                  <a:rPr lang="ko-KR" altLang="en-US" dirty="0" smtClean="0">
                    <a:sym typeface="Symbol"/>
                  </a:rPr>
                  <a:t> </a:t>
                </a:r>
                <a:r>
                  <a:rPr lang="en-US" altLang="ko-KR" dirty="0" smtClean="0">
                    <a:sym typeface="Symbol"/>
                  </a:rPr>
                  <a:t>2</a:t>
                </a:r>
                <a:r>
                  <a:rPr lang="ko-KR" altLang="en-US" dirty="0" smtClean="0">
                    <a:sym typeface="Symbol"/>
                  </a:rPr>
                  <a:t>법칙 의미</a:t>
                </a:r>
                <a:r>
                  <a:rPr lang="en-US" altLang="ko-KR" dirty="0" smtClean="0">
                    <a:sym typeface="Symbol"/>
                  </a:rPr>
                  <a:t>.</a:t>
                </a:r>
                <a:r>
                  <a:rPr lang="ko-KR" altLang="en-US" dirty="0" smtClean="0">
                    <a:sym typeface="Symbol"/>
                  </a:rPr>
                  <a:t>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82955"/>
                <a:ext cx="6480720" cy="3578608"/>
              </a:xfrm>
              <a:prstGeom prst="rect">
                <a:avLst/>
              </a:prstGeom>
              <a:blipFill rotWithShape="1">
                <a:blip r:embed="rId2"/>
                <a:stretch>
                  <a:fillRect l="-847" t="-1193" b="-1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타원 17"/>
          <p:cNvSpPr/>
          <p:nvPr/>
        </p:nvSpPr>
        <p:spPr>
          <a:xfrm>
            <a:off x="6156176" y="1238158"/>
            <a:ext cx="2273476" cy="172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>
            <a:endCxn id="12" idx="3"/>
          </p:cNvCxnSpPr>
          <p:nvPr/>
        </p:nvCxnSpPr>
        <p:spPr>
          <a:xfrm flipV="1">
            <a:off x="7565652" y="1679102"/>
            <a:ext cx="609634" cy="420026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605368" y="1519783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368" y="1519783"/>
                <a:ext cx="38048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9672" r="-274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타원 11"/>
          <p:cNvSpPr/>
          <p:nvPr/>
        </p:nvSpPr>
        <p:spPr>
          <a:xfrm>
            <a:off x="8143900" y="1496384"/>
            <a:ext cx="214314" cy="2140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8296348" y="1679102"/>
            <a:ext cx="205612" cy="307143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429652" y="1556840"/>
                <a:ext cx="397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652" y="1556840"/>
                <a:ext cx="39748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19672" r="-2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212486" y="1160698"/>
                <a:ext cx="46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/>
                          <a:ea typeface="맑은 고딕" pitchFamily="50" charset="-127"/>
                        </a:rPr>
                        <m:t>𝑚</m:t>
                      </m:r>
                    </m:oMath>
                  </m:oMathPara>
                </a14:m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486" y="1160698"/>
                <a:ext cx="46435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32166" y="303039"/>
            <a:ext cx="8172282" cy="461665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회전운동 보존 예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각운동량 보존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21649" y="174150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M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7308303" y="1052736"/>
            <a:ext cx="1518830" cy="1584176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6921649" y="2636912"/>
            <a:ext cx="1092689" cy="1296144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6072044" y="4437095"/>
            <a:ext cx="1424430" cy="854408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377987" y="4379561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987" y="4379561"/>
                <a:ext cx="38048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19672" r="-269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연결선 23"/>
          <p:cNvCxnSpPr/>
          <p:nvPr/>
        </p:nvCxnSpPr>
        <p:spPr>
          <a:xfrm>
            <a:off x="7496474" y="4437095"/>
            <a:ext cx="647426" cy="311797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230911" y="4653136"/>
                <a:ext cx="397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911" y="4653136"/>
                <a:ext cx="397481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19672" r="-3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원호 8"/>
          <p:cNvSpPr/>
          <p:nvPr/>
        </p:nvSpPr>
        <p:spPr>
          <a:xfrm>
            <a:off x="3515753" y="4148693"/>
            <a:ext cx="4899367" cy="2709308"/>
          </a:xfrm>
          <a:prstGeom prst="arc">
            <a:avLst>
              <a:gd name="adj1" fmla="val 16200000"/>
              <a:gd name="adj2" fmla="val 9964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7508320" y="3861048"/>
            <a:ext cx="1024120" cy="57606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6056171" y="4538880"/>
            <a:ext cx="1694341" cy="75262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098611" y="418540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  <a:sym typeface="Symbol"/>
              </a:rPr>
              <a:t>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자유형 42"/>
          <p:cNvSpPr/>
          <p:nvPr/>
        </p:nvSpPr>
        <p:spPr>
          <a:xfrm rot="3701325">
            <a:off x="7860826" y="4400819"/>
            <a:ext cx="230484" cy="84042"/>
          </a:xfrm>
          <a:custGeom>
            <a:avLst/>
            <a:gdLst>
              <a:gd name="connsiteX0" fmla="*/ 0 w 194310"/>
              <a:gd name="connsiteY0" fmla="*/ 4032 h 84042"/>
              <a:gd name="connsiteX1" fmla="*/ 68580 w 194310"/>
              <a:gd name="connsiteY1" fmla="*/ 4032 h 84042"/>
              <a:gd name="connsiteX2" fmla="*/ 167640 w 194310"/>
              <a:gd name="connsiteY2" fmla="*/ 45942 h 84042"/>
              <a:gd name="connsiteX3" fmla="*/ 194310 w 194310"/>
              <a:gd name="connsiteY3" fmla="*/ 84042 h 84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310" h="84042">
                <a:moveTo>
                  <a:pt x="0" y="4032"/>
                </a:moveTo>
                <a:cubicBezTo>
                  <a:pt x="20320" y="539"/>
                  <a:pt x="40640" y="-2953"/>
                  <a:pt x="68580" y="4032"/>
                </a:cubicBezTo>
                <a:cubicBezTo>
                  <a:pt x="96520" y="11017"/>
                  <a:pt x="146685" y="32607"/>
                  <a:pt x="167640" y="45942"/>
                </a:cubicBezTo>
                <a:cubicBezTo>
                  <a:pt x="188595" y="59277"/>
                  <a:pt x="187960" y="64992"/>
                  <a:pt x="194310" y="840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7317912" y="4509120"/>
            <a:ext cx="287456" cy="994227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436096" y="5503347"/>
                <a:ext cx="3600400" cy="1322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dt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동안 이동한 거리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: ds =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v </a:t>
                </a:r>
                <a:r>
                  <a:rPr lang="en-US" altLang="ko-KR" dirty="0" err="1" smtClean="0">
                    <a:latin typeface="맑은 고딕" pitchFamily="50" charset="-127"/>
                    <a:ea typeface="맑은 고딕" pitchFamily="50" charset="-127"/>
                  </a:rPr>
                  <a:t>dt</a:t>
                </a:r>
                <a:endParaRPr lang="en-US" altLang="ko-KR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dirty="0" err="1" smtClean="0">
                    <a:latin typeface="맑은 고딕" pitchFamily="50" charset="-127"/>
                    <a:ea typeface="맑은 고딕" pitchFamily="50" charset="-127"/>
                  </a:rPr>
                  <a:t>dt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동안 훑고 지나간 면적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: </a:t>
                </a:r>
                <a:r>
                  <a:rPr lang="en-US" altLang="ko-KR" dirty="0" err="1" smtClean="0">
                    <a:latin typeface="맑은 고딕" pitchFamily="50" charset="-127"/>
                    <a:ea typeface="맑은 고딕" pitchFamily="50" charset="-127"/>
                  </a:rPr>
                  <a:t>dA</a:t>
                </a:r>
                <a:endParaRPr lang="en-US" altLang="ko-KR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dirty="0" err="1" smtClean="0">
                    <a:latin typeface="맑은 고딕" pitchFamily="50" charset="-127"/>
                    <a:ea typeface="맑은 고딕" pitchFamily="50" charset="-127"/>
                  </a:rPr>
                  <a:t>dA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= r ds sin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  <a:sym typeface="Symbol"/>
                  </a:rPr>
                  <a:t>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  <a:sym typeface="Symbol"/>
                  </a:rPr>
                  <a:t>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  <a:sym typeface="Symbol"/>
                  </a:rPr>
                  <a:t>= r v sin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  <a:sym typeface="Symbol"/>
                  </a:rPr>
                  <a:t> </a:t>
                </a:r>
                <a:r>
                  <a:rPr lang="en-US" altLang="ko-KR" dirty="0" err="1" smtClean="0">
                    <a:latin typeface="맑은 고딕" pitchFamily="50" charset="-127"/>
                    <a:ea typeface="맑은 고딕" pitchFamily="50" charset="-127"/>
                    <a:sym typeface="Symbol"/>
                  </a:rPr>
                  <a:t>dt</a:t>
                </a:r>
                <a:endParaRPr lang="en-US" altLang="ko-KR" dirty="0" smtClean="0">
                  <a:latin typeface="맑은 고딕" pitchFamily="50" charset="-127"/>
                  <a:ea typeface="맑은 고딕" pitchFamily="50" charset="-127"/>
                  <a:sym typeface="Symbol"/>
                </a:endParaRPr>
              </a:p>
              <a:p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  <a:ea typeface="맑은 고딕" pitchFamily="50" charset="-127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/>
                            <a:ea typeface="맑은 고딕" pitchFamily="50" charset="-127"/>
                            <a:sym typeface="Wingdings" pitchFamily="2" charset="2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/>
                            <a:ea typeface="맑은 고딕" pitchFamily="50" charset="-127"/>
                            <a:sym typeface="Wingdings" pitchFamily="2" charset="2"/>
                          </a:rPr>
                          <m:t>𝐴</m:t>
                        </m:r>
                      </m:num>
                      <m:den>
                        <m:r>
                          <a:rPr lang="en-US" altLang="ko-KR" i="1" smtClean="0">
                            <a:latin typeface="Cambria Math"/>
                            <a:ea typeface="맑은 고딕" pitchFamily="50" charset="-127"/>
                            <a:sym typeface="Wingdings" pitchFamily="2" charset="2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/>
                            <a:ea typeface="맑은 고딕" pitchFamily="50" charset="-127"/>
                            <a:sym typeface="Wingdings" pitchFamily="2" charset="2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  <a:sym typeface="Symbol"/>
                  </a:rPr>
                  <a:t> = r v sin 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  <a:sym typeface="Symbol"/>
                  </a:rPr>
                  <a:t>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  <a:sym typeface="Symbol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5503347"/>
                <a:ext cx="3600400" cy="1322285"/>
              </a:xfrm>
              <a:prstGeom prst="rect">
                <a:avLst/>
              </a:prstGeom>
              <a:blipFill rotWithShape="1">
                <a:blip r:embed="rId12"/>
                <a:stretch>
                  <a:fillRect l="-1525" t="-2304" b="-1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8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576" y="1124744"/>
            <a:ext cx="7852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헬리콥터의 날개가 </a:t>
            </a:r>
            <a:r>
              <a:rPr lang="en-US" altLang="ko-KR" dirty="0" smtClean="0"/>
              <a:t>320rev/min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각속력으로</a:t>
            </a:r>
            <a:r>
              <a:rPr lang="ko-KR" altLang="en-US" dirty="0" smtClean="0"/>
              <a:t> 회전한다</a:t>
            </a:r>
            <a:r>
              <a:rPr lang="en-US" altLang="ko-KR" dirty="0" smtClean="0"/>
              <a:t>. (a) </a:t>
            </a:r>
            <a:r>
              <a:rPr lang="ko-KR" altLang="en-US" dirty="0" smtClean="0"/>
              <a:t>이 값을 </a:t>
            </a:r>
            <a:r>
              <a:rPr lang="en-US" altLang="ko-KR" dirty="0" smtClean="0"/>
              <a:t>rad/s</a:t>
            </a:r>
            <a:r>
              <a:rPr lang="ko-KR" altLang="en-US" dirty="0" smtClean="0"/>
              <a:t>단위로 나타내라</a:t>
            </a:r>
            <a:r>
              <a:rPr lang="en-US" altLang="ko-KR" dirty="0" smtClean="0"/>
              <a:t>. (b) </a:t>
            </a:r>
            <a:r>
              <a:rPr lang="ko-KR" altLang="en-US" dirty="0" smtClean="0"/>
              <a:t>날개의 반지름이 </a:t>
            </a:r>
            <a:r>
              <a:rPr lang="en-US" altLang="ko-KR" dirty="0" smtClean="0"/>
              <a:t>2.00m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300s </a:t>
            </a:r>
            <a:r>
              <a:rPr lang="ko-KR" altLang="en-US" dirty="0" smtClean="0"/>
              <a:t>동안 날개 끝은 호의 길이를 얼마만큼 회전하는가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59632" y="2142728"/>
            <a:ext cx="414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(a)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5008" y="4509120"/>
            <a:ext cx="511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(b)</a:t>
            </a:r>
            <a:endParaRPr lang="ko-KR" altLang="en-US" dirty="0"/>
          </a:p>
        </p:txBody>
      </p:sp>
      <p:grpSp>
        <p:nvGrpSpPr>
          <p:cNvPr id="12" name="그룹 14"/>
          <p:cNvGrpSpPr/>
          <p:nvPr/>
        </p:nvGrpSpPr>
        <p:grpSpPr>
          <a:xfrm>
            <a:off x="590844" y="578635"/>
            <a:ext cx="8175852" cy="369332"/>
            <a:chOff x="928662" y="571480"/>
            <a:chExt cx="4357718" cy="369332"/>
          </a:xfrm>
        </p:grpSpPr>
        <p:sp>
          <p:nvSpPr>
            <p:cNvPr id="13" name="직사각형 12"/>
            <p:cNvSpPr/>
            <p:nvPr/>
          </p:nvSpPr>
          <p:spPr>
            <a:xfrm>
              <a:off x="1659591" y="571480"/>
              <a:ext cx="580308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b="1" dirty="0" smtClean="0"/>
                <a:t>헬리콥</a:t>
              </a:r>
              <a:r>
                <a:rPr lang="ko-KR" altLang="en-US" b="1" dirty="0"/>
                <a:t>터</a:t>
              </a:r>
              <a:endParaRPr lang="en-US" altLang="ko-KR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28663" y="571480"/>
              <a:ext cx="719234" cy="369332"/>
            </a:xfrm>
            <a:prstGeom prst="rect">
              <a:avLst/>
            </a:prstGeom>
            <a:solidFill>
              <a:srgbClr val="C90316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예제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7.1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928662" y="571480"/>
              <a:ext cx="4357718" cy="35719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046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1000108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바퀴가 일정한 </a:t>
            </a:r>
            <a:r>
              <a:rPr lang="ko-KR" altLang="en-US" sz="1600" dirty="0" err="1" smtClean="0"/>
              <a:t>각가속도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3.50rad/s</a:t>
            </a:r>
            <a:r>
              <a:rPr lang="en-US" altLang="ko-KR" sz="1600" baseline="30000" dirty="0" smtClean="0"/>
              <a:t>2</a:t>
            </a:r>
            <a:r>
              <a:rPr lang="ko-KR" altLang="en-US" sz="1600" dirty="0" smtClean="0"/>
              <a:t>로 회전하고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시각 </a:t>
            </a:r>
            <a:r>
              <a:rPr lang="en-US" altLang="ko-KR" sz="1600" i="1" dirty="0" smtClean="0"/>
              <a:t>t=0s</a:t>
            </a:r>
            <a:r>
              <a:rPr lang="ko-KR" altLang="en-US" sz="1600" dirty="0" smtClean="0"/>
              <a:t>에서 바퀴의 각속력은 </a:t>
            </a:r>
            <a:r>
              <a:rPr lang="en-US" altLang="ko-KR" sz="1600" dirty="0" smtClean="0"/>
              <a:t>2.00rad/s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 (a) </a:t>
            </a:r>
            <a:r>
              <a:rPr lang="en-US" altLang="ko-KR" sz="1600" i="1" dirty="0" smtClean="0">
                <a:latin typeface="Century Schoolbook" pitchFamily="18" charset="0"/>
              </a:rPr>
              <a:t>t</a:t>
            </a:r>
            <a:r>
              <a:rPr lang="en-US" altLang="ko-KR" sz="1600" i="1" dirty="0" smtClean="0"/>
              <a:t>=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과</a:t>
            </a:r>
            <a:r>
              <a:rPr lang="ko-KR" altLang="en-US" sz="1600" i="1" dirty="0" smtClean="0"/>
              <a:t> </a:t>
            </a:r>
            <a:r>
              <a:rPr lang="en-US" altLang="ko-KR" sz="1600" i="1" dirty="0" smtClean="0">
                <a:latin typeface="Century Schoolbook" pitchFamily="18" charset="0"/>
              </a:rPr>
              <a:t>t</a:t>
            </a:r>
            <a:r>
              <a:rPr lang="en-US" altLang="ko-KR" sz="1600" i="1" dirty="0" smtClean="0"/>
              <a:t>=</a:t>
            </a:r>
            <a:r>
              <a:rPr lang="en-US" altLang="ko-KR" sz="1600" dirty="0" smtClean="0"/>
              <a:t>2.00</a:t>
            </a:r>
            <a:r>
              <a:rPr lang="en-US" altLang="ko-KR" sz="1600" i="1" dirty="0" smtClean="0"/>
              <a:t> </a:t>
            </a:r>
            <a:r>
              <a:rPr lang="en-US" altLang="ko-KR" sz="1600" dirty="0" smtClean="0"/>
              <a:t>s</a:t>
            </a:r>
            <a:r>
              <a:rPr lang="en-US" altLang="ko-KR" sz="1600" i="1" dirty="0" smtClean="0"/>
              <a:t> </a:t>
            </a:r>
            <a:r>
              <a:rPr lang="ko-KR" altLang="en-US" sz="1600" dirty="0" smtClean="0"/>
              <a:t>사이 시간 동안 바퀴의 회전 각도는 얼마인가</a:t>
            </a:r>
            <a:r>
              <a:rPr lang="en-US" altLang="ko-KR" sz="1600" dirty="0" smtClean="0"/>
              <a:t>? </a:t>
            </a:r>
            <a:r>
              <a:rPr lang="ko-KR" altLang="en-US" sz="1600" dirty="0" smtClean="0"/>
              <a:t>라디안과 회전수로 답하라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2071678"/>
            <a:ext cx="543739" cy="307777"/>
          </a:xfrm>
          <a:prstGeom prst="rect">
            <a:avLst/>
          </a:prstGeom>
          <a:solidFill>
            <a:srgbClr val="00B0F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풀이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18" name="그룹 14"/>
          <p:cNvGrpSpPr/>
          <p:nvPr/>
        </p:nvGrpSpPr>
        <p:grpSpPr>
          <a:xfrm>
            <a:off x="484074" y="667458"/>
            <a:ext cx="8175852" cy="369332"/>
            <a:chOff x="928662" y="571480"/>
            <a:chExt cx="4357718" cy="369332"/>
          </a:xfrm>
        </p:grpSpPr>
        <p:sp>
          <p:nvSpPr>
            <p:cNvPr id="19" name="직사각형 18"/>
            <p:cNvSpPr/>
            <p:nvPr/>
          </p:nvSpPr>
          <p:spPr>
            <a:xfrm>
              <a:off x="1659591" y="571480"/>
              <a:ext cx="857987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b="1" dirty="0" smtClean="0"/>
                <a:t>회전하는 바퀴</a:t>
              </a:r>
              <a:endParaRPr lang="en-US" altLang="ko-KR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28663" y="571480"/>
              <a:ext cx="719234" cy="369332"/>
            </a:xfrm>
            <a:prstGeom prst="rect">
              <a:avLst/>
            </a:prstGeom>
            <a:solidFill>
              <a:srgbClr val="C90316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예제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7.2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928662" y="571480"/>
              <a:ext cx="4357718" cy="35719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31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8943</TotalTime>
  <Words>1175</Words>
  <Application>Microsoft Office PowerPoint</Application>
  <PresentationFormat>화면 슬라이드 쇼(4:3)</PresentationFormat>
  <Paragraphs>144</Paragraphs>
  <Slides>10</Slides>
  <Notes>4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기류</vt:lpstr>
      <vt:lpstr>수식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대한민국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뽀네집</dc:creator>
  <cp:lastModifiedBy>next</cp:lastModifiedBy>
  <cp:revision>572</cp:revision>
  <dcterms:created xsi:type="dcterms:W3CDTF">2009-02-19T16:55:42Z</dcterms:created>
  <dcterms:modified xsi:type="dcterms:W3CDTF">2014-09-01T01:58:08Z</dcterms:modified>
</cp:coreProperties>
</file>