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notesMasterIdLst>
    <p:notesMasterId r:id="rId17"/>
  </p:notesMasterIdLst>
  <p:handoutMasterIdLst>
    <p:handoutMasterId r:id="rId18"/>
  </p:handoutMasterIdLst>
  <p:sldIdLst>
    <p:sldId id="288" r:id="rId2"/>
    <p:sldId id="355" r:id="rId3"/>
    <p:sldId id="370" r:id="rId4"/>
    <p:sldId id="363" r:id="rId5"/>
    <p:sldId id="369" r:id="rId6"/>
    <p:sldId id="374" r:id="rId7"/>
    <p:sldId id="375" r:id="rId8"/>
    <p:sldId id="371" r:id="rId9"/>
    <p:sldId id="372" r:id="rId10"/>
    <p:sldId id="373" r:id="rId11"/>
    <p:sldId id="376" r:id="rId12"/>
    <p:sldId id="377" r:id="rId13"/>
    <p:sldId id="378" r:id="rId14"/>
    <p:sldId id="379" r:id="rId15"/>
    <p:sldId id="34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50">
          <p15:clr>
            <a:srgbClr val="A4A3A4"/>
          </p15:clr>
        </p15:guide>
        <p15:guide id="2" pos="3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3D"/>
    <a:srgbClr val="005061"/>
    <a:srgbClr val="7FF62E"/>
    <a:srgbClr val="005A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5" autoAdjust="0"/>
    <p:restoredTop sz="94633" autoAdjust="0"/>
  </p:normalViewPr>
  <p:slideViewPr>
    <p:cSldViewPr snapToGrid="0">
      <p:cViewPr varScale="1">
        <p:scale>
          <a:sx n="113" d="100"/>
          <a:sy n="113" d="100"/>
        </p:scale>
        <p:origin x="379" y="96"/>
      </p:cViewPr>
      <p:guideLst>
        <p:guide orient="horz" pos="2950"/>
        <p:guide pos="374"/>
      </p:guideLst>
    </p:cSldViewPr>
  </p:slideViewPr>
  <p:outlineViewPr>
    <p:cViewPr>
      <p:scale>
        <a:sx n="33" d="100"/>
        <a:sy n="33" d="100"/>
      </p:scale>
      <p:origin x="276" y="17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FC27DCB-F4DF-4AE4-959F-1DCEF3FCAA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921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6D748C11-BDA7-477F-BB77-94ECF8BD85F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880205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17DCE-D341-4CF4-B010-B3C3BA76B3B8}" type="slidenum">
              <a:rPr lang="de-DE" altLang="ko-KR" sz="1200" smtClean="0">
                <a:ea typeface="굴림" pitchFamily="50" charset="-127"/>
              </a:rPr>
              <a:pPr eaLnBrk="1" hangingPunct="1"/>
              <a:t>1</a:t>
            </a:fld>
            <a:endParaRPr lang="de-DE" altLang="ko-KR" sz="12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97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5850"/>
            <a:ext cx="9143999" cy="3571876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695575" y="4990207"/>
            <a:ext cx="40195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r>
              <a:rPr lang="ko-KR" altLang="en-US" sz="16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ko-KR" altLang="ko-KR" sz="1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110447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750629" y="121920"/>
            <a:ext cx="1393371" cy="862149"/>
          </a:xfrm>
          <a:prstGeom prst="rect">
            <a:avLst/>
          </a:prstGeom>
          <a:solidFill>
            <a:srgbClr val="005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750629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407EB1E-4F39-47AC-ADCF-1C7934EF557F}" type="datetimeFigureOut">
              <a:rPr lang="en-US" smtClean="0"/>
              <a:pPr/>
              <a:t>10/14/2014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84DD3EA1-1822-4788-98D9-04359F344D57}" type="slidenum">
              <a:rPr lang="en-US" altLang="ko-KR" sz="1000" b="1" smtClean="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78" y="200025"/>
            <a:ext cx="1268909" cy="60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66716" y="3888411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2014.10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eaLnBrk="1" hangingPunct="1">
              <a:lnSpc>
                <a:spcPct val="65000"/>
              </a:lnSpc>
            </a:pPr>
            <a:r>
              <a:rPr lang="ko-KR" altLang="en-US" b="1" dirty="0">
                <a:latin typeface="Arial" pitchFamily="34" charset="0"/>
              </a:rPr>
              <a:t>이 </a:t>
            </a:r>
            <a:r>
              <a:rPr lang="ko-KR" altLang="en-US" b="1" dirty="0" err="1">
                <a:latin typeface="Arial" pitchFamily="34" charset="0"/>
              </a:rPr>
              <a:t>익</a:t>
            </a:r>
            <a:r>
              <a:rPr lang="ko-KR" altLang="en-US" b="1" dirty="0">
                <a:latin typeface="Arial" pitchFamily="34" charset="0"/>
              </a:rPr>
              <a:t> 훈</a:t>
            </a: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E-mail</a:t>
            </a:r>
            <a:r>
              <a:rPr lang="en-US" altLang="ko-KR" b="1" dirty="0">
                <a:latin typeface="Arial" pitchFamily="34" charset="0"/>
              </a:rPr>
              <a:t>: </a:t>
            </a:r>
            <a:r>
              <a:rPr lang="en-US" altLang="ko-KR" b="1" dirty="0" smtClean="0">
                <a:latin typeface="Arial" pitchFamily="34" charset="0"/>
              </a:rPr>
              <a:t>ihlee90@nhn.com 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               ihlee90@gmail.com</a:t>
            </a: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</p:txBody>
      </p:sp>
      <p:sp>
        <p:nvSpPr>
          <p:cNvPr id="10242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Database Systems</a:t>
            </a:r>
            <a:endParaRPr lang="ko-KR" altLang="en-US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시스템의 문제점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종속성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사용하는 파일 구조를 변경하면 </a:t>
            </a:r>
            <a:r>
              <a:rPr lang="ko-KR" altLang="en-US" dirty="0" smtClean="0">
                <a:solidFill>
                  <a:srgbClr val="FFFF00"/>
                </a:solidFill>
              </a:rPr>
              <a:t>프로그램도 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ko-KR" altLang="en-US" dirty="0" smtClean="0">
                <a:solidFill>
                  <a:srgbClr val="FFFF00"/>
                </a:solidFill>
              </a:rPr>
              <a:t>  같이 변경 필요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r>
              <a:rPr lang="ko-KR" altLang="en-US" dirty="0"/>
              <a:t>의 등장배경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23640" y="4006924"/>
            <a:ext cx="8347733" cy="1345907"/>
            <a:chOff x="323640" y="4006924"/>
            <a:chExt cx="8347733" cy="134590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3640" y="4191856"/>
              <a:ext cx="3313407" cy="116097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r>
                <a:rPr lang="en-US" altLang="ko-KR" sz="1600" dirty="0" err="1" smtClean="0">
                  <a:solidFill>
                    <a:schemeClr val="bg1"/>
                  </a:solidFill>
                </a:rPr>
                <a:t>hong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	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홍길동</a:t>
              </a:r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r>
                <a:rPr lang="en-US" altLang="ko-KR" sz="1600" dirty="0" err="1" smtClean="0">
                  <a:solidFill>
                    <a:schemeClr val="bg1"/>
                  </a:solidFill>
                </a:rPr>
                <a:t>kim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       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김철수</a:t>
              </a:r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endParaRPr lang="ko-KR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53453" y="4006924"/>
              <a:ext cx="1281120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고객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화일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357966" y="4191856"/>
              <a:ext cx="3313407" cy="116097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r>
                <a:rPr lang="en-US" altLang="ko-KR" sz="1600" dirty="0" err="1" smtClean="0">
                  <a:solidFill>
                    <a:schemeClr val="bg1"/>
                  </a:solidFill>
                </a:rPr>
                <a:t>hong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	30        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홍길동</a:t>
              </a:r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r>
                <a:rPr lang="en-US" altLang="ko-KR" sz="1600" dirty="0" err="1" smtClean="0">
                  <a:solidFill>
                    <a:schemeClr val="bg1"/>
                  </a:solidFill>
                </a:rPr>
                <a:t>kim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       33         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김철수</a:t>
              </a:r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endParaRPr lang="ko-KR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87779" y="4006924"/>
              <a:ext cx="1281120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고객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화일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4" idx="3"/>
              <a:endCxn id="7" idx="1"/>
            </p:cNvCxnSpPr>
            <p:nvPr/>
          </p:nvCxnSpPr>
          <p:spPr>
            <a:xfrm>
              <a:off x="3637047" y="4772344"/>
              <a:ext cx="1720919" cy="0"/>
            </a:xfrm>
            <a:prstGeom prst="straightConnector1">
              <a:avLst/>
            </a:prstGeom>
            <a:ln w="12700" cmpd="sng">
              <a:solidFill>
                <a:srgbClr val="FFFF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148185" y="4206979"/>
              <a:ext cx="698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변경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03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/>
              <a:t>데이터베이스를 좀 더 구체적으로 정의하면</a:t>
            </a:r>
            <a:endParaRPr lang="en-US" altLang="ko-KR" sz="3000" dirty="0" smtClean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조직의 다수 사용자가 </a:t>
            </a:r>
            <a:r>
              <a:rPr lang="ko-KR" altLang="en-US" dirty="0">
                <a:solidFill>
                  <a:srgbClr val="FFFF00"/>
                </a:solidFill>
              </a:rPr>
              <a:t>공유</a:t>
            </a:r>
            <a:r>
              <a:rPr lang="ko-KR" altLang="en-US" dirty="0"/>
              <a:t>하여 사용하도록 </a:t>
            </a:r>
            <a:r>
              <a:rPr lang="ko-KR" altLang="en-US" dirty="0">
                <a:solidFill>
                  <a:srgbClr val="FFFF00"/>
                </a:solidFill>
              </a:rPr>
              <a:t>통합</a:t>
            </a:r>
            <a:r>
              <a:rPr lang="ko-KR" altLang="en-US" dirty="0"/>
              <a:t>해서 </a:t>
            </a:r>
            <a:r>
              <a:rPr lang="ko-KR" altLang="en-US" dirty="0">
                <a:solidFill>
                  <a:srgbClr val="FFFF00"/>
                </a:solidFill>
              </a:rPr>
              <a:t>저장</a:t>
            </a:r>
            <a:r>
              <a:rPr lang="ko-KR" altLang="en-US" dirty="0"/>
              <a:t>한 </a:t>
            </a:r>
            <a:r>
              <a:rPr lang="ko-KR" altLang="en-US" dirty="0">
                <a:solidFill>
                  <a:srgbClr val="FFFF00"/>
                </a:solidFill>
              </a:rPr>
              <a:t>운영 </a:t>
            </a:r>
            <a:r>
              <a:rPr lang="ko-KR" altLang="en-US" dirty="0" smtClean="0"/>
              <a:t>데이터의 집합</a:t>
            </a:r>
            <a:endParaRPr lang="en-US" altLang="ko-KR" dirty="0">
              <a:solidFill>
                <a:srgbClr val="FFFF00"/>
              </a:solidFill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 정의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890446" y="3530808"/>
            <a:ext cx="4808303" cy="2197639"/>
            <a:chOff x="1890446" y="3530808"/>
            <a:chExt cx="4808303" cy="2197639"/>
          </a:xfrm>
        </p:grpSpPr>
        <p:sp>
          <p:nvSpPr>
            <p:cNvPr id="5" name="TextBox 4"/>
            <p:cNvSpPr txBox="1"/>
            <p:nvPr/>
          </p:nvSpPr>
          <p:spPr>
            <a:xfrm>
              <a:off x="1890446" y="3530808"/>
              <a:ext cx="1767160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통합</a:t>
              </a:r>
              <a:endParaRPr lang="en-US" altLang="ko-KR" dirty="0" smtClean="0"/>
            </a:p>
            <a:p>
              <a:pPr algn="ctr"/>
              <a:r>
                <a:rPr lang="en-US" altLang="ko-KR" dirty="0" smtClean="0">
                  <a:solidFill>
                    <a:srgbClr val="0070C0"/>
                  </a:solidFill>
                </a:rPr>
                <a:t>Integrated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31589" y="3534310"/>
              <a:ext cx="1767160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저</a:t>
              </a:r>
              <a:r>
                <a:rPr lang="ko-KR" altLang="en-US" dirty="0"/>
                <a:t>장</a:t>
              </a:r>
              <a:endParaRPr lang="en-US" altLang="ko-KR" dirty="0" smtClean="0"/>
            </a:p>
            <a:p>
              <a:pPr algn="ctr"/>
              <a:r>
                <a:rPr lang="en-US" altLang="ko-KR" dirty="0" smtClean="0">
                  <a:solidFill>
                    <a:srgbClr val="0070C0"/>
                  </a:solidFill>
                </a:rPr>
                <a:t>Stored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90446" y="5020561"/>
              <a:ext cx="1767160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공유</a:t>
              </a:r>
              <a:endParaRPr lang="en-US" altLang="ko-KR" dirty="0" smtClean="0"/>
            </a:p>
            <a:p>
              <a:pPr algn="ctr"/>
              <a:r>
                <a:rPr lang="en-US" altLang="ko-KR" dirty="0" smtClean="0">
                  <a:solidFill>
                    <a:srgbClr val="0070C0"/>
                  </a:solidFill>
                </a:rPr>
                <a:t>Shared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1589" y="5020561"/>
              <a:ext cx="1767160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운영</a:t>
              </a:r>
              <a:endParaRPr lang="en-US" altLang="ko-KR" dirty="0" smtClean="0"/>
            </a:p>
            <a:p>
              <a:pPr algn="ctr"/>
              <a:r>
                <a:rPr lang="en-US" altLang="ko-KR" dirty="0" smtClean="0">
                  <a:solidFill>
                    <a:srgbClr val="0070C0"/>
                  </a:solidFill>
                </a:rPr>
                <a:t>Operational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513762" y="4006920"/>
              <a:ext cx="1561672" cy="12328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데이터베이</a:t>
              </a:r>
              <a:r>
                <a:rPr lang="ko-KR" altLang="en-US" dirty="0"/>
                <a:t>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2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자기 </a:t>
            </a:r>
            <a:r>
              <a:rPr lang="ko-KR" altLang="en-US" dirty="0" err="1" smtClean="0"/>
              <a:t>기술성</a:t>
            </a: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DB </a:t>
            </a:r>
            <a:r>
              <a:rPr lang="ko-KR" altLang="en-US" dirty="0" smtClean="0"/>
              <a:t>시스템이 </a:t>
            </a:r>
            <a:r>
              <a:rPr lang="ko-KR" altLang="en-US" dirty="0" err="1" smtClean="0"/>
              <a:t>데이타베이스</a:t>
            </a:r>
            <a:r>
              <a:rPr lang="ko-KR" altLang="en-US" dirty="0"/>
              <a:t> </a:t>
            </a:r>
            <a:r>
              <a:rPr lang="ko-KR" altLang="en-US" dirty="0" smtClean="0"/>
              <a:t>자체와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 및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제약조건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메타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가지고 있음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프로그램과 데이터의 분리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프로그램</a:t>
            </a:r>
            <a:r>
              <a:rPr lang="en-US" altLang="ko-KR" dirty="0" smtClean="0"/>
              <a:t>-</a:t>
            </a:r>
            <a:r>
              <a:rPr lang="ko-KR" altLang="en-US" dirty="0" smtClean="0"/>
              <a:t>데이터 독립성</a:t>
            </a:r>
            <a:endParaRPr lang="en-US" altLang="ko-KR" dirty="0" smtClean="0"/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데이터베이스의 특징</a:t>
            </a:r>
          </a:p>
        </p:txBody>
      </p:sp>
    </p:spTree>
    <p:extLst>
      <p:ext uri="{BB962C8B-B14F-4D97-AF65-F5344CB8AC3E}">
        <p14:creationId xmlns:p14="http://schemas.microsoft.com/office/powerpoint/2010/main" val="11011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데이터 추상화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데이터 모델을 사용하여 자세한 내용은 은닉하고 개념적 </a:t>
            </a:r>
            <a:r>
              <a:rPr lang="ko-KR" altLang="en-US" dirty="0" err="1" smtClean="0"/>
              <a:t>뷰만을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데이터에 대한 다중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관심있는</a:t>
            </a:r>
            <a:r>
              <a:rPr lang="ko-KR" altLang="en-US" dirty="0" smtClean="0"/>
              <a:t> 일부 데이터를 </a:t>
            </a:r>
            <a:r>
              <a:rPr lang="ko-KR" altLang="en-US" dirty="0" err="1" smtClean="0"/>
              <a:t>뷰로</a:t>
            </a:r>
            <a:r>
              <a:rPr lang="ko-KR" altLang="en-US" dirty="0" smtClean="0"/>
              <a:t> 정의 가능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병원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의사는 진료기록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검사결과 데이터에 관심을 갖지만 원무과는 접수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수납 데이터에 관심을 가짐</a:t>
            </a:r>
            <a:endParaRPr lang="en-US" altLang="ko-KR" dirty="0"/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데이터베이스의 특징</a:t>
            </a:r>
          </a:p>
        </p:txBody>
      </p:sp>
    </p:spTree>
    <p:extLst>
      <p:ext uri="{BB962C8B-B14F-4D97-AF65-F5344CB8AC3E}">
        <p14:creationId xmlns:p14="http://schemas.microsoft.com/office/powerpoint/2010/main" val="2089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sz="3000" dirty="0" smtClean="0"/>
              <a:t>데이터의 </a:t>
            </a:r>
            <a:r>
              <a:rPr lang="ko-KR" altLang="en-US" sz="3000" dirty="0" smtClean="0">
                <a:solidFill>
                  <a:srgbClr val="FFFF00"/>
                </a:solidFill>
              </a:rPr>
              <a:t>공유</a:t>
            </a:r>
            <a:r>
              <a:rPr lang="ko-KR" altLang="en-US" sz="3000" dirty="0" smtClean="0"/>
              <a:t>와 다수 사용자 </a:t>
            </a:r>
            <a:r>
              <a:rPr lang="ko-KR" altLang="en-US" sz="3000" dirty="0" smtClean="0">
                <a:solidFill>
                  <a:srgbClr val="FFFF00"/>
                </a:solidFill>
              </a:rPr>
              <a:t>트랜잭션</a:t>
            </a:r>
            <a:r>
              <a:rPr lang="ko-KR" altLang="en-US" sz="3000" dirty="0" smtClean="0"/>
              <a:t> 처리</a:t>
            </a:r>
            <a:endParaRPr lang="en-US" altLang="ko-KR" sz="3000" dirty="0"/>
          </a:p>
          <a:p>
            <a:pPr lvl="1">
              <a:defRPr/>
            </a:pPr>
            <a:r>
              <a:rPr lang="ko-KR" altLang="en-US" dirty="0" smtClean="0"/>
              <a:t>다수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</a:p>
          <a:p>
            <a:pPr lvl="1"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r>
              <a:rPr lang="ko-KR" altLang="en-US" dirty="0" smtClean="0"/>
              <a:t>트랜잭션</a:t>
            </a:r>
            <a:r>
              <a:rPr lang="en-US" altLang="ko-KR" dirty="0" smtClean="0"/>
              <a:t>: DB </a:t>
            </a:r>
            <a:r>
              <a:rPr lang="ko-KR" altLang="en-US" dirty="0" smtClean="0"/>
              <a:t>작업의 수행 단위</a:t>
            </a:r>
            <a:r>
              <a:rPr lang="en-US" altLang="ko-KR" dirty="0" smtClean="0"/>
              <a:t>,</a:t>
            </a:r>
          </a:p>
          <a:p>
            <a:pPr marL="0" indent="0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en-US" altLang="ko-KR" dirty="0" smtClean="0">
                <a:solidFill>
                  <a:srgbClr val="C00000"/>
                </a:solidFill>
              </a:rPr>
              <a:t>ACID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성질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시험이나 면접에 많이 나와요</a:t>
            </a:r>
            <a:r>
              <a:rPr lang="en-US" altLang="ko-KR" dirty="0" smtClean="0"/>
              <a:t>)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sz="2800" dirty="0" smtClean="0">
                <a:solidFill>
                  <a:srgbClr val="FFFF00"/>
                </a:solidFill>
              </a:rPr>
              <a:t>A</a:t>
            </a:r>
            <a:r>
              <a:rPr lang="en-US" altLang="ko-KR" sz="2800" dirty="0" smtClean="0"/>
              <a:t>tomicity(</a:t>
            </a:r>
            <a:r>
              <a:rPr lang="ko-KR" altLang="en-US" sz="2800" dirty="0" err="1" smtClean="0"/>
              <a:t>원자성</a:t>
            </a:r>
            <a:r>
              <a:rPr lang="en-US" altLang="ko-KR" sz="2800" dirty="0" smtClean="0"/>
              <a:t>): all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or nothing</a:t>
            </a:r>
          </a:p>
          <a:p>
            <a:pPr marL="0" indent="0">
              <a:buNone/>
              <a:defRPr/>
            </a:pPr>
            <a:r>
              <a:rPr lang="en-US" altLang="ko-KR" sz="2800" dirty="0" smtClean="0">
                <a:solidFill>
                  <a:srgbClr val="FFFF00"/>
                </a:solidFill>
              </a:rPr>
              <a:t>C</a:t>
            </a:r>
            <a:r>
              <a:rPr lang="en-US" altLang="ko-KR" sz="2800" dirty="0" smtClean="0"/>
              <a:t>onsistency(</a:t>
            </a:r>
            <a:r>
              <a:rPr lang="ko-KR" altLang="en-US" sz="2800" dirty="0" smtClean="0"/>
              <a:t>일관성</a:t>
            </a:r>
            <a:r>
              <a:rPr lang="en-US" altLang="ko-KR" sz="2800" dirty="0" smtClean="0"/>
              <a:t>): </a:t>
            </a:r>
            <a:r>
              <a:rPr lang="ko-KR" altLang="en-US" sz="2800" dirty="0" smtClean="0"/>
              <a:t>트랜잭션 수행 전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후 </a:t>
            </a:r>
            <a:r>
              <a:rPr lang="en-US" altLang="ko-KR" sz="2800" dirty="0" smtClean="0"/>
              <a:t>DB</a:t>
            </a:r>
          </a:p>
          <a:p>
            <a:pPr marL="0" indent="0">
              <a:buNone/>
              <a:defRPr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                         </a:t>
            </a:r>
            <a:r>
              <a:rPr lang="ko-KR" altLang="en-US" sz="2800" dirty="0" smtClean="0"/>
              <a:t>상태가 일관적</a:t>
            </a:r>
            <a:endParaRPr lang="en-US" altLang="ko-KR" sz="2800" dirty="0" smtClean="0"/>
          </a:p>
          <a:p>
            <a:pPr marL="0" indent="0">
              <a:buNone/>
              <a:defRPr/>
            </a:pPr>
            <a:r>
              <a:rPr lang="en-US" altLang="ko-KR" sz="2800" dirty="0" smtClean="0">
                <a:solidFill>
                  <a:srgbClr val="FFFF00"/>
                </a:solidFill>
              </a:rPr>
              <a:t>I</a:t>
            </a:r>
            <a:r>
              <a:rPr lang="en-US" altLang="ko-KR" sz="2800" dirty="0" smtClean="0"/>
              <a:t>solation(</a:t>
            </a:r>
            <a:r>
              <a:rPr lang="ko-KR" altLang="en-US" sz="2800" dirty="0" smtClean="0"/>
              <a:t>고립성</a:t>
            </a:r>
            <a:r>
              <a:rPr lang="en-US" altLang="ko-KR" sz="2800" dirty="0" smtClean="0"/>
              <a:t>): </a:t>
            </a:r>
            <a:r>
              <a:rPr lang="ko-KR" altLang="en-US" sz="2800" dirty="0" smtClean="0"/>
              <a:t>혼자 수행된 것처럼</a:t>
            </a:r>
            <a:endParaRPr lang="en-US" altLang="ko-KR" sz="2800" dirty="0" smtClean="0"/>
          </a:p>
          <a:p>
            <a:pPr marL="0" indent="0">
              <a:buNone/>
              <a:defRPr/>
            </a:pPr>
            <a:r>
              <a:rPr lang="en-US" altLang="ko-KR" sz="2800" dirty="0" smtClean="0">
                <a:solidFill>
                  <a:srgbClr val="FFFF00"/>
                </a:solidFill>
              </a:rPr>
              <a:t>D</a:t>
            </a:r>
            <a:r>
              <a:rPr lang="en-US" altLang="ko-KR" sz="2800" dirty="0" smtClean="0"/>
              <a:t>urability(</a:t>
            </a:r>
            <a:r>
              <a:rPr lang="ko-KR" altLang="en-US" sz="2800" dirty="0" smtClean="0"/>
              <a:t>지속성</a:t>
            </a:r>
            <a:r>
              <a:rPr lang="en-US" altLang="ko-KR" sz="2800" dirty="0" smtClean="0"/>
              <a:t>): </a:t>
            </a:r>
            <a:r>
              <a:rPr lang="ko-KR" altLang="en-US" sz="2800" dirty="0" smtClean="0"/>
              <a:t>수행된 결과는 영구적</a:t>
            </a:r>
            <a:endParaRPr lang="en-US" altLang="ko-KR" dirty="0" smtClean="0"/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데이터베이스의 특징</a:t>
            </a:r>
          </a:p>
        </p:txBody>
      </p:sp>
    </p:spTree>
    <p:extLst>
      <p:ext uri="{BB962C8B-B14F-4D97-AF65-F5344CB8AC3E}">
        <p14:creationId xmlns:p14="http://schemas.microsoft.com/office/powerpoint/2010/main" val="297553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>
                <a:solidFill>
                  <a:schemeClr val="tx1">
                    <a:lumMod val="95000"/>
                  </a:schemeClr>
                </a:solidFill>
              </a:rPr>
              <a:t>데이터베이스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정의</a:t>
            </a: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>
                <a:solidFill>
                  <a:schemeClr val="tx1">
                    <a:lumMod val="95000"/>
                  </a:schemeClr>
                </a:solidFill>
              </a:rPr>
              <a:t>데이터베이스 시스템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환경</a:t>
            </a: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>
                <a:solidFill>
                  <a:schemeClr val="tx1">
                    <a:lumMod val="95000"/>
                  </a:schemeClr>
                </a:solidFill>
              </a:rPr>
              <a:t>데이터베이스 시스템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필요성</a:t>
            </a: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>
                <a:solidFill>
                  <a:schemeClr val="tx1">
                    <a:lumMod val="95000"/>
                  </a:schemeClr>
                </a:solidFill>
              </a:rPr>
              <a:t>데이터베이스의 특징</a:t>
            </a:r>
            <a:endParaRPr lang="en-US" altLang="ko-KR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altLang="ko-KR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시나리오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= </a:t>
            </a:r>
            <a:r>
              <a:rPr lang="ko-KR" altLang="en-US" sz="2400" dirty="0" err="1" smtClean="0"/>
              <a:t>이창업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쇼핑몰을 개발하기 위해 데이터를 저장 관리해야 하는데 내가 아는 것이 별로 없네요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저장 관리를 위해 데이터베이스를 사용해야 한다는데 그게 뭘까요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3160" y="4374338"/>
            <a:ext cx="7870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데이터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현실 세계에서 관찰하거나 측정한 사실 또는 값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93160" y="5089066"/>
            <a:ext cx="7870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정보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의사결정에 활용하기 위해 데이터를 처리한 결과물</a:t>
            </a:r>
            <a:endParaRPr lang="en-US" altLang="ko-KR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863026" y="1808252"/>
            <a:ext cx="7253555" cy="2589087"/>
            <a:chOff x="863026" y="1808252"/>
            <a:chExt cx="7253555" cy="2589087"/>
          </a:xfrm>
        </p:grpSpPr>
        <p:sp>
          <p:nvSpPr>
            <p:cNvPr id="3" name="TextBox 2"/>
            <p:cNvSpPr txBox="1"/>
            <p:nvPr/>
          </p:nvSpPr>
          <p:spPr>
            <a:xfrm>
              <a:off x="863026" y="2383604"/>
              <a:ext cx="132536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현실세계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4909" y="2383604"/>
              <a:ext cx="1561672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의사결정자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81552" y="1808252"/>
              <a:ext cx="3236359" cy="258908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50062" y="2383604"/>
              <a:ext cx="1232900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처리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3" idx="3"/>
              <a:endCxn id="10" idx="1"/>
            </p:cNvCxnSpPr>
            <p:nvPr/>
          </p:nvCxnSpPr>
          <p:spPr>
            <a:xfrm>
              <a:off x="2188392" y="2583659"/>
              <a:ext cx="156167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0" idx="3"/>
              <a:endCxn id="9" idx="1"/>
            </p:cNvCxnSpPr>
            <p:nvPr/>
          </p:nvCxnSpPr>
          <p:spPr>
            <a:xfrm>
              <a:off x="4982962" y="2583659"/>
              <a:ext cx="1571947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69227" y="2087132"/>
              <a:ext cx="6472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데이터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21663" y="2229716"/>
              <a:ext cx="6472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정보</a:t>
              </a:r>
              <a:endParaRPr lang="ko-KR" altLang="en-US" dirty="0"/>
            </a:p>
          </p:txBody>
        </p:sp>
        <p:sp>
          <p:nvSpPr>
            <p:cNvPr id="17" name="원통 16"/>
            <p:cNvSpPr/>
            <p:nvPr/>
          </p:nvSpPr>
          <p:spPr>
            <a:xfrm>
              <a:off x="3400746" y="3431569"/>
              <a:ext cx="1890445" cy="737289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데이터베이스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4027470" y="2783714"/>
              <a:ext cx="0" cy="647855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4633646" y="2783715"/>
              <a:ext cx="0" cy="647854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53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sz="2800" dirty="0" smtClean="0"/>
              <a:t>데이터의 모임</a:t>
            </a:r>
            <a:endParaRPr lang="en-US" altLang="ko-KR" sz="2800" dirty="0" smtClean="0"/>
          </a:p>
          <a:p>
            <a:pPr marL="0" indent="0">
              <a:buNone/>
              <a:defRPr/>
            </a:pPr>
            <a:endParaRPr lang="en-US" altLang="ko-KR" sz="2800" dirty="0" smtClean="0"/>
          </a:p>
          <a:p>
            <a:pPr marL="0" indent="0">
              <a:buNone/>
              <a:defRPr/>
            </a:pPr>
            <a:r>
              <a:rPr lang="en-US" altLang="ko-KR" sz="2800" dirty="0" smtClean="0"/>
              <a:t> (</a:t>
            </a:r>
            <a:r>
              <a:rPr lang="ko-KR" altLang="en-US" sz="2800" dirty="0" smtClean="0"/>
              <a:t>예</a:t>
            </a:r>
            <a:r>
              <a:rPr lang="en-US" altLang="ko-KR" sz="2800" dirty="0" smtClean="0"/>
              <a:t>) - </a:t>
            </a:r>
            <a:r>
              <a:rPr lang="ko-KR" altLang="en-US" sz="2800" dirty="0" smtClean="0"/>
              <a:t>핸드폰의 연락처 정보</a:t>
            </a:r>
            <a:endParaRPr lang="en-US" altLang="ko-KR" sz="2800" dirty="0" smtClean="0"/>
          </a:p>
          <a:p>
            <a:pPr marL="0" indent="0">
              <a:buNone/>
              <a:defRPr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  - </a:t>
            </a:r>
            <a:r>
              <a:rPr lang="ko-KR" altLang="en-US" sz="2800" dirty="0" smtClean="0"/>
              <a:t>은행의 고객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계좌 정보</a:t>
            </a:r>
            <a:endParaRPr lang="en-US" altLang="ko-KR" sz="2800" dirty="0" smtClean="0"/>
          </a:p>
          <a:p>
            <a:pPr marL="0" indent="0">
              <a:buNone/>
              <a:defRPr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  - </a:t>
            </a:r>
            <a:r>
              <a:rPr lang="ko-KR" altLang="en-US" sz="2800" dirty="0" smtClean="0"/>
              <a:t>학교의 학생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교과목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성적 정보</a:t>
            </a:r>
            <a:endParaRPr lang="en-US" altLang="ko-KR" sz="2800" dirty="0" smtClean="0"/>
          </a:p>
          <a:p>
            <a:pPr marL="0" indent="0">
              <a:buNone/>
              <a:defRPr/>
            </a:pPr>
            <a:r>
              <a:rPr lang="en-US" altLang="ko-KR" sz="2800" dirty="0" smtClean="0"/>
              <a:t>       -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Amazon.com</a:t>
            </a:r>
          </a:p>
          <a:p>
            <a:pPr marL="750887" lvl="2" inden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. 2000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만개 이상 품목을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2TB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저장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750887" lvl="2" inden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(200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대 서버로 관리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750887" lvl="2" inden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매일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1,500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만명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이상이 방문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  <a:defRPr/>
            </a:pPr>
            <a:r>
              <a:rPr lang="en-US" altLang="ko-KR" sz="2800" dirty="0" smtClean="0"/>
              <a:t>       </a:t>
            </a:r>
            <a:r>
              <a:rPr lang="en-US" altLang="ko-KR" sz="2800" dirty="0"/>
              <a:t>- </a:t>
            </a:r>
            <a:r>
              <a:rPr lang="ko-KR" altLang="en-US" sz="2800" dirty="0"/>
              <a:t>대한민국 </a:t>
            </a:r>
            <a:r>
              <a:rPr lang="en-US" altLang="ko-KR" sz="2800" dirty="0"/>
              <a:t>5,000</a:t>
            </a:r>
            <a:r>
              <a:rPr lang="ko-KR" altLang="en-US" sz="2800" dirty="0" err="1"/>
              <a:t>만명의</a:t>
            </a:r>
            <a:r>
              <a:rPr lang="ko-KR" altLang="en-US" sz="2800" dirty="0"/>
              <a:t> 복지정보 </a:t>
            </a:r>
            <a:r>
              <a:rPr lang="en-US" altLang="ko-KR" sz="2800" dirty="0"/>
              <a:t>20TB</a:t>
            </a:r>
          </a:p>
          <a:p>
            <a:pPr marL="0" indent="0">
              <a:buNone/>
              <a:defRPr/>
            </a:pPr>
            <a:r>
              <a:rPr lang="en-US" altLang="ko-KR" sz="2800" dirty="0"/>
              <a:t>         (</a:t>
            </a:r>
            <a:r>
              <a:rPr lang="ko-KR" altLang="en-US" sz="2800" dirty="0"/>
              <a:t>연 </a:t>
            </a:r>
            <a:r>
              <a:rPr lang="ko-KR" altLang="en-US" sz="2800" dirty="0" err="1"/>
              <a:t>수십조원의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복지비</a:t>
            </a:r>
            <a:r>
              <a:rPr lang="ko-KR" altLang="en-US" sz="2800" dirty="0"/>
              <a:t> 정산</a:t>
            </a:r>
            <a:r>
              <a:rPr lang="en-US" altLang="ko-KR" sz="2800" dirty="0"/>
              <a:t>/</a:t>
            </a:r>
            <a:r>
              <a:rPr lang="ko-KR" altLang="en-US" sz="2800" dirty="0"/>
              <a:t>지급</a:t>
            </a:r>
            <a:r>
              <a:rPr lang="en-US" altLang="ko-KR" sz="2800" dirty="0"/>
              <a:t>)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5826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데이터베이스의 생성과 관리를 담당하는 소프트웨어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패키지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운영체제와 함께 중요한 시스템 소프트웨어 패키지로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대표적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DBMS: </a:t>
            </a:r>
            <a:r>
              <a:rPr lang="en-US" altLang="ko-KR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Oracle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IBM DB2, Sybase, Microsoft MS-SQL, </a:t>
            </a:r>
            <a:r>
              <a:rPr lang="en-US" altLang="ko-KR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Cubrid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관리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1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데이터베이스 자체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이를 </a:t>
            </a:r>
            <a:r>
              <a:rPr lang="ko-KR" altLang="en-US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관리하는 </a:t>
            </a:r>
            <a:r>
              <a:rPr lang="en-US" altLang="ko-KR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SW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(DBMS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응용 프로그램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통칭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혼용하여 많이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</a:t>
            </a:r>
            <a:r>
              <a:rPr lang="ko-KR" altLang="en-US" dirty="0"/>
              <a:t>템</a:t>
            </a:r>
          </a:p>
        </p:txBody>
      </p:sp>
    </p:spTree>
    <p:extLst>
      <p:ext uri="{BB962C8B-B14F-4D97-AF65-F5344CB8AC3E}">
        <p14:creationId xmlns:p14="http://schemas.microsoft.com/office/powerpoint/2010/main" val="748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시스템 환경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15093" y="1982914"/>
            <a:ext cx="6339152" cy="45103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데이터베이스 </a:t>
            </a:r>
            <a:endParaRPr lang="en-US" altLang="ko-KR" dirty="0" smtClean="0"/>
          </a:p>
          <a:p>
            <a:r>
              <a:rPr lang="ko-KR" altLang="en-US" dirty="0" smtClean="0"/>
              <a:t>시스템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00028" y="3041149"/>
            <a:ext cx="6051475" cy="18596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DBMS</a:t>
            </a:r>
          </a:p>
          <a:p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9502" y="4091219"/>
            <a:ext cx="298978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chemeClr val="bg1"/>
                </a:solidFill>
              </a:rPr>
              <a:t>저장된 데이터에 접근하는 </a:t>
            </a:r>
            <a:r>
              <a:rPr lang="en-US" altLang="ko-KR" sz="1800" dirty="0" smtClean="0">
                <a:solidFill>
                  <a:schemeClr val="bg1"/>
                </a:solidFill>
              </a:rPr>
              <a:t>SW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9501" y="3217916"/>
            <a:ext cx="298978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chemeClr val="bg1"/>
                </a:solidFill>
              </a:rPr>
              <a:t>질의</a:t>
            </a:r>
            <a:r>
              <a:rPr lang="en-US" altLang="ko-KR" sz="1800" dirty="0" smtClean="0">
                <a:solidFill>
                  <a:schemeClr val="bg1"/>
                </a:solidFill>
              </a:rPr>
              <a:t>/</a:t>
            </a:r>
            <a:r>
              <a:rPr lang="ko-KR" altLang="en-US" sz="1800" dirty="0" smtClean="0">
                <a:solidFill>
                  <a:schemeClr val="bg1"/>
                </a:solidFill>
              </a:rPr>
              <a:t>프로그램을 수행하는 </a:t>
            </a:r>
            <a:r>
              <a:rPr lang="en-US" altLang="ko-KR" sz="1800" dirty="0" smtClean="0">
                <a:solidFill>
                  <a:schemeClr val="bg1"/>
                </a:solidFill>
              </a:rPr>
              <a:t>SW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9502" y="2396612"/>
            <a:ext cx="298978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chemeClr val="bg1"/>
                </a:solidFill>
              </a:rPr>
              <a:t>응용 프로그램</a:t>
            </a:r>
            <a:r>
              <a:rPr lang="en-US" altLang="ko-KR" sz="1800" dirty="0" smtClean="0">
                <a:solidFill>
                  <a:schemeClr val="bg1"/>
                </a:solidFill>
              </a:rPr>
              <a:t>/</a:t>
            </a:r>
            <a:r>
              <a:rPr lang="ko-KR" altLang="en-US" sz="1800" dirty="0" smtClean="0">
                <a:solidFill>
                  <a:schemeClr val="bg1"/>
                </a:solidFill>
              </a:rPr>
              <a:t>질의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원통 9"/>
          <p:cNvSpPr/>
          <p:nvPr/>
        </p:nvSpPr>
        <p:spPr>
          <a:xfrm>
            <a:off x="1839072" y="5280918"/>
            <a:ext cx="2075380" cy="99659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/>
              <a:t>저장된 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메타데이터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11" name="원통 10"/>
          <p:cNvSpPr/>
          <p:nvPr/>
        </p:nvSpPr>
        <p:spPr>
          <a:xfrm>
            <a:off x="4705562" y="5280917"/>
            <a:ext cx="2075380" cy="99659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/>
              <a:t>저장된 </a:t>
            </a:r>
            <a:r>
              <a:rPr lang="en-US" altLang="ko-KR" sz="1800" dirty="0" smtClean="0"/>
              <a:t>DB</a:t>
            </a:r>
            <a:endParaRPr lang="ko-KR" alt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3020598" y="1399481"/>
            <a:ext cx="298978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800" dirty="0" smtClean="0">
                <a:solidFill>
                  <a:schemeClr val="tx1"/>
                </a:solidFill>
              </a:rPr>
              <a:t>/</a:t>
            </a:r>
            <a:r>
              <a:rPr lang="ko-KR" altLang="en-US" sz="1800" dirty="0" smtClean="0">
                <a:solidFill>
                  <a:schemeClr val="tx1"/>
                </a:solidFill>
              </a:rPr>
              <a:t>프로그래머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474393" y="1717935"/>
            <a:ext cx="0" cy="647855"/>
          </a:xfrm>
          <a:prstGeom prst="straightConnector1">
            <a:avLst/>
          </a:prstGeom>
          <a:ln w="127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5" idx="0"/>
          </p:cNvCxnSpPr>
          <p:nvPr/>
        </p:nvCxnSpPr>
        <p:spPr>
          <a:xfrm flipH="1">
            <a:off x="4474394" y="2765944"/>
            <a:ext cx="1" cy="451972"/>
          </a:xfrm>
          <a:prstGeom prst="straightConnector1">
            <a:avLst/>
          </a:prstGeom>
          <a:ln w="127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4" idx="0"/>
          </p:cNvCxnSpPr>
          <p:nvPr/>
        </p:nvCxnSpPr>
        <p:spPr>
          <a:xfrm>
            <a:off x="4474394" y="3864247"/>
            <a:ext cx="1" cy="226972"/>
          </a:xfrm>
          <a:prstGeom prst="straightConnector1">
            <a:avLst/>
          </a:prstGeom>
          <a:ln w="127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0" idx="1"/>
          </p:cNvCxnSpPr>
          <p:nvPr/>
        </p:nvCxnSpPr>
        <p:spPr>
          <a:xfrm flipH="1">
            <a:off x="2876762" y="4768372"/>
            <a:ext cx="924674" cy="512546"/>
          </a:xfrm>
          <a:prstGeom prst="straightConnector1">
            <a:avLst/>
          </a:prstGeom>
          <a:ln w="12700" cmpd="sng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1" idx="1"/>
          </p:cNvCxnSpPr>
          <p:nvPr/>
        </p:nvCxnSpPr>
        <p:spPr>
          <a:xfrm>
            <a:off x="4952141" y="4768372"/>
            <a:ext cx="791111" cy="512545"/>
          </a:xfrm>
          <a:prstGeom prst="straightConnector1">
            <a:avLst/>
          </a:prstGeom>
          <a:ln w="12700" cmpd="sng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시스템의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중복성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저장공간 낭비 및 데이터의 일관성과 </a:t>
            </a:r>
            <a:r>
              <a:rPr lang="ko-KR" altLang="en-US" dirty="0" err="1" smtClean="0"/>
              <a:t>무결성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유지 어려움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등장배경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23641" y="3926864"/>
            <a:ext cx="8542971" cy="1785563"/>
            <a:chOff x="323641" y="3772754"/>
            <a:chExt cx="8542971" cy="178556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3641" y="4613093"/>
              <a:ext cx="3313407" cy="94522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bg1"/>
                  </a:solidFill>
                </a:rPr>
                <a:t>고객 데이터 파일</a:t>
              </a:r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endParaRPr lang="ko-KR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9944" y="4974794"/>
              <a:ext cx="67295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고객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id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7496" y="4974793"/>
              <a:ext cx="518836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이</a:t>
              </a:r>
              <a:r>
                <a:rPr lang="ko-KR" altLang="en-US" sz="1200" dirty="0">
                  <a:solidFill>
                    <a:schemeClr val="bg1"/>
                  </a:solidFill>
                </a:rPr>
                <a:t>름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0664" y="4976897"/>
              <a:ext cx="750018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연락처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60682" y="4976897"/>
              <a:ext cx="529098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주소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4672" y="4976896"/>
              <a:ext cx="549648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등급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0480" y="3776934"/>
              <a:ext cx="2250054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고객 관리 응용 프로그램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940168" y="4613093"/>
              <a:ext cx="4926444" cy="94522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bg1"/>
                  </a:solidFill>
                </a:rPr>
                <a:t>주문 데이터 파일</a:t>
              </a:r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endParaRPr lang="ko-KR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76471" y="4974794"/>
              <a:ext cx="642105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주문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id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62105" y="4974793"/>
              <a:ext cx="750018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고객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id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12122" y="4974792"/>
              <a:ext cx="726883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고객</a:t>
              </a:r>
              <a:r>
                <a:rPr lang="ko-KR" altLang="en-US" sz="1200" dirty="0">
                  <a:solidFill>
                    <a:schemeClr val="bg1"/>
                  </a:solidFill>
                </a:rPr>
                <a:t>명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21045" y="4976897"/>
              <a:ext cx="647230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연락처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06679" y="4976896"/>
              <a:ext cx="554800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주소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80950" y="3772754"/>
              <a:ext cx="2250054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주문 관리 응용 프로그램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61479" y="4978998"/>
              <a:ext cx="750018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제품</a:t>
              </a:r>
              <a:r>
                <a:rPr lang="ko-KR" altLang="en-US" sz="1200" dirty="0">
                  <a:solidFill>
                    <a:schemeClr val="bg1"/>
                  </a:solidFill>
                </a:rPr>
                <a:t>명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11497" y="4978997"/>
              <a:ext cx="549620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수량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직선 화살표 연결선 24"/>
          <p:cNvCxnSpPr>
            <a:stCxn id="13" idx="2"/>
            <a:endCxn id="4" idx="0"/>
          </p:cNvCxnSpPr>
          <p:nvPr/>
        </p:nvCxnSpPr>
        <p:spPr>
          <a:xfrm flipH="1">
            <a:off x="1980345" y="4238821"/>
            <a:ext cx="5162" cy="528382"/>
          </a:xfrm>
          <a:prstGeom prst="straightConnector1">
            <a:avLst/>
          </a:prstGeom>
          <a:ln w="12700" cmpd="sng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1" idx="2"/>
            <a:endCxn id="14" idx="0"/>
          </p:cNvCxnSpPr>
          <p:nvPr/>
        </p:nvCxnSpPr>
        <p:spPr>
          <a:xfrm flipH="1">
            <a:off x="6403390" y="4234641"/>
            <a:ext cx="2587" cy="532562"/>
          </a:xfrm>
          <a:prstGeom prst="straightConnector1">
            <a:avLst/>
          </a:prstGeom>
          <a:ln w="12700" cmpd="sng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559944" y="5128902"/>
            <a:ext cx="2429836" cy="36777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62105" y="5128902"/>
            <a:ext cx="2429836" cy="36777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0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</TotalTime>
  <Words>455</Words>
  <Application>Microsoft Office PowerPoint</Application>
  <PresentationFormat>화면 슬라이드 쇼(4:3)</PresentationFormat>
  <Paragraphs>147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HY견명조</vt:lpstr>
      <vt:lpstr>굴림</vt:lpstr>
      <vt:lpstr>맑은 고딕</vt:lpstr>
      <vt:lpstr>Arial</vt:lpstr>
      <vt:lpstr>Georgia</vt:lpstr>
      <vt:lpstr>Verdana</vt:lpstr>
      <vt:lpstr>Wingdings</vt:lpstr>
      <vt:lpstr>Wingdings 2</vt:lpstr>
      <vt:lpstr>고려청자</vt:lpstr>
      <vt:lpstr>Database Systems</vt:lpstr>
      <vt:lpstr>Contents</vt:lpstr>
      <vt:lpstr>PowerPoint 프레젠테이션</vt:lpstr>
      <vt:lpstr>데이터 ? 정보 ?</vt:lpstr>
      <vt:lpstr>데이터베이스</vt:lpstr>
      <vt:lpstr>데이터베이스 관리 시스템</vt:lpstr>
      <vt:lpstr>데이터베이스 시스템</vt:lpstr>
      <vt:lpstr>데이터베이스 시스템 환경</vt:lpstr>
      <vt:lpstr>DBMS의 등장배경</vt:lpstr>
      <vt:lpstr>DBMS의 등장배경</vt:lpstr>
      <vt:lpstr>데이터베이스 정의</vt:lpstr>
      <vt:lpstr>데이터베이스의 특징</vt:lpstr>
      <vt:lpstr>데이터베이스의 특징</vt:lpstr>
      <vt:lpstr>데이터베이스의 특징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dc:description>PresentationLoad.com</dc:description>
  <cp:lastModifiedBy>ihlee</cp:lastModifiedBy>
  <cp:revision>607</cp:revision>
  <dcterms:created xsi:type="dcterms:W3CDTF">2007-11-27T23:54:21Z</dcterms:created>
  <dcterms:modified xsi:type="dcterms:W3CDTF">2014-10-14T01:40:05Z</dcterms:modified>
</cp:coreProperties>
</file>