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29"/>
  </p:notesMasterIdLst>
  <p:handoutMasterIdLst>
    <p:handoutMasterId r:id="rId30"/>
  </p:handoutMasterIdLst>
  <p:sldIdLst>
    <p:sldId id="288" r:id="rId2"/>
    <p:sldId id="355" r:id="rId3"/>
    <p:sldId id="370" r:id="rId4"/>
    <p:sldId id="385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9" r:id="rId14"/>
    <p:sldId id="400" r:id="rId15"/>
    <p:sldId id="403" r:id="rId16"/>
    <p:sldId id="401" r:id="rId17"/>
    <p:sldId id="402" r:id="rId18"/>
    <p:sldId id="404" r:id="rId19"/>
    <p:sldId id="405" r:id="rId20"/>
    <p:sldId id="406" r:id="rId21"/>
    <p:sldId id="407" r:id="rId22"/>
    <p:sldId id="409" r:id="rId23"/>
    <p:sldId id="410" r:id="rId24"/>
    <p:sldId id="412" r:id="rId25"/>
    <p:sldId id="398" r:id="rId26"/>
    <p:sldId id="413" r:id="rId27"/>
    <p:sldId id="34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 autoAdjust="0"/>
    <p:restoredTop sz="92928" autoAdjust="0"/>
  </p:normalViewPr>
  <p:slideViewPr>
    <p:cSldViewPr snapToGrid="0">
      <p:cViewPr varScale="1">
        <p:scale>
          <a:sx n="108" d="100"/>
          <a:sy n="108" d="100"/>
        </p:scale>
        <p:origin x="106" y="154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47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48C11-BDA7-477F-BB77-94ECF8BD85F4}" type="slidenum">
              <a:rPr lang="de-DE" altLang="ko-KR" smtClean="0"/>
              <a:pPr>
                <a:defRPr/>
              </a:pPr>
              <a:t>20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9704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83FB-2CD8-49B0-BE71-62C6DE19FED5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B12-7FCC-49D4-B071-9C957564A688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39CB-C139-4B45-B3A1-07754893147A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0B9B-24ED-442B-B2A6-126F780BE0E9}" type="datetime1">
              <a:rPr lang="en-US" altLang="ko-KR" smtClean="0"/>
              <a:t>10/27/2014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D45-DFDA-4D9C-B11F-9E5051459022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3F4-E297-4382-ACB4-06FF2EB6C816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5923-CFD6-4CA6-ADDB-96FEB6155408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6328-51D9-4EB6-BB1A-A25AA15B81E9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DC32-4393-4741-9463-4559712E1ED6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CD7-34AE-4A58-BFBD-3E4E79E57A79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25A-9EBB-44EE-A099-4D0356EBEC2D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7DA0DCC-8344-4A7E-A238-0B480289960C}" type="datetime1">
              <a:rPr lang="en-US" altLang="ko-KR" smtClean="0"/>
              <a:t>10/27/2014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2014.10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ER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모델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-Database Basic-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부양가족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보험 목적을 위해서 각 사원의 </a:t>
            </a:r>
            <a:r>
              <a:rPr lang="ko-KR" altLang="en-US" sz="24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부양가족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들을 기록한다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각 부양 가족에 대해서 이름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사원과의 관계를 기록한다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 smtClean="0"/>
              <a:t>COMPANY </a:t>
            </a:r>
            <a:r>
              <a:rPr lang="ko-KR" altLang="en-US" sz="3600" dirty="0" smtClean="0"/>
              <a:t>데이터베이스 예제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10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개체 관계 </a:t>
            </a:r>
            <a:r>
              <a:rPr lang="en-US" altLang="ko-KR" dirty="0" smtClean="0"/>
              <a:t>(Entity Relationship)</a:t>
            </a:r>
            <a:r>
              <a:rPr lang="ko-KR" altLang="en-US" dirty="0" smtClean="0"/>
              <a:t> 데이터 모델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800" dirty="0" err="1" smtClean="0"/>
              <a:t>피터</a:t>
            </a:r>
            <a:r>
              <a:rPr lang="ko-KR" altLang="en-US" sz="2800" dirty="0" smtClean="0"/>
              <a:t> 첸</a:t>
            </a:r>
            <a:r>
              <a:rPr lang="en-US" altLang="ko-KR" sz="2800" dirty="0" smtClean="0"/>
              <a:t>(Peter Chen)</a:t>
            </a:r>
            <a:r>
              <a:rPr lang="ko-KR" altLang="en-US" sz="2800" dirty="0" smtClean="0"/>
              <a:t>이 제안한 개념적 데이터 모델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ER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모델은 데이터를 </a:t>
            </a:r>
            <a:r>
              <a:rPr lang="ko-KR" altLang="en-US" sz="2800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28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개체</a:t>
            </a:r>
            <a:r>
              <a:rPr lang="en-US" altLang="ko-KR" sz="28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28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28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8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800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애트리뷰트</a:t>
            </a:r>
            <a:r>
              <a:rPr lang="en-US" altLang="ko-KR" sz="28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28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모델링합니다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관계 모델링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또는 개체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관계 모델링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Entity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실세계에서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독립적으로 존재하는 실체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Relationship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엔티티들간의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연관 관계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다이어그램</a:t>
            </a:r>
            <a:r>
              <a:rPr lang="en-US" altLang="ko-KR" dirty="0" smtClean="0"/>
              <a:t>(E-R diagram)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모델을 이용해 현실 세계를 개념적으로 </a:t>
            </a:r>
            <a:r>
              <a:rPr lang="ko-KR" altLang="en-US" dirty="0" err="1" smtClean="0"/>
              <a:t>모델링한</a:t>
            </a:r>
            <a:r>
              <a:rPr lang="ko-KR" altLang="en-US" dirty="0" smtClean="0"/>
              <a:t> 결과물을 그림으로 표현한 것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 smtClean="0"/>
              <a:t>ER </a:t>
            </a:r>
            <a:r>
              <a:rPr lang="ko-KR" altLang="en-US" sz="3600" dirty="0" smtClean="0"/>
              <a:t>모델 개요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12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0175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Entity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400" dirty="0" smtClean="0"/>
              <a:t>저장할 가치가 있는 중요 데이터를</a:t>
            </a:r>
            <a:endParaRPr lang="en-US" altLang="ko-KR" sz="2400" dirty="0" smtClean="0"/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400" dirty="0" smtClean="0"/>
              <a:t>  </a:t>
            </a:r>
            <a:r>
              <a:rPr lang="ko-KR" altLang="en-US" sz="2400" dirty="0" smtClean="0"/>
              <a:t> 가지고 있는 사람이나 사물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사건 등</a:t>
            </a:r>
            <a:endParaRPr lang="en-US" altLang="ko-KR" sz="2400" dirty="0" smtClean="0"/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400" dirty="0" smtClean="0"/>
              <a:t>E-R </a:t>
            </a:r>
            <a:r>
              <a:rPr lang="ko-KR" altLang="en-US" sz="2400" dirty="0" smtClean="0"/>
              <a:t>다이어그램에서 사각형으로 표현하고 사각형 안에 이름을 표기</a:t>
            </a:r>
            <a:endParaRPr lang="en-US" altLang="ko-KR" sz="2400" dirty="0" smtClean="0"/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2400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24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애트리뷰트를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갖는 </a:t>
            </a:r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엔티티들의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집합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130175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Attribute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엔티티를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설명하는 속성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200" dirty="0" err="1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기본키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200" dirty="0" err="1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애트리뷰트</a:t>
            </a:r>
            <a:r>
              <a:rPr lang="en-US" altLang="ko-KR" sz="22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각 개체 </a:t>
            </a:r>
            <a:r>
              <a:rPr lang="ko-KR" altLang="en-US" sz="2200" dirty="0" err="1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인스턴스를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식별하는데 사용</a:t>
            </a:r>
            <a:endParaRPr lang="en-US" altLang="ko-KR" sz="2200" dirty="0" smtClean="0">
              <a:solidFill>
                <a:schemeClr val="tx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2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				ER-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다이어그램에서 밑줄로 표현</a:t>
            </a:r>
            <a:endParaRPr lang="en-US" altLang="ko-KR" sz="2200" dirty="0" smtClean="0">
              <a:solidFill>
                <a:schemeClr val="tx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 smtClean="0"/>
              <a:t>Entity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Attribute</a:t>
            </a:r>
            <a:endParaRPr lang="ko-KR" altLang="en-US" sz="3600" dirty="0"/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6883400" y="1601490"/>
            <a:ext cx="9017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Oval 22"/>
          <p:cNvSpPr>
            <a:spLocks noChangeArrowheads="1"/>
          </p:cNvSpPr>
          <p:nvPr/>
        </p:nvSpPr>
        <p:spPr bwMode="auto">
          <a:xfrm>
            <a:off x="6532880" y="2103120"/>
            <a:ext cx="679450" cy="32387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7381622" y="2006901"/>
            <a:ext cx="1420748" cy="534389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Oval 25"/>
          <p:cNvSpPr>
            <a:spLocks noChangeArrowheads="1"/>
          </p:cNvSpPr>
          <p:nvPr/>
        </p:nvSpPr>
        <p:spPr bwMode="auto">
          <a:xfrm>
            <a:off x="7546340" y="2091690"/>
            <a:ext cx="1071880" cy="36576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6766560" y="2668290"/>
            <a:ext cx="178054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6881925" y="1592581"/>
            <a:ext cx="1241322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Number</a:t>
            </a: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6583681" y="2125981"/>
            <a:ext cx="97582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Name</a:t>
            </a: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7562850" y="2128540"/>
            <a:ext cx="95539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Locations</a:t>
            </a: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6755130" y="2684165"/>
            <a:ext cx="175938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DEPARTMENT</a:t>
            </a:r>
          </a:p>
        </p:txBody>
      </p:sp>
      <p:sp>
        <p:nvSpPr>
          <p:cNvPr id="13" name="Line 88"/>
          <p:cNvSpPr>
            <a:spLocks noChangeShapeType="1"/>
          </p:cNvSpPr>
          <p:nvPr/>
        </p:nvSpPr>
        <p:spPr bwMode="auto">
          <a:xfrm>
            <a:off x="7334250" y="1899940"/>
            <a:ext cx="0" cy="762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89"/>
          <p:cNvSpPr>
            <a:spLocks noChangeShapeType="1"/>
          </p:cNvSpPr>
          <p:nvPr/>
        </p:nvSpPr>
        <p:spPr bwMode="auto">
          <a:xfrm>
            <a:off x="6953250" y="2433340"/>
            <a:ext cx="30480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Line 90"/>
          <p:cNvSpPr>
            <a:spLocks noChangeShapeType="1"/>
          </p:cNvSpPr>
          <p:nvPr/>
        </p:nvSpPr>
        <p:spPr bwMode="auto">
          <a:xfrm>
            <a:off x="8020050" y="2433340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애트리뷰트의</a:t>
            </a:r>
            <a:r>
              <a:rPr lang="ko-KR" altLang="en-US" dirty="0" smtClean="0"/>
              <a:t>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값의 개수에 따라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단일값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애트리뷰트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>
                <a:solidFill>
                  <a:srgbClr val="FFFF00"/>
                </a:solidFill>
              </a:rPr>
              <a:t>다중값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r>
              <a:rPr lang="ko-KR" altLang="en-US" dirty="0" err="1" smtClean="0"/>
              <a:t>애트리뷰트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의미 분해 가능성에 따라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단순 </a:t>
            </a:r>
            <a:r>
              <a:rPr lang="ko-KR" altLang="en-US" dirty="0" err="1" smtClean="0"/>
              <a:t>애트리뷰트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FFF00"/>
                </a:solidFill>
              </a:rPr>
              <a:t>복합 </a:t>
            </a:r>
            <a:r>
              <a:rPr lang="ko-KR" altLang="en-US" dirty="0" err="1" smtClean="0"/>
              <a:t>애트리뷰트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6403340" y="2092980"/>
            <a:ext cx="9017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Oval 22"/>
          <p:cNvSpPr>
            <a:spLocks noChangeArrowheads="1"/>
          </p:cNvSpPr>
          <p:nvPr/>
        </p:nvSpPr>
        <p:spPr bwMode="auto">
          <a:xfrm>
            <a:off x="6052820" y="2594610"/>
            <a:ext cx="679450" cy="32387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6901562" y="2498391"/>
            <a:ext cx="1420748" cy="534389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Oval 25"/>
          <p:cNvSpPr>
            <a:spLocks noChangeArrowheads="1"/>
          </p:cNvSpPr>
          <p:nvPr/>
        </p:nvSpPr>
        <p:spPr bwMode="auto">
          <a:xfrm>
            <a:off x="7066280" y="2583180"/>
            <a:ext cx="1071880" cy="36576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6286500" y="3159780"/>
            <a:ext cx="178054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6401865" y="2084071"/>
            <a:ext cx="1241322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Number</a:t>
            </a: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6103621" y="2617471"/>
            <a:ext cx="97582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Name</a:t>
            </a: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7082790" y="2620030"/>
            <a:ext cx="95539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Locations</a:t>
            </a: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6275070" y="3175655"/>
            <a:ext cx="175938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DEPATMENT</a:t>
            </a:r>
          </a:p>
        </p:txBody>
      </p:sp>
      <p:sp>
        <p:nvSpPr>
          <p:cNvPr id="13" name="Line 88"/>
          <p:cNvSpPr>
            <a:spLocks noChangeShapeType="1"/>
          </p:cNvSpPr>
          <p:nvPr/>
        </p:nvSpPr>
        <p:spPr bwMode="auto">
          <a:xfrm>
            <a:off x="6854190" y="2391430"/>
            <a:ext cx="0" cy="762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89"/>
          <p:cNvSpPr>
            <a:spLocks noChangeShapeType="1"/>
          </p:cNvSpPr>
          <p:nvPr/>
        </p:nvSpPr>
        <p:spPr bwMode="auto">
          <a:xfrm>
            <a:off x="6473190" y="2924830"/>
            <a:ext cx="30480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Line 90"/>
          <p:cNvSpPr>
            <a:spLocks noChangeShapeType="1"/>
          </p:cNvSpPr>
          <p:nvPr/>
        </p:nvSpPr>
        <p:spPr bwMode="auto">
          <a:xfrm>
            <a:off x="7539990" y="2924830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5668010" y="4333260"/>
            <a:ext cx="6731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6430010" y="4333260"/>
            <a:ext cx="6731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7192010" y="4333260"/>
            <a:ext cx="6731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6125210" y="4790460"/>
            <a:ext cx="6731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106160" y="5285760"/>
            <a:ext cx="1282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645785" y="4349135"/>
            <a:ext cx="727763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Fname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6483985" y="4349135"/>
            <a:ext cx="60753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Minit</a:t>
            </a: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7169785" y="4349135"/>
            <a:ext cx="72455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Lname</a:t>
            </a: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6102985" y="4806335"/>
            <a:ext cx="67165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Name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7409180" y="4768235"/>
            <a:ext cx="673100" cy="308419"/>
            <a:chOff x="7329170" y="4505345"/>
            <a:chExt cx="673100" cy="308419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7329170" y="4565670"/>
              <a:ext cx="673100" cy="2159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Rectangle 50"/>
            <p:cNvSpPr>
              <a:spLocks noChangeArrowheads="1"/>
            </p:cNvSpPr>
            <p:nvPr/>
          </p:nvSpPr>
          <p:spPr bwMode="auto">
            <a:xfrm>
              <a:off x="7459345" y="4505345"/>
              <a:ext cx="466474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sng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Ssn</a:t>
              </a:r>
            </a:p>
          </p:txBody>
        </p:sp>
      </p:grp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6295403" y="5313065"/>
            <a:ext cx="105958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EMPLOYEE</a:t>
            </a:r>
          </a:p>
        </p:txBody>
      </p:sp>
      <p:sp>
        <p:nvSpPr>
          <p:cNvPr id="36" name="Line 76"/>
          <p:cNvSpPr>
            <a:spLocks noChangeShapeType="1"/>
          </p:cNvSpPr>
          <p:nvPr/>
        </p:nvSpPr>
        <p:spPr bwMode="auto">
          <a:xfrm>
            <a:off x="5966460" y="4631710"/>
            <a:ext cx="30480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Line 77"/>
          <p:cNvSpPr>
            <a:spLocks noChangeShapeType="1"/>
          </p:cNvSpPr>
          <p:nvPr/>
        </p:nvSpPr>
        <p:spPr bwMode="auto">
          <a:xfrm flipH="1">
            <a:off x="6804660" y="4631710"/>
            <a:ext cx="68580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Line 78"/>
          <p:cNvSpPr>
            <a:spLocks noChangeShapeType="1"/>
          </p:cNvSpPr>
          <p:nvPr/>
        </p:nvSpPr>
        <p:spPr bwMode="auto">
          <a:xfrm>
            <a:off x="6499860" y="5088910"/>
            <a:ext cx="312420" cy="22604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Line 126"/>
          <p:cNvSpPr>
            <a:spLocks noChangeShapeType="1"/>
          </p:cNvSpPr>
          <p:nvPr/>
        </p:nvSpPr>
        <p:spPr bwMode="auto">
          <a:xfrm flipH="1">
            <a:off x="6499860" y="4631710"/>
            <a:ext cx="228600" cy="1524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Line 127"/>
          <p:cNvSpPr>
            <a:spLocks noChangeShapeType="1"/>
          </p:cNvSpPr>
          <p:nvPr/>
        </p:nvSpPr>
        <p:spPr bwMode="auto">
          <a:xfrm flipH="1">
            <a:off x="7425690" y="5086350"/>
            <a:ext cx="163830" cy="15496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14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6" grpId="0"/>
      <p:bldP spid="27" grpId="0"/>
      <p:bldP spid="28" grpId="0"/>
      <p:bldP spid="29" grpId="0"/>
      <p:bldP spid="35" grpId="0"/>
      <p:bldP spid="36" grpId="0" animBg="1"/>
      <p:bldP spid="37" grpId="0" animBg="1"/>
      <p:bldP spid="38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애트리뷰트</a:t>
            </a:r>
            <a:r>
              <a:rPr lang="ko-KR" altLang="en-US" dirty="0" smtClean="0"/>
              <a:t> 분류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FFFF00"/>
                </a:solidFill>
              </a:rPr>
              <a:t>유도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애트리뷰트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기존의 다른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값으로부터 유도되어 결정되는 속성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3188031" y="4287540"/>
            <a:ext cx="9017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Oval 22"/>
          <p:cNvSpPr>
            <a:spLocks noChangeArrowheads="1"/>
          </p:cNvSpPr>
          <p:nvPr/>
        </p:nvSpPr>
        <p:spPr bwMode="auto">
          <a:xfrm>
            <a:off x="2837511" y="4789170"/>
            <a:ext cx="679450" cy="32387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3686253" y="4692951"/>
            <a:ext cx="1420748" cy="534389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Oval 25"/>
          <p:cNvSpPr>
            <a:spLocks noChangeArrowheads="1"/>
          </p:cNvSpPr>
          <p:nvPr/>
        </p:nvSpPr>
        <p:spPr bwMode="auto">
          <a:xfrm>
            <a:off x="3850971" y="4777740"/>
            <a:ext cx="1071880" cy="36576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071191" y="5354340"/>
            <a:ext cx="178054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3178605" y="4278631"/>
            <a:ext cx="1241322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Number</a:t>
            </a: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2880361" y="4812031"/>
            <a:ext cx="97582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Name</a:t>
            </a: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3859530" y="4814590"/>
            <a:ext cx="95539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Locations</a:t>
            </a: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3051810" y="5370215"/>
            <a:ext cx="175938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DEPARTMENT</a:t>
            </a:r>
          </a:p>
        </p:txBody>
      </p:sp>
      <p:sp>
        <p:nvSpPr>
          <p:cNvPr id="13" name="Line 88"/>
          <p:cNvSpPr>
            <a:spLocks noChangeShapeType="1"/>
          </p:cNvSpPr>
          <p:nvPr/>
        </p:nvSpPr>
        <p:spPr bwMode="auto">
          <a:xfrm>
            <a:off x="3638881" y="4585990"/>
            <a:ext cx="0" cy="762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89"/>
          <p:cNvSpPr>
            <a:spLocks noChangeShapeType="1"/>
          </p:cNvSpPr>
          <p:nvPr/>
        </p:nvSpPr>
        <p:spPr bwMode="auto">
          <a:xfrm>
            <a:off x="3257881" y="5119390"/>
            <a:ext cx="30480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Line 90"/>
          <p:cNvSpPr>
            <a:spLocks noChangeShapeType="1"/>
          </p:cNvSpPr>
          <p:nvPr/>
        </p:nvSpPr>
        <p:spPr bwMode="auto">
          <a:xfrm>
            <a:off x="4324681" y="5119390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1606881" y="4903470"/>
            <a:ext cx="1144270" cy="39626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59"/>
          <p:cNvSpPr>
            <a:spLocks noChangeArrowheads="1"/>
          </p:cNvSpPr>
          <p:nvPr/>
        </p:nvSpPr>
        <p:spPr bwMode="auto">
          <a:xfrm>
            <a:off x="1554480" y="4964431"/>
            <a:ext cx="115443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NumOfEmp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Line 89"/>
          <p:cNvSpPr>
            <a:spLocks noChangeShapeType="1"/>
          </p:cNvSpPr>
          <p:nvPr/>
        </p:nvSpPr>
        <p:spPr bwMode="auto">
          <a:xfrm>
            <a:off x="2271091" y="5257800"/>
            <a:ext cx="925830" cy="9144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15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Company </a:t>
            </a:r>
            <a:r>
              <a:rPr lang="ko-KR" altLang="en-US" dirty="0" smtClean="0"/>
              <a:t>데이터베이스의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16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개체와 개체 사이의 </a:t>
            </a:r>
            <a:r>
              <a:rPr lang="ko-KR" altLang="en-US" sz="2400" dirty="0" err="1" smtClean="0"/>
              <a:t>의미있는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연관성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ERD</a:t>
            </a:r>
            <a:r>
              <a:rPr lang="ko-KR" altLang="en-US" sz="2400" dirty="0"/>
              <a:t>에서 마름모로 표현</a:t>
            </a:r>
            <a:endParaRPr lang="en-US" altLang="ko-KR" sz="2400" dirty="0"/>
          </a:p>
          <a:p>
            <a:pPr lvl="1">
              <a:buNone/>
            </a:pPr>
            <a:r>
              <a:rPr lang="en-US" altLang="ko-KR" sz="2400" dirty="0" smtClean="0"/>
              <a:t>  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고객과 책 개체와의 관계</a:t>
            </a:r>
            <a:endParaRPr lang="en-US" altLang="ko-KR" sz="2400" dirty="0" smtClean="0"/>
          </a:p>
          <a:p>
            <a:pPr lvl="1">
              <a:buNone/>
            </a:pPr>
            <a:r>
              <a:rPr lang="en-US" altLang="ko-KR" sz="2400" dirty="0" smtClean="0"/>
              <a:t>        : </a:t>
            </a:r>
            <a:r>
              <a:rPr lang="ko-KR" altLang="en-US" sz="2400" dirty="0" smtClean="0"/>
              <a:t>고객은 </a:t>
            </a:r>
            <a:r>
              <a:rPr lang="ko-KR" altLang="en-US" sz="2400" dirty="0" smtClean="0"/>
              <a:t>책을 </a:t>
            </a:r>
            <a:r>
              <a:rPr lang="ko-KR" altLang="en-US" sz="2400" dirty="0" smtClean="0">
                <a:solidFill>
                  <a:srgbClr val="FFFF00"/>
                </a:solidFill>
              </a:rPr>
              <a:t>구매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한다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ko-KR" altLang="en-US" sz="2400" dirty="0"/>
              <a:t>관계도 </a:t>
            </a:r>
            <a:r>
              <a:rPr lang="ko-KR" altLang="en-US" sz="2400" dirty="0" err="1"/>
              <a:t>애트리뷰트를</a:t>
            </a:r>
            <a:r>
              <a:rPr lang="ko-KR" altLang="en-US" sz="2400" dirty="0"/>
              <a:t> 가질 수 있음</a:t>
            </a:r>
            <a:endParaRPr lang="en-US" altLang="ko-KR" sz="2400" dirty="0"/>
          </a:p>
          <a:p>
            <a:pPr lvl="1">
              <a:buNone/>
            </a:pP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Relationship</a:t>
            </a:r>
            <a:endParaRPr lang="ko-KR" altLang="en-US" dirty="0"/>
          </a:p>
        </p:txBody>
      </p:sp>
      <p:sp>
        <p:nvSpPr>
          <p:cNvPr id="5" name="Oval 22"/>
          <p:cNvSpPr>
            <a:spLocks noChangeArrowheads="1"/>
          </p:cNvSpPr>
          <p:nvPr/>
        </p:nvSpPr>
        <p:spPr bwMode="auto">
          <a:xfrm>
            <a:off x="3149600" y="4697730"/>
            <a:ext cx="1079500" cy="33147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4516978" y="4678995"/>
            <a:ext cx="1250950" cy="348955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3200401" y="4720591"/>
            <a:ext cx="97582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구매일자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4659630" y="4711720"/>
            <a:ext cx="90409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결제방식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89"/>
          <p:cNvSpPr>
            <a:spLocks noChangeShapeType="1"/>
          </p:cNvSpPr>
          <p:nvPr/>
        </p:nvSpPr>
        <p:spPr bwMode="auto">
          <a:xfrm>
            <a:off x="3569970" y="5027950"/>
            <a:ext cx="304800" cy="194853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Line 90"/>
          <p:cNvSpPr>
            <a:spLocks noChangeShapeType="1"/>
          </p:cNvSpPr>
          <p:nvPr/>
        </p:nvSpPr>
        <p:spPr bwMode="auto">
          <a:xfrm flipH="1">
            <a:off x="4545330" y="4972050"/>
            <a:ext cx="152400" cy="27307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61"/>
          <p:cNvSpPr>
            <a:spLocks noChangeArrowheads="1"/>
          </p:cNvSpPr>
          <p:nvPr/>
        </p:nvSpPr>
        <p:spPr bwMode="auto">
          <a:xfrm>
            <a:off x="834390" y="5202575"/>
            <a:ext cx="1759380" cy="308419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</a:t>
            </a:r>
            <a:endParaRPr kumimoji="0" lang="en-US" altLang="ko-KR" sz="14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61"/>
          <p:cNvSpPr>
            <a:spLocks noChangeArrowheads="1"/>
          </p:cNvSpPr>
          <p:nvPr/>
        </p:nvSpPr>
        <p:spPr bwMode="auto">
          <a:xfrm>
            <a:off x="5829300" y="5278775"/>
            <a:ext cx="1759380" cy="308419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책</a:t>
            </a:r>
            <a:endParaRPr kumimoji="0" lang="en-US" altLang="ko-KR" sz="14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3394710" y="5120640"/>
            <a:ext cx="1737360" cy="5257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구매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Line 89"/>
          <p:cNvSpPr>
            <a:spLocks noChangeShapeType="1"/>
          </p:cNvSpPr>
          <p:nvPr/>
        </p:nvSpPr>
        <p:spPr bwMode="auto">
          <a:xfrm>
            <a:off x="2606040" y="5387340"/>
            <a:ext cx="807720" cy="2286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Line 89"/>
          <p:cNvSpPr>
            <a:spLocks noChangeShapeType="1"/>
          </p:cNvSpPr>
          <p:nvPr/>
        </p:nvSpPr>
        <p:spPr bwMode="auto">
          <a:xfrm>
            <a:off x="5143500" y="5394960"/>
            <a:ext cx="685800" cy="1524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17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관계의 유형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관계차수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관계에 참여하는 개체 타입의 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기준</a:t>
            </a:r>
            <a:endParaRPr lang="en-US" altLang="ko-KR" sz="2400" dirty="0" smtClean="0"/>
          </a:p>
          <a:p>
            <a:pPr lvl="2">
              <a:buNone/>
            </a:pPr>
            <a:r>
              <a:rPr lang="ko-KR" altLang="en-US" dirty="0" smtClean="0"/>
              <a:t>이항관계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err="1" smtClean="0"/>
              <a:t>삼항관계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순환관계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18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관계의 유형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일대일</a:t>
            </a:r>
            <a:r>
              <a:rPr lang="en-US" altLang="ko-KR" dirty="0" smtClean="0"/>
              <a:t>(1:1)</a:t>
            </a:r>
          </a:p>
          <a:p>
            <a:pPr lvl="2">
              <a:buNone/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</a:t>
            </a:r>
          </a:p>
          <a:p>
            <a:pPr lvl="2">
              <a:buNone/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(M:N)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37760" y="2125980"/>
            <a:ext cx="4046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>
                <a:solidFill>
                  <a:srgbClr val="FFFF00"/>
                </a:solidFill>
              </a:rPr>
              <a:t>매핑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r>
              <a:rPr lang="ko-KR" altLang="en-US" dirty="0" err="1" smtClean="0">
                <a:solidFill>
                  <a:srgbClr val="FFFF00"/>
                </a:solidFill>
              </a:rPr>
              <a:t>카디널리티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0" lvl="1"/>
            <a:r>
              <a:rPr lang="en-US" altLang="ko-KR" dirty="0" smtClean="0"/>
              <a:t> </a:t>
            </a:r>
            <a:r>
              <a:rPr lang="ko-KR" altLang="en-US" dirty="0" smtClean="0"/>
              <a:t>관계를 맺는 두 개체 집합에서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연관성을 맺고 있는 상대 개체 집합의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개수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Rectangle 61"/>
          <p:cNvSpPr>
            <a:spLocks noChangeArrowheads="1"/>
          </p:cNvSpPr>
          <p:nvPr/>
        </p:nvSpPr>
        <p:spPr bwMode="auto">
          <a:xfrm>
            <a:off x="834390" y="5202575"/>
            <a:ext cx="1759380" cy="308419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Employee</a:t>
            </a:r>
            <a:endParaRPr kumimoji="0" lang="en-US" altLang="ko-KR" sz="14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5829300" y="5278775"/>
            <a:ext cx="1759380" cy="308419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Department</a:t>
            </a:r>
          </a:p>
        </p:txBody>
      </p:sp>
      <p:sp>
        <p:nvSpPr>
          <p:cNvPr id="13" name="다이아몬드 12"/>
          <p:cNvSpPr/>
          <p:nvPr/>
        </p:nvSpPr>
        <p:spPr>
          <a:xfrm>
            <a:off x="3200400" y="5063490"/>
            <a:ext cx="2068830" cy="6057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Manages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4" name="Line 89"/>
          <p:cNvSpPr>
            <a:spLocks noChangeShapeType="1"/>
          </p:cNvSpPr>
          <p:nvPr/>
        </p:nvSpPr>
        <p:spPr bwMode="auto">
          <a:xfrm>
            <a:off x="2606040" y="5387340"/>
            <a:ext cx="628650" cy="762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Line 89"/>
          <p:cNvSpPr>
            <a:spLocks noChangeShapeType="1"/>
          </p:cNvSpPr>
          <p:nvPr/>
        </p:nvSpPr>
        <p:spPr bwMode="auto">
          <a:xfrm>
            <a:off x="5246370" y="5394960"/>
            <a:ext cx="480060" cy="1524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Line 89"/>
          <p:cNvSpPr>
            <a:spLocks noChangeShapeType="1"/>
          </p:cNvSpPr>
          <p:nvPr/>
        </p:nvSpPr>
        <p:spPr bwMode="auto">
          <a:xfrm>
            <a:off x="5280660" y="5337810"/>
            <a:ext cx="480060" cy="1524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7662" y="4806462"/>
            <a:ext cx="480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5754" y="4806462"/>
            <a:ext cx="480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19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데이터 모델링을 이해하고 </a:t>
            </a:r>
            <a:r>
              <a:rPr lang="ko-KR" altLang="en-US" sz="2400" dirty="0" smtClean="0">
                <a:solidFill>
                  <a:srgbClr val="FFC000"/>
                </a:solidFill>
              </a:rPr>
              <a:t>데이터베이스 설계 과정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 설명할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en-US" altLang="ko-KR" sz="2400" dirty="0" smtClean="0">
                <a:solidFill>
                  <a:srgbClr val="FFC000"/>
                </a:solidFill>
              </a:rPr>
              <a:t>ER </a:t>
            </a:r>
            <a:r>
              <a:rPr lang="ko-KR" altLang="en-US" sz="2400" dirty="0" smtClean="0">
                <a:solidFill>
                  <a:srgbClr val="FFC000"/>
                </a:solidFill>
              </a:rPr>
              <a:t>데이터 모델링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 이해하고 데이터베이스 설계에 활용할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관계의 참여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참여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관계에 반드시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2000" dirty="0" smtClean="0"/>
              <a:t>   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모든 부서는 반드시 </a:t>
            </a:r>
            <a:r>
              <a:rPr lang="ko-KR" altLang="en-US" sz="2000" dirty="0" smtClean="0"/>
              <a:t>관리자가 존재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</a:t>
            </a:r>
            <a:r>
              <a:rPr lang="ko-KR" altLang="en-US" sz="2000" dirty="0" smtClean="0"/>
              <a:t>모든 </a:t>
            </a:r>
            <a:r>
              <a:rPr lang="ko-KR" altLang="en-US" sz="2000" dirty="0" smtClean="0"/>
              <a:t>고객은 반드시 책을 구매해야 함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400" dirty="0" smtClean="0"/>
              <a:t>    ERD</a:t>
            </a:r>
            <a:r>
              <a:rPr lang="ko-KR" altLang="en-US" sz="2400" dirty="0" smtClean="0"/>
              <a:t>에서 이중선으로 표시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 참여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개체의 일부만 관계에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2000" dirty="0" smtClean="0"/>
              <a:t>   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책 개체의 일부만 고객 개체와의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구매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관계에 참여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20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Company </a:t>
            </a:r>
            <a:r>
              <a:rPr lang="ko-KR" altLang="en-US" dirty="0" smtClean="0"/>
              <a:t>데이터베이스의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관계를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21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Dependent </a:t>
            </a:r>
            <a:r>
              <a:rPr lang="ko-KR" altLang="en-US" dirty="0" err="1" smtClean="0"/>
              <a:t>엔티티와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봅시다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기본키가</a:t>
            </a:r>
            <a:r>
              <a:rPr lang="ko-KR" altLang="en-US" dirty="0" smtClean="0"/>
              <a:t> 있나요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부양가족은 자신의 키 </a:t>
            </a:r>
            <a:r>
              <a:rPr lang="ko-KR" altLang="en-US" dirty="0" err="1" smtClean="0"/>
              <a:t>애트리뷰트가</a:t>
            </a:r>
            <a:r>
              <a:rPr lang="ko-KR" altLang="en-US" dirty="0" smtClean="0"/>
              <a:t> 없네요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약한 </a:t>
            </a:r>
            <a:r>
              <a:rPr lang="ko-KR" altLang="en-US" dirty="0" err="1" smtClean="0">
                <a:solidFill>
                  <a:srgbClr val="00B050"/>
                </a:solidFill>
              </a:rPr>
              <a:t>엔티티</a:t>
            </a:r>
            <a:r>
              <a:rPr lang="ko-KR" altLang="en-US" dirty="0" smtClean="0">
                <a:solidFill>
                  <a:srgbClr val="00B050"/>
                </a:solidFill>
              </a:rPr>
              <a:t> 타입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dirty="0" smtClean="0"/>
              <a:t>자신의 키 </a:t>
            </a:r>
            <a:r>
              <a:rPr lang="ko-KR" altLang="en-US" dirty="0" err="1" smtClean="0"/>
              <a:t>애트리뷰트가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약한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타입은 </a:t>
            </a:r>
            <a:r>
              <a:rPr lang="ko-KR" altLang="en-US" dirty="0" err="1" smtClean="0"/>
              <a:t>애트리뷰트중</a:t>
            </a:r>
            <a:r>
              <a:rPr lang="ko-KR" altLang="en-US" dirty="0" smtClean="0"/>
              <a:t> 하나가 다른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식별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연계됨으로써 식별 가능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* </a:t>
            </a:r>
            <a:r>
              <a:rPr lang="ko-KR" altLang="en-US" dirty="0" smtClean="0"/>
              <a:t>강한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키를 </a:t>
            </a:r>
            <a:r>
              <a:rPr lang="ko-KR" altLang="en-US" dirty="0" smtClean="0"/>
              <a:t>가지는 일반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 </a:t>
            </a:r>
            <a:r>
              <a:rPr lang="ko-KR" altLang="en-US" dirty="0" smtClean="0"/>
              <a:t>다이어그램에서 약한 </a:t>
            </a:r>
            <a:r>
              <a:rPr lang="ko-KR" altLang="en-US" dirty="0" err="1" smtClean="0"/>
              <a:t>엔티티는</a:t>
            </a:r>
            <a:r>
              <a:rPr lang="ko-KR" altLang="en-US" dirty="0" smtClean="0"/>
              <a:t> 이중 사각형으로 표현하고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약한 </a:t>
            </a:r>
            <a:r>
              <a:rPr lang="ko-KR" altLang="en-US" dirty="0" err="1" smtClean="0"/>
              <a:t>엔티티가</a:t>
            </a:r>
            <a:r>
              <a:rPr lang="ko-KR" altLang="en-US" dirty="0" smtClean="0"/>
              <a:t> 식별 </a:t>
            </a:r>
            <a:r>
              <a:rPr lang="ko-KR" altLang="en-US" dirty="0" err="1" smtClean="0"/>
              <a:t>엔티티와</a:t>
            </a:r>
            <a:r>
              <a:rPr lang="ko-KR" altLang="en-US" dirty="0" smtClean="0"/>
              <a:t> 맺는 관계는 이중 마름모로 표현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약한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22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AutoShape 37"/>
          <p:cNvSpPr>
            <a:spLocks noChangeArrowheads="1"/>
          </p:cNvSpPr>
          <p:nvPr/>
        </p:nvSpPr>
        <p:spPr bwMode="auto">
          <a:xfrm>
            <a:off x="4349609" y="2686050"/>
            <a:ext cx="2477770" cy="853460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38"/>
          <p:cNvSpPr>
            <a:spLocks noChangeArrowheads="1"/>
          </p:cNvSpPr>
          <p:nvPr/>
        </p:nvSpPr>
        <p:spPr bwMode="auto">
          <a:xfrm>
            <a:off x="4502008" y="2783435"/>
            <a:ext cx="2094115" cy="679875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4909820" y="3933210"/>
            <a:ext cx="1282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Oval 40"/>
          <p:cNvSpPr>
            <a:spLocks noChangeArrowheads="1"/>
          </p:cNvSpPr>
          <p:nvPr/>
        </p:nvSpPr>
        <p:spPr bwMode="auto">
          <a:xfrm>
            <a:off x="3680460" y="4617720"/>
            <a:ext cx="702310" cy="37721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Oval 41"/>
          <p:cNvSpPr>
            <a:spLocks noChangeArrowheads="1"/>
          </p:cNvSpPr>
          <p:nvPr/>
        </p:nvSpPr>
        <p:spPr bwMode="auto">
          <a:xfrm>
            <a:off x="4528820" y="4714260"/>
            <a:ext cx="5969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42"/>
          <p:cNvSpPr>
            <a:spLocks noChangeArrowheads="1"/>
          </p:cNvSpPr>
          <p:nvPr/>
        </p:nvSpPr>
        <p:spPr bwMode="auto">
          <a:xfrm>
            <a:off x="5214620" y="4657110"/>
            <a:ext cx="9017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43"/>
          <p:cNvSpPr>
            <a:spLocks noChangeArrowheads="1"/>
          </p:cNvSpPr>
          <p:nvPr/>
        </p:nvSpPr>
        <p:spPr bwMode="auto">
          <a:xfrm>
            <a:off x="6205220" y="4542810"/>
            <a:ext cx="12065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9"/>
          <p:cNvSpPr>
            <a:spLocks noChangeArrowheads="1"/>
          </p:cNvSpPr>
          <p:nvPr/>
        </p:nvSpPr>
        <p:spPr bwMode="auto">
          <a:xfrm>
            <a:off x="4906645" y="3020398"/>
            <a:ext cx="159979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DEPENDENTS_OF</a:t>
            </a: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4814429" y="3857010"/>
            <a:ext cx="1435100" cy="4445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4959925" y="3949085"/>
            <a:ext cx="119584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DEPENDENT</a:t>
            </a: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4582795" y="4730135"/>
            <a:ext cx="463268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Sex</a:t>
            </a: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3797935" y="4650125"/>
            <a:ext cx="67165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Name</a:t>
            </a: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auto">
          <a:xfrm>
            <a:off x="5192395" y="4672985"/>
            <a:ext cx="945772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BirthDate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75"/>
          <p:cNvSpPr>
            <a:spLocks noChangeArrowheads="1"/>
          </p:cNvSpPr>
          <p:nvPr/>
        </p:nvSpPr>
        <p:spPr bwMode="auto">
          <a:xfrm>
            <a:off x="6259195" y="4558685"/>
            <a:ext cx="1183016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Relationship</a:t>
            </a:r>
          </a:p>
        </p:txBody>
      </p:sp>
      <p:sp>
        <p:nvSpPr>
          <p:cNvPr id="18" name="Line 113"/>
          <p:cNvSpPr>
            <a:spLocks noChangeShapeType="1"/>
          </p:cNvSpPr>
          <p:nvPr/>
        </p:nvSpPr>
        <p:spPr bwMode="auto">
          <a:xfrm>
            <a:off x="5493879" y="3560148"/>
            <a:ext cx="0" cy="304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Line 114"/>
          <p:cNvSpPr>
            <a:spLocks noChangeShapeType="1"/>
          </p:cNvSpPr>
          <p:nvPr/>
        </p:nvSpPr>
        <p:spPr bwMode="auto">
          <a:xfrm>
            <a:off x="5555792" y="3545860"/>
            <a:ext cx="0" cy="304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Line 115"/>
          <p:cNvSpPr>
            <a:spLocks noChangeShapeType="1"/>
          </p:cNvSpPr>
          <p:nvPr/>
        </p:nvSpPr>
        <p:spPr bwMode="auto">
          <a:xfrm flipH="1">
            <a:off x="4149090" y="4079260"/>
            <a:ext cx="678180" cy="57275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Line 116"/>
          <p:cNvSpPr>
            <a:spLocks noChangeShapeType="1"/>
          </p:cNvSpPr>
          <p:nvPr/>
        </p:nvSpPr>
        <p:spPr bwMode="auto">
          <a:xfrm flipH="1">
            <a:off x="4823460" y="4307860"/>
            <a:ext cx="384810" cy="4013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Line 117"/>
          <p:cNvSpPr>
            <a:spLocks noChangeShapeType="1"/>
          </p:cNvSpPr>
          <p:nvPr/>
        </p:nvSpPr>
        <p:spPr bwMode="auto">
          <a:xfrm flipH="1">
            <a:off x="5577840" y="4307860"/>
            <a:ext cx="11430" cy="30986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Line 118"/>
          <p:cNvSpPr>
            <a:spLocks noChangeShapeType="1"/>
          </p:cNvSpPr>
          <p:nvPr/>
        </p:nvSpPr>
        <p:spPr bwMode="auto">
          <a:xfrm>
            <a:off x="6275070" y="4079260"/>
            <a:ext cx="609600" cy="4572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119"/>
          <p:cNvSpPr>
            <a:spLocks noChangeArrowheads="1"/>
          </p:cNvSpPr>
          <p:nvPr/>
        </p:nvSpPr>
        <p:spPr bwMode="auto">
          <a:xfrm>
            <a:off x="5649595" y="3439498"/>
            <a:ext cx="32380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  <p:sp>
        <p:nvSpPr>
          <p:cNvPr id="25" name="Rectangle 120"/>
          <p:cNvSpPr>
            <a:spLocks noChangeArrowheads="1"/>
          </p:cNvSpPr>
          <p:nvPr/>
        </p:nvSpPr>
        <p:spPr bwMode="auto">
          <a:xfrm>
            <a:off x="5226685" y="2319358"/>
            <a:ext cx="28533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1880729" y="2062500"/>
            <a:ext cx="1282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52"/>
          <p:cNvSpPr>
            <a:spLocks noChangeArrowheads="1"/>
          </p:cNvSpPr>
          <p:nvPr/>
        </p:nvSpPr>
        <p:spPr bwMode="auto">
          <a:xfrm>
            <a:off x="1997723" y="2078375"/>
            <a:ext cx="105958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EMPLOYEE</a:t>
            </a:r>
          </a:p>
        </p:txBody>
      </p:sp>
      <p:sp>
        <p:nvSpPr>
          <p:cNvPr id="28" name="Line 108"/>
          <p:cNvSpPr>
            <a:spLocks noChangeShapeType="1"/>
          </p:cNvSpPr>
          <p:nvPr/>
        </p:nvSpPr>
        <p:spPr bwMode="auto">
          <a:xfrm>
            <a:off x="3135489" y="2251710"/>
            <a:ext cx="2400300" cy="42291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4000" dirty="0" smtClean="0"/>
              <a:t>ER </a:t>
            </a:r>
            <a:r>
              <a:rPr lang="ko-KR" altLang="en-US" sz="4000" dirty="0" smtClean="0"/>
              <a:t>다이어그램 표기법 요약</a:t>
            </a:r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9135" y="1290652"/>
            <a:ext cx="960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Symbol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14510" y="1290652"/>
            <a:ext cx="1103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Meaning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54685" y="1290652"/>
            <a:ext cx="1103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Meaning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348135" y="1290652"/>
            <a:ext cx="960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Symbol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49260" y="1704989"/>
            <a:ext cx="1374775" cy="276225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49260" y="2111389"/>
            <a:ext cx="1374775" cy="334962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2285" y="2168539"/>
            <a:ext cx="1228725" cy="219075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941360" y="2576527"/>
            <a:ext cx="717550" cy="509587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976800" y="3271852"/>
            <a:ext cx="790575" cy="509587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868335" y="3214702"/>
            <a:ext cx="1009650" cy="625475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941360" y="4143389"/>
            <a:ext cx="1009650" cy="277812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42910" y="4311664"/>
            <a:ext cx="2921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941360" y="4549789"/>
            <a:ext cx="1009650" cy="277812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642910" y="4659327"/>
            <a:ext cx="2921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154085" y="4718064"/>
            <a:ext cx="657225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941360" y="5014927"/>
            <a:ext cx="936625" cy="277812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1014385" y="5073664"/>
            <a:ext cx="790575" cy="161925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42910" y="5183202"/>
            <a:ext cx="2921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014510" y="1749439"/>
            <a:ext cx="156845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타입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약한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타입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관계 타입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식별 관계 타입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애트리뷰트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키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애트리뷰트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다치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애트리뷰트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3567085" y="1704989"/>
            <a:ext cx="571500" cy="220662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5100610" y="1704989"/>
            <a:ext cx="571500" cy="220662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4224310" y="1704989"/>
            <a:ext cx="571500" cy="220662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786285" y="1697052"/>
            <a:ext cx="339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...</a:t>
            </a:r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4370360" y="2052652"/>
            <a:ext cx="571500" cy="219075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3998885" y="2162189"/>
            <a:ext cx="365125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3852835" y="1932002"/>
            <a:ext cx="511175" cy="173037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10060" y="1932002"/>
            <a:ext cx="146050" cy="1143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4875185" y="1932002"/>
            <a:ext cx="511175" cy="173037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443385" y="2692414"/>
            <a:ext cx="644525" cy="219075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071910" y="2801952"/>
            <a:ext cx="365125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640110" y="3214702"/>
            <a:ext cx="498475" cy="220662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4370360" y="3098814"/>
            <a:ext cx="571500" cy="393700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246660" y="3214702"/>
            <a:ext cx="498475" cy="220662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4144935" y="3324239"/>
            <a:ext cx="219075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4875185" y="3265502"/>
            <a:ext cx="365125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4948210" y="3324239"/>
            <a:ext cx="2921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3692498" y="3224227"/>
            <a:ext cx="36353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E1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4494185" y="3167077"/>
            <a:ext cx="28733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5297460" y="3224227"/>
            <a:ext cx="36353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E2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640110" y="3910027"/>
            <a:ext cx="498475" cy="220662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AutoShape 45"/>
          <p:cNvSpPr>
            <a:spLocks noChangeArrowheads="1"/>
          </p:cNvSpPr>
          <p:nvPr/>
        </p:nvSpPr>
        <p:spPr bwMode="auto">
          <a:xfrm>
            <a:off x="4370360" y="3794139"/>
            <a:ext cx="571500" cy="395287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5246660" y="3910027"/>
            <a:ext cx="498475" cy="220662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4144935" y="4019564"/>
            <a:ext cx="219075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4948210" y="4019564"/>
            <a:ext cx="2921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3692498" y="3885699"/>
            <a:ext cx="36353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E1</a:t>
            </a: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4494185" y="3863989"/>
            <a:ext cx="28733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5297460" y="3885699"/>
            <a:ext cx="36353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E2</a:t>
            </a:r>
          </a:p>
        </p:txBody>
      </p:sp>
      <p:sp>
        <p:nvSpPr>
          <p:cNvPr id="52" name="AutoShape 52"/>
          <p:cNvSpPr>
            <a:spLocks noChangeArrowheads="1"/>
          </p:cNvSpPr>
          <p:nvPr/>
        </p:nvSpPr>
        <p:spPr bwMode="auto">
          <a:xfrm>
            <a:off x="4005235" y="4492639"/>
            <a:ext cx="571500" cy="392112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5246660" y="4608527"/>
            <a:ext cx="498475" cy="219075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 flipH="1">
            <a:off x="3779810" y="4718064"/>
            <a:ext cx="219075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4583085" y="4718064"/>
            <a:ext cx="657225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129060" y="4559314"/>
            <a:ext cx="28733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452910" y="4416439"/>
            <a:ext cx="1106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최대값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최소값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5367310" y="4568839"/>
            <a:ext cx="2730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900710" y="1673239"/>
            <a:ext cx="2214563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복합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애트리뷰트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유도된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애트리뷰트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E2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전체참여</a:t>
            </a:r>
            <a:b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E1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부분참여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E1:E2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카디날리티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비율이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1:N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참여에 대한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구조적 제약조건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최대값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최소값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관계를 몇 개나 가지는가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?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4132235" y="3667139"/>
            <a:ext cx="280988" cy="290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Text Box 61"/>
          <p:cNvSpPr txBox="1">
            <a:spLocks noChangeArrowheads="1"/>
          </p:cNvSpPr>
          <p:nvPr/>
        </p:nvSpPr>
        <p:spPr bwMode="auto">
          <a:xfrm>
            <a:off x="4894235" y="3667139"/>
            <a:ext cx="312738" cy="292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24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405890" y="308610"/>
            <a:ext cx="38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개념적 설계 결과 예</a:t>
            </a:r>
            <a:endParaRPr lang="ko-KR" altLang="en-US" sz="3200" dirty="0"/>
          </a:p>
        </p:txBody>
      </p:sp>
      <p:sp>
        <p:nvSpPr>
          <p:cNvPr id="128" name="Oval 7"/>
          <p:cNvSpPr>
            <a:spLocks noChangeArrowheads="1"/>
          </p:cNvSpPr>
          <p:nvPr/>
        </p:nvSpPr>
        <p:spPr bwMode="auto">
          <a:xfrm>
            <a:off x="591745" y="1224300"/>
            <a:ext cx="6731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Oval 8"/>
          <p:cNvSpPr>
            <a:spLocks noChangeArrowheads="1"/>
          </p:cNvSpPr>
          <p:nvPr/>
        </p:nvSpPr>
        <p:spPr bwMode="auto">
          <a:xfrm>
            <a:off x="1377950" y="1224300"/>
            <a:ext cx="6731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Oval 9"/>
          <p:cNvSpPr>
            <a:spLocks noChangeArrowheads="1"/>
          </p:cNvSpPr>
          <p:nvPr/>
        </p:nvSpPr>
        <p:spPr bwMode="auto">
          <a:xfrm>
            <a:off x="2139950" y="1224300"/>
            <a:ext cx="6731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Oval 10"/>
          <p:cNvSpPr>
            <a:spLocks noChangeArrowheads="1"/>
          </p:cNvSpPr>
          <p:nvPr/>
        </p:nvSpPr>
        <p:spPr bwMode="auto">
          <a:xfrm>
            <a:off x="1073150" y="1681500"/>
            <a:ext cx="6731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Oval 11"/>
          <p:cNvSpPr>
            <a:spLocks noChangeArrowheads="1"/>
          </p:cNvSpPr>
          <p:nvPr/>
        </p:nvSpPr>
        <p:spPr bwMode="auto">
          <a:xfrm>
            <a:off x="2520950" y="1681500"/>
            <a:ext cx="8255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Oval 12"/>
          <p:cNvSpPr>
            <a:spLocks noChangeArrowheads="1"/>
          </p:cNvSpPr>
          <p:nvPr/>
        </p:nvSpPr>
        <p:spPr bwMode="auto">
          <a:xfrm>
            <a:off x="1987550" y="2214900"/>
            <a:ext cx="520700" cy="2159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Oval 13"/>
          <p:cNvSpPr>
            <a:spLocks noChangeArrowheads="1"/>
          </p:cNvSpPr>
          <p:nvPr/>
        </p:nvSpPr>
        <p:spPr bwMode="auto">
          <a:xfrm>
            <a:off x="3206750" y="2138700"/>
            <a:ext cx="7493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14"/>
          <p:cNvSpPr>
            <a:spLocks noChangeArrowheads="1"/>
          </p:cNvSpPr>
          <p:nvPr/>
        </p:nvSpPr>
        <p:spPr bwMode="auto">
          <a:xfrm>
            <a:off x="1911350" y="2748300"/>
            <a:ext cx="1282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Oval 15"/>
          <p:cNvSpPr>
            <a:spLocks noChangeArrowheads="1"/>
          </p:cNvSpPr>
          <p:nvPr/>
        </p:nvSpPr>
        <p:spPr bwMode="auto">
          <a:xfrm>
            <a:off x="768350" y="2519700"/>
            <a:ext cx="673100" cy="2159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Oval 16"/>
          <p:cNvSpPr>
            <a:spLocks noChangeArrowheads="1"/>
          </p:cNvSpPr>
          <p:nvPr/>
        </p:nvSpPr>
        <p:spPr bwMode="auto">
          <a:xfrm>
            <a:off x="768350" y="3129300"/>
            <a:ext cx="749300" cy="2159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AutoShape 17"/>
          <p:cNvSpPr>
            <a:spLocks noChangeArrowheads="1"/>
          </p:cNvSpPr>
          <p:nvPr/>
        </p:nvSpPr>
        <p:spPr bwMode="auto">
          <a:xfrm>
            <a:off x="1682750" y="3891300"/>
            <a:ext cx="1739900" cy="596900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Line 18"/>
          <p:cNvSpPr>
            <a:spLocks noChangeShapeType="1"/>
          </p:cNvSpPr>
          <p:nvPr/>
        </p:nvSpPr>
        <p:spPr bwMode="auto">
          <a:xfrm flipV="1">
            <a:off x="1676400" y="3046750"/>
            <a:ext cx="381000" cy="1143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Line 19"/>
          <p:cNvSpPr>
            <a:spLocks noChangeShapeType="1"/>
          </p:cNvSpPr>
          <p:nvPr/>
        </p:nvSpPr>
        <p:spPr bwMode="auto">
          <a:xfrm flipH="1" flipV="1">
            <a:off x="3048000" y="3046750"/>
            <a:ext cx="381000" cy="1143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AutoShape 20"/>
          <p:cNvSpPr>
            <a:spLocks noChangeArrowheads="1"/>
          </p:cNvSpPr>
          <p:nvPr/>
        </p:nvSpPr>
        <p:spPr bwMode="auto">
          <a:xfrm>
            <a:off x="4883150" y="1529100"/>
            <a:ext cx="1206500" cy="596900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Oval 21"/>
          <p:cNvSpPr>
            <a:spLocks noChangeArrowheads="1"/>
          </p:cNvSpPr>
          <p:nvPr/>
        </p:nvSpPr>
        <p:spPr bwMode="auto">
          <a:xfrm>
            <a:off x="6940550" y="1224300"/>
            <a:ext cx="9017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Oval 22"/>
          <p:cNvSpPr>
            <a:spLocks noChangeArrowheads="1"/>
          </p:cNvSpPr>
          <p:nvPr/>
        </p:nvSpPr>
        <p:spPr bwMode="auto">
          <a:xfrm>
            <a:off x="6635750" y="1757700"/>
            <a:ext cx="5969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Rectangle 23"/>
          <p:cNvSpPr>
            <a:spLocks noChangeArrowheads="1"/>
          </p:cNvSpPr>
          <p:nvPr/>
        </p:nvSpPr>
        <p:spPr bwMode="auto">
          <a:xfrm>
            <a:off x="593725" y="1240175"/>
            <a:ext cx="649217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Fname</a:t>
            </a:r>
          </a:p>
        </p:txBody>
      </p:sp>
      <p:sp>
        <p:nvSpPr>
          <p:cNvPr id="145" name="Oval 24"/>
          <p:cNvSpPr>
            <a:spLocks noChangeArrowheads="1"/>
          </p:cNvSpPr>
          <p:nvPr/>
        </p:nvSpPr>
        <p:spPr bwMode="auto">
          <a:xfrm>
            <a:off x="7550150" y="1681500"/>
            <a:ext cx="977900" cy="3683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Oval 25"/>
          <p:cNvSpPr>
            <a:spLocks noChangeArrowheads="1"/>
          </p:cNvSpPr>
          <p:nvPr/>
        </p:nvSpPr>
        <p:spPr bwMode="auto">
          <a:xfrm>
            <a:off x="7626350" y="1757700"/>
            <a:ext cx="825500" cy="2159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Rectangle 26"/>
          <p:cNvSpPr>
            <a:spLocks noChangeArrowheads="1"/>
          </p:cNvSpPr>
          <p:nvPr/>
        </p:nvSpPr>
        <p:spPr bwMode="auto">
          <a:xfrm>
            <a:off x="7321550" y="2291100"/>
            <a:ext cx="1282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AutoShape 27"/>
          <p:cNvSpPr>
            <a:spLocks noChangeArrowheads="1"/>
          </p:cNvSpPr>
          <p:nvPr/>
        </p:nvSpPr>
        <p:spPr bwMode="auto">
          <a:xfrm>
            <a:off x="7321550" y="2900700"/>
            <a:ext cx="1282700" cy="520700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28"/>
          <p:cNvSpPr>
            <a:spLocks noChangeArrowheads="1"/>
          </p:cNvSpPr>
          <p:nvPr/>
        </p:nvSpPr>
        <p:spPr bwMode="auto">
          <a:xfrm>
            <a:off x="7473950" y="3815100"/>
            <a:ext cx="977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Oval 29"/>
          <p:cNvSpPr>
            <a:spLocks noChangeArrowheads="1"/>
          </p:cNvSpPr>
          <p:nvPr/>
        </p:nvSpPr>
        <p:spPr bwMode="auto">
          <a:xfrm>
            <a:off x="6864350" y="4424700"/>
            <a:ext cx="6731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Oval 30"/>
          <p:cNvSpPr>
            <a:spLocks noChangeArrowheads="1"/>
          </p:cNvSpPr>
          <p:nvPr/>
        </p:nvSpPr>
        <p:spPr bwMode="auto">
          <a:xfrm>
            <a:off x="7626350" y="4729500"/>
            <a:ext cx="9017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Oval 31"/>
          <p:cNvSpPr>
            <a:spLocks noChangeArrowheads="1"/>
          </p:cNvSpPr>
          <p:nvPr/>
        </p:nvSpPr>
        <p:spPr bwMode="auto">
          <a:xfrm>
            <a:off x="7016750" y="5186700"/>
            <a:ext cx="9779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Oval 32"/>
          <p:cNvSpPr>
            <a:spLocks noChangeArrowheads="1"/>
          </p:cNvSpPr>
          <p:nvPr/>
        </p:nvSpPr>
        <p:spPr bwMode="auto">
          <a:xfrm>
            <a:off x="5264150" y="2214900"/>
            <a:ext cx="16637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Oval 33"/>
          <p:cNvSpPr>
            <a:spLocks noChangeArrowheads="1"/>
          </p:cNvSpPr>
          <p:nvPr/>
        </p:nvSpPr>
        <p:spPr bwMode="auto">
          <a:xfrm>
            <a:off x="4191000" y="2360950"/>
            <a:ext cx="984250" cy="3048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AutoShape 34"/>
          <p:cNvSpPr>
            <a:spLocks noChangeArrowheads="1"/>
          </p:cNvSpPr>
          <p:nvPr/>
        </p:nvSpPr>
        <p:spPr bwMode="auto">
          <a:xfrm>
            <a:off x="5035550" y="2824500"/>
            <a:ext cx="1358900" cy="444500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Oval 35"/>
          <p:cNvSpPr>
            <a:spLocks noChangeArrowheads="1"/>
          </p:cNvSpPr>
          <p:nvPr/>
        </p:nvSpPr>
        <p:spPr bwMode="auto">
          <a:xfrm>
            <a:off x="4806950" y="3281700"/>
            <a:ext cx="5969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AutoShape 36"/>
          <p:cNvSpPr>
            <a:spLocks noChangeArrowheads="1"/>
          </p:cNvSpPr>
          <p:nvPr/>
        </p:nvSpPr>
        <p:spPr bwMode="auto">
          <a:xfrm>
            <a:off x="5264150" y="3738900"/>
            <a:ext cx="1130300" cy="444500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AutoShape 37"/>
          <p:cNvSpPr>
            <a:spLocks noChangeArrowheads="1"/>
          </p:cNvSpPr>
          <p:nvPr/>
        </p:nvSpPr>
        <p:spPr bwMode="auto">
          <a:xfrm>
            <a:off x="4425950" y="4424700"/>
            <a:ext cx="1968500" cy="749300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AutoShape 38"/>
          <p:cNvSpPr>
            <a:spLocks noChangeArrowheads="1"/>
          </p:cNvSpPr>
          <p:nvPr/>
        </p:nvSpPr>
        <p:spPr bwMode="auto">
          <a:xfrm>
            <a:off x="4578350" y="4500900"/>
            <a:ext cx="1663700" cy="596900"/>
          </a:xfrm>
          <a:prstGeom prst="diamond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Rectangle 39"/>
          <p:cNvSpPr>
            <a:spLocks noChangeArrowheads="1"/>
          </p:cNvSpPr>
          <p:nvPr/>
        </p:nvSpPr>
        <p:spPr bwMode="auto">
          <a:xfrm>
            <a:off x="4806950" y="5589925"/>
            <a:ext cx="1282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Oval 40"/>
          <p:cNvSpPr>
            <a:spLocks noChangeArrowheads="1"/>
          </p:cNvSpPr>
          <p:nvPr/>
        </p:nvSpPr>
        <p:spPr bwMode="auto">
          <a:xfrm>
            <a:off x="3577590" y="6252210"/>
            <a:ext cx="702310" cy="37721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Oval 41"/>
          <p:cNvSpPr>
            <a:spLocks noChangeArrowheads="1"/>
          </p:cNvSpPr>
          <p:nvPr/>
        </p:nvSpPr>
        <p:spPr bwMode="auto">
          <a:xfrm>
            <a:off x="4425950" y="6348750"/>
            <a:ext cx="5969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Oval 42"/>
          <p:cNvSpPr>
            <a:spLocks noChangeArrowheads="1"/>
          </p:cNvSpPr>
          <p:nvPr/>
        </p:nvSpPr>
        <p:spPr bwMode="auto">
          <a:xfrm>
            <a:off x="5111750" y="6291600"/>
            <a:ext cx="9017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Oval 43"/>
          <p:cNvSpPr>
            <a:spLocks noChangeArrowheads="1"/>
          </p:cNvSpPr>
          <p:nvPr/>
        </p:nvSpPr>
        <p:spPr bwMode="auto">
          <a:xfrm>
            <a:off x="6102350" y="6177300"/>
            <a:ext cx="1206500" cy="292100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Rectangle 44"/>
          <p:cNvSpPr>
            <a:spLocks noChangeArrowheads="1"/>
          </p:cNvSpPr>
          <p:nvPr/>
        </p:nvSpPr>
        <p:spPr bwMode="auto">
          <a:xfrm>
            <a:off x="1431925" y="1240175"/>
            <a:ext cx="54662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Minit</a:t>
            </a:r>
          </a:p>
        </p:txBody>
      </p:sp>
      <p:sp>
        <p:nvSpPr>
          <p:cNvPr id="166" name="Rectangle 45"/>
          <p:cNvSpPr>
            <a:spLocks noChangeArrowheads="1"/>
          </p:cNvSpPr>
          <p:nvPr/>
        </p:nvSpPr>
        <p:spPr bwMode="auto">
          <a:xfrm>
            <a:off x="2117725" y="1240175"/>
            <a:ext cx="646011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Lname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Rectangle 46"/>
          <p:cNvSpPr>
            <a:spLocks noChangeArrowheads="1"/>
          </p:cNvSpPr>
          <p:nvPr/>
        </p:nvSpPr>
        <p:spPr bwMode="auto">
          <a:xfrm>
            <a:off x="1050925" y="1697375"/>
            <a:ext cx="5995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Name</a:t>
            </a:r>
          </a:p>
        </p:txBody>
      </p:sp>
      <p:sp>
        <p:nvSpPr>
          <p:cNvPr id="168" name="Rectangle 47"/>
          <p:cNvSpPr>
            <a:spLocks noChangeArrowheads="1"/>
          </p:cNvSpPr>
          <p:nvPr/>
        </p:nvSpPr>
        <p:spPr bwMode="auto">
          <a:xfrm>
            <a:off x="2498725" y="1697375"/>
            <a:ext cx="74379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Address</a:t>
            </a:r>
          </a:p>
        </p:txBody>
      </p:sp>
      <p:sp>
        <p:nvSpPr>
          <p:cNvPr id="169" name="Rectangle 48"/>
          <p:cNvSpPr>
            <a:spLocks noChangeArrowheads="1"/>
          </p:cNvSpPr>
          <p:nvPr/>
        </p:nvSpPr>
        <p:spPr bwMode="auto">
          <a:xfrm>
            <a:off x="2041525" y="2154575"/>
            <a:ext cx="42319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Sex</a:t>
            </a:r>
          </a:p>
        </p:txBody>
      </p:sp>
      <p:sp>
        <p:nvSpPr>
          <p:cNvPr id="170" name="Rectangle 49"/>
          <p:cNvSpPr>
            <a:spLocks noChangeArrowheads="1"/>
          </p:cNvSpPr>
          <p:nvPr/>
        </p:nvSpPr>
        <p:spPr bwMode="auto">
          <a:xfrm>
            <a:off x="3260725" y="2154575"/>
            <a:ext cx="597921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Salary</a:t>
            </a:r>
          </a:p>
        </p:txBody>
      </p:sp>
      <p:sp>
        <p:nvSpPr>
          <p:cNvPr id="171" name="Rectangle 50"/>
          <p:cNvSpPr>
            <a:spLocks noChangeArrowheads="1"/>
          </p:cNvSpPr>
          <p:nvPr/>
        </p:nvSpPr>
        <p:spPr bwMode="auto">
          <a:xfrm>
            <a:off x="898525" y="2459375"/>
            <a:ext cx="426399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Ssn</a:t>
            </a:r>
          </a:p>
        </p:txBody>
      </p:sp>
      <p:sp>
        <p:nvSpPr>
          <p:cNvPr id="172" name="Rectangle 51"/>
          <p:cNvSpPr>
            <a:spLocks noChangeArrowheads="1"/>
          </p:cNvSpPr>
          <p:nvPr/>
        </p:nvSpPr>
        <p:spPr bwMode="auto">
          <a:xfrm>
            <a:off x="838200" y="3122950"/>
            <a:ext cx="58349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Bdate</a:t>
            </a:r>
          </a:p>
        </p:txBody>
      </p:sp>
      <p:sp>
        <p:nvSpPr>
          <p:cNvPr id="173" name="Rectangle 52"/>
          <p:cNvSpPr>
            <a:spLocks noChangeArrowheads="1"/>
          </p:cNvSpPr>
          <p:nvPr/>
        </p:nvSpPr>
        <p:spPr bwMode="auto">
          <a:xfrm>
            <a:off x="2053235" y="2764175"/>
            <a:ext cx="971421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EMPLOYEE</a:t>
            </a:r>
          </a:p>
        </p:txBody>
      </p:sp>
      <p:sp>
        <p:nvSpPr>
          <p:cNvPr id="174" name="Rectangle 53"/>
          <p:cNvSpPr>
            <a:spLocks noChangeArrowheads="1"/>
          </p:cNvSpPr>
          <p:nvPr/>
        </p:nvSpPr>
        <p:spPr bwMode="auto">
          <a:xfrm>
            <a:off x="4981575" y="1676738"/>
            <a:ext cx="107721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WORKS_FOR</a:t>
            </a:r>
          </a:p>
        </p:txBody>
      </p:sp>
      <p:sp>
        <p:nvSpPr>
          <p:cNvPr id="175" name="Rectangle 54"/>
          <p:cNvSpPr>
            <a:spLocks noChangeArrowheads="1"/>
          </p:cNvSpPr>
          <p:nvPr/>
        </p:nvSpPr>
        <p:spPr bwMode="auto">
          <a:xfrm>
            <a:off x="4133850" y="2360950"/>
            <a:ext cx="83516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StartDate</a:t>
            </a:r>
          </a:p>
        </p:txBody>
      </p:sp>
      <p:sp>
        <p:nvSpPr>
          <p:cNvPr id="176" name="Rectangle 55"/>
          <p:cNvSpPr>
            <a:spLocks noChangeArrowheads="1"/>
          </p:cNvSpPr>
          <p:nvPr/>
        </p:nvSpPr>
        <p:spPr bwMode="auto">
          <a:xfrm>
            <a:off x="5241925" y="2254588"/>
            <a:ext cx="1668727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NumberOfEmployees</a:t>
            </a:r>
          </a:p>
        </p:txBody>
      </p:sp>
      <p:sp>
        <p:nvSpPr>
          <p:cNvPr id="177" name="Rectangle 56"/>
          <p:cNvSpPr>
            <a:spLocks noChangeArrowheads="1"/>
          </p:cNvSpPr>
          <p:nvPr/>
        </p:nvSpPr>
        <p:spPr bwMode="auto">
          <a:xfrm>
            <a:off x="5241925" y="2940388"/>
            <a:ext cx="91691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MANAGES</a:t>
            </a:r>
          </a:p>
        </p:txBody>
      </p:sp>
      <p:sp>
        <p:nvSpPr>
          <p:cNvPr id="178" name="Rectangle 57"/>
          <p:cNvSpPr>
            <a:spLocks noChangeArrowheads="1"/>
          </p:cNvSpPr>
          <p:nvPr/>
        </p:nvSpPr>
        <p:spPr bwMode="auto">
          <a:xfrm>
            <a:off x="2051050" y="4040525"/>
            <a:ext cx="113973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SUPERVISION</a:t>
            </a:r>
          </a:p>
        </p:txBody>
      </p:sp>
      <p:sp>
        <p:nvSpPr>
          <p:cNvPr id="179" name="Rectangle 58"/>
          <p:cNvSpPr>
            <a:spLocks noChangeArrowheads="1"/>
          </p:cNvSpPr>
          <p:nvPr/>
        </p:nvSpPr>
        <p:spPr bwMode="auto">
          <a:xfrm>
            <a:off x="6994525" y="1240175"/>
            <a:ext cx="756617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Number</a:t>
            </a:r>
          </a:p>
        </p:txBody>
      </p:sp>
      <p:sp>
        <p:nvSpPr>
          <p:cNvPr id="180" name="Rectangle 59"/>
          <p:cNvSpPr>
            <a:spLocks noChangeArrowheads="1"/>
          </p:cNvSpPr>
          <p:nvPr/>
        </p:nvSpPr>
        <p:spPr bwMode="auto">
          <a:xfrm>
            <a:off x="6613525" y="1773575"/>
            <a:ext cx="5995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Name</a:t>
            </a:r>
          </a:p>
        </p:txBody>
      </p:sp>
      <p:sp>
        <p:nvSpPr>
          <p:cNvPr id="181" name="Rectangle 60"/>
          <p:cNvSpPr>
            <a:spLocks noChangeArrowheads="1"/>
          </p:cNvSpPr>
          <p:nvPr/>
        </p:nvSpPr>
        <p:spPr bwMode="auto">
          <a:xfrm>
            <a:off x="7620000" y="1751350"/>
            <a:ext cx="84638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Locations</a:t>
            </a:r>
          </a:p>
        </p:txBody>
      </p:sp>
      <p:sp>
        <p:nvSpPr>
          <p:cNvPr id="182" name="Rectangle 61"/>
          <p:cNvSpPr>
            <a:spLocks noChangeArrowheads="1"/>
          </p:cNvSpPr>
          <p:nvPr/>
        </p:nvSpPr>
        <p:spPr bwMode="auto">
          <a:xfrm>
            <a:off x="7382231" y="2306975"/>
            <a:ext cx="116217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DEPARTMENT</a:t>
            </a:r>
          </a:p>
        </p:txBody>
      </p:sp>
      <p:sp>
        <p:nvSpPr>
          <p:cNvPr id="183" name="Rectangle 62"/>
          <p:cNvSpPr>
            <a:spLocks noChangeArrowheads="1"/>
          </p:cNvSpPr>
          <p:nvPr/>
        </p:nvSpPr>
        <p:spPr bwMode="auto">
          <a:xfrm>
            <a:off x="7546975" y="3018175"/>
            <a:ext cx="97142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CONTROLS</a:t>
            </a:r>
          </a:p>
        </p:txBody>
      </p:sp>
      <p:sp>
        <p:nvSpPr>
          <p:cNvPr id="184" name="Rectangle 63"/>
          <p:cNvSpPr>
            <a:spLocks noChangeArrowheads="1"/>
          </p:cNvSpPr>
          <p:nvPr/>
        </p:nvSpPr>
        <p:spPr bwMode="auto">
          <a:xfrm>
            <a:off x="7572396" y="3830975"/>
            <a:ext cx="803104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PROJECT</a:t>
            </a:r>
          </a:p>
        </p:txBody>
      </p:sp>
      <p:sp>
        <p:nvSpPr>
          <p:cNvPr id="185" name="Rectangle 64"/>
          <p:cNvSpPr>
            <a:spLocks noChangeArrowheads="1"/>
          </p:cNvSpPr>
          <p:nvPr/>
        </p:nvSpPr>
        <p:spPr bwMode="auto">
          <a:xfrm>
            <a:off x="6842125" y="4416763"/>
            <a:ext cx="5995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Name</a:t>
            </a:r>
          </a:p>
        </p:txBody>
      </p:sp>
      <p:sp>
        <p:nvSpPr>
          <p:cNvPr id="186" name="Rectangle 65"/>
          <p:cNvSpPr>
            <a:spLocks noChangeArrowheads="1"/>
          </p:cNvSpPr>
          <p:nvPr/>
        </p:nvSpPr>
        <p:spPr bwMode="auto">
          <a:xfrm>
            <a:off x="7604125" y="4721563"/>
            <a:ext cx="779059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Location</a:t>
            </a:r>
          </a:p>
        </p:txBody>
      </p:sp>
      <p:sp>
        <p:nvSpPr>
          <p:cNvPr id="187" name="Rectangle 66"/>
          <p:cNvSpPr>
            <a:spLocks noChangeArrowheads="1"/>
          </p:cNvSpPr>
          <p:nvPr/>
        </p:nvSpPr>
        <p:spPr bwMode="auto">
          <a:xfrm>
            <a:off x="7070725" y="5178763"/>
            <a:ext cx="756617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Number</a:t>
            </a:r>
          </a:p>
        </p:txBody>
      </p:sp>
      <p:sp>
        <p:nvSpPr>
          <p:cNvPr id="188" name="Rectangle 67"/>
          <p:cNvSpPr>
            <a:spLocks noChangeArrowheads="1"/>
          </p:cNvSpPr>
          <p:nvPr/>
        </p:nvSpPr>
        <p:spPr bwMode="auto">
          <a:xfrm>
            <a:off x="4784725" y="3297575"/>
            <a:ext cx="602729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Hours</a:t>
            </a:r>
          </a:p>
        </p:txBody>
      </p:sp>
      <p:sp>
        <p:nvSpPr>
          <p:cNvPr id="189" name="Rectangle 68"/>
          <p:cNvSpPr>
            <a:spLocks noChangeArrowheads="1"/>
          </p:cNvSpPr>
          <p:nvPr/>
        </p:nvSpPr>
        <p:spPr bwMode="auto">
          <a:xfrm>
            <a:off x="5318125" y="3854788"/>
            <a:ext cx="102271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WORKS_ON</a:t>
            </a:r>
          </a:p>
        </p:txBody>
      </p:sp>
      <p:sp>
        <p:nvSpPr>
          <p:cNvPr id="190" name="Rectangle 69"/>
          <p:cNvSpPr>
            <a:spLocks noChangeArrowheads="1"/>
          </p:cNvSpPr>
          <p:nvPr/>
        </p:nvSpPr>
        <p:spPr bwMode="auto">
          <a:xfrm>
            <a:off x="4803775" y="4654888"/>
            <a:ext cx="139621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DEPENDENTS_OF</a:t>
            </a:r>
          </a:p>
        </p:txBody>
      </p:sp>
      <p:sp>
        <p:nvSpPr>
          <p:cNvPr id="191" name="Rectangle 70"/>
          <p:cNvSpPr>
            <a:spLocks noChangeArrowheads="1"/>
          </p:cNvSpPr>
          <p:nvPr/>
        </p:nvSpPr>
        <p:spPr bwMode="auto">
          <a:xfrm>
            <a:off x="4730750" y="5513725"/>
            <a:ext cx="1435100" cy="4445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Rectangle 71"/>
          <p:cNvSpPr>
            <a:spLocks noChangeArrowheads="1"/>
          </p:cNvSpPr>
          <p:nvPr/>
        </p:nvSpPr>
        <p:spPr bwMode="auto">
          <a:xfrm>
            <a:off x="4929190" y="5583575"/>
            <a:ext cx="105157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DEPENDENT</a:t>
            </a:r>
          </a:p>
        </p:txBody>
      </p:sp>
      <p:sp>
        <p:nvSpPr>
          <p:cNvPr id="193" name="Rectangle 72"/>
          <p:cNvSpPr>
            <a:spLocks noChangeArrowheads="1"/>
          </p:cNvSpPr>
          <p:nvPr/>
        </p:nvSpPr>
        <p:spPr bwMode="auto">
          <a:xfrm>
            <a:off x="4479925" y="6364625"/>
            <a:ext cx="42319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Sex</a:t>
            </a:r>
          </a:p>
        </p:txBody>
      </p:sp>
      <p:sp>
        <p:nvSpPr>
          <p:cNvPr id="194" name="Rectangle 73"/>
          <p:cNvSpPr>
            <a:spLocks noChangeArrowheads="1"/>
          </p:cNvSpPr>
          <p:nvPr/>
        </p:nvSpPr>
        <p:spPr bwMode="auto">
          <a:xfrm>
            <a:off x="3695065" y="6284615"/>
            <a:ext cx="5995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Name</a:t>
            </a:r>
          </a:p>
        </p:txBody>
      </p:sp>
      <p:sp>
        <p:nvSpPr>
          <p:cNvPr id="195" name="Rectangle 74"/>
          <p:cNvSpPr>
            <a:spLocks noChangeArrowheads="1"/>
          </p:cNvSpPr>
          <p:nvPr/>
        </p:nvSpPr>
        <p:spPr bwMode="auto">
          <a:xfrm>
            <a:off x="5089525" y="6307475"/>
            <a:ext cx="83676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BirthDate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Rectangle 75"/>
          <p:cNvSpPr>
            <a:spLocks noChangeArrowheads="1"/>
          </p:cNvSpPr>
          <p:nvPr/>
        </p:nvSpPr>
        <p:spPr bwMode="auto">
          <a:xfrm>
            <a:off x="6156325" y="6193175"/>
            <a:ext cx="104355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Relationship</a:t>
            </a:r>
          </a:p>
        </p:txBody>
      </p:sp>
      <p:sp>
        <p:nvSpPr>
          <p:cNvPr id="197" name="Line 76"/>
          <p:cNvSpPr>
            <a:spLocks noChangeShapeType="1"/>
          </p:cNvSpPr>
          <p:nvPr/>
        </p:nvSpPr>
        <p:spPr bwMode="auto">
          <a:xfrm>
            <a:off x="914400" y="1522750"/>
            <a:ext cx="30480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Line 77"/>
          <p:cNvSpPr>
            <a:spLocks noChangeShapeType="1"/>
          </p:cNvSpPr>
          <p:nvPr/>
        </p:nvSpPr>
        <p:spPr bwMode="auto">
          <a:xfrm flipH="1">
            <a:off x="1752600" y="1522750"/>
            <a:ext cx="68580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Line 78"/>
          <p:cNvSpPr>
            <a:spLocks noChangeShapeType="1"/>
          </p:cNvSpPr>
          <p:nvPr/>
        </p:nvSpPr>
        <p:spPr bwMode="auto">
          <a:xfrm>
            <a:off x="1447800" y="1979950"/>
            <a:ext cx="762000" cy="762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Line 79"/>
          <p:cNvSpPr>
            <a:spLocks noChangeShapeType="1"/>
          </p:cNvSpPr>
          <p:nvPr/>
        </p:nvSpPr>
        <p:spPr bwMode="auto">
          <a:xfrm>
            <a:off x="2209800" y="2437150"/>
            <a:ext cx="76200" cy="304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Line 80"/>
          <p:cNvSpPr>
            <a:spLocks noChangeShapeType="1"/>
          </p:cNvSpPr>
          <p:nvPr/>
        </p:nvSpPr>
        <p:spPr bwMode="auto">
          <a:xfrm flipH="1">
            <a:off x="2819400" y="1979950"/>
            <a:ext cx="76200" cy="762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Line 81"/>
          <p:cNvSpPr>
            <a:spLocks noChangeShapeType="1"/>
          </p:cNvSpPr>
          <p:nvPr/>
        </p:nvSpPr>
        <p:spPr bwMode="auto">
          <a:xfrm flipH="1">
            <a:off x="3048000" y="2437150"/>
            <a:ext cx="457200" cy="304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Rectangle 82"/>
          <p:cNvSpPr>
            <a:spLocks noChangeArrowheads="1"/>
          </p:cNvSpPr>
          <p:nvPr/>
        </p:nvSpPr>
        <p:spPr bwMode="auto">
          <a:xfrm>
            <a:off x="822325" y="3678575"/>
            <a:ext cx="90088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supervisor</a:t>
            </a:r>
          </a:p>
        </p:txBody>
      </p:sp>
      <p:sp>
        <p:nvSpPr>
          <p:cNvPr id="204" name="Rectangle 83"/>
          <p:cNvSpPr>
            <a:spLocks noChangeArrowheads="1"/>
          </p:cNvSpPr>
          <p:nvPr/>
        </p:nvSpPr>
        <p:spPr bwMode="auto">
          <a:xfrm>
            <a:off x="1431925" y="4059575"/>
            <a:ext cx="27090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5" name="Rectangle 84"/>
          <p:cNvSpPr>
            <a:spLocks noChangeArrowheads="1"/>
          </p:cNvSpPr>
          <p:nvPr/>
        </p:nvSpPr>
        <p:spPr bwMode="auto">
          <a:xfrm>
            <a:off x="3413125" y="4059575"/>
            <a:ext cx="30296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  <p:sp>
        <p:nvSpPr>
          <p:cNvPr id="206" name="Rectangle 85"/>
          <p:cNvSpPr>
            <a:spLocks noChangeArrowheads="1"/>
          </p:cNvSpPr>
          <p:nvPr/>
        </p:nvSpPr>
        <p:spPr bwMode="auto">
          <a:xfrm>
            <a:off x="2209800" y="3503950"/>
            <a:ext cx="91691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supervisee</a:t>
            </a:r>
          </a:p>
        </p:txBody>
      </p:sp>
      <p:sp>
        <p:nvSpPr>
          <p:cNvPr id="207" name="Line 86"/>
          <p:cNvSpPr>
            <a:spLocks noChangeShapeType="1"/>
          </p:cNvSpPr>
          <p:nvPr/>
        </p:nvSpPr>
        <p:spPr bwMode="auto">
          <a:xfrm flipH="1">
            <a:off x="3200400" y="1827550"/>
            <a:ext cx="1752600" cy="990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Line 87"/>
          <p:cNvSpPr>
            <a:spLocks noChangeShapeType="1"/>
          </p:cNvSpPr>
          <p:nvPr/>
        </p:nvSpPr>
        <p:spPr bwMode="auto">
          <a:xfrm flipH="1">
            <a:off x="3186113" y="1875175"/>
            <a:ext cx="1752600" cy="990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Line 88"/>
          <p:cNvSpPr>
            <a:spLocks noChangeShapeType="1"/>
          </p:cNvSpPr>
          <p:nvPr/>
        </p:nvSpPr>
        <p:spPr bwMode="auto">
          <a:xfrm>
            <a:off x="7391400" y="1522750"/>
            <a:ext cx="0" cy="762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Line 89"/>
          <p:cNvSpPr>
            <a:spLocks noChangeShapeType="1"/>
          </p:cNvSpPr>
          <p:nvPr/>
        </p:nvSpPr>
        <p:spPr bwMode="auto">
          <a:xfrm>
            <a:off x="7010400" y="2056150"/>
            <a:ext cx="30480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Line 90"/>
          <p:cNvSpPr>
            <a:spLocks noChangeShapeType="1"/>
          </p:cNvSpPr>
          <p:nvPr/>
        </p:nvSpPr>
        <p:spPr bwMode="auto">
          <a:xfrm>
            <a:off x="8077200" y="2056150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Line 91"/>
          <p:cNvSpPr>
            <a:spLocks noChangeShapeType="1"/>
          </p:cNvSpPr>
          <p:nvPr/>
        </p:nvSpPr>
        <p:spPr bwMode="auto">
          <a:xfrm flipH="1">
            <a:off x="8001000" y="2589550"/>
            <a:ext cx="76200" cy="304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Line 92"/>
          <p:cNvSpPr>
            <a:spLocks noChangeShapeType="1"/>
          </p:cNvSpPr>
          <p:nvPr/>
        </p:nvSpPr>
        <p:spPr bwMode="auto">
          <a:xfrm>
            <a:off x="8001000" y="3427750"/>
            <a:ext cx="0" cy="381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Line 93"/>
          <p:cNvSpPr>
            <a:spLocks noChangeShapeType="1"/>
          </p:cNvSpPr>
          <p:nvPr/>
        </p:nvSpPr>
        <p:spPr bwMode="auto">
          <a:xfrm>
            <a:off x="7924800" y="3427750"/>
            <a:ext cx="0" cy="381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Line 94"/>
          <p:cNvSpPr>
            <a:spLocks noChangeShapeType="1"/>
          </p:cNvSpPr>
          <p:nvPr/>
        </p:nvSpPr>
        <p:spPr bwMode="auto">
          <a:xfrm>
            <a:off x="8001000" y="4113550"/>
            <a:ext cx="0" cy="609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Line 95"/>
          <p:cNvSpPr>
            <a:spLocks noChangeShapeType="1"/>
          </p:cNvSpPr>
          <p:nvPr/>
        </p:nvSpPr>
        <p:spPr bwMode="auto">
          <a:xfrm flipH="1">
            <a:off x="7315200" y="4113550"/>
            <a:ext cx="609600" cy="1066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Line 96"/>
          <p:cNvSpPr>
            <a:spLocks noChangeShapeType="1"/>
          </p:cNvSpPr>
          <p:nvPr/>
        </p:nvSpPr>
        <p:spPr bwMode="auto">
          <a:xfrm flipH="1">
            <a:off x="7315200" y="4113550"/>
            <a:ext cx="457200" cy="304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Line 97"/>
          <p:cNvSpPr>
            <a:spLocks noChangeShapeType="1"/>
          </p:cNvSpPr>
          <p:nvPr/>
        </p:nvSpPr>
        <p:spPr bwMode="auto">
          <a:xfrm>
            <a:off x="6019800" y="1827550"/>
            <a:ext cx="1295400" cy="4572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Line 98"/>
          <p:cNvSpPr>
            <a:spLocks noChangeShapeType="1"/>
          </p:cNvSpPr>
          <p:nvPr/>
        </p:nvSpPr>
        <p:spPr bwMode="auto">
          <a:xfrm>
            <a:off x="6005513" y="1875175"/>
            <a:ext cx="1295400" cy="4572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Rectangle 99"/>
          <p:cNvSpPr>
            <a:spLocks noChangeArrowheads="1"/>
          </p:cNvSpPr>
          <p:nvPr/>
        </p:nvSpPr>
        <p:spPr bwMode="auto">
          <a:xfrm>
            <a:off x="4648200" y="1591013"/>
            <a:ext cx="3048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  <p:sp>
        <p:nvSpPr>
          <p:cNvPr id="221" name="Rectangle 100"/>
          <p:cNvSpPr>
            <a:spLocks noChangeArrowheads="1"/>
          </p:cNvSpPr>
          <p:nvPr/>
        </p:nvSpPr>
        <p:spPr bwMode="auto">
          <a:xfrm>
            <a:off x="6003925" y="1621175"/>
            <a:ext cx="27090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2" name="Line 101"/>
          <p:cNvSpPr>
            <a:spLocks noChangeShapeType="1"/>
          </p:cNvSpPr>
          <p:nvPr/>
        </p:nvSpPr>
        <p:spPr bwMode="auto">
          <a:xfrm flipV="1">
            <a:off x="6367463" y="2618125"/>
            <a:ext cx="990600" cy="381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Line 102"/>
          <p:cNvSpPr>
            <a:spLocks noChangeShapeType="1"/>
          </p:cNvSpPr>
          <p:nvPr/>
        </p:nvSpPr>
        <p:spPr bwMode="auto">
          <a:xfrm flipV="1">
            <a:off x="6400800" y="2589550"/>
            <a:ext cx="1143000" cy="4572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Line 103"/>
          <p:cNvSpPr>
            <a:spLocks noChangeShapeType="1"/>
          </p:cNvSpPr>
          <p:nvPr/>
        </p:nvSpPr>
        <p:spPr bwMode="auto">
          <a:xfrm>
            <a:off x="5029200" y="2665750"/>
            <a:ext cx="38100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3200400" y="2880063"/>
            <a:ext cx="1828800" cy="166687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Line 105"/>
          <p:cNvSpPr>
            <a:spLocks noChangeShapeType="1"/>
          </p:cNvSpPr>
          <p:nvPr/>
        </p:nvSpPr>
        <p:spPr bwMode="auto">
          <a:xfrm>
            <a:off x="5259388" y="3580150"/>
            <a:ext cx="379412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Line 106"/>
          <p:cNvSpPr>
            <a:spLocks noChangeShapeType="1"/>
          </p:cNvSpPr>
          <p:nvPr/>
        </p:nvSpPr>
        <p:spPr bwMode="auto">
          <a:xfrm>
            <a:off x="6400800" y="3961150"/>
            <a:ext cx="10668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Line 107"/>
          <p:cNvSpPr>
            <a:spLocks noChangeShapeType="1"/>
          </p:cNvSpPr>
          <p:nvPr/>
        </p:nvSpPr>
        <p:spPr bwMode="auto">
          <a:xfrm>
            <a:off x="6338888" y="4021475"/>
            <a:ext cx="11430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Line 108"/>
          <p:cNvSpPr>
            <a:spLocks noChangeShapeType="1"/>
          </p:cNvSpPr>
          <p:nvPr/>
        </p:nvSpPr>
        <p:spPr bwMode="auto">
          <a:xfrm>
            <a:off x="3200400" y="3046750"/>
            <a:ext cx="2209800" cy="1371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Rectangle 109"/>
          <p:cNvSpPr>
            <a:spLocks noChangeArrowheads="1"/>
          </p:cNvSpPr>
          <p:nvPr/>
        </p:nvSpPr>
        <p:spPr bwMode="auto">
          <a:xfrm>
            <a:off x="5089525" y="3702388"/>
            <a:ext cx="32701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231" name="Rectangle 110"/>
          <p:cNvSpPr>
            <a:spLocks noChangeArrowheads="1"/>
          </p:cNvSpPr>
          <p:nvPr/>
        </p:nvSpPr>
        <p:spPr bwMode="auto">
          <a:xfrm>
            <a:off x="6308725" y="3702388"/>
            <a:ext cx="30296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  <p:sp>
        <p:nvSpPr>
          <p:cNvPr id="232" name="Rectangle 111"/>
          <p:cNvSpPr>
            <a:spLocks noChangeArrowheads="1"/>
          </p:cNvSpPr>
          <p:nvPr/>
        </p:nvSpPr>
        <p:spPr bwMode="auto">
          <a:xfrm>
            <a:off x="8061325" y="3397588"/>
            <a:ext cx="30296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  <p:sp>
        <p:nvSpPr>
          <p:cNvPr id="233" name="Rectangle 112"/>
          <p:cNvSpPr>
            <a:spLocks noChangeArrowheads="1"/>
          </p:cNvSpPr>
          <p:nvPr/>
        </p:nvSpPr>
        <p:spPr bwMode="auto">
          <a:xfrm>
            <a:off x="8061325" y="2711788"/>
            <a:ext cx="27090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34" name="Line 113"/>
          <p:cNvSpPr>
            <a:spLocks noChangeShapeType="1"/>
          </p:cNvSpPr>
          <p:nvPr/>
        </p:nvSpPr>
        <p:spPr bwMode="auto">
          <a:xfrm>
            <a:off x="5410200" y="5216863"/>
            <a:ext cx="0" cy="304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" name="Line 114"/>
          <p:cNvSpPr>
            <a:spLocks noChangeShapeType="1"/>
          </p:cNvSpPr>
          <p:nvPr/>
        </p:nvSpPr>
        <p:spPr bwMode="auto">
          <a:xfrm>
            <a:off x="5472113" y="5202575"/>
            <a:ext cx="0" cy="304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Line 115"/>
          <p:cNvSpPr>
            <a:spLocks noChangeShapeType="1"/>
          </p:cNvSpPr>
          <p:nvPr/>
        </p:nvSpPr>
        <p:spPr bwMode="auto">
          <a:xfrm flipH="1">
            <a:off x="4046220" y="5713750"/>
            <a:ext cx="678180" cy="57275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7" name="Line 116"/>
          <p:cNvSpPr>
            <a:spLocks noChangeShapeType="1"/>
          </p:cNvSpPr>
          <p:nvPr/>
        </p:nvSpPr>
        <p:spPr bwMode="auto">
          <a:xfrm flipH="1">
            <a:off x="4720590" y="5942350"/>
            <a:ext cx="384810" cy="4013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Line 117"/>
          <p:cNvSpPr>
            <a:spLocks noChangeShapeType="1"/>
          </p:cNvSpPr>
          <p:nvPr/>
        </p:nvSpPr>
        <p:spPr bwMode="auto">
          <a:xfrm flipH="1">
            <a:off x="5474970" y="5942350"/>
            <a:ext cx="11430" cy="30986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Line 118"/>
          <p:cNvSpPr>
            <a:spLocks noChangeShapeType="1"/>
          </p:cNvSpPr>
          <p:nvPr/>
        </p:nvSpPr>
        <p:spPr bwMode="auto">
          <a:xfrm>
            <a:off x="6172200" y="5735975"/>
            <a:ext cx="609600" cy="4572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Rectangle 119"/>
          <p:cNvSpPr>
            <a:spLocks noChangeArrowheads="1"/>
          </p:cNvSpPr>
          <p:nvPr/>
        </p:nvSpPr>
        <p:spPr bwMode="auto">
          <a:xfrm>
            <a:off x="5546725" y="5073988"/>
            <a:ext cx="30296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  <p:sp>
        <p:nvSpPr>
          <p:cNvPr id="241" name="Rectangle 120"/>
          <p:cNvSpPr>
            <a:spLocks noChangeArrowheads="1"/>
          </p:cNvSpPr>
          <p:nvPr/>
        </p:nvSpPr>
        <p:spPr bwMode="auto">
          <a:xfrm>
            <a:off x="5318125" y="4159588"/>
            <a:ext cx="27090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2" name="Rectangle 121"/>
          <p:cNvSpPr>
            <a:spLocks noChangeArrowheads="1"/>
          </p:cNvSpPr>
          <p:nvPr/>
        </p:nvSpPr>
        <p:spPr bwMode="auto">
          <a:xfrm>
            <a:off x="4860925" y="2787988"/>
            <a:ext cx="27090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3" name="Rectangle 122"/>
          <p:cNvSpPr>
            <a:spLocks noChangeArrowheads="1"/>
          </p:cNvSpPr>
          <p:nvPr/>
        </p:nvSpPr>
        <p:spPr bwMode="auto">
          <a:xfrm>
            <a:off x="6156325" y="2787988"/>
            <a:ext cx="27090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4" name="Line 123"/>
          <p:cNvSpPr>
            <a:spLocks noChangeShapeType="1"/>
          </p:cNvSpPr>
          <p:nvPr/>
        </p:nvSpPr>
        <p:spPr bwMode="auto">
          <a:xfrm>
            <a:off x="6934200" y="2360950"/>
            <a:ext cx="381000" cy="762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" name="Line 124"/>
          <p:cNvSpPr>
            <a:spLocks noChangeShapeType="1"/>
          </p:cNvSpPr>
          <p:nvPr/>
        </p:nvSpPr>
        <p:spPr bwMode="auto">
          <a:xfrm>
            <a:off x="3200400" y="2861013"/>
            <a:ext cx="2133600" cy="1100137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6" name="Line 125"/>
          <p:cNvSpPr>
            <a:spLocks noChangeShapeType="1"/>
          </p:cNvSpPr>
          <p:nvPr/>
        </p:nvSpPr>
        <p:spPr bwMode="auto">
          <a:xfrm>
            <a:off x="3200400" y="2894350"/>
            <a:ext cx="2057400" cy="1066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7" name="Line 126"/>
          <p:cNvSpPr>
            <a:spLocks noChangeShapeType="1"/>
          </p:cNvSpPr>
          <p:nvPr/>
        </p:nvSpPr>
        <p:spPr bwMode="auto">
          <a:xfrm flipH="1">
            <a:off x="1447800" y="1522750"/>
            <a:ext cx="228600" cy="1524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8" name="Line 127"/>
          <p:cNvSpPr>
            <a:spLocks noChangeShapeType="1"/>
          </p:cNvSpPr>
          <p:nvPr/>
        </p:nvSpPr>
        <p:spPr bwMode="auto">
          <a:xfrm>
            <a:off x="1447800" y="2665750"/>
            <a:ext cx="457200" cy="1524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Line 128"/>
          <p:cNvSpPr>
            <a:spLocks noChangeShapeType="1"/>
          </p:cNvSpPr>
          <p:nvPr/>
        </p:nvSpPr>
        <p:spPr bwMode="auto">
          <a:xfrm flipV="1">
            <a:off x="1524000" y="2894350"/>
            <a:ext cx="381000" cy="3810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25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추가 </a:t>
            </a:r>
            <a:r>
              <a:rPr lang="ko-KR" altLang="en-US" sz="2800" dirty="0" smtClean="0"/>
              <a:t>과제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600" dirty="0" smtClean="0"/>
              <a:t>   </a:t>
            </a:r>
            <a:r>
              <a:rPr lang="ko-KR" altLang="en-US" sz="2600" dirty="0" smtClean="0"/>
              <a:t>주어</a:t>
            </a:r>
            <a:r>
              <a:rPr lang="ko-KR" altLang="en-US" sz="2600" dirty="0"/>
              <a:t>진</a:t>
            </a:r>
            <a:r>
              <a:rPr lang="ko-KR" altLang="en-US" sz="2600" dirty="0" smtClean="0"/>
              <a:t> 주제 또는 원하는 주제에 대해 요구사항 도출 및 해당 </a:t>
            </a:r>
            <a:r>
              <a:rPr lang="en-US" altLang="ko-KR" sz="2600" dirty="0" smtClean="0"/>
              <a:t>ER </a:t>
            </a:r>
            <a:r>
              <a:rPr lang="ko-KR" altLang="en-US" sz="2600" dirty="0" smtClean="0"/>
              <a:t>다이어그램을 작성해서 과제 게시판에 제출하세요</a:t>
            </a:r>
            <a:r>
              <a:rPr lang="en-US" altLang="ko-KR" sz="2600" dirty="0" smtClean="0"/>
              <a:t>. (</a:t>
            </a:r>
            <a:r>
              <a:rPr lang="ko-KR" altLang="en-US" sz="2600" dirty="0" smtClean="0"/>
              <a:t>필요한 경우 가정을 추가 가능</a:t>
            </a:r>
            <a:r>
              <a:rPr lang="en-US" altLang="ko-KR" sz="2600" dirty="0" smtClean="0"/>
              <a:t>)</a:t>
            </a:r>
          </a:p>
          <a:p>
            <a:pPr>
              <a:buNone/>
            </a:pPr>
            <a:r>
              <a:rPr lang="en-US" altLang="ko-KR" sz="2800" dirty="0" smtClean="0"/>
              <a:t> </a:t>
            </a:r>
            <a:r>
              <a:rPr lang="en-US" altLang="ko-KR" sz="2200" dirty="0" smtClean="0"/>
              <a:t>   - DB</a:t>
            </a:r>
            <a:r>
              <a:rPr lang="ko-KR" altLang="en-US" sz="2200" dirty="0" smtClean="0"/>
              <a:t>는 다수의 은행 정보를 관리한다</a:t>
            </a:r>
            <a:r>
              <a:rPr lang="en-US" altLang="ko-KR" sz="2200" dirty="0" smtClean="0"/>
              <a:t>.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</a:t>
            </a:r>
            <a:r>
              <a:rPr lang="en-US" altLang="ko-KR" sz="2200" dirty="0" smtClean="0"/>
              <a:t>- </a:t>
            </a:r>
            <a:r>
              <a:rPr lang="ko-KR" altLang="en-US" sz="2200" dirty="0" smtClean="0"/>
              <a:t>은행은 다수의 여러 도시에 위치한 지점으로 구성된다</a:t>
            </a:r>
            <a:r>
              <a:rPr lang="en-US" altLang="ko-KR" sz="2200" dirty="0" smtClean="0"/>
              <a:t>.</a:t>
            </a:r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- </a:t>
            </a:r>
            <a:r>
              <a:rPr lang="ko-KR" altLang="en-US" sz="2200" dirty="0" smtClean="0"/>
              <a:t>각 지점은 별도의 고객과 고객 계좌정보를 가진다</a:t>
            </a:r>
            <a:r>
              <a:rPr lang="en-US" altLang="ko-KR" sz="2200" dirty="0" smtClean="0"/>
              <a:t>.</a:t>
            </a:r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- </a:t>
            </a:r>
            <a:r>
              <a:rPr lang="ko-KR" altLang="en-US" sz="2200" dirty="0" smtClean="0"/>
              <a:t>은행은 예금과 대출 계좌를 따로 관리한다</a:t>
            </a:r>
            <a:r>
              <a:rPr lang="en-US" altLang="ko-KR" sz="2200" dirty="0" smtClean="0"/>
              <a:t>.</a:t>
            </a:r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- </a:t>
            </a:r>
            <a:r>
              <a:rPr lang="ko-KR" altLang="en-US" sz="2200" dirty="0" smtClean="0"/>
              <a:t>고객은 하나 이상의 예금과 대출 계좌를 가질 수 있다</a:t>
            </a:r>
            <a:r>
              <a:rPr lang="en-US" altLang="ko-KR" sz="2200" dirty="0" smtClean="0"/>
              <a:t>.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26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시나리오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이창업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이제 </a:t>
            </a:r>
            <a:r>
              <a:rPr lang="ko-KR" altLang="en-US" dirty="0" err="1" smtClean="0"/>
              <a:t>데이타베이스</a:t>
            </a:r>
            <a:r>
              <a:rPr lang="ko-KR" altLang="en-US" dirty="0" smtClean="0"/>
              <a:t> 시스템 개념도 좀 알고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이용해서 데이터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검색을 어느 정도 할 수 있게 됐어요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marL="534988" lvl="1" indent="-77788">
              <a:buNone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 쇼핑몰을 위한 데이터베이스에 필요한 테이블들은 하나가 아니고 꽤 많이 </a:t>
            </a:r>
            <a:r>
              <a:rPr lang="ko-KR" altLang="en-US" dirty="0" err="1" smtClean="0"/>
              <a:t>필요한것</a:t>
            </a:r>
            <a:r>
              <a:rPr lang="ko-KR" altLang="en-US" dirty="0" smtClean="0"/>
              <a:t> 같은데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테이블들을 생성해야 할지 잘 모르겠어요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설계 방법을 제대로 알아야겠어요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모델링 개념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sz="2400" dirty="0" smtClean="0"/>
              <a:t>어떤 것들을 대상으로 </a:t>
            </a:r>
            <a:r>
              <a:rPr lang="en-US" altLang="ko-KR" sz="2400" dirty="0" smtClean="0"/>
              <a:t>?</a:t>
            </a:r>
          </a:p>
          <a:p>
            <a:pPr>
              <a:buNone/>
            </a:pPr>
            <a:r>
              <a:rPr lang="en-US" altLang="ko-KR" dirty="0" smtClean="0"/>
              <a:t>  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r>
              <a:rPr lang="ko-KR" altLang="en-US" sz="2400" dirty="0" smtClean="0"/>
              <a:t>무슨 일들을 어떻게 하는 거지</a:t>
            </a:r>
            <a:r>
              <a:rPr lang="en-US" altLang="ko-KR" sz="2400" dirty="0" smtClean="0"/>
              <a:t>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지켜져야 할 규칙은 무엇이 있지</a:t>
            </a:r>
            <a:r>
              <a:rPr lang="en-US" altLang="ko-KR" sz="2400" dirty="0" smtClean="0"/>
              <a:t>?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63590" y="2194560"/>
            <a:ext cx="2137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FC000"/>
                </a:solidFill>
              </a:rPr>
              <a:t>구성 요소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2170" y="3543300"/>
            <a:ext cx="179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/>
                </a:solidFill>
              </a:rPr>
              <a:t>+</a:t>
            </a:r>
            <a:r>
              <a:rPr lang="ko-KR" altLang="en-US" sz="3200" dirty="0" smtClean="0">
                <a:solidFill>
                  <a:srgbClr val="FFC000"/>
                </a:solidFill>
              </a:rPr>
              <a:t>연산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7870" y="4823460"/>
            <a:ext cx="242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/>
                </a:solidFill>
              </a:rPr>
              <a:t>+ </a:t>
            </a:r>
            <a:r>
              <a:rPr lang="ko-KR" altLang="en-US" sz="3200" dirty="0" smtClean="0">
                <a:solidFill>
                  <a:srgbClr val="FFC000"/>
                </a:solidFill>
              </a:rPr>
              <a:t>제약 조건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" y="2788920"/>
            <a:ext cx="4354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92D050"/>
                </a:solidFill>
              </a:rPr>
              <a:t>Relation, </a:t>
            </a:r>
            <a:r>
              <a:rPr lang="en-US" altLang="ko-KR" sz="2400" dirty="0" err="1" smtClean="0">
                <a:solidFill>
                  <a:srgbClr val="92D050"/>
                </a:solidFill>
              </a:rPr>
              <a:t>tuple</a:t>
            </a:r>
            <a:r>
              <a:rPr lang="en-US" altLang="ko-KR" sz="2400" smtClean="0">
                <a:solidFill>
                  <a:srgbClr val="92D050"/>
                </a:solidFill>
              </a:rPr>
              <a:t>, attribute</a:t>
            </a:r>
            <a:r>
              <a:rPr lang="en-US" altLang="ko-KR" sz="2400" dirty="0" smtClean="0">
                <a:solidFill>
                  <a:srgbClr val="92D050"/>
                </a:solidFill>
              </a:rPr>
              <a:t>, value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510" y="3943350"/>
            <a:ext cx="4869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92D050"/>
                </a:solidFill>
              </a:rPr>
              <a:t>Create, read, update, delete (CRUD)</a:t>
            </a:r>
            <a:endParaRPr lang="ko-KR" altLang="en-US" sz="2400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670" y="5303520"/>
            <a:ext cx="5201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2D050"/>
                </a:solidFill>
              </a:rPr>
              <a:t>도메인</a:t>
            </a:r>
            <a:r>
              <a:rPr lang="en-US" altLang="ko-KR" sz="2400" dirty="0" smtClean="0">
                <a:solidFill>
                  <a:srgbClr val="92D050"/>
                </a:solidFill>
              </a:rPr>
              <a:t>-, </a:t>
            </a:r>
            <a:r>
              <a:rPr lang="ko-KR" altLang="en-US" sz="2400" dirty="0" smtClean="0">
                <a:solidFill>
                  <a:srgbClr val="92D050"/>
                </a:solidFill>
              </a:rPr>
              <a:t>키</a:t>
            </a:r>
            <a:r>
              <a:rPr lang="en-US" altLang="ko-KR" sz="2400" dirty="0" smtClean="0">
                <a:solidFill>
                  <a:srgbClr val="92D050"/>
                </a:solidFill>
              </a:rPr>
              <a:t>-, </a:t>
            </a:r>
            <a:r>
              <a:rPr lang="ko-KR" altLang="en-US" sz="2400" dirty="0" smtClean="0">
                <a:solidFill>
                  <a:srgbClr val="92D050"/>
                </a:solidFill>
              </a:rPr>
              <a:t>널</a:t>
            </a:r>
            <a:r>
              <a:rPr lang="en-US" altLang="ko-KR" sz="2400" dirty="0" smtClean="0">
                <a:solidFill>
                  <a:srgbClr val="92D050"/>
                </a:solidFill>
              </a:rPr>
              <a:t>-, </a:t>
            </a:r>
            <a:r>
              <a:rPr lang="ko-KR" altLang="en-US" sz="2400" dirty="0" err="1" smtClean="0">
                <a:solidFill>
                  <a:srgbClr val="92D050"/>
                </a:solidFill>
              </a:rPr>
              <a:t>엔티티</a:t>
            </a:r>
            <a:r>
              <a:rPr lang="ko-KR" altLang="en-US" sz="2400" dirty="0" smtClean="0">
                <a:solidFill>
                  <a:srgbClr val="92D050"/>
                </a:solidFill>
              </a:rPr>
              <a:t> </a:t>
            </a:r>
            <a:r>
              <a:rPr lang="ko-KR" altLang="en-US" sz="2400" dirty="0" err="1" smtClean="0">
                <a:solidFill>
                  <a:srgbClr val="92D050"/>
                </a:solidFill>
              </a:rPr>
              <a:t>무결성</a:t>
            </a:r>
            <a:r>
              <a:rPr lang="ko-KR" altLang="en-US" sz="2400" dirty="0" smtClean="0">
                <a:solidFill>
                  <a:srgbClr val="92D050"/>
                </a:solidFill>
              </a:rPr>
              <a:t> </a:t>
            </a:r>
            <a:r>
              <a:rPr lang="en-US" altLang="ko-KR" sz="2400" dirty="0" smtClean="0">
                <a:solidFill>
                  <a:srgbClr val="92D050"/>
                </a:solidFill>
              </a:rPr>
              <a:t>-, </a:t>
            </a:r>
            <a:r>
              <a:rPr lang="ko-KR" altLang="en-US" sz="2400" dirty="0" err="1" smtClean="0">
                <a:solidFill>
                  <a:srgbClr val="92D050"/>
                </a:solidFill>
              </a:rPr>
              <a:t>참조무결성</a:t>
            </a:r>
            <a:r>
              <a:rPr lang="ko-KR" altLang="en-US" sz="2400" dirty="0" smtClean="0">
                <a:solidFill>
                  <a:srgbClr val="92D050"/>
                </a:solidFill>
              </a:rPr>
              <a:t> </a:t>
            </a:r>
            <a:r>
              <a:rPr lang="en-US" altLang="ko-KR" sz="2400" dirty="0" smtClean="0">
                <a:solidFill>
                  <a:srgbClr val="92D050"/>
                </a:solidFill>
              </a:rPr>
              <a:t>- </a:t>
            </a:r>
            <a:endParaRPr lang="ko-KR" altLang="en-US" sz="2400" dirty="0">
              <a:solidFill>
                <a:srgbClr val="92D05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5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660996" y="882333"/>
            <a:ext cx="1477962" cy="368300"/>
          </a:xfrm>
          <a:custGeom>
            <a:avLst/>
            <a:gdLst/>
            <a:ahLst/>
            <a:cxnLst>
              <a:cxn ang="0">
                <a:pos x="203" y="5"/>
              </a:cxn>
              <a:cxn ang="0">
                <a:pos x="291" y="0"/>
              </a:cxn>
              <a:cxn ang="0">
                <a:pos x="328" y="0"/>
              </a:cxn>
              <a:cxn ang="0">
                <a:pos x="382" y="0"/>
              </a:cxn>
              <a:cxn ang="0">
                <a:pos x="437" y="0"/>
              </a:cxn>
              <a:cxn ang="0">
                <a:pos x="492" y="0"/>
              </a:cxn>
              <a:cxn ang="0">
                <a:pos x="547" y="0"/>
              </a:cxn>
              <a:cxn ang="0">
                <a:pos x="601" y="5"/>
              </a:cxn>
              <a:cxn ang="0">
                <a:pos x="673" y="15"/>
              </a:cxn>
              <a:cxn ang="0">
                <a:pos x="711" y="46"/>
              </a:cxn>
              <a:cxn ang="0">
                <a:pos x="765" y="62"/>
              </a:cxn>
              <a:cxn ang="0">
                <a:pos x="820" y="73"/>
              </a:cxn>
              <a:cxn ang="0">
                <a:pos x="875" y="78"/>
              </a:cxn>
              <a:cxn ang="0">
                <a:pos x="892" y="93"/>
              </a:cxn>
              <a:cxn ang="0">
                <a:pos x="930" y="109"/>
              </a:cxn>
              <a:cxn ang="0">
                <a:pos x="930" y="125"/>
              </a:cxn>
              <a:cxn ang="0">
                <a:pos x="911" y="140"/>
              </a:cxn>
              <a:cxn ang="0">
                <a:pos x="892" y="156"/>
              </a:cxn>
              <a:cxn ang="0">
                <a:pos x="856" y="172"/>
              </a:cxn>
              <a:cxn ang="0">
                <a:pos x="801" y="182"/>
              </a:cxn>
              <a:cxn ang="0">
                <a:pos x="747" y="192"/>
              </a:cxn>
              <a:cxn ang="0">
                <a:pos x="692" y="198"/>
              </a:cxn>
              <a:cxn ang="0">
                <a:pos x="637" y="198"/>
              </a:cxn>
              <a:cxn ang="0">
                <a:pos x="583" y="198"/>
              </a:cxn>
              <a:cxn ang="0">
                <a:pos x="528" y="198"/>
              </a:cxn>
              <a:cxn ang="0">
                <a:pos x="473" y="203"/>
              </a:cxn>
              <a:cxn ang="0">
                <a:pos x="419" y="208"/>
              </a:cxn>
              <a:cxn ang="0">
                <a:pos x="364" y="219"/>
              </a:cxn>
              <a:cxn ang="0">
                <a:pos x="291" y="213"/>
              </a:cxn>
              <a:cxn ang="0">
                <a:pos x="236" y="208"/>
              </a:cxn>
              <a:cxn ang="0">
                <a:pos x="181" y="203"/>
              </a:cxn>
              <a:cxn ang="0">
                <a:pos x="109" y="192"/>
              </a:cxn>
              <a:cxn ang="0">
                <a:pos x="72" y="187"/>
              </a:cxn>
              <a:cxn ang="0">
                <a:pos x="36" y="172"/>
              </a:cxn>
              <a:cxn ang="0">
                <a:pos x="36" y="161"/>
              </a:cxn>
              <a:cxn ang="0">
                <a:pos x="36" y="146"/>
              </a:cxn>
              <a:cxn ang="0">
                <a:pos x="36" y="130"/>
              </a:cxn>
              <a:cxn ang="0">
                <a:pos x="0" y="114"/>
              </a:cxn>
              <a:cxn ang="0">
                <a:pos x="0" y="99"/>
              </a:cxn>
              <a:cxn ang="0">
                <a:pos x="17" y="83"/>
              </a:cxn>
              <a:cxn ang="0">
                <a:pos x="54" y="73"/>
              </a:cxn>
              <a:cxn ang="0">
                <a:pos x="90" y="57"/>
              </a:cxn>
              <a:cxn ang="0">
                <a:pos x="109" y="41"/>
              </a:cxn>
              <a:cxn ang="0">
                <a:pos x="126" y="26"/>
              </a:cxn>
              <a:cxn ang="0">
                <a:pos x="203" y="5"/>
              </a:cxn>
              <a:cxn ang="0">
                <a:pos x="203" y="5"/>
              </a:cxn>
            </a:cxnLst>
            <a:rect l="0" t="0" r="r" b="b"/>
            <a:pathLst>
              <a:path w="931" h="220">
                <a:moveTo>
                  <a:pt x="203" y="5"/>
                </a:moveTo>
                <a:lnTo>
                  <a:pt x="291" y="0"/>
                </a:lnTo>
                <a:lnTo>
                  <a:pt x="328" y="0"/>
                </a:lnTo>
                <a:lnTo>
                  <a:pt x="382" y="0"/>
                </a:lnTo>
                <a:lnTo>
                  <a:pt x="437" y="0"/>
                </a:lnTo>
                <a:lnTo>
                  <a:pt x="492" y="0"/>
                </a:lnTo>
                <a:lnTo>
                  <a:pt x="547" y="0"/>
                </a:lnTo>
                <a:lnTo>
                  <a:pt x="601" y="5"/>
                </a:lnTo>
                <a:lnTo>
                  <a:pt x="673" y="15"/>
                </a:lnTo>
                <a:lnTo>
                  <a:pt x="711" y="46"/>
                </a:lnTo>
                <a:lnTo>
                  <a:pt x="765" y="62"/>
                </a:lnTo>
                <a:lnTo>
                  <a:pt x="820" y="73"/>
                </a:lnTo>
                <a:lnTo>
                  <a:pt x="875" y="78"/>
                </a:lnTo>
                <a:lnTo>
                  <a:pt x="892" y="93"/>
                </a:lnTo>
                <a:lnTo>
                  <a:pt x="930" y="109"/>
                </a:lnTo>
                <a:lnTo>
                  <a:pt x="930" y="125"/>
                </a:lnTo>
                <a:lnTo>
                  <a:pt x="911" y="140"/>
                </a:lnTo>
                <a:lnTo>
                  <a:pt x="892" y="156"/>
                </a:lnTo>
                <a:lnTo>
                  <a:pt x="856" y="172"/>
                </a:lnTo>
                <a:lnTo>
                  <a:pt x="801" y="182"/>
                </a:lnTo>
                <a:lnTo>
                  <a:pt x="747" y="192"/>
                </a:lnTo>
                <a:lnTo>
                  <a:pt x="692" y="198"/>
                </a:lnTo>
                <a:lnTo>
                  <a:pt x="637" y="198"/>
                </a:lnTo>
                <a:lnTo>
                  <a:pt x="583" y="198"/>
                </a:lnTo>
                <a:lnTo>
                  <a:pt x="528" y="198"/>
                </a:lnTo>
                <a:lnTo>
                  <a:pt x="473" y="203"/>
                </a:lnTo>
                <a:lnTo>
                  <a:pt x="419" y="208"/>
                </a:lnTo>
                <a:lnTo>
                  <a:pt x="364" y="219"/>
                </a:lnTo>
                <a:lnTo>
                  <a:pt x="291" y="213"/>
                </a:lnTo>
                <a:lnTo>
                  <a:pt x="236" y="208"/>
                </a:lnTo>
                <a:lnTo>
                  <a:pt x="181" y="203"/>
                </a:lnTo>
                <a:lnTo>
                  <a:pt x="109" y="192"/>
                </a:lnTo>
                <a:lnTo>
                  <a:pt x="72" y="187"/>
                </a:lnTo>
                <a:lnTo>
                  <a:pt x="36" y="172"/>
                </a:lnTo>
                <a:lnTo>
                  <a:pt x="36" y="161"/>
                </a:lnTo>
                <a:lnTo>
                  <a:pt x="36" y="146"/>
                </a:lnTo>
                <a:lnTo>
                  <a:pt x="36" y="130"/>
                </a:lnTo>
                <a:lnTo>
                  <a:pt x="0" y="114"/>
                </a:lnTo>
                <a:lnTo>
                  <a:pt x="0" y="99"/>
                </a:lnTo>
                <a:lnTo>
                  <a:pt x="17" y="83"/>
                </a:lnTo>
                <a:lnTo>
                  <a:pt x="54" y="73"/>
                </a:lnTo>
                <a:lnTo>
                  <a:pt x="90" y="57"/>
                </a:lnTo>
                <a:lnTo>
                  <a:pt x="109" y="41"/>
                </a:lnTo>
                <a:lnTo>
                  <a:pt x="126" y="26"/>
                </a:lnTo>
                <a:lnTo>
                  <a:pt x="203" y="5"/>
                </a:lnTo>
                <a:lnTo>
                  <a:pt x="203" y="5"/>
                </a:lnTo>
              </a:path>
            </a:pathLst>
          </a:custGeom>
          <a:noFill/>
          <a:ln w="12700" cap="rnd" cmpd="sng">
            <a:solidFill>
              <a:schemeClr val="tx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351433" y="1460183"/>
            <a:ext cx="2016125" cy="534987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934046" y="925195"/>
            <a:ext cx="969962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작은 세계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811808" y="1507808"/>
            <a:ext cx="126316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요구사항들의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수정과 분석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56208" y="2137029"/>
            <a:ext cx="2223366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데이타베이스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요구사항들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883246" y="2592070"/>
            <a:ext cx="1146148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개념적 설계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087063" y="3052445"/>
            <a:ext cx="263694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개념 스키마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고수준 데이터 모델로 표현됨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294296" y="3695383"/>
            <a:ext cx="229550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논리적 설계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(DATA MODEL MAPPING)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783108" y="4338320"/>
            <a:ext cx="367087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논리 스키마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DBMS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구현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모델로 표현됨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878483" y="4965383"/>
            <a:ext cx="1146148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물리적 설계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405408" y="5398770"/>
            <a:ext cx="164628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내부스키마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6376958" y="1249045"/>
            <a:ext cx="0" cy="204788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6376958" y="2001520"/>
            <a:ext cx="0" cy="206375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6376958" y="2890520"/>
            <a:ext cx="0" cy="241300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6376958" y="3454083"/>
            <a:ext cx="0" cy="257175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376958" y="4176395"/>
            <a:ext cx="0" cy="274638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376958" y="4739958"/>
            <a:ext cx="0" cy="284162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376958" y="5220970"/>
            <a:ext cx="0" cy="241300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728758" y="5141595"/>
            <a:ext cx="1905000" cy="413385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684308" y="2553970"/>
            <a:ext cx="1919288" cy="330200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928783" y="2007870"/>
            <a:ext cx="168475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기능적 요구사항들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662082" y="2592071"/>
            <a:ext cx="183549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기능적 분석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815561" y="4544378"/>
            <a:ext cx="1747273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응용 프로그램 설계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1951744" y="5187315"/>
            <a:ext cx="132568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트랜잭션 구현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1658908" y="3052445"/>
            <a:ext cx="2106346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고수준의 트랜잭션 명세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H="1" flipV="1">
            <a:off x="785783" y="3920808"/>
            <a:ext cx="4600575" cy="14287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V="1">
            <a:off x="933421" y="3236595"/>
            <a:ext cx="0" cy="474663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933421" y="4125595"/>
            <a:ext cx="0" cy="411163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890558" y="3614420"/>
            <a:ext cx="146193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DBMS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독립적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900083" y="3962083"/>
            <a:ext cx="146193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DBMS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의존적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2643158" y="1606233"/>
            <a:ext cx="2667000" cy="395287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2643158" y="2344420"/>
            <a:ext cx="0" cy="203200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2643158" y="2890520"/>
            <a:ext cx="0" cy="207963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2643158" y="3533458"/>
            <a:ext cx="0" cy="974725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2643158" y="4936808"/>
            <a:ext cx="0" cy="204787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2643158" y="5562283"/>
            <a:ext cx="0" cy="206375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3024158" y="3533458"/>
            <a:ext cx="2057400" cy="1608137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3657600" y="4456939"/>
            <a:ext cx="1645920" cy="268223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H="1" flipV="1">
            <a:off x="3609946" y="5427344"/>
            <a:ext cx="2034950" cy="126873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6376958" y="2379345"/>
            <a:ext cx="0" cy="190500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1728758" y="4498658"/>
            <a:ext cx="1905000" cy="450532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5332383" y="4992370"/>
            <a:ext cx="2066925" cy="241300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330796" y="2569845"/>
            <a:ext cx="2066925" cy="320675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5269230" y="3695383"/>
            <a:ext cx="2274570" cy="481012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7400896" y="4990783"/>
            <a:ext cx="110799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내부저장구조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인덱스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접근경로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화일조직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7FF6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7526626" y="3771583"/>
            <a:ext cx="1334020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상용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DBMS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</a:t>
            </a: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7400896" y="2590483"/>
            <a:ext cx="83227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ERD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</a:t>
            </a:r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226408" y="2361883"/>
            <a:ext cx="1503938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DFD,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순서도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순서 다이어그램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1945936" y="5746452"/>
            <a:ext cx="150522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응용 프로그램들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05890" y="308610"/>
            <a:ext cx="347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데이터베이스 설계 단계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6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회사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회사는 여러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들로 구성된다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부서마다 고유한 이름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고유한 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부서관리 사원이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사원이 부서를 관리하기 시작한 날짜도 유지한다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 부서는 여러 위치에 있을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 smtClean="0"/>
              <a:t>COMPANY </a:t>
            </a:r>
            <a:r>
              <a:rPr lang="ko-KR" altLang="en-US" sz="3600" dirty="0" smtClean="0"/>
              <a:t>데이터베이스 예제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7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 부서는 여러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들을 관리한다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프로젝트는 고유한 이름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고유한 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 개의 위치를 가진다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 smtClean="0"/>
              <a:t>COMPANY </a:t>
            </a:r>
            <a:r>
              <a:rPr lang="ko-KR" altLang="en-US" sz="3600" dirty="0" smtClean="0"/>
              <a:t>데이터베이스 예제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8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사원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22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사원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에 대해서 이름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사회보장번호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급여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생년월일을 저장한다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한 사원은 한 부서에 속하지만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여러 프로젝트들에 관여할  수 있다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한 사원이 관여하는 프로젝트들은 그 사원이 소속된 부서가 관리하는 프로젝트가 아니어도 무방하다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반드시 한 부서의 각 사원이 각 프로젝트를 위해 일하는 주당 근무 시간을 기록한다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또한 각 사원의 직속 상사도 유지한다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/>
              <a:t>COMPANY </a:t>
            </a:r>
            <a:r>
              <a:rPr lang="ko-KR" altLang="en-US" sz="3600" dirty="0"/>
              <a:t>데이터베이스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9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3998</TotalTime>
  <Words>1062</Words>
  <Application>Microsoft Office PowerPoint</Application>
  <PresentationFormat>화면 슬라이드 쇼(4:3)</PresentationFormat>
  <Paragraphs>321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HY견명조</vt:lpstr>
      <vt:lpstr>굴림</vt:lpstr>
      <vt:lpstr>맑은 고딕</vt:lpstr>
      <vt:lpstr>Arial</vt:lpstr>
      <vt:lpstr>Georgia</vt:lpstr>
      <vt:lpstr>Times New Roman</vt:lpstr>
      <vt:lpstr>Verdana</vt:lpstr>
      <vt:lpstr>Wingdings</vt:lpstr>
      <vt:lpstr>Wingdings 2</vt:lpstr>
      <vt:lpstr>고려청자</vt:lpstr>
      <vt:lpstr>ER 모델 -Database Basic-</vt:lpstr>
      <vt:lpstr>학습 목표</vt:lpstr>
      <vt:lpstr>PowerPoint 프레젠테이션</vt:lpstr>
      <vt:lpstr>데이터 모델링</vt:lpstr>
      <vt:lpstr>PowerPoint 프레젠테이션</vt:lpstr>
      <vt:lpstr>PowerPoint 프레젠테이션</vt:lpstr>
      <vt:lpstr>COMPANY 데이터베이스 예제</vt:lpstr>
      <vt:lpstr>COMPANY 데이터베이스 예제</vt:lpstr>
      <vt:lpstr>COMPANY 데이터베이스 예제</vt:lpstr>
      <vt:lpstr>COMPANY 데이터베이스 예제</vt:lpstr>
      <vt:lpstr>개체 관계 (Entity Relationship) 데이터 모델</vt:lpstr>
      <vt:lpstr>ER 모델 개요</vt:lpstr>
      <vt:lpstr>Entity와 Attribute</vt:lpstr>
      <vt:lpstr>PowerPoint 프레젠테이션</vt:lpstr>
      <vt:lpstr>PowerPoint 프레젠테이션</vt:lpstr>
      <vt:lpstr>PowerPoint 프레젠테이션</vt:lpstr>
      <vt:lpstr>Relationship</vt:lpstr>
      <vt:lpstr>PowerPoint 프레젠테이션</vt:lpstr>
      <vt:lpstr>PowerPoint 프레젠테이션</vt:lpstr>
      <vt:lpstr>PowerPoint 프레젠테이션</vt:lpstr>
      <vt:lpstr>PowerPoint 프레젠테이션</vt:lpstr>
      <vt:lpstr>약한 엔티티 타입</vt:lpstr>
      <vt:lpstr>PowerPoint 프레젠테이션</vt:lpstr>
      <vt:lpstr>ER 다이어그램 표기법 요약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993</cp:revision>
  <dcterms:created xsi:type="dcterms:W3CDTF">2007-11-27T23:54:21Z</dcterms:created>
  <dcterms:modified xsi:type="dcterms:W3CDTF">2014-10-27T09:54:20Z</dcterms:modified>
</cp:coreProperties>
</file>