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6" r:id="rId1"/>
  </p:sldMasterIdLst>
  <p:notesMasterIdLst>
    <p:notesMasterId r:id="rId27"/>
  </p:notesMasterIdLst>
  <p:handoutMasterIdLst>
    <p:handoutMasterId r:id="rId28"/>
  </p:handoutMasterIdLst>
  <p:sldIdLst>
    <p:sldId id="288" r:id="rId2"/>
    <p:sldId id="355" r:id="rId3"/>
    <p:sldId id="391" r:id="rId4"/>
    <p:sldId id="415" r:id="rId5"/>
    <p:sldId id="389" r:id="rId6"/>
    <p:sldId id="408" r:id="rId7"/>
    <p:sldId id="411" r:id="rId8"/>
    <p:sldId id="414" r:id="rId9"/>
    <p:sldId id="416" r:id="rId10"/>
    <p:sldId id="417" r:id="rId11"/>
    <p:sldId id="423" r:id="rId12"/>
    <p:sldId id="430" r:id="rId13"/>
    <p:sldId id="419" r:id="rId14"/>
    <p:sldId id="424" r:id="rId15"/>
    <p:sldId id="420" r:id="rId16"/>
    <p:sldId id="425" r:id="rId17"/>
    <p:sldId id="421" r:id="rId18"/>
    <p:sldId id="426" r:id="rId19"/>
    <p:sldId id="422" r:id="rId20"/>
    <p:sldId id="418" r:id="rId21"/>
    <p:sldId id="427" r:id="rId22"/>
    <p:sldId id="428" r:id="rId23"/>
    <p:sldId id="431" r:id="rId24"/>
    <p:sldId id="429" r:id="rId25"/>
    <p:sldId id="348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950">
          <p15:clr>
            <a:srgbClr val="A4A3A4"/>
          </p15:clr>
        </p15:guide>
        <p15:guide id="2" pos="3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F62E"/>
    <a:srgbClr val="0000CC"/>
    <a:srgbClr val="00323D"/>
    <a:srgbClr val="005061"/>
    <a:srgbClr val="005A58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87994" autoAdjust="0"/>
  </p:normalViewPr>
  <p:slideViewPr>
    <p:cSldViewPr snapToGrid="0">
      <p:cViewPr varScale="1">
        <p:scale>
          <a:sx n="105" d="100"/>
          <a:sy n="105" d="100"/>
        </p:scale>
        <p:origin x="1056" y="62"/>
      </p:cViewPr>
      <p:guideLst>
        <p:guide orient="horz" pos="2950"/>
        <p:guide pos="374"/>
      </p:guideLst>
    </p:cSldViewPr>
  </p:slideViewPr>
  <p:outlineViewPr>
    <p:cViewPr>
      <p:scale>
        <a:sx n="33" d="100"/>
        <a:sy n="33" d="100"/>
      </p:scale>
      <p:origin x="276" y="17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40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EFC27DCB-F4DF-4AE4-959F-1DCEF3FCAA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9215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6D748C11-BDA7-477F-BB77-94ECF8BD85F4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1880205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A17DCE-D341-4CF4-B010-B3C3BA76B3B8}" type="slidenum">
              <a:rPr lang="de-DE" altLang="ko-KR" sz="1200" smtClean="0">
                <a:ea typeface="굴림" pitchFamily="50" charset="-127"/>
              </a:rPr>
              <a:pPr eaLnBrk="1" hangingPunct="1"/>
              <a:t>1</a:t>
            </a:fld>
            <a:endParaRPr lang="de-DE" altLang="ko-KR" sz="120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932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48C11-BDA7-477F-BB77-94ECF8BD85F4}" type="slidenum">
              <a:rPr lang="de-DE" altLang="ko-KR" smtClean="0"/>
              <a:pPr>
                <a:defRPr/>
              </a:pPr>
              <a:t>24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253347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64331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8A9D-FBC7-4128-97D9-75A935F57E7E}" type="datetime1">
              <a:rPr lang="en-US" altLang="ko-KR" smtClean="0"/>
              <a:t>11/3/2014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457200" y="228599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5FCF-E7ED-4F15-80ED-F83F7F477B68}" type="datetime1">
              <a:rPr lang="en-US" altLang="ko-KR" smtClean="0"/>
              <a:t>11/3/2014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2263" y="51347"/>
            <a:ext cx="1000131" cy="1036773"/>
            <a:chOff x="13317" y="34771"/>
            <a:chExt cx="1272534" cy="13101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9" name="자유형 8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F14F-DCE6-441E-ADD3-C4ADABD8AF71}" type="datetime1">
              <a:rPr lang="en-US" altLang="ko-KR" smtClean="0"/>
              <a:t>11/3/2014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29454" y="428606"/>
            <a:ext cx="1757346" cy="5357851"/>
          </a:xfrm>
        </p:spPr>
        <p:txBody>
          <a:bodyPr vert="eaVert"/>
          <a:lstStyle>
            <a:lvl1pPr algn="l">
              <a:defRPr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28596" y="428606"/>
            <a:ext cx="6357982" cy="536893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85850"/>
            <a:ext cx="9143999" cy="3571876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2695575" y="4990207"/>
            <a:ext cx="4019550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ko-KR" sz="1600" dirty="0" smtClean="0">
              <a:solidFill>
                <a:schemeClr val="tx1"/>
              </a:solidFill>
              <a:ea typeface="굴림" charset="-127"/>
            </a:endParaRPr>
          </a:p>
          <a:p>
            <a:pPr algn="ctr" eaLnBrk="1" hangingPunct="1">
              <a:defRPr/>
            </a:pPr>
            <a:endParaRPr lang="en-US" altLang="ko-KR" sz="1600" dirty="0" smtClean="0">
              <a:solidFill>
                <a:schemeClr val="tx1"/>
              </a:solidFill>
              <a:ea typeface="굴림" charset="-127"/>
            </a:endParaRPr>
          </a:p>
          <a:p>
            <a:pPr algn="ctr" eaLnBrk="1" hangingPunct="1">
              <a:defRPr/>
            </a:pPr>
            <a:r>
              <a:rPr lang="ko-KR" altLang="en-US" sz="1600" dirty="0" smtClean="0">
                <a:solidFill>
                  <a:schemeClr val="tx1"/>
                </a:solidFill>
                <a:ea typeface="굴림" charset="-127"/>
              </a:rPr>
              <a:t> </a:t>
            </a:r>
            <a:endParaRPr lang="ko-KR" altLang="ko-KR" sz="16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4110447" y="5995851"/>
            <a:ext cx="1393371" cy="862149"/>
          </a:xfrm>
          <a:prstGeom prst="rect">
            <a:avLst/>
          </a:prstGeom>
          <a:solidFill>
            <a:srgbClr val="00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750629" y="121920"/>
            <a:ext cx="1393371" cy="862149"/>
          </a:xfrm>
          <a:prstGeom prst="rect">
            <a:avLst/>
          </a:prstGeom>
          <a:solidFill>
            <a:srgbClr val="005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7750629" y="5995851"/>
            <a:ext cx="1393371" cy="862149"/>
          </a:xfrm>
          <a:prstGeom prst="rect">
            <a:avLst/>
          </a:prstGeom>
          <a:solidFill>
            <a:srgbClr val="00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5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5" name="자유형 24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6" name="자유형 25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600202"/>
            <a:ext cx="8258204" cy="4525963"/>
          </a:xfrm>
        </p:spPr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C98C-AD9E-401B-900A-6416F6916A47}" type="datetime1">
              <a:rPr lang="en-US" altLang="ko-KR" smtClean="0"/>
              <a:t>11/3/2014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‹#›</a:t>
            </a:fld>
            <a:r>
              <a:rPr lang="en-US" altLang="ko-KR" dirty="0" smtClean="0"/>
              <a:t>/25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357166"/>
            <a:ext cx="7472386" cy="10001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407" y="106210"/>
            <a:ext cx="1000131" cy="1036773"/>
            <a:chOff x="13317" y="34771"/>
            <a:chExt cx="1272534" cy="13101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21" name="자유형 2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1857364"/>
            <a:ext cx="690717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CD32-ECF6-44C7-8C66-F5AC8E26B1EC}" type="datetime1">
              <a:rPr lang="en-US" altLang="ko-KR" smtClean="0"/>
              <a:t>11/3/2014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4414" y="3286124"/>
            <a:ext cx="691514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42845" y="1857364"/>
            <a:ext cx="1000131" cy="1036773"/>
            <a:chOff x="13317" y="34771"/>
            <a:chExt cx="1272534" cy="1310103"/>
          </a:xfrm>
        </p:grpSpPr>
        <p:sp>
          <p:nvSpPr>
            <p:cNvPr id="26" name="자유형 2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7" name="자유형 2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8" name="자유형 2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9" name="자유형 2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30" name="자유형 2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11" name="자유형 1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DCD0-64F2-44C3-A236-AA9BE7A824E1}" type="datetime1">
              <a:rPr lang="en-US" altLang="ko-KR" smtClean="0"/>
              <a:t>11/3/2014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4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8672-78D3-446A-81BA-07A22741A6D5}" type="datetime1">
              <a:rPr lang="en-US" altLang="ko-KR" smtClean="0"/>
              <a:t>11/3/2014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1407" y="71414"/>
            <a:ext cx="1000131" cy="1036774"/>
            <a:chOff x="13317" y="34771"/>
            <a:chExt cx="1272535" cy="1310104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969940" y="1030550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4" name="자유형 23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EC3E-9E37-4145-8E77-C539CE8A711B}" type="datetime1">
              <a:rPr lang="en-US" altLang="ko-KR" smtClean="0"/>
              <a:t>11/3/2014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106211"/>
            <a:ext cx="1000131" cy="1036773"/>
            <a:chOff x="13317" y="34771"/>
            <a:chExt cx="1272534" cy="1310103"/>
          </a:xfrm>
        </p:grpSpPr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2CD2-03E6-4923-872D-5BC089800EFD}" type="datetime1">
              <a:rPr lang="en-US" altLang="ko-KR" smtClean="0"/>
              <a:t>11/3/2014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00" y="384598"/>
            <a:ext cx="7500990" cy="481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b"/>
          <a:lstStyle>
            <a:lvl1pPr algn="l">
              <a:defRPr sz="2400" b="1">
                <a:ln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7662" y="1089026"/>
            <a:ext cx="4686304" cy="5054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71580" y="1089026"/>
            <a:ext cx="2686038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8576-AF93-4AAB-B7B1-7EE0F49DAED9}" type="datetime1">
              <a:rPr lang="en-US" altLang="ko-KR" smtClean="0"/>
              <a:t>11/3/2014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11" name="자유형 10"/>
          <p:cNvSpPr>
            <a:spLocks/>
          </p:cNvSpPr>
          <p:nvPr/>
        </p:nvSpPr>
        <p:spPr bwMode="gray">
          <a:xfrm>
            <a:off x="340905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gray">
          <a:xfrm>
            <a:off x="71407" y="653955"/>
            <a:ext cx="247040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gray">
          <a:xfrm>
            <a:off x="73902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4" name="자유형 13"/>
          <p:cNvSpPr>
            <a:spLocks/>
          </p:cNvSpPr>
          <p:nvPr/>
        </p:nvSpPr>
        <p:spPr bwMode="gray">
          <a:xfrm>
            <a:off x="823251" y="894237"/>
            <a:ext cx="248287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gray">
          <a:xfrm>
            <a:off x="344103" y="376692"/>
            <a:ext cx="479107" cy="517546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29190" y="928670"/>
            <a:ext cx="3857652" cy="928694"/>
          </a:xfrm>
        </p:spPr>
        <p:txBody>
          <a:bodyPr anchor="b"/>
          <a:lstStyle>
            <a:lvl1pPr algn="l">
              <a:defRPr sz="2000" b="1">
                <a:ln>
                  <a:noFill/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9190" y="1928802"/>
            <a:ext cx="3857652" cy="33575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444-1BC8-4746-B7BA-CFB9A970ABA5}" type="datetime1">
              <a:rPr lang="en-US" altLang="ko-KR" smtClean="0"/>
              <a:t>11/3/2014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 rot="21422455">
            <a:off x="609122" y="1000108"/>
            <a:ext cx="4000528" cy="4857784"/>
          </a:xfrm>
          <a:prstGeom prst="rect">
            <a:avLst/>
          </a:prstGeom>
          <a:solidFill>
            <a:srgbClr val="F8F8F8"/>
          </a:solidFill>
          <a:ln w="3175" cap="sq" cmpd="sng" algn="ctr">
            <a:solidFill>
              <a:srgbClr val="C0C0C0"/>
            </a:solidFill>
            <a:prstDash val="solid"/>
          </a:ln>
          <a:effectLst>
            <a:outerShdw blurRad="5715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"/>
          </p:nvPr>
        </p:nvSpPr>
        <p:spPr>
          <a:xfrm>
            <a:off x="642910" y="1000108"/>
            <a:ext cx="4004390" cy="4857784"/>
          </a:xfrm>
          <a:prstGeom prst="rect">
            <a:avLst/>
          </a:prstGeom>
          <a:solidFill>
            <a:schemeClr val="accent3"/>
          </a:solidFill>
          <a:ln w="3175" cap="sq" cmpd="sng" algn="ctr">
            <a:solidFill>
              <a:srgbClr val="F8F8F8"/>
            </a:solidFill>
            <a:prstDash val="solid"/>
            <a:miter lim="800000"/>
          </a:ln>
          <a:effectLst>
            <a:outerShdw blurRad="38100" dist="50800" dir="3000000" algn="tl" rotWithShape="0">
              <a:srgbClr val="000000">
                <a:alpha val="40000"/>
              </a:srgbClr>
            </a:outerShdw>
          </a:effectLst>
          <a:sp3d contourW="12700" prstMaterial="plastic">
            <a:contourClr>
              <a:srgbClr val="000000">
                <a:alpha val="35294"/>
              </a:srgb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0CC01CD-86B0-4A51-BB1C-7F7E5751C054}" type="datetime1">
              <a:rPr lang="en-US" altLang="ko-KR" smtClean="0"/>
              <a:t>11/3/2014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fld id="{84DD3EA1-1822-4788-98D9-04359F344D57}" type="slidenum">
              <a:rPr lang="en-US" altLang="ko-KR" sz="1000" b="1" smtClean="0">
                <a:solidFill>
                  <a:schemeClr val="tx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ko-KR" sz="1000" b="1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78" y="200025"/>
            <a:ext cx="1268909" cy="60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366716" y="3888411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2014.11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eaLnBrk="1" hangingPunct="1">
              <a:lnSpc>
                <a:spcPct val="65000"/>
              </a:lnSpc>
            </a:pPr>
            <a:r>
              <a:rPr lang="ko-KR" altLang="en-US" b="1" dirty="0">
                <a:latin typeface="Arial" pitchFamily="34" charset="0"/>
              </a:rPr>
              <a:t>이 </a:t>
            </a:r>
            <a:r>
              <a:rPr lang="ko-KR" altLang="en-US" b="1" dirty="0" err="1">
                <a:latin typeface="Arial" pitchFamily="34" charset="0"/>
              </a:rPr>
              <a:t>익</a:t>
            </a:r>
            <a:r>
              <a:rPr lang="ko-KR" altLang="en-US" b="1" dirty="0">
                <a:latin typeface="Arial" pitchFamily="34" charset="0"/>
              </a:rPr>
              <a:t> 훈</a:t>
            </a:r>
            <a:endParaRPr lang="en-US" altLang="ko-KR" b="1" dirty="0">
              <a:latin typeface="Arial" pitchFamily="34" charset="0"/>
            </a:endParaRPr>
          </a:p>
          <a:p>
            <a:pPr eaLnBrk="1" hangingPunct="1">
              <a:lnSpc>
                <a:spcPct val="65000"/>
              </a:lnSpc>
            </a:pPr>
            <a:endParaRPr lang="en-US" altLang="ko-KR" b="1" dirty="0">
              <a:latin typeface="Arial" pitchFamily="34" charset="0"/>
            </a:endParaRP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E-mail</a:t>
            </a:r>
            <a:r>
              <a:rPr lang="en-US" altLang="ko-KR" b="1" dirty="0">
                <a:latin typeface="Arial" pitchFamily="34" charset="0"/>
              </a:rPr>
              <a:t>: </a:t>
            </a:r>
            <a:r>
              <a:rPr lang="en-US" altLang="ko-KR" b="1" dirty="0" smtClean="0">
                <a:latin typeface="Arial" pitchFamily="34" charset="0"/>
              </a:rPr>
              <a:t>ihlee90@nhn.com  </a:t>
            </a: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 </a:t>
            </a: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                ihlee90@gmail.com</a:t>
            </a:r>
          </a:p>
          <a:p>
            <a:pPr eaLnBrk="1" hangingPunct="1">
              <a:lnSpc>
                <a:spcPct val="65000"/>
              </a:lnSpc>
            </a:pPr>
            <a:endParaRPr lang="en-US" altLang="ko-KR" b="1" dirty="0">
              <a:latin typeface="Arial" pitchFamily="34" charset="0"/>
            </a:endParaRPr>
          </a:p>
        </p:txBody>
      </p:sp>
      <p:sp>
        <p:nvSpPr>
          <p:cNvPr id="10242" name="제목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  <a:t>DB </a:t>
            </a:r>
            <a:r>
              <a:rPr lang="ko-KR" altLang="en-US" sz="4000" dirty="0" smtClean="0">
                <a:solidFill>
                  <a:srgbClr val="FFFF00"/>
                </a:solidFill>
                <a:ea typeface="굴림" pitchFamily="50" charset="-127"/>
              </a:rPr>
              <a:t>모델링</a:t>
            </a:r>
            <a: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  <a:t>: ER </a:t>
            </a:r>
            <a:r>
              <a:rPr lang="ko-KR" altLang="en-US" sz="4000" dirty="0" err="1" smtClean="0">
                <a:solidFill>
                  <a:srgbClr val="FFFF00"/>
                </a:solidFill>
                <a:ea typeface="굴림" pitchFamily="50" charset="-127"/>
              </a:rPr>
              <a:t>매핑에</a:t>
            </a:r>
            <a:r>
              <a:rPr lang="ko-KR" altLang="en-US" sz="4000" dirty="0" smtClean="0">
                <a:solidFill>
                  <a:srgbClr val="FFFF00"/>
                </a:solidFill>
                <a:ea typeface="굴림" pitchFamily="50" charset="-127"/>
              </a:rPr>
              <a:t> 의한 논리 설계</a:t>
            </a:r>
            <a: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  <a:t/>
            </a:r>
            <a:b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</a:br>
            <a:r>
              <a:rPr lang="en-US" altLang="ko-KR" sz="4000" i="1" dirty="0" smtClean="0">
                <a:solidFill>
                  <a:schemeClr val="tx1"/>
                </a:solidFill>
                <a:ea typeface="굴림" pitchFamily="50" charset="-127"/>
              </a:rPr>
              <a:t>-Database Basic-</a:t>
            </a:r>
            <a:endParaRPr lang="ko-KR" altLang="en-US" i="1" dirty="0" smtClean="0">
              <a:solidFill>
                <a:schemeClr val="tx1"/>
              </a:solidFill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. </a:t>
            </a:r>
            <a:r>
              <a:rPr lang="ko-KR" altLang="en-US" dirty="0" smtClean="0">
                <a:solidFill>
                  <a:srgbClr val="FFC000"/>
                </a:solidFill>
              </a:rPr>
              <a:t>약한 </a:t>
            </a:r>
            <a:r>
              <a:rPr lang="ko-KR" altLang="en-US" dirty="0" err="1" smtClean="0">
                <a:solidFill>
                  <a:srgbClr val="FFC000"/>
                </a:solidFill>
              </a:rPr>
              <a:t>엔티티</a:t>
            </a:r>
            <a:r>
              <a:rPr lang="ko-KR" altLang="en-US" dirty="0" smtClean="0">
                <a:solidFill>
                  <a:srgbClr val="FFC000"/>
                </a:solidFill>
              </a:rPr>
              <a:t> </a:t>
            </a:r>
            <a:r>
              <a:rPr lang="ko-KR" altLang="en-US" dirty="0" smtClean="0">
                <a:solidFill>
                  <a:srgbClr val="7FF62E"/>
                </a:solidFill>
                <a:latin typeface="Arial Unicode MS"/>
                <a:ea typeface="Arial Unicode MS"/>
                <a:cs typeface="Arial Unicode MS"/>
              </a:rPr>
              <a:t>→</a:t>
            </a:r>
            <a:r>
              <a:rPr lang="ko-KR" altLang="en-US" dirty="0" smtClean="0">
                <a:solidFill>
                  <a:srgbClr val="FFC000"/>
                </a:solidFill>
                <a:latin typeface="Arial Unicode MS"/>
                <a:ea typeface="Arial Unicode MS"/>
                <a:cs typeface="Arial Unicode MS"/>
              </a:rPr>
              <a:t> </a:t>
            </a:r>
            <a:r>
              <a:rPr lang="ko-KR" altLang="en-US" dirty="0" err="1" smtClean="0">
                <a:solidFill>
                  <a:srgbClr val="FFC000"/>
                </a:solidFill>
                <a:latin typeface="Arial Unicode MS"/>
                <a:ea typeface="Arial Unicode MS"/>
                <a:cs typeface="Arial Unicode MS"/>
              </a:rPr>
              <a:t>릴레이션</a:t>
            </a:r>
            <a:endParaRPr lang="en-US" altLang="ko-KR" dirty="0" smtClean="0">
              <a:solidFill>
                <a:srgbClr val="FFC000"/>
              </a:solidFill>
              <a:latin typeface="Arial Unicode MS"/>
              <a:ea typeface="Arial Unicode MS"/>
              <a:cs typeface="Arial Unicode MS"/>
            </a:endParaRPr>
          </a:p>
          <a:p>
            <a:pPr lvl="1"/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약한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타입을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릴레이션으로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매핑</a:t>
            </a: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모든 단순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애트리뷰트를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포함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240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소유 </a:t>
            </a:r>
            <a:r>
              <a:rPr lang="ko-KR" altLang="en-US" sz="2400" dirty="0" err="1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릴레이션</a:t>
            </a:r>
            <a:r>
              <a:rPr lang="en-US" altLang="ko-KR" sz="240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(owner relation)</a:t>
            </a:r>
            <a:r>
              <a:rPr lang="ko-KR" altLang="en-US" sz="240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의 키 속성을 포함</a:t>
            </a:r>
            <a:endParaRPr lang="en-US" altLang="ko-KR" sz="2400" dirty="0" smtClean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생성된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릴레이션의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기본 키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는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소유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릴레이션의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키와 약한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타입의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부분키를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합쳐서 만들어요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10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예</a:t>
            </a:r>
            <a:r>
              <a:rPr lang="en-US" altLang="ko-KR" dirty="0" smtClean="0"/>
              <a:t>] </a:t>
            </a:r>
            <a:r>
              <a:rPr lang="ko-KR" altLang="en-US" dirty="0" smtClean="0"/>
              <a:t>부양가</a:t>
            </a:r>
            <a:r>
              <a:rPr lang="ko-KR" altLang="en-US" dirty="0"/>
              <a:t>족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91639" y="5306060"/>
          <a:ext cx="7066485" cy="671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686"/>
                <a:gridCol w="1028700"/>
                <a:gridCol w="1086936"/>
                <a:gridCol w="1999163"/>
              </a:tblGrid>
              <a:tr h="6718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/>
                        <a:t>DependentName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Sex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/>
                        <a:t>Bdate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Relationship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4419" y="4469130"/>
            <a:ext cx="1985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Dependent</a:t>
            </a:r>
            <a:endParaRPr lang="ko-KR" altLang="en-US" sz="28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3582518" y="2090758"/>
            <a:ext cx="5561482" cy="2719196"/>
            <a:chOff x="1880729" y="2319358"/>
            <a:chExt cx="5561482" cy="2719196"/>
          </a:xfrm>
        </p:grpSpPr>
        <p:sp>
          <p:nvSpPr>
            <p:cNvPr id="13" name="AutoShape 37"/>
            <p:cNvSpPr>
              <a:spLocks noChangeArrowheads="1"/>
            </p:cNvSpPr>
            <p:nvPr/>
          </p:nvSpPr>
          <p:spPr bwMode="auto">
            <a:xfrm>
              <a:off x="4349609" y="2686050"/>
              <a:ext cx="2477770" cy="853460"/>
            </a:xfrm>
            <a:prstGeom prst="diamond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AutoShape 38"/>
            <p:cNvSpPr>
              <a:spLocks noChangeArrowheads="1"/>
            </p:cNvSpPr>
            <p:nvPr/>
          </p:nvSpPr>
          <p:spPr bwMode="auto">
            <a:xfrm>
              <a:off x="4502008" y="2783435"/>
              <a:ext cx="2094115" cy="679875"/>
            </a:xfrm>
            <a:prstGeom prst="diamond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Rectangle 39"/>
            <p:cNvSpPr>
              <a:spLocks noChangeArrowheads="1"/>
            </p:cNvSpPr>
            <p:nvPr/>
          </p:nvSpPr>
          <p:spPr bwMode="auto">
            <a:xfrm>
              <a:off x="4909820" y="3933210"/>
              <a:ext cx="1282700" cy="292100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Oval 40"/>
            <p:cNvSpPr>
              <a:spLocks noChangeArrowheads="1"/>
            </p:cNvSpPr>
            <p:nvPr/>
          </p:nvSpPr>
          <p:spPr bwMode="auto">
            <a:xfrm>
              <a:off x="3680460" y="4617720"/>
              <a:ext cx="702310" cy="377210"/>
            </a:xfrm>
            <a:prstGeom prst="ellips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Oval 41"/>
            <p:cNvSpPr>
              <a:spLocks noChangeArrowheads="1"/>
            </p:cNvSpPr>
            <p:nvPr/>
          </p:nvSpPr>
          <p:spPr bwMode="auto">
            <a:xfrm>
              <a:off x="4528820" y="4714260"/>
              <a:ext cx="596900" cy="292100"/>
            </a:xfrm>
            <a:prstGeom prst="ellips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Oval 42"/>
            <p:cNvSpPr>
              <a:spLocks noChangeArrowheads="1"/>
            </p:cNvSpPr>
            <p:nvPr/>
          </p:nvSpPr>
          <p:spPr bwMode="auto">
            <a:xfrm>
              <a:off x="5214620" y="4657110"/>
              <a:ext cx="901700" cy="292100"/>
            </a:xfrm>
            <a:prstGeom prst="ellips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Oval 43"/>
            <p:cNvSpPr>
              <a:spLocks noChangeArrowheads="1"/>
            </p:cNvSpPr>
            <p:nvPr/>
          </p:nvSpPr>
          <p:spPr bwMode="auto">
            <a:xfrm>
              <a:off x="6205220" y="4542810"/>
              <a:ext cx="1206500" cy="292100"/>
            </a:xfrm>
            <a:prstGeom prst="ellips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Rectangle 69"/>
            <p:cNvSpPr>
              <a:spLocks noChangeArrowheads="1"/>
            </p:cNvSpPr>
            <p:nvPr/>
          </p:nvSpPr>
          <p:spPr bwMode="auto">
            <a:xfrm>
              <a:off x="4906645" y="3020398"/>
              <a:ext cx="1599797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DEPENDENTS_OF</a:t>
              </a:r>
            </a:p>
          </p:txBody>
        </p:sp>
        <p:sp>
          <p:nvSpPr>
            <p:cNvPr id="21" name="Rectangle 70"/>
            <p:cNvSpPr>
              <a:spLocks noChangeArrowheads="1"/>
            </p:cNvSpPr>
            <p:nvPr/>
          </p:nvSpPr>
          <p:spPr bwMode="auto">
            <a:xfrm>
              <a:off x="4814429" y="3857010"/>
              <a:ext cx="1435100" cy="444500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Rectangle 71"/>
            <p:cNvSpPr>
              <a:spLocks noChangeArrowheads="1"/>
            </p:cNvSpPr>
            <p:nvPr/>
          </p:nvSpPr>
          <p:spPr bwMode="auto">
            <a:xfrm>
              <a:off x="4959925" y="3949085"/>
              <a:ext cx="1195840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DEPENDENT</a:t>
              </a:r>
            </a:p>
          </p:txBody>
        </p:sp>
        <p:sp>
          <p:nvSpPr>
            <p:cNvPr id="23" name="Rectangle 72"/>
            <p:cNvSpPr>
              <a:spLocks noChangeArrowheads="1"/>
            </p:cNvSpPr>
            <p:nvPr/>
          </p:nvSpPr>
          <p:spPr bwMode="auto">
            <a:xfrm>
              <a:off x="4582795" y="4730135"/>
              <a:ext cx="46326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Sex</a:t>
              </a:r>
            </a:p>
          </p:txBody>
        </p:sp>
        <p:sp>
          <p:nvSpPr>
            <p:cNvPr id="24" name="Rectangle 73"/>
            <p:cNvSpPr>
              <a:spLocks noChangeArrowheads="1"/>
            </p:cNvSpPr>
            <p:nvPr/>
          </p:nvSpPr>
          <p:spPr bwMode="auto">
            <a:xfrm>
              <a:off x="3797935" y="4650125"/>
              <a:ext cx="671659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sng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Name</a:t>
              </a:r>
            </a:p>
          </p:txBody>
        </p:sp>
        <p:sp>
          <p:nvSpPr>
            <p:cNvPr id="25" name="Rectangle 74"/>
            <p:cNvSpPr>
              <a:spLocks noChangeArrowheads="1"/>
            </p:cNvSpPr>
            <p:nvPr/>
          </p:nvSpPr>
          <p:spPr bwMode="auto">
            <a:xfrm>
              <a:off x="5192395" y="4672985"/>
              <a:ext cx="945772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BirthDate</a:t>
              </a:r>
              <a:endPara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Rectangle 75"/>
            <p:cNvSpPr>
              <a:spLocks noChangeArrowheads="1"/>
            </p:cNvSpPr>
            <p:nvPr/>
          </p:nvSpPr>
          <p:spPr bwMode="auto">
            <a:xfrm>
              <a:off x="6259195" y="4558685"/>
              <a:ext cx="1183016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Relationship</a:t>
              </a:r>
            </a:p>
          </p:txBody>
        </p:sp>
        <p:sp>
          <p:nvSpPr>
            <p:cNvPr id="27" name="Line 113"/>
            <p:cNvSpPr>
              <a:spLocks noChangeShapeType="1"/>
            </p:cNvSpPr>
            <p:nvPr/>
          </p:nvSpPr>
          <p:spPr bwMode="auto">
            <a:xfrm>
              <a:off x="5493879" y="3560148"/>
              <a:ext cx="0" cy="304800"/>
            </a:xfrm>
            <a:prstGeom prst="lin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Line 114"/>
            <p:cNvSpPr>
              <a:spLocks noChangeShapeType="1"/>
            </p:cNvSpPr>
            <p:nvPr/>
          </p:nvSpPr>
          <p:spPr bwMode="auto">
            <a:xfrm>
              <a:off x="5555792" y="3545860"/>
              <a:ext cx="0" cy="304800"/>
            </a:xfrm>
            <a:prstGeom prst="lin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Line 115"/>
            <p:cNvSpPr>
              <a:spLocks noChangeShapeType="1"/>
            </p:cNvSpPr>
            <p:nvPr/>
          </p:nvSpPr>
          <p:spPr bwMode="auto">
            <a:xfrm flipH="1">
              <a:off x="4149090" y="4079260"/>
              <a:ext cx="678180" cy="572750"/>
            </a:xfrm>
            <a:prstGeom prst="lin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Line 116"/>
            <p:cNvSpPr>
              <a:spLocks noChangeShapeType="1"/>
            </p:cNvSpPr>
            <p:nvPr/>
          </p:nvSpPr>
          <p:spPr bwMode="auto">
            <a:xfrm flipH="1">
              <a:off x="4823460" y="4307860"/>
              <a:ext cx="384810" cy="401300"/>
            </a:xfrm>
            <a:prstGeom prst="lin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Line 117"/>
            <p:cNvSpPr>
              <a:spLocks noChangeShapeType="1"/>
            </p:cNvSpPr>
            <p:nvPr/>
          </p:nvSpPr>
          <p:spPr bwMode="auto">
            <a:xfrm flipH="1">
              <a:off x="5577840" y="4307860"/>
              <a:ext cx="11430" cy="309860"/>
            </a:xfrm>
            <a:prstGeom prst="lin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Line 118"/>
            <p:cNvSpPr>
              <a:spLocks noChangeShapeType="1"/>
            </p:cNvSpPr>
            <p:nvPr/>
          </p:nvSpPr>
          <p:spPr bwMode="auto">
            <a:xfrm>
              <a:off x="6275070" y="4079260"/>
              <a:ext cx="609600" cy="457200"/>
            </a:xfrm>
            <a:prstGeom prst="lin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Rectangle 119"/>
            <p:cNvSpPr>
              <a:spLocks noChangeArrowheads="1"/>
            </p:cNvSpPr>
            <p:nvPr/>
          </p:nvSpPr>
          <p:spPr bwMode="auto">
            <a:xfrm>
              <a:off x="5649595" y="3439498"/>
              <a:ext cx="323807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N</a:t>
              </a:r>
            </a:p>
          </p:txBody>
        </p:sp>
        <p:sp>
          <p:nvSpPr>
            <p:cNvPr id="34" name="Rectangle 120"/>
            <p:cNvSpPr>
              <a:spLocks noChangeArrowheads="1"/>
            </p:cNvSpPr>
            <p:nvPr/>
          </p:nvSpPr>
          <p:spPr bwMode="auto">
            <a:xfrm>
              <a:off x="5226685" y="2319358"/>
              <a:ext cx="285335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1880729" y="2519700"/>
              <a:ext cx="1282700" cy="292100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Rectangle 52"/>
            <p:cNvSpPr>
              <a:spLocks noChangeArrowheads="1"/>
            </p:cNvSpPr>
            <p:nvPr/>
          </p:nvSpPr>
          <p:spPr bwMode="auto">
            <a:xfrm>
              <a:off x="1997723" y="2535575"/>
              <a:ext cx="1059585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EMPLOYEE</a:t>
              </a:r>
            </a:p>
          </p:txBody>
        </p:sp>
        <p:sp>
          <p:nvSpPr>
            <p:cNvPr id="37" name="Line 108"/>
            <p:cNvSpPr>
              <a:spLocks noChangeShapeType="1"/>
            </p:cNvSpPr>
            <p:nvPr/>
          </p:nvSpPr>
          <p:spPr bwMode="auto">
            <a:xfrm flipV="1">
              <a:off x="3154679" y="2674620"/>
              <a:ext cx="2381109" cy="11430"/>
            </a:xfrm>
            <a:prstGeom prst="lin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571501" y="5306060"/>
          <a:ext cx="1117394" cy="671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94"/>
              </a:tblGrid>
              <a:tr h="6718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ESSN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 flipV="1">
            <a:off x="1805940" y="5863590"/>
            <a:ext cx="2537460" cy="2286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05790" y="5875020"/>
            <a:ext cx="948690" cy="114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11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Company </a:t>
            </a:r>
            <a:r>
              <a:rPr lang="ko-KR" altLang="en-US" dirty="0" smtClean="0"/>
              <a:t>데이터베이스에 대한 </a:t>
            </a:r>
            <a:r>
              <a:rPr lang="en-US" altLang="ko-KR" dirty="0" smtClean="0"/>
              <a:t>ER D</a:t>
            </a:r>
            <a:r>
              <a:rPr lang="ko-KR" altLang="en-US" dirty="0" smtClean="0"/>
              <a:t>를 참고하여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타입으로부터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스키마를 설계하고</a:t>
            </a:r>
            <a:r>
              <a:rPr lang="en-US" altLang="ko-KR" dirty="0" smtClean="0"/>
              <a:t>, MySQL Workbench</a:t>
            </a:r>
            <a:r>
              <a:rPr lang="ko-KR" altLang="en-US" dirty="0" smtClean="0"/>
              <a:t>를 이용하여 논리 스키마 다이어그램을 작성하시오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12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43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. </a:t>
            </a:r>
            <a:r>
              <a:rPr lang="en-US" altLang="ko-KR" dirty="0" smtClean="0">
                <a:solidFill>
                  <a:srgbClr val="FFC000"/>
                </a:solidFill>
              </a:rPr>
              <a:t>1:1 </a:t>
            </a:r>
            <a:r>
              <a:rPr lang="ko-KR" altLang="en-US" dirty="0" smtClean="0">
                <a:solidFill>
                  <a:srgbClr val="FFC000"/>
                </a:solidFill>
              </a:rPr>
              <a:t>관계</a:t>
            </a:r>
            <a:r>
              <a:rPr lang="en-US" altLang="ko-KR" dirty="0" smtClean="0">
                <a:solidFill>
                  <a:srgbClr val="FFC000"/>
                </a:solidFill>
              </a:rPr>
              <a:t> </a:t>
            </a:r>
            <a:r>
              <a:rPr lang="ko-KR" altLang="en-US" dirty="0" smtClean="0">
                <a:solidFill>
                  <a:srgbClr val="FFC000"/>
                </a:solidFill>
              </a:rPr>
              <a:t> </a:t>
            </a:r>
            <a:r>
              <a:rPr lang="ko-KR" altLang="en-US" dirty="0" smtClean="0">
                <a:solidFill>
                  <a:srgbClr val="7FF62E"/>
                </a:solidFill>
                <a:latin typeface="Arial Unicode MS"/>
                <a:ea typeface="Arial Unicode MS"/>
                <a:cs typeface="Arial Unicode MS"/>
              </a:rPr>
              <a:t>→</a:t>
            </a:r>
            <a:r>
              <a:rPr lang="ko-KR" altLang="en-US" dirty="0" smtClean="0">
                <a:solidFill>
                  <a:srgbClr val="FFC000"/>
                </a:solidFill>
                <a:latin typeface="Arial Unicode MS"/>
                <a:ea typeface="Arial Unicode MS"/>
                <a:cs typeface="Arial Unicode MS"/>
              </a:rPr>
              <a:t> </a:t>
            </a:r>
            <a:r>
              <a:rPr lang="ko-KR" altLang="en-US" dirty="0" err="1" smtClean="0">
                <a:solidFill>
                  <a:srgbClr val="FFC000"/>
                </a:solidFill>
                <a:latin typeface="Arial Unicode MS"/>
                <a:ea typeface="Arial Unicode MS"/>
                <a:cs typeface="Arial Unicode MS"/>
              </a:rPr>
              <a:t>외래키</a:t>
            </a:r>
            <a:endParaRPr lang="en-US" altLang="ko-KR" dirty="0" smtClean="0">
              <a:solidFill>
                <a:srgbClr val="FFC000"/>
              </a:solidFill>
              <a:latin typeface="Arial Unicode MS"/>
              <a:ea typeface="Arial Unicode MS"/>
              <a:cs typeface="Arial Unicode MS"/>
            </a:endParaRPr>
          </a:p>
          <a:p>
            <a:pPr marL="914400" lvl="1" indent="-457200"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2400" dirty="0" err="1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외래키</a:t>
            </a:r>
            <a:r>
              <a:rPr lang="ko-KR" altLang="en-US" sz="240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접근 방식</a:t>
            </a:r>
            <a:endParaRPr lang="en-US" altLang="ko-KR" sz="2400" dirty="0" smtClean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buNone/>
            </a:pP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    한 </a:t>
            </a:r>
            <a:r>
              <a:rPr lang="ko-KR" altLang="en-US" sz="2400" dirty="0" err="1" smtClean="0">
                <a:latin typeface="Palatino Linotype" pitchFamily="18" charset="0"/>
                <a:ea typeface="맑은 고딕" pitchFamily="50" charset="-127"/>
              </a:rPr>
              <a:t>릴레이션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(S)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을 선택하여 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T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의 기본키를 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S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의 외래키로 포함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 </a:t>
            </a:r>
          </a:p>
          <a:p>
            <a:pPr marL="914400" lvl="1" indent="-457200">
              <a:buNone/>
            </a:pP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    S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는 완전참여 릴레이션을 선택하는 것이 좋음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pPr marL="914400" lvl="1" indent="-457200">
              <a:buNone/>
            </a:pP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    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관계타입의 모든 단순 </a:t>
            </a:r>
            <a:r>
              <a:rPr lang="ko-KR" altLang="en-US" sz="2400" dirty="0" err="1" smtClean="0">
                <a:latin typeface="Palatino Linotype" pitchFamily="18" charset="0"/>
                <a:ea typeface="맑은 고딕" pitchFamily="50" charset="-127"/>
              </a:rPr>
              <a:t>애트리뷰트를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S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에 포함시킴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pPr marL="914400" lvl="1" indent="-457200">
              <a:buNone/>
            </a:pP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   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(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이 방식이 가장 유용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다른 방식은 참조만 할 것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)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buNone/>
            </a:pP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240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합병 </a:t>
            </a:r>
            <a:r>
              <a:rPr lang="ko-KR" altLang="en-US" sz="2400" dirty="0" err="1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릴레이션</a:t>
            </a:r>
            <a:r>
              <a:rPr lang="ko-KR" altLang="en-US" sz="240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접근 방식</a:t>
            </a:r>
            <a:endParaRPr lang="en-US" altLang="ko-KR" sz="2400" dirty="0" smtClean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buNone/>
            </a:pP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   두 </a:t>
            </a:r>
            <a:r>
              <a:rPr lang="ko-KR" altLang="en-US" sz="2400" dirty="0" err="1" smtClean="0">
                <a:latin typeface="Palatino Linotype" pitchFamily="18" charset="0"/>
                <a:ea typeface="맑은 고딕" pitchFamily="50" charset="-127"/>
              </a:rPr>
              <a:t>릴레이션을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 하나의 </a:t>
            </a:r>
            <a:r>
              <a:rPr lang="ko-KR" altLang="en-US" sz="2400" dirty="0" err="1" smtClean="0">
                <a:latin typeface="Palatino Linotype" pitchFamily="18" charset="0"/>
                <a:ea typeface="맑은 고딕" pitchFamily="50" charset="-127"/>
              </a:rPr>
              <a:t>릴레이션으로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 통합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, </a:t>
            </a:r>
          </a:p>
          <a:p>
            <a:pPr marL="914400" lvl="1" indent="-457200">
              <a:buNone/>
            </a:pP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   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두 </a:t>
            </a:r>
            <a:r>
              <a:rPr lang="ko-KR" altLang="en-US" sz="2400" dirty="0" err="1" smtClean="0">
                <a:latin typeface="Palatino Linotype" pitchFamily="18" charset="0"/>
                <a:ea typeface="맑은 고딕" pitchFamily="50" charset="-127"/>
              </a:rPr>
              <a:t>릴레이션이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 모두 완전참여일 때 좋은 방법 </a:t>
            </a:r>
            <a:endParaRPr lang="en-US" altLang="ko-KR" sz="2400" dirty="0" smtClean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buNone/>
            </a:pPr>
            <a:r>
              <a:rPr lang="en-US" altLang="ko-KR" sz="240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240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교차 참조</a:t>
            </a:r>
            <a:r>
              <a:rPr lang="en-US" altLang="ko-KR" sz="240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40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관계 </a:t>
            </a:r>
            <a:r>
              <a:rPr lang="ko-KR" altLang="en-US" sz="2400" dirty="0" err="1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릴레이션</a:t>
            </a:r>
            <a:r>
              <a:rPr lang="ko-KR" altLang="en-US" sz="240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접근방식</a:t>
            </a:r>
            <a:endParaRPr lang="en-US" altLang="ko-KR" sz="2400" dirty="0" smtClean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buNone/>
            </a:pPr>
            <a:r>
              <a:rPr lang="en-US" altLang="ko-KR" sz="240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S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와 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T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를 교차 참조하는 제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3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의 릴레이션 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R 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생성</a:t>
            </a:r>
            <a:endParaRPr lang="en-US" altLang="ko-KR" sz="2400" dirty="0" smtClean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13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예</a:t>
            </a:r>
            <a:r>
              <a:rPr lang="en-US" altLang="ko-KR" dirty="0" smtClean="0"/>
              <a:t>]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(Manages)</a:t>
            </a:r>
            <a:r>
              <a:rPr lang="ko-KR" altLang="en-US" dirty="0" smtClean="0"/>
              <a:t> 관계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3890" y="5134610"/>
          <a:ext cx="3282284" cy="72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90"/>
                <a:gridCol w="1788694"/>
              </a:tblGrid>
              <a:tr h="728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/>
                        <a:t>DName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/>
                        <a:t>DNumber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1500" y="4469130"/>
            <a:ext cx="274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Department</a:t>
            </a:r>
            <a:endParaRPr lang="ko-KR" altLang="en-US" sz="2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240280" y="5783580"/>
            <a:ext cx="15899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35730" y="5134610"/>
          <a:ext cx="4589175" cy="72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897"/>
                <a:gridCol w="2746278"/>
              </a:tblGrid>
              <a:tr h="728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MGRSSN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/>
                        <a:t>MGRStartDate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028700" y="2600472"/>
            <a:ext cx="6754290" cy="1520487"/>
            <a:chOff x="1028700" y="2600472"/>
            <a:chExt cx="6754290" cy="1520487"/>
          </a:xfrm>
        </p:grpSpPr>
        <p:grpSp>
          <p:nvGrpSpPr>
            <p:cNvPr id="17" name="그룹 16"/>
            <p:cNvGrpSpPr/>
            <p:nvPr/>
          </p:nvGrpSpPr>
          <p:grpSpPr>
            <a:xfrm>
              <a:off x="1028700" y="2600472"/>
              <a:ext cx="6754290" cy="862818"/>
              <a:chOff x="1028700" y="2600472"/>
              <a:chExt cx="6754290" cy="862818"/>
            </a:xfrm>
          </p:grpSpPr>
          <p:sp>
            <p:nvSpPr>
              <p:cNvPr id="9" name="Rectangle 61"/>
              <p:cNvSpPr>
                <a:spLocks noChangeArrowheads="1"/>
              </p:cNvSpPr>
              <p:nvPr/>
            </p:nvSpPr>
            <p:spPr bwMode="auto">
              <a:xfrm>
                <a:off x="1028700" y="2996585"/>
                <a:ext cx="1759380" cy="308419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9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square" lIns="92075" tIns="46038" rIns="92075" bIns="46038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400" kern="0" dirty="0" smtClean="0">
                    <a:solidFill>
                      <a:srgbClr val="C00000"/>
                    </a:solidFill>
                    <a:latin typeface="맑은 고딕" pitchFamily="50" charset="-127"/>
                    <a:ea typeface="맑은 고딕" pitchFamily="50" charset="-127"/>
                  </a:rPr>
                  <a:t>Employee</a:t>
                </a:r>
                <a:endParaRPr kumimoji="0" lang="en-US" altLang="ko-KR" sz="1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Rectangle 61"/>
              <p:cNvSpPr>
                <a:spLocks noChangeArrowheads="1"/>
              </p:cNvSpPr>
              <p:nvPr/>
            </p:nvSpPr>
            <p:spPr bwMode="auto">
              <a:xfrm>
                <a:off x="6023610" y="3072785"/>
                <a:ext cx="1759380" cy="308419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9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square" lIns="92075" tIns="46038" rIns="92075" bIns="46038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Department</a:t>
                </a:r>
              </a:p>
            </p:txBody>
          </p:sp>
          <p:sp>
            <p:nvSpPr>
              <p:cNvPr id="11" name="다이아몬드 10"/>
              <p:cNvSpPr/>
              <p:nvPr/>
            </p:nvSpPr>
            <p:spPr>
              <a:xfrm>
                <a:off x="3394710" y="2857500"/>
                <a:ext cx="2068830" cy="605790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FFFF00"/>
                    </a:solidFill>
                  </a:rPr>
                  <a:t>Manages</a:t>
                </a:r>
                <a:endParaRPr lang="ko-KR" altLang="en-US" sz="14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2" name="Line 89"/>
              <p:cNvSpPr>
                <a:spLocks noChangeShapeType="1"/>
              </p:cNvSpPr>
              <p:nvPr/>
            </p:nvSpPr>
            <p:spPr bwMode="auto">
              <a:xfrm>
                <a:off x="2800350" y="3181350"/>
                <a:ext cx="628650" cy="7620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9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" name="Line 89"/>
              <p:cNvSpPr>
                <a:spLocks noChangeShapeType="1"/>
              </p:cNvSpPr>
              <p:nvPr/>
            </p:nvSpPr>
            <p:spPr bwMode="auto">
              <a:xfrm>
                <a:off x="5440680" y="3188970"/>
                <a:ext cx="480060" cy="15240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9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Line 89"/>
              <p:cNvSpPr>
                <a:spLocks noChangeShapeType="1"/>
              </p:cNvSpPr>
              <p:nvPr/>
            </p:nvSpPr>
            <p:spPr bwMode="auto">
              <a:xfrm>
                <a:off x="5474970" y="3131820"/>
                <a:ext cx="480060" cy="15240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9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171972" y="2600472"/>
                <a:ext cx="4806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200064" y="2600472"/>
                <a:ext cx="4806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4765675" y="3737399"/>
              <a:ext cx="103073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kern="0" dirty="0" err="1" smtClean="0">
                  <a:solidFill>
                    <a:schemeClr val="tx1">
                      <a:lumMod val="9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startDate</a:t>
              </a:r>
              <a:endPara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Line 89"/>
            <p:cNvSpPr>
              <a:spLocks noChangeShapeType="1"/>
            </p:cNvSpPr>
            <p:nvPr/>
          </p:nvSpPr>
          <p:spPr bwMode="auto">
            <a:xfrm>
              <a:off x="4433232" y="3488995"/>
              <a:ext cx="446943" cy="292203"/>
            </a:xfrm>
            <a:prstGeom prst="lin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4706825" y="3747588"/>
              <a:ext cx="1094535" cy="373371"/>
            </a:xfrm>
            <a:prstGeom prst="ellips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14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. </a:t>
            </a:r>
            <a:r>
              <a:rPr lang="en-US" altLang="ko-KR" dirty="0" smtClean="0">
                <a:solidFill>
                  <a:srgbClr val="FFC000"/>
                </a:solidFill>
              </a:rPr>
              <a:t>1:N </a:t>
            </a:r>
            <a:r>
              <a:rPr lang="ko-KR" altLang="en-US" dirty="0" smtClean="0">
                <a:solidFill>
                  <a:srgbClr val="FFC000"/>
                </a:solidFill>
              </a:rPr>
              <a:t>관계 </a:t>
            </a:r>
            <a:r>
              <a:rPr lang="ko-KR" altLang="en-US" dirty="0" smtClean="0">
                <a:solidFill>
                  <a:srgbClr val="7FF62E"/>
                </a:solidFill>
                <a:latin typeface="Arial Unicode MS"/>
                <a:ea typeface="Arial Unicode MS"/>
                <a:cs typeface="Arial Unicode MS"/>
              </a:rPr>
              <a:t>→</a:t>
            </a:r>
            <a:r>
              <a:rPr lang="ko-KR" altLang="en-US" dirty="0" smtClean="0">
                <a:solidFill>
                  <a:srgbClr val="FFC000"/>
                </a:solidFill>
                <a:latin typeface="Arial Unicode MS"/>
                <a:ea typeface="Arial Unicode MS"/>
                <a:cs typeface="Arial Unicode MS"/>
              </a:rPr>
              <a:t> </a:t>
            </a:r>
            <a:r>
              <a:rPr lang="ko-KR" altLang="en-US" dirty="0" err="1" smtClean="0">
                <a:solidFill>
                  <a:srgbClr val="FFC000"/>
                </a:solidFill>
                <a:latin typeface="Arial Unicode MS"/>
                <a:ea typeface="Arial Unicode MS"/>
                <a:cs typeface="Arial Unicode MS"/>
              </a:rPr>
              <a:t>외래키</a:t>
            </a:r>
            <a:endParaRPr lang="en-US" altLang="ko-KR" dirty="0" smtClean="0">
              <a:solidFill>
                <a:srgbClr val="FFC000"/>
              </a:solidFill>
              <a:latin typeface="Arial Unicode MS"/>
              <a:ea typeface="Arial Unicode MS"/>
              <a:cs typeface="Arial Unicode MS"/>
            </a:endParaRPr>
          </a:p>
          <a:p>
            <a:pPr marL="914400" lvl="1" indent="-457200"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2400" dirty="0" err="1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외래키</a:t>
            </a:r>
            <a:r>
              <a:rPr lang="ko-KR" altLang="en-US" sz="240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접근 방식 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(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권장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)</a:t>
            </a:r>
            <a:endParaRPr lang="en-US" altLang="ko-KR" sz="2400" dirty="0" smtClean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None/>
            </a:pP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    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N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측의 </a:t>
            </a:r>
            <a:r>
              <a:rPr lang="ko-KR" altLang="en-US" sz="2400" dirty="0" err="1" smtClean="0">
                <a:latin typeface="Palatino Linotype" pitchFamily="18" charset="0"/>
                <a:ea typeface="맑은 고딕" pitchFamily="50" charset="-127"/>
              </a:rPr>
              <a:t>릴레이션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(S)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을 선택하여 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1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측의 </a:t>
            </a:r>
            <a:r>
              <a:rPr lang="ko-KR" altLang="en-US" sz="2400" dirty="0" err="1" smtClean="0">
                <a:latin typeface="Palatino Linotype" pitchFamily="18" charset="0"/>
                <a:ea typeface="맑은 고딕" pitchFamily="50" charset="-127"/>
              </a:rPr>
              <a:t>릴레이션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T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의 기본키를 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 S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의 외래키로 포함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,</a:t>
            </a:r>
          </a:p>
          <a:p>
            <a:pPr marL="628650" lvl="1" indent="-171450">
              <a:buNone/>
            </a:pP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    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관계타입의 모든 단순 </a:t>
            </a:r>
            <a:r>
              <a:rPr lang="ko-KR" altLang="en-US" sz="2400" dirty="0" err="1" smtClean="0">
                <a:latin typeface="Palatino Linotype" pitchFamily="18" charset="0"/>
                <a:ea typeface="맑은 고딕" pitchFamily="50" charset="-127"/>
              </a:rPr>
              <a:t>애트리뷰트를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S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에 포함시킴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pPr marL="720725" lvl="1" indent="-263525">
              <a:buNone/>
            </a:pP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    </a:t>
            </a:r>
          </a:p>
          <a:p>
            <a:pPr marL="914400" lvl="1" indent="-457200">
              <a:buNone/>
            </a:pP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240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교차 참조</a:t>
            </a:r>
            <a:r>
              <a:rPr lang="en-US" altLang="ko-KR" sz="240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40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관계 </a:t>
            </a:r>
            <a:r>
              <a:rPr lang="ko-KR" altLang="en-US" sz="2400" dirty="0" err="1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릴레이션</a:t>
            </a:r>
            <a:r>
              <a:rPr lang="ko-KR" altLang="en-US" sz="240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접근방식</a:t>
            </a:r>
            <a:endParaRPr lang="en-US" altLang="ko-KR" sz="2400" dirty="0" smtClean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>
              <a:buNone/>
            </a:pPr>
            <a:r>
              <a:rPr lang="en-US" altLang="ko-KR" sz="240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S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와 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T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를 교차 참조하는 제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3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의 릴레이션 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R 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생성</a:t>
            </a:r>
            <a:endParaRPr lang="en-US" altLang="ko-KR" sz="2400" dirty="0" smtClean="0">
              <a:solidFill>
                <a:srgbClr val="FFFF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15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예</a:t>
            </a:r>
            <a:r>
              <a:rPr lang="en-US" altLang="ko-KR" dirty="0" smtClean="0"/>
              <a:t>]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(controls)</a:t>
            </a:r>
            <a:r>
              <a:rPr lang="ko-KR" altLang="en-US" dirty="0" smtClean="0"/>
              <a:t> 관계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66750" y="5683250"/>
          <a:ext cx="4770834" cy="56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715"/>
                <a:gridCol w="1582498"/>
                <a:gridCol w="1974621"/>
              </a:tblGrid>
              <a:tr h="5689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/>
                        <a:t>PName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/>
                        <a:t>PNumber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/>
                        <a:t>PLocation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8650" y="4960620"/>
            <a:ext cx="173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Project</a:t>
            </a:r>
            <a:endParaRPr lang="ko-KR" altLang="en-US" sz="28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943100" y="6172200"/>
            <a:ext cx="1383030" cy="1143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444490" y="5683250"/>
          <a:ext cx="1260396" cy="56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396"/>
              </a:tblGrid>
              <a:tr h="5689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/>
                        <a:t>DNum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6057901" y="806418"/>
            <a:ext cx="2557780" cy="4428522"/>
            <a:chOff x="6613525" y="1207100"/>
            <a:chExt cx="1990725" cy="4271700"/>
          </a:xfrm>
        </p:grpSpPr>
        <p:sp>
          <p:nvSpPr>
            <p:cNvPr id="12" name="Oval 21"/>
            <p:cNvSpPr>
              <a:spLocks noChangeArrowheads="1"/>
            </p:cNvSpPr>
            <p:nvPr/>
          </p:nvSpPr>
          <p:spPr bwMode="auto">
            <a:xfrm>
              <a:off x="6940550" y="1224300"/>
              <a:ext cx="901700" cy="292100"/>
            </a:xfrm>
            <a:prstGeom prst="ellips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Oval 22"/>
            <p:cNvSpPr>
              <a:spLocks noChangeArrowheads="1"/>
            </p:cNvSpPr>
            <p:nvPr/>
          </p:nvSpPr>
          <p:spPr bwMode="auto">
            <a:xfrm>
              <a:off x="6635750" y="1757700"/>
              <a:ext cx="596900" cy="292100"/>
            </a:xfrm>
            <a:prstGeom prst="ellips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Oval 24"/>
            <p:cNvSpPr>
              <a:spLocks noChangeArrowheads="1"/>
            </p:cNvSpPr>
            <p:nvPr/>
          </p:nvSpPr>
          <p:spPr bwMode="auto">
            <a:xfrm>
              <a:off x="7550150" y="1681500"/>
              <a:ext cx="977900" cy="368300"/>
            </a:xfrm>
            <a:prstGeom prst="ellips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Oval 25"/>
            <p:cNvSpPr>
              <a:spLocks noChangeArrowheads="1"/>
            </p:cNvSpPr>
            <p:nvPr/>
          </p:nvSpPr>
          <p:spPr bwMode="auto">
            <a:xfrm>
              <a:off x="7626350" y="1757700"/>
              <a:ext cx="825500" cy="215900"/>
            </a:xfrm>
            <a:prstGeom prst="ellips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7321550" y="2291100"/>
              <a:ext cx="1282700" cy="292100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AutoShape 27"/>
            <p:cNvSpPr>
              <a:spLocks noChangeArrowheads="1"/>
            </p:cNvSpPr>
            <p:nvPr/>
          </p:nvSpPr>
          <p:spPr bwMode="auto">
            <a:xfrm>
              <a:off x="7321550" y="2900700"/>
              <a:ext cx="1282700" cy="520700"/>
            </a:xfrm>
            <a:prstGeom prst="diamond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7473950" y="3815100"/>
              <a:ext cx="977900" cy="292100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Oval 29"/>
            <p:cNvSpPr>
              <a:spLocks noChangeArrowheads="1"/>
            </p:cNvSpPr>
            <p:nvPr/>
          </p:nvSpPr>
          <p:spPr bwMode="auto">
            <a:xfrm>
              <a:off x="6864350" y="4424700"/>
              <a:ext cx="673100" cy="292100"/>
            </a:xfrm>
            <a:prstGeom prst="ellips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Oval 30"/>
            <p:cNvSpPr>
              <a:spLocks noChangeArrowheads="1"/>
            </p:cNvSpPr>
            <p:nvPr/>
          </p:nvSpPr>
          <p:spPr bwMode="auto">
            <a:xfrm>
              <a:off x="7626350" y="4729500"/>
              <a:ext cx="901700" cy="292100"/>
            </a:xfrm>
            <a:prstGeom prst="ellips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Oval 31"/>
            <p:cNvSpPr>
              <a:spLocks noChangeArrowheads="1"/>
            </p:cNvSpPr>
            <p:nvPr/>
          </p:nvSpPr>
          <p:spPr bwMode="auto">
            <a:xfrm>
              <a:off x="7016750" y="5186700"/>
              <a:ext cx="977900" cy="292100"/>
            </a:xfrm>
            <a:prstGeom prst="ellips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Rectangle 58"/>
            <p:cNvSpPr>
              <a:spLocks noChangeArrowheads="1"/>
            </p:cNvSpPr>
            <p:nvPr/>
          </p:nvSpPr>
          <p:spPr bwMode="auto">
            <a:xfrm>
              <a:off x="6994525" y="1207100"/>
              <a:ext cx="664982" cy="297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sng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Number</a:t>
              </a:r>
            </a:p>
          </p:txBody>
        </p:sp>
        <p:sp>
          <p:nvSpPr>
            <p:cNvPr id="23" name="Rectangle 59"/>
            <p:cNvSpPr>
              <a:spLocks noChangeArrowheads="1"/>
            </p:cNvSpPr>
            <p:nvPr/>
          </p:nvSpPr>
          <p:spPr bwMode="auto">
            <a:xfrm>
              <a:off x="6613525" y="1773575"/>
              <a:ext cx="522753" cy="297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Name</a:t>
              </a:r>
            </a:p>
          </p:txBody>
        </p:sp>
        <p:sp>
          <p:nvSpPr>
            <p:cNvPr id="24" name="Rectangle 60"/>
            <p:cNvSpPr>
              <a:spLocks noChangeArrowheads="1"/>
            </p:cNvSpPr>
            <p:nvPr/>
          </p:nvSpPr>
          <p:spPr bwMode="auto">
            <a:xfrm>
              <a:off x="7620000" y="1718274"/>
              <a:ext cx="743582" cy="297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Locations</a:t>
              </a:r>
            </a:p>
          </p:txBody>
        </p:sp>
        <p:sp>
          <p:nvSpPr>
            <p:cNvPr id="25" name="Rectangle 61"/>
            <p:cNvSpPr>
              <a:spLocks noChangeArrowheads="1"/>
            </p:cNvSpPr>
            <p:nvPr/>
          </p:nvSpPr>
          <p:spPr bwMode="auto">
            <a:xfrm>
              <a:off x="7447429" y="2306975"/>
              <a:ext cx="1031782" cy="297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DEPARTMENT</a:t>
              </a:r>
            </a:p>
          </p:txBody>
        </p:sp>
        <p:sp>
          <p:nvSpPr>
            <p:cNvPr id="26" name="Rectangle 62"/>
            <p:cNvSpPr>
              <a:spLocks noChangeArrowheads="1"/>
            </p:cNvSpPr>
            <p:nvPr/>
          </p:nvSpPr>
          <p:spPr bwMode="auto">
            <a:xfrm>
              <a:off x="7546975" y="3018175"/>
              <a:ext cx="860858" cy="297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CONTROLS</a:t>
              </a:r>
            </a:p>
          </p:txBody>
        </p:sp>
        <p:sp>
          <p:nvSpPr>
            <p:cNvPr id="27" name="Rectangle 63"/>
            <p:cNvSpPr>
              <a:spLocks noChangeArrowheads="1"/>
            </p:cNvSpPr>
            <p:nvPr/>
          </p:nvSpPr>
          <p:spPr bwMode="auto">
            <a:xfrm>
              <a:off x="7622119" y="3830975"/>
              <a:ext cx="703658" cy="297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PROJECT</a:t>
              </a:r>
            </a:p>
          </p:txBody>
        </p:sp>
        <p:sp>
          <p:nvSpPr>
            <p:cNvPr id="28" name="Rectangle 64"/>
            <p:cNvSpPr>
              <a:spLocks noChangeArrowheads="1"/>
            </p:cNvSpPr>
            <p:nvPr/>
          </p:nvSpPr>
          <p:spPr bwMode="auto">
            <a:xfrm>
              <a:off x="6922189" y="4416763"/>
              <a:ext cx="522753" cy="297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sng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Name</a:t>
              </a:r>
            </a:p>
          </p:txBody>
        </p:sp>
        <p:sp>
          <p:nvSpPr>
            <p:cNvPr id="29" name="Rectangle 65"/>
            <p:cNvSpPr>
              <a:spLocks noChangeArrowheads="1"/>
            </p:cNvSpPr>
            <p:nvPr/>
          </p:nvSpPr>
          <p:spPr bwMode="auto">
            <a:xfrm>
              <a:off x="7746461" y="4721564"/>
              <a:ext cx="682449" cy="297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Location</a:t>
              </a:r>
            </a:p>
          </p:txBody>
        </p:sp>
        <p:sp>
          <p:nvSpPr>
            <p:cNvPr id="30" name="Rectangle 66"/>
            <p:cNvSpPr>
              <a:spLocks noChangeArrowheads="1"/>
            </p:cNvSpPr>
            <p:nvPr/>
          </p:nvSpPr>
          <p:spPr bwMode="auto">
            <a:xfrm>
              <a:off x="7141893" y="5178763"/>
              <a:ext cx="664982" cy="297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sng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Number</a:t>
              </a:r>
            </a:p>
          </p:txBody>
        </p:sp>
        <p:sp>
          <p:nvSpPr>
            <p:cNvPr id="31" name="Line 88"/>
            <p:cNvSpPr>
              <a:spLocks noChangeShapeType="1"/>
            </p:cNvSpPr>
            <p:nvPr/>
          </p:nvSpPr>
          <p:spPr bwMode="auto">
            <a:xfrm>
              <a:off x="7391400" y="1522750"/>
              <a:ext cx="0" cy="762000"/>
            </a:xfrm>
            <a:prstGeom prst="lin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Line 89"/>
            <p:cNvSpPr>
              <a:spLocks noChangeShapeType="1"/>
            </p:cNvSpPr>
            <p:nvPr/>
          </p:nvSpPr>
          <p:spPr bwMode="auto">
            <a:xfrm>
              <a:off x="7010400" y="205615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Line 90"/>
            <p:cNvSpPr>
              <a:spLocks noChangeShapeType="1"/>
            </p:cNvSpPr>
            <p:nvPr/>
          </p:nvSpPr>
          <p:spPr bwMode="auto">
            <a:xfrm>
              <a:off x="8077200" y="2056150"/>
              <a:ext cx="0" cy="228600"/>
            </a:xfrm>
            <a:prstGeom prst="lin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Line 91"/>
            <p:cNvSpPr>
              <a:spLocks noChangeShapeType="1"/>
            </p:cNvSpPr>
            <p:nvPr/>
          </p:nvSpPr>
          <p:spPr bwMode="auto">
            <a:xfrm flipH="1">
              <a:off x="8001000" y="2589550"/>
              <a:ext cx="76200" cy="304800"/>
            </a:xfrm>
            <a:prstGeom prst="lin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Line 92"/>
            <p:cNvSpPr>
              <a:spLocks noChangeShapeType="1"/>
            </p:cNvSpPr>
            <p:nvPr/>
          </p:nvSpPr>
          <p:spPr bwMode="auto">
            <a:xfrm>
              <a:off x="8001000" y="3427750"/>
              <a:ext cx="0" cy="381000"/>
            </a:xfrm>
            <a:prstGeom prst="lin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Line 93"/>
            <p:cNvSpPr>
              <a:spLocks noChangeShapeType="1"/>
            </p:cNvSpPr>
            <p:nvPr/>
          </p:nvSpPr>
          <p:spPr bwMode="auto">
            <a:xfrm>
              <a:off x="7924800" y="3427750"/>
              <a:ext cx="0" cy="381000"/>
            </a:xfrm>
            <a:prstGeom prst="lin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Line 94"/>
            <p:cNvSpPr>
              <a:spLocks noChangeShapeType="1"/>
            </p:cNvSpPr>
            <p:nvPr/>
          </p:nvSpPr>
          <p:spPr bwMode="auto">
            <a:xfrm>
              <a:off x="8001000" y="4113550"/>
              <a:ext cx="0" cy="609600"/>
            </a:xfrm>
            <a:prstGeom prst="lin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Line 95"/>
            <p:cNvSpPr>
              <a:spLocks noChangeShapeType="1"/>
            </p:cNvSpPr>
            <p:nvPr/>
          </p:nvSpPr>
          <p:spPr bwMode="auto">
            <a:xfrm flipH="1">
              <a:off x="7315200" y="4113550"/>
              <a:ext cx="609600" cy="1066800"/>
            </a:xfrm>
            <a:prstGeom prst="lin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Line 96"/>
            <p:cNvSpPr>
              <a:spLocks noChangeShapeType="1"/>
            </p:cNvSpPr>
            <p:nvPr/>
          </p:nvSpPr>
          <p:spPr bwMode="auto">
            <a:xfrm flipH="1">
              <a:off x="7315200" y="4113550"/>
              <a:ext cx="457200" cy="304800"/>
            </a:xfrm>
            <a:prstGeom prst="lin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Rectangle 111"/>
            <p:cNvSpPr>
              <a:spLocks noChangeArrowheads="1"/>
            </p:cNvSpPr>
            <p:nvPr/>
          </p:nvSpPr>
          <p:spPr bwMode="auto">
            <a:xfrm>
              <a:off x="8061325" y="3397588"/>
              <a:ext cx="252020" cy="297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N</a:t>
              </a:r>
            </a:p>
          </p:txBody>
        </p:sp>
        <p:sp>
          <p:nvSpPr>
            <p:cNvPr id="41" name="Rectangle 112"/>
            <p:cNvSpPr>
              <a:spLocks noChangeArrowheads="1"/>
            </p:cNvSpPr>
            <p:nvPr/>
          </p:nvSpPr>
          <p:spPr bwMode="auto">
            <a:xfrm>
              <a:off x="8061325" y="2711788"/>
              <a:ext cx="222077" cy="297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16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. </a:t>
            </a:r>
            <a:r>
              <a:rPr lang="en-US" altLang="ko-KR" dirty="0" smtClean="0">
                <a:solidFill>
                  <a:srgbClr val="FFC000"/>
                </a:solidFill>
              </a:rPr>
              <a:t>M:N</a:t>
            </a:r>
            <a:r>
              <a:rPr lang="ko-KR" altLang="en-US" dirty="0" smtClean="0">
                <a:solidFill>
                  <a:srgbClr val="FFC000"/>
                </a:solidFill>
              </a:rPr>
              <a:t> 관계 </a:t>
            </a:r>
            <a:r>
              <a:rPr lang="ko-KR" altLang="en-US" dirty="0" smtClean="0">
                <a:solidFill>
                  <a:srgbClr val="7FF62E"/>
                </a:solidFill>
                <a:latin typeface="Arial Unicode MS"/>
                <a:ea typeface="Arial Unicode MS"/>
                <a:cs typeface="Arial Unicode MS"/>
              </a:rPr>
              <a:t>→</a:t>
            </a:r>
            <a:r>
              <a:rPr lang="ko-KR" altLang="en-US" dirty="0" smtClean="0">
                <a:solidFill>
                  <a:srgbClr val="FFC000"/>
                </a:solidFill>
                <a:latin typeface="Arial Unicode MS"/>
                <a:ea typeface="Arial Unicode MS"/>
                <a:cs typeface="Arial Unicode MS"/>
              </a:rPr>
              <a:t> </a:t>
            </a:r>
            <a:r>
              <a:rPr lang="ko-KR" altLang="en-US" dirty="0" err="1" smtClean="0">
                <a:solidFill>
                  <a:srgbClr val="FFC000"/>
                </a:solidFill>
                <a:latin typeface="Arial Unicode MS"/>
                <a:ea typeface="Arial Unicode MS"/>
                <a:cs typeface="Arial Unicode MS"/>
              </a:rPr>
              <a:t>릴레이션</a:t>
            </a:r>
            <a:endParaRPr lang="en-US" altLang="ko-KR" dirty="0" smtClean="0">
              <a:solidFill>
                <a:srgbClr val="FFC000"/>
              </a:solidFill>
              <a:latin typeface="Arial Unicode MS"/>
              <a:ea typeface="Arial Unicode MS"/>
              <a:cs typeface="Arial Unicode MS"/>
            </a:endParaRPr>
          </a:p>
          <a:p>
            <a:pPr marL="354013" lvl="1" indent="103188">
              <a:buNone/>
            </a:pPr>
            <a:r>
              <a:rPr lang="ko-KR" altLang="en-US" sz="24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별도의 </a:t>
            </a:r>
            <a:r>
              <a:rPr lang="ko-KR" altLang="en-US" sz="2400" dirty="0" err="1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릴레이션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(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이를 </a:t>
            </a:r>
            <a:r>
              <a:rPr lang="ko-KR" altLang="en-US" sz="2400" dirty="0" smtClean="0">
                <a:solidFill>
                  <a:srgbClr val="00B050"/>
                </a:solidFill>
                <a:latin typeface="Palatino Linotype" pitchFamily="18" charset="0"/>
                <a:ea typeface="맑은 고딕" pitchFamily="50" charset="-127"/>
              </a:rPr>
              <a:t>관계 릴레이션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이라고 부름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)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으로 생성하고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, </a:t>
            </a:r>
          </a:p>
          <a:p>
            <a:pPr marL="354013" lvl="1" indent="103188">
              <a:buNone/>
            </a:pP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관계에 참여하는 두 </a:t>
            </a:r>
            <a:r>
              <a:rPr lang="ko-KR" altLang="en-US" sz="2400" dirty="0" err="1" smtClean="0">
                <a:latin typeface="Palatino Linotype" pitchFamily="18" charset="0"/>
                <a:ea typeface="맑은 고딕" pitchFamily="50" charset="-127"/>
              </a:rPr>
              <a:t>릴레이션의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 기본 키 </a:t>
            </a:r>
            <a:r>
              <a:rPr lang="ko-KR" altLang="en-US" sz="2400" dirty="0" err="1" smtClean="0">
                <a:latin typeface="Palatino Linotype" pitchFamily="18" charset="0"/>
                <a:ea typeface="맑은 고딕" pitchFamily="50" charset="-127"/>
              </a:rPr>
              <a:t>를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 각각 참조하는 </a:t>
            </a:r>
            <a:r>
              <a:rPr lang="ko-KR" altLang="en-US" sz="2400" dirty="0" err="1" smtClean="0">
                <a:latin typeface="Palatino Linotype" pitchFamily="18" charset="0"/>
                <a:ea typeface="맑은 고딕" pitchFamily="50" charset="-127"/>
              </a:rPr>
              <a:t>외래키로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Palatino Linotype" pitchFamily="18" charset="0"/>
                <a:ea typeface="맑은 고딕" pitchFamily="50" charset="-127"/>
              </a:rPr>
              <a:t>애트리뷰트를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 구성한다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pPr marL="354013" lvl="1" indent="103188">
              <a:buNone/>
            </a:pP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이 때 두 외래키가 관계 </a:t>
            </a:r>
            <a:r>
              <a:rPr lang="ko-KR" altLang="en-US" sz="2400" dirty="0" err="1" smtClean="0">
                <a:latin typeface="Palatino Linotype" pitchFamily="18" charset="0"/>
                <a:ea typeface="맑은 고딕" pitchFamily="50" charset="-127"/>
              </a:rPr>
              <a:t>릴레이션의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Palatino Linotype" pitchFamily="18" charset="0"/>
                <a:ea typeface="맑은 고딕" pitchFamily="50" charset="-127"/>
              </a:rPr>
              <a:t>기본키를</a:t>
            </a:r>
            <a:r>
              <a:rPr lang="ko-KR" altLang="en-US" sz="2400" dirty="0" smtClean="0">
                <a:latin typeface="Palatino Linotype" pitchFamily="18" charset="0"/>
                <a:ea typeface="맑은 고딕" pitchFamily="50" charset="-127"/>
              </a:rPr>
              <a:t> 형성한다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.  </a:t>
            </a:r>
          </a:p>
          <a:p>
            <a:pPr lvl="1">
              <a:buNone/>
            </a:pP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17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예</a:t>
            </a:r>
            <a:r>
              <a:rPr lang="en-US" altLang="ko-KR" dirty="0" smtClean="0"/>
              <a:t>] </a:t>
            </a:r>
            <a:r>
              <a:rPr lang="ko-KR" altLang="en-US" dirty="0" smtClean="0"/>
              <a:t>참여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works_on</a:t>
            </a:r>
            <a:r>
              <a:rPr lang="en-US" altLang="ko-KR" dirty="0" smtClean="0"/>
              <a:t>)</a:t>
            </a:r>
            <a:r>
              <a:rPr lang="ko-KR" altLang="en-US" dirty="0" smtClean="0"/>
              <a:t> 관계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86790" y="4951730"/>
          <a:ext cx="5505450" cy="70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604"/>
                <a:gridCol w="1826172"/>
                <a:gridCol w="2278674"/>
              </a:tblGrid>
              <a:tr h="706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ESSN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PNumber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Hours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48690" y="4229100"/>
            <a:ext cx="219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Works_on</a:t>
            </a:r>
            <a:endParaRPr lang="ko-KR" altLang="en-US" sz="2800" dirty="0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154430" y="5554980"/>
            <a:ext cx="3017520" cy="114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905510" y="2663191"/>
            <a:ext cx="6889750" cy="1508568"/>
            <a:chOff x="905510" y="2663191"/>
            <a:chExt cx="6889750" cy="1508568"/>
          </a:xfrm>
        </p:grpSpPr>
        <p:grpSp>
          <p:nvGrpSpPr>
            <p:cNvPr id="24" name="그룹 23"/>
            <p:cNvGrpSpPr/>
            <p:nvPr/>
          </p:nvGrpSpPr>
          <p:grpSpPr>
            <a:xfrm>
              <a:off x="905510" y="2663191"/>
              <a:ext cx="6889750" cy="917804"/>
              <a:chOff x="1819910" y="3689269"/>
              <a:chExt cx="6656580" cy="526829"/>
            </a:xfrm>
          </p:grpSpPr>
          <p:sp>
            <p:nvSpPr>
              <p:cNvPr id="12" name="Rectangle 52"/>
              <p:cNvSpPr>
                <a:spLocks noChangeArrowheads="1"/>
              </p:cNvSpPr>
              <p:nvPr/>
            </p:nvSpPr>
            <p:spPr bwMode="auto">
              <a:xfrm>
                <a:off x="1857601" y="3789698"/>
                <a:ext cx="1179810" cy="339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EMPLOYEE</a:t>
                </a:r>
              </a:p>
            </p:txBody>
          </p:sp>
          <p:sp>
            <p:nvSpPr>
              <p:cNvPr id="13" name="Rectangle 63"/>
              <p:cNvSpPr>
                <a:spLocks noChangeArrowheads="1"/>
              </p:cNvSpPr>
              <p:nvPr/>
            </p:nvSpPr>
            <p:spPr bwMode="auto">
              <a:xfrm>
                <a:off x="7471407" y="3876902"/>
                <a:ext cx="1005083" cy="339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PROJECT</a:t>
                </a:r>
              </a:p>
            </p:txBody>
          </p:sp>
          <p:sp>
            <p:nvSpPr>
              <p:cNvPr id="14" name="Rectangle 68"/>
              <p:cNvSpPr>
                <a:spLocks noChangeArrowheads="1"/>
              </p:cNvSpPr>
              <p:nvPr/>
            </p:nvSpPr>
            <p:spPr bwMode="auto">
              <a:xfrm>
                <a:off x="5119348" y="3854788"/>
                <a:ext cx="1303242" cy="339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WORKS_ON</a:t>
                </a:r>
              </a:p>
            </p:txBody>
          </p:sp>
          <p:sp>
            <p:nvSpPr>
              <p:cNvPr id="15" name="Line 106"/>
              <p:cNvSpPr>
                <a:spLocks noChangeShapeType="1"/>
              </p:cNvSpPr>
              <p:nvPr/>
            </p:nvSpPr>
            <p:spPr bwMode="auto">
              <a:xfrm>
                <a:off x="6400800" y="3961150"/>
                <a:ext cx="1066800" cy="0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9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" name="Line 107"/>
              <p:cNvSpPr>
                <a:spLocks noChangeShapeType="1"/>
              </p:cNvSpPr>
              <p:nvPr/>
            </p:nvSpPr>
            <p:spPr bwMode="auto">
              <a:xfrm>
                <a:off x="6338888" y="4021475"/>
                <a:ext cx="1143000" cy="0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9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" name="Rectangle 109"/>
              <p:cNvSpPr>
                <a:spLocks noChangeArrowheads="1"/>
              </p:cNvSpPr>
              <p:nvPr/>
            </p:nvSpPr>
            <p:spPr bwMode="auto">
              <a:xfrm>
                <a:off x="4791360" y="3708949"/>
                <a:ext cx="373500" cy="339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95000"/>
                      </a:schemeClr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M</a:t>
                </a:r>
              </a:p>
            </p:txBody>
          </p:sp>
          <p:sp>
            <p:nvSpPr>
              <p:cNvPr id="18" name="Rectangle 110"/>
              <p:cNvSpPr>
                <a:spLocks noChangeArrowheads="1"/>
              </p:cNvSpPr>
              <p:nvPr/>
            </p:nvSpPr>
            <p:spPr bwMode="auto">
              <a:xfrm>
                <a:off x="6308725" y="3702388"/>
                <a:ext cx="343043" cy="339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tx1">
                        <a:lumMod val="95000"/>
                      </a:schemeClr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N</a:t>
                </a:r>
              </a:p>
            </p:txBody>
          </p:sp>
          <p:sp>
            <p:nvSpPr>
              <p:cNvPr id="19" name="Line 124"/>
              <p:cNvSpPr>
                <a:spLocks noChangeShapeType="1"/>
              </p:cNvSpPr>
              <p:nvPr/>
            </p:nvSpPr>
            <p:spPr bwMode="auto">
              <a:xfrm flipV="1">
                <a:off x="3131821" y="3964825"/>
                <a:ext cx="1888157" cy="12815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9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0" name="Line 125"/>
              <p:cNvSpPr>
                <a:spLocks noChangeShapeType="1"/>
              </p:cNvSpPr>
              <p:nvPr/>
            </p:nvSpPr>
            <p:spPr bwMode="auto">
              <a:xfrm flipV="1">
                <a:off x="3120551" y="3918899"/>
                <a:ext cx="1932555" cy="13121"/>
              </a:xfrm>
              <a:prstGeom prst="line">
                <a:avLst/>
              </a:prstGeom>
              <a:noFill/>
              <a:ln w="12700">
                <a:solidFill>
                  <a:schemeClr val="tx1">
                    <a:lumMod val="95000"/>
                  </a:scheme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1819910" y="3754140"/>
                <a:ext cx="1282700" cy="2921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" name="Rectangle 28"/>
              <p:cNvSpPr>
                <a:spLocks noChangeArrowheads="1"/>
              </p:cNvSpPr>
              <p:nvPr/>
            </p:nvSpPr>
            <p:spPr bwMode="auto">
              <a:xfrm>
                <a:off x="7473950" y="3815100"/>
                <a:ext cx="977900" cy="2921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3" name="AutoShape 36"/>
              <p:cNvSpPr>
                <a:spLocks noChangeArrowheads="1"/>
              </p:cNvSpPr>
              <p:nvPr/>
            </p:nvSpPr>
            <p:spPr bwMode="auto">
              <a:xfrm>
                <a:off x="4986848" y="3689269"/>
                <a:ext cx="1407604" cy="494135"/>
              </a:xfrm>
              <a:prstGeom prst="diamond">
                <a:avLst/>
              </a:prstGeom>
              <a:noFill/>
              <a:ln w="12700">
                <a:solidFill>
                  <a:schemeClr val="tx1">
                    <a:lumMod val="9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5" name="Rectangle 59"/>
            <p:cNvSpPr>
              <a:spLocks noChangeArrowheads="1"/>
            </p:cNvSpPr>
            <p:nvPr/>
          </p:nvSpPr>
          <p:spPr bwMode="auto">
            <a:xfrm>
              <a:off x="5263515" y="3788199"/>
              <a:ext cx="70692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kern="0" dirty="0" smtClean="0">
                  <a:solidFill>
                    <a:schemeClr val="tx1">
                      <a:lumMod val="9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hours</a:t>
              </a:r>
              <a:endPara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Line 89"/>
            <p:cNvSpPr>
              <a:spLocks noChangeShapeType="1"/>
            </p:cNvSpPr>
            <p:nvPr/>
          </p:nvSpPr>
          <p:spPr bwMode="auto">
            <a:xfrm>
              <a:off x="4931072" y="3539795"/>
              <a:ext cx="446943" cy="292203"/>
            </a:xfrm>
            <a:prstGeom prst="lin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Oval 22"/>
            <p:cNvSpPr>
              <a:spLocks noChangeArrowheads="1"/>
            </p:cNvSpPr>
            <p:nvPr/>
          </p:nvSpPr>
          <p:spPr bwMode="auto">
            <a:xfrm>
              <a:off x="5204665" y="3798388"/>
              <a:ext cx="875263" cy="373371"/>
            </a:xfrm>
            <a:prstGeom prst="ellips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18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. </a:t>
            </a:r>
            <a:r>
              <a:rPr lang="ko-KR" altLang="en-US" dirty="0" err="1" smtClean="0">
                <a:solidFill>
                  <a:srgbClr val="FFC000"/>
                </a:solidFill>
              </a:rPr>
              <a:t>다중값</a:t>
            </a:r>
            <a:r>
              <a:rPr lang="en-US" altLang="ko-KR" dirty="0" smtClean="0">
                <a:solidFill>
                  <a:srgbClr val="FFC000"/>
                </a:solidFill>
              </a:rPr>
              <a:t> </a:t>
            </a:r>
            <a:r>
              <a:rPr lang="ko-KR" altLang="en-US" dirty="0" err="1" smtClean="0">
                <a:solidFill>
                  <a:srgbClr val="FFC000"/>
                </a:solidFill>
              </a:rPr>
              <a:t>애트리뷰트</a:t>
            </a:r>
            <a:r>
              <a:rPr lang="ko-KR" altLang="en-US" dirty="0" smtClean="0">
                <a:solidFill>
                  <a:srgbClr val="FFC000"/>
                </a:solidFill>
              </a:rPr>
              <a:t> </a:t>
            </a:r>
            <a:r>
              <a:rPr lang="ko-KR" altLang="en-US" dirty="0" smtClean="0">
                <a:solidFill>
                  <a:srgbClr val="7FF62E"/>
                </a:solidFill>
                <a:latin typeface="Arial Unicode MS"/>
                <a:ea typeface="Arial Unicode MS"/>
                <a:cs typeface="Arial Unicode MS"/>
              </a:rPr>
              <a:t>→</a:t>
            </a:r>
            <a:r>
              <a:rPr lang="ko-KR" altLang="en-US" dirty="0" smtClean="0">
                <a:solidFill>
                  <a:srgbClr val="FFC000"/>
                </a:solidFill>
                <a:latin typeface="Arial Unicode MS"/>
                <a:ea typeface="Arial Unicode MS"/>
                <a:cs typeface="Arial Unicode MS"/>
              </a:rPr>
              <a:t> </a:t>
            </a:r>
            <a:r>
              <a:rPr lang="ko-KR" altLang="en-US" dirty="0" err="1" smtClean="0">
                <a:solidFill>
                  <a:srgbClr val="FFC000"/>
                </a:solidFill>
                <a:latin typeface="Arial Unicode MS"/>
                <a:ea typeface="Arial Unicode MS"/>
                <a:cs typeface="Arial Unicode MS"/>
              </a:rPr>
              <a:t>릴레이션</a:t>
            </a:r>
            <a:endParaRPr lang="en-US" altLang="ko-KR" dirty="0" smtClean="0">
              <a:solidFill>
                <a:srgbClr val="FFC000"/>
              </a:solidFill>
              <a:latin typeface="Arial Unicode MS"/>
              <a:ea typeface="Arial Unicode MS"/>
              <a:cs typeface="Arial Unicode MS"/>
            </a:endParaRPr>
          </a:p>
          <a:p>
            <a:pPr marL="354013" lvl="1" indent="103188"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354013" lvl="1" indent="103188">
              <a:buNone/>
            </a:pP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릴레이션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의 다중값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애트리뷰트는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의 기본키를 포함하는 새로운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릴레이션으로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매핑된다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54013" lvl="1" indent="103188"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새로운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릴레이션의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키는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R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의 기본키와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다중값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애트리뷰트의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조합이다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19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  <a:defRPr/>
            </a:pP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  <a:defRPr/>
            </a:pP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개념적 데이터 모델 설계 결과를 이용하여 </a:t>
            </a:r>
            <a:r>
              <a:rPr lang="ko-KR" altLang="en-US" sz="2400" dirty="0" smtClean="0">
                <a:solidFill>
                  <a:srgbClr val="FFC000"/>
                </a:solidFill>
              </a:rPr>
              <a:t>논리적 데이터 모델을 설계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할 수 있다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2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예</a:t>
            </a:r>
            <a:r>
              <a:rPr lang="en-US" altLang="ko-KR" dirty="0" smtClean="0"/>
              <a:t>] </a:t>
            </a:r>
            <a:r>
              <a:rPr lang="ko-KR" altLang="en-US" dirty="0" smtClean="0"/>
              <a:t>부서 </a:t>
            </a:r>
            <a:r>
              <a:rPr lang="en-US" altLang="ko-KR" dirty="0" smtClean="0"/>
              <a:t>locations</a:t>
            </a: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3424555" y="2354580"/>
            <a:ext cx="2919095" cy="1736986"/>
            <a:chOff x="4418965" y="2618760"/>
            <a:chExt cx="1990725" cy="1358900"/>
          </a:xfrm>
        </p:grpSpPr>
        <p:sp>
          <p:nvSpPr>
            <p:cNvPr id="4" name="Oval 21"/>
            <p:cNvSpPr>
              <a:spLocks noChangeArrowheads="1"/>
            </p:cNvSpPr>
            <p:nvPr/>
          </p:nvSpPr>
          <p:spPr bwMode="auto">
            <a:xfrm>
              <a:off x="4745990" y="2618760"/>
              <a:ext cx="901700" cy="292100"/>
            </a:xfrm>
            <a:prstGeom prst="ellips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Oval 22"/>
            <p:cNvSpPr>
              <a:spLocks noChangeArrowheads="1"/>
            </p:cNvSpPr>
            <p:nvPr/>
          </p:nvSpPr>
          <p:spPr bwMode="auto">
            <a:xfrm>
              <a:off x="4441190" y="3152160"/>
              <a:ext cx="596900" cy="292100"/>
            </a:xfrm>
            <a:prstGeom prst="ellips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Oval 24"/>
            <p:cNvSpPr>
              <a:spLocks noChangeArrowheads="1"/>
            </p:cNvSpPr>
            <p:nvPr/>
          </p:nvSpPr>
          <p:spPr bwMode="auto">
            <a:xfrm>
              <a:off x="5355590" y="3075960"/>
              <a:ext cx="977900" cy="368300"/>
            </a:xfrm>
            <a:prstGeom prst="ellips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Oval 25"/>
            <p:cNvSpPr>
              <a:spLocks noChangeArrowheads="1"/>
            </p:cNvSpPr>
            <p:nvPr/>
          </p:nvSpPr>
          <p:spPr bwMode="auto">
            <a:xfrm>
              <a:off x="5431790" y="3152160"/>
              <a:ext cx="825500" cy="215900"/>
            </a:xfrm>
            <a:prstGeom prst="ellips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5126990" y="3685560"/>
              <a:ext cx="1282700" cy="292100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Rectangle 58"/>
            <p:cNvSpPr>
              <a:spLocks noChangeArrowheads="1"/>
            </p:cNvSpPr>
            <p:nvPr/>
          </p:nvSpPr>
          <p:spPr bwMode="auto">
            <a:xfrm>
              <a:off x="4799965" y="2634635"/>
              <a:ext cx="647171" cy="265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sng" strike="noStrike" kern="0" cap="none" spc="0" normalizeH="0" baseline="0" noProof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Number</a:t>
              </a:r>
            </a:p>
          </p:txBody>
        </p:sp>
        <p:sp>
          <p:nvSpPr>
            <p:cNvPr id="10" name="Rectangle 59"/>
            <p:cNvSpPr>
              <a:spLocks noChangeArrowheads="1"/>
            </p:cNvSpPr>
            <p:nvPr/>
          </p:nvSpPr>
          <p:spPr bwMode="auto">
            <a:xfrm>
              <a:off x="4418965" y="3168035"/>
              <a:ext cx="506149" cy="265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Name</a:t>
              </a:r>
            </a:p>
          </p:txBody>
        </p:sp>
        <p:sp>
          <p:nvSpPr>
            <p:cNvPr id="11" name="Rectangle 60"/>
            <p:cNvSpPr>
              <a:spLocks noChangeArrowheads="1"/>
            </p:cNvSpPr>
            <p:nvPr/>
          </p:nvSpPr>
          <p:spPr bwMode="auto">
            <a:xfrm>
              <a:off x="5425440" y="3145810"/>
              <a:ext cx="725881" cy="265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Locations</a:t>
              </a:r>
            </a:p>
          </p:txBody>
        </p:sp>
        <p:sp>
          <p:nvSpPr>
            <p:cNvPr id="12" name="Rectangle 61"/>
            <p:cNvSpPr>
              <a:spLocks noChangeArrowheads="1"/>
            </p:cNvSpPr>
            <p:nvPr/>
          </p:nvSpPr>
          <p:spPr bwMode="auto">
            <a:xfrm>
              <a:off x="5262611" y="3701435"/>
              <a:ext cx="1012299" cy="265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DEPARTMENT</a:t>
              </a:r>
            </a:p>
          </p:txBody>
        </p:sp>
        <p:sp>
          <p:nvSpPr>
            <p:cNvPr id="13" name="Line 88"/>
            <p:cNvSpPr>
              <a:spLocks noChangeShapeType="1"/>
            </p:cNvSpPr>
            <p:nvPr/>
          </p:nvSpPr>
          <p:spPr bwMode="auto">
            <a:xfrm>
              <a:off x="5196840" y="2917210"/>
              <a:ext cx="0" cy="762000"/>
            </a:xfrm>
            <a:prstGeom prst="lin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Line 89"/>
            <p:cNvSpPr>
              <a:spLocks noChangeShapeType="1"/>
            </p:cNvSpPr>
            <p:nvPr/>
          </p:nvSpPr>
          <p:spPr bwMode="auto">
            <a:xfrm>
              <a:off x="4815840" y="345061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Line 90"/>
            <p:cNvSpPr>
              <a:spLocks noChangeShapeType="1"/>
            </p:cNvSpPr>
            <p:nvPr/>
          </p:nvSpPr>
          <p:spPr bwMode="auto">
            <a:xfrm>
              <a:off x="5882640" y="3450610"/>
              <a:ext cx="0" cy="228600"/>
            </a:xfrm>
            <a:prstGeom prst="lin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986790" y="4951730"/>
          <a:ext cx="4293870" cy="70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274570"/>
              </a:tblGrid>
              <a:tr h="706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DNumber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DLocation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948690" y="4229100"/>
            <a:ext cx="281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Dept_Location</a:t>
            </a:r>
            <a:endParaRPr lang="ko-KR" altLang="en-US" sz="2800" dirty="0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1154430" y="5554980"/>
            <a:ext cx="3863340" cy="114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20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. </a:t>
            </a:r>
            <a:r>
              <a:rPr lang="en-US" altLang="ko-KR" dirty="0" smtClean="0">
                <a:solidFill>
                  <a:srgbClr val="FFC000"/>
                </a:solidFill>
              </a:rPr>
              <a:t>N</a:t>
            </a:r>
            <a:r>
              <a:rPr lang="ko-KR" altLang="en-US" dirty="0" smtClean="0">
                <a:solidFill>
                  <a:srgbClr val="FFC000"/>
                </a:solidFill>
              </a:rPr>
              <a:t>차</a:t>
            </a:r>
            <a:r>
              <a:rPr lang="en-US" altLang="ko-KR" dirty="0" smtClean="0">
                <a:solidFill>
                  <a:srgbClr val="FFC000"/>
                </a:solidFill>
              </a:rPr>
              <a:t> </a:t>
            </a:r>
            <a:r>
              <a:rPr lang="ko-KR" altLang="en-US" dirty="0" smtClean="0">
                <a:solidFill>
                  <a:srgbClr val="FFC000"/>
                </a:solidFill>
              </a:rPr>
              <a:t>관계 </a:t>
            </a:r>
            <a:r>
              <a:rPr lang="ko-KR" altLang="en-US" dirty="0" smtClean="0">
                <a:solidFill>
                  <a:srgbClr val="7FF62E"/>
                </a:solidFill>
                <a:latin typeface="Arial Unicode MS"/>
                <a:ea typeface="Arial Unicode MS"/>
                <a:cs typeface="Arial Unicode MS"/>
              </a:rPr>
              <a:t>→</a:t>
            </a:r>
            <a:r>
              <a:rPr lang="ko-KR" altLang="en-US" dirty="0" smtClean="0">
                <a:solidFill>
                  <a:srgbClr val="FFC000"/>
                </a:solidFill>
                <a:latin typeface="Arial Unicode MS"/>
                <a:ea typeface="Arial Unicode MS"/>
                <a:cs typeface="Arial Unicode MS"/>
              </a:rPr>
              <a:t> </a:t>
            </a:r>
            <a:r>
              <a:rPr lang="ko-KR" altLang="en-US" dirty="0" err="1" smtClean="0">
                <a:solidFill>
                  <a:srgbClr val="FFC000"/>
                </a:solidFill>
                <a:latin typeface="Arial Unicode MS"/>
                <a:ea typeface="Arial Unicode MS"/>
                <a:cs typeface="Arial Unicode MS"/>
              </a:rPr>
              <a:t>릴레이션</a:t>
            </a:r>
            <a:endParaRPr lang="en-US" altLang="ko-KR" dirty="0" smtClean="0">
              <a:solidFill>
                <a:srgbClr val="FFC000"/>
              </a:solidFill>
              <a:latin typeface="Arial Unicode MS"/>
              <a:ea typeface="Arial Unicode MS"/>
              <a:cs typeface="Arial Unicode MS"/>
            </a:endParaRPr>
          </a:p>
          <a:p>
            <a:pPr marL="354013" lvl="1" indent="103188"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354013" lvl="1" indent="103188"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차 관계는 관계에 참여하는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개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릴레이션의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키들로 구성되는 </a:t>
            </a:r>
            <a:r>
              <a:rPr lang="ko-KR" altLang="en-US" sz="240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관계 </a:t>
            </a:r>
            <a:r>
              <a:rPr lang="ko-KR" altLang="en-US" sz="2400" dirty="0" err="1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릴레이션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매핑된다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54013" lvl="1" indent="103188"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354013" lvl="1" indent="103188"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관계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릴레이션의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애트리뷰트들은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참여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릴레이션의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기본키를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참조하는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외래키들과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관계 속성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으로 구성된다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21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예</a:t>
            </a:r>
            <a:r>
              <a:rPr lang="en-US" altLang="ko-KR" dirty="0" smtClean="0"/>
              <a:t>] supply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(3</a:t>
            </a:r>
            <a:r>
              <a:rPr lang="ko-KR" altLang="en-US" dirty="0" smtClean="0"/>
              <a:t>차 관계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09650" y="5511800"/>
          <a:ext cx="6499860" cy="70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41"/>
                <a:gridCol w="1671873"/>
                <a:gridCol w="1671873"/>
                <a:gridCol w="1671873"/>
              </a:tblGrid>
              <a:tr h="706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SName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PjtName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PartNo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Quantify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948690" y="4697730"/>
            <a:ext cx="281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Supply</a:t>
            </a:r>
            <a:endParaRPr lang="ko-KR" altLang="en-US" sz="28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1120140" y="6080760"/>
            <a:ext cx="4469130" cy="1143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1525475" y="2251710"/>
            <a:ext cx="7400758" cy="2785491"/>
            <a:chOff x="1525475" y="2251710"/>
            <a:chExt cx="7400758" cy="2785491"/>
          </a:xfrm>
        </p:grpSpPr>
        <p:sp>
          <p:nvSpPr>
            <p:cNvPr id="21" name="Rectangle 52"/>
            <p:cNvSpPr>
              <a:spLocks noChangeArrowheads="1"/>
            </p:cNvSpPr>
            <p:nvPr/>
          </p:nvSpPr>
          <p:spPr bwMode="auto">
            <a:xfrm>
              <a:off x="2133800" y="3181051"/>
              <a:ext cx="103714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Supplier</a:t>
              </a:r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7818557" y="3332972"/>
              <a:ext cx="110767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PROJECT</a:t>
              </a:r>
            </a:p>
          </p:txBody>
        </p:sp>
        <p:sp>
          <p:nvSpPr>
            <p:cNvPr id="23" name="Rectangle 68"/>
            <p:cNvSpPr>
              <a:spLocks noChangeArrowheads="1"/>
            </p:cNvSpPr>
            <p:nvPr/>
          </p:nvSpPr>
          <p:spPr bwMode="auto">
            <a:xfrm>
              <a:off x="5600682" y="3260156"/>
              <a:ext cx="889667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800" kern="0" dirty="0" smtClean="0">
                  <a:solidFill>
                    <a:srgbClr val="FFFF00"/>
                  </a:solidFill>
                  <a:latin typeface="맑은 고딕" pitchFamily="50" charset="-127"/>
                  <a:ea typeface="맑은 고딕" pitchFamily="50" charset="-127"/>
                </a:rPr>
                <a:t>Supply</a:t>
              </a:r>
              <a:endPara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Line 106"/>
            <p:cNvSpPr>
              <a:spLocks noChangeShapeType="1"/>
            </p:cNvSpPr>
            <p:nvPr/>
          </p:nvSpPr>
          <p:spPr bwMode="auto">
            <a:xfrm>
              <a:off x="6744142" y="3479743"/>
              <a:ext cx="1104168" cy="0"/>
            </a:xfrm>
            <a:prstGeom prst="lin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Line 125"/>
            <p:cNvSpPr>
              <a:spLocks noChangeShapeType="1"/>
            </p:cNvSpPr>
            <p:nvPr/>
          </p:nvSpPr>
          <p:spPr bwMode="auto">
            <a:xfrm flipV="1">
              <a:off x="3348991" y="3406136"/>
              <a:ext cx="2000249" cy="22858"/>
            </a:xfrm>
            <a:prstGeom prst="lin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2002790" y="3119105"/>
              <a:ext cx="1327631" cy="508876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7854883" y="3225305"/>
              <a:ext cx="1012154" cy="508876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6"/>
            <p:cNvSpPr>
              <a:spLocks noChangeArrowheads="1"/>
            </p:cNvSpPr>
            <p:nvPr/>
          </p:nvSpPr>
          <p:spPr bwMode="auto">
            <a:xfrm>
              <a:off x="5280661" y="3006091"/>
              <a:ext cx="1456910" cy="860847"/>
            </a:xfrm>
            <a:prstGeom prst="diamond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Oval 22"/>
            <p:cNvSpPr>
              <a:spLocks noChangeArrowheads="1"/>
            </p:cNvSpPr>
            <p:nvPr/>
          </p:nvSpPr>
          <p:spPr bwMode="auto">
            <a:xfrm>
              <a:off x="1525475" y="2453458"/>
              <a:ext cx="875263" cy="373371"/>
            </a:xfrm>
            <a:prstGeom prst="ellips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Line 89"/>
            <p:cNvSpPr>
              <a:spLocks noChangeShapeType="1"/>
            </p:cNvSpPr>
            <p:nvPr/>
          </p:nvSpPr>
          <p:spPr bwMode="auto">
            <a:xfrm>
              <a:off x="2074842" y="2834945"/>
              <a:ext cx="446943" cy="292203"/>
            </a:xfrm>
            <a:prstGeom prst="lin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Rectangle 59"/>
            <p:cNvSpPr>
              <a:spLocks noChangeArrowheads="1"/>
            </p:cNvSpPr>
            <p:nvPr/>
          </p:nvSpPr>
          <p:spPr bwMode="auto">
            <a:xfrm>
              <a:off x="1527175" y="2450889"/>
              <a:ext cx="93455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SName</a:t>
              </a:r>
              <a:endPara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5695193" y="4635992"/>
              <a:ext cx="599524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Part</a:t>
              </a:r>
            </a:p>
          </p:txBody>
        </p:sp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5477443" y="4528325"/>
              <a:ext cx="1012154" cy="508876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Line 106"/>
            <p:cNvSpPr>
              <a:spLocks noChangeShapeType="1"/>
            </p:cNvSpPr>
            <p:nvPr/>
          </p:nvSpPr>
          <p:spPr bwMode="auto">
            <a:xfrm flipH="1">
              <a:off x="6000750" y="3874770"/>
              <a:ext cx="11430" cy="651510"/>
            </a:xfrm>
            <a:prstGeom prst="lin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Oval 22"/>
            <p:cNvSpPr>
              <a:spLocks noChangeArrowheads="1"/>
            </p:cNvSpPr>
            <p:nvPr/>
          </p:nvSpPr>
          <p:spPr bwMode="auto">
            <a:xfrm>
              <a:off x="7457645" y="2434590"/>
              <a:ext cx="1114855" cy="483679"/>
            </a:xfrm>
            <a:prstGeom prst="ellips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Line 89"/>
            <p:cNvSpPr>
              <a:spLocks noChangeShapeType="1"/>
            </p:cNvSpPr>
            <p:nvPr/>
          </p:nvSpPr>
          <p:spPr bwMode="auto">
            <a:xfrm>
              <a:off x="8007012" y="2926385"/>
              <a:ext cx="446943" cy="292203"/>
            </a:xfrm>
            <a:prstGeom prst="lin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Rectangle 59"/>
            <p:cNvSpPr>
              <a:spLocks noChangeArrowheads="1"/>
            </p:cNvSpPr>
            <p:nvPr/>
          </p:nvSpPr>
          <p:spPr bwMode="auto">
            <a:xfrm>
              <a:off x="7459345" y="2542329"/>
              <a:ext cx="107721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800" kern="0" dirty="0" err="1" smtClean="0">
                  <a:solidFill>
                    <a:schemeClr val="tx1">
                      <a:lumMod val="9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PjtN</a:t>
              </a:r>
              <a:r>
                <a:rPr kumimoji="0" lang="en-US" altLang="ko-KR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ame</a:t>
              </a:r>
              <a:endPara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Oval 22"/>
            <p:cNvSpPr>
              <a:spLocks noChangeArrowheads="1"/>
            </p:cNvSpPr>
            <p:nvPr/>
          </p:nvSpPr>
          <p:spPr bwMode="auto">
            <a:xfrm>
              <a:off x="6920435" y="4453708"/>
              <a:ext cx="875263" cy="373371"/>
            </a:xfrm>
            <a:prstGeom prst="ellips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Line 89"/>
            <p:cNvSpPr>
              <a:spLocks noChangeShapeType="1"/>
            </p:cNvSpPr>
            <p:nvPr/>
          </p:nvSpPr>
          <p:spPr bwMode="auto">
            <a:xfrm flipV="1">
              <a:off x="6486823" y="4686300"/>
              <a:ext cx="439758" cy="91745"/>
            </a:xfrm>
            <a:prstGeom prst="lin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Rectangle 59"/>
            <p:cNvSpPr>
              <a:spLocks noChangeArrowheads="1"/>
            </p:cNvSpPr>
            <p:nvPr/>
          </p:nvSpPr>
          <p:spPr bwMode="auto">
            <a:xfrm>
              <a:off x="6922135" y="4451139"/>
              <a:ext cx="913712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800" kern="0" dirty="0" err="1" smtClean="0">
                  <a:solidFill>
                    <a:schemeClr val="tx1">
                      <a:lumMod val="9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PartN</a:t>
              </a: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o</a:t>
              </a:r>
            </a:p>
          </p:txBody>
        </p:sp>
        <p:sp>
          <p:nvSpPr>
            <p:cNvPr id="46" name="Oval 22"/>
            <p:cNvSpPr>
              <a:spLocks noChangeArrowheads="1"/>
            </p:cNvSpPr>
            <p:nvPr/>
          </p:nvSpPr>
          <p:spPr bwMode="auto">
            <a:xfrm>
              <a:off x="5023055" y="2251710"/>
              <a:ext cx="1114855" cy="483679"/>
            </a:xfrm>
            <a:prstGeom prst="ellips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Line 89"/>
            <p:cNvSpPr>
              <a:spLocks noChangeShapeType="1"/>
            </p:cNvSpPr>
            <p:nvPr/>
          </p:nvSpPr>
          <p:spPr bwMode="auto">
            <a:xfrm>
              <a:off x="5572422" y="2743505"/>
              <a:ext cx="446943" cy="292203"/>
            </a:xfrm>
            <a:prstGeom prst="lin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Rectangle 59"/>
            <p:cNvSpPr>
              <a:spLocks noChangeArrowheads="1"/>
            </p:cNvSpPr>
            <p:nvPr/>
          </p:nvSpPr>
          <p:spPr bwMode="auto">
            <a:xfrm>
              <a:off x="5024755" y="2359449"/>
              <a:ext cx="1074012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800" kern="0" dirty="0" smtClean="0">
                  <a:solidFill>
                    <a:schemeClr val="tx1">
                      <a:lumMod val="9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Quantify</a:t>
              </a:r>
              <a:endPara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22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Company </a:t>
            </a:r>
            <a:r>
              <a:rPr lang="ko-KR" altLang="en-US" dirty="0" smtClean="0"/>
              <a:t>데이터베이스에 대한 </a:t>
            </a:r>
            <a:r>
              <a:rPr lang="en-US" altLang="ko-KR" dirty="0" smtClean="0"/>
              <a:t>ER D</a:t>
            </a:r>
            <a:r>
              <a:rPr lang="ko-KR" altLang="en-US" dirty="0" smtClean="0"/>
              <a:t>를 참고하여 </a:t>
            </a:r>
            <a:r>
              <a:rPr lang="ko-KR" altLang="en-US" dirty="0" err="1" smtClean="0"/>
              <a:t>엔티티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 타입으로부터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스키마를 설계하시오</a:t>
            </a:r>
            <a:r>
              <a:rPr lang="en-US" altLang="ko-KR" dirty="0"/>
              <a:t>.</a:t>
            </a:r>
            <a:r>
              <a:rPr lang="en-US" altLang="ko-KR" dirty="0" smtClean="0"/>
              <a:t> MySQL Workbench</a:t>
            </a:r>
            <a:r>
              <a:rPr lang="ko-KR" altLang="en-US" dirty="0" smtClean="0"/>
              <a:t>를 이용하여 논리 스키마 다이어그램을 작성하고 해당</a:t>
            </a:r>
            <a:r>
              <a:rPr lang="en-US" altLang="ko-KR" dirty="0"/>
              <a:t>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명령문을 작성하시오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23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예습 과제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 5, 6</a:t>
            </a:r>
            <a:r>
              <a:rPr lang="ko-KR" altLang="en-US" dirty="0"/>
              <a:t>장 </a:t>
            </a:r>
            <a:r>
              <a:rPr lang="en-US" altLang="ko-KR" dirty="0"/>
              <a:t>Alter, </a:t>
            </a:r>
            <a:r>
              <a:rPr lang="ko-KR" altLang="en-US" dirty="0"/>
              <a:t>고급 </a:t>
            </a:r>
            <a:r>
              <a:rPr lang="en-US" altLang="ko-KR" dirty="0"/>
              <a:t>Select(235~318</a:t>
            </a:r>
            <a:r>
              <a:rPr lang="ko-KR" altLang="en-US" dirty="0"/>
              <a:t>쪽</a:t>
            </a:r>
            <a:r>
              <a:rPr lang="en-US" altLang="ko-KR" dirty="0" smtClean="0"/>
              <a:t>).</a:t>
            </a:r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질문은 목요일 </a:t>
            </a:r>
            <a:r>
              <a:rPr lang="en-US" altLang="ko-KR" dirty="0" smtClean="0"/>
              <a:t>24:00</a:t>
            </a:r>
            <a:r>
              <a:rPr lang="ko-KR" altLang="en-US" dirty="0" smtClean="0"/>
              <a:t>까지 등록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금요일 퀴즈 예정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추가 과제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smtClean="0"/>
              <a:t>지난 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은행 또는 원하는 주제에 대한 </a:t>
            </a:r>
            <a:r>
              <a:rPr lang="en-US" altLang="ko-KR" dirty="0" smtClean="0"/>
              <a:t>ER D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 결과물을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 스키마를 설계하고 과제 게시판에 제출하세요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*</a:t>
            </a:r>
            <a:r>
              <a:rPr lang="ko-KR" altLang="en-US" dirty="0" smtClean="0"/>
              <a:t>보고서 포함내용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요구사항</a:t>
            </a:r>
            <a:r>
              <a:rPr lang="en-US" altLang="ko-KR" dirty="0" smtClean="0"/>
              <a:t>, ERD,</a:t>
            </a:r>
          </a:p>
          <a:p>
            <a:pPr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논리스키마</a:t>
            </a:r>
            <a:r>
              <a:rPr lang="en-US" altLang="ko-KR" dirty="0" smtClean="0"/>
              <a:t>, Create SQL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24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660996" y="882333"/>
            <a:ext cx="1477962" cy="368300"/>
          </a:xfrm>
          <a:custGeom>
            <a:avLst/>
            <a:gdLst/>
            <a:ahLst/>
            <a:cxnLst>
              <a:cxn ang="0">
                <a:pos x="203" y="5"/>
              </a:cxn>
              <a:cxn ang="0">
                <a:pos x="291" y="0"/>
              </a:cxn>
              <a:cxn ang="0">
                <a:pos x="328" y="0"/>
              </a:cxn>
              <a:cxn ang="0">
                <a:pos x="382" y="0"/>
              </a:cxn>
              <a:cxn ang="0">
                <a:pos x="437" y="0"/>
              </a:cxn>
              <a:cxn ang="0">
                <a:pos x="492" y="0"/>
              </a:cxn>
              <a:cxn ang="0">
                <a:pos x="547" y="0"/>
              </a:cxn>
              <a:cxn ang="0">
                <a:pos x="601" y="5"/>
              </a:cxn>
              <a:cxn ang="0">
                <a:pos x="673" y="15"/>
              </a:cxn>
              <a:cxn ang="0">
                <a:pos x="711" y="46"/>
              </a:cxn>
              <a:cxn ang="0">
                <a:pos x="765" y="62"/>
              </a:cxn>
              <a:cxn ang="0">
                <a:pos x="820" y="73"/>
              </a:cxn>
              <a:cxn ang="0">
                <a:pos x="875" y="78"/>
              </a:cxn>
              <a:cxn ang="0">
                <a:pos x="892" y="93"/>
              </a:cxn>
              <a:cxn ang="0">
                <a:pos x="930" y="109"/>
              </a:cxn>
              <a:cxn ang="0">
                <a:pos x="930" y="125"/>
              </a:cxn>
              <a:cxn ang="0">
                <a:pos x="911" y="140"/>
              </a:cxn>
              <a:cxn ang="0">
                <a:pos x="892" y="156"/>
              </a:cxn>
              <a:cxn ang="0">
                <a:pos x="856" y="172"/>
              </a:cxn>
              <a:cxn ang="0">
                <a:pos x="801" y="182"/>
              </a:cxn>
              <a:cxn ang="0">
                <a:pos x="747" y="192"/>
              </a:cxn>
              <a:cxn ang="0">
                <a:pos x="692" y="198"/>
              </a:cxn>
              <a:cxn ang="0">
                <a:pos x="637" y="198"/>
              </a:cxn>
              <a:cxn ang="0">
                <a:pos x="583" y="198"/>
              </a:cxn>
              <a:cxn ang="0">
                <a:pos x="528" y="198"/>
              </a:cxn>
              <a:cxn ang="0">
                <a:pos x="473" y="203"/>
              </a:cxn>
              <a:cxn ang="0">
                <a:pos x="419" y="208"/>
              </a:cxn>
              <a:cxn ang="0">
                <a:pos x="364" y="219"/>
              </a:cxn>
              <a:cxn ang="0">
                <a:pos x="291" y="213"/>
              </a:cxn>
              <a:cxn ang="0">
                <a:pos x="236" y="208"/>
              </a:cxn>
              <a:cxn ang="0">
                <a:pos x="181" y="203"/>
              </a:cxn>
              <a:cxn ang="0">
                <a:pos x="109" y="192"/>
              </a:cxn>
              <a:cxn ang="0">
                <a:pos x="72" y="187"/>
              </a:cxn>
              <a:cxn ang="0">
                <a:pos x="36" y="172"/>
              </a:cxn>
              <a:cxn ang="0">
                <a:pos x="36" y="161"/>
              </a:cxn>
              <a:cxn ang="0">
                <a:pos x="36" y="146"/>
              </a:cxn>
              <a:cxn ang="0">
                <a:pos x="36" y="130"/>
              </a:cxn>
              <a:cxn ang="0">
                <a:pos x="0" y="114"/>
              </a:cxn>
              <a:cxn ang="0">
                <a:pos x="0" y="99"/>
              </a:cxn>
              <a:cxn ang="0">
                <a:pos x="17" y="83"/>
              </a:cxn>
              <a:cxn ang="0">
                <a:pos x="54" y="73"/>
              </a:cxn>
              <a:cxn ang="0">
                <a:pos x="90" y="57"/>
              </a:cxn>
              <a:cxn ang="0">
                <a:pos x="109" y="41"/>
              </a:cxn>
              <a:cxn ang="0">
                <a:pos x="126" y="26"/>
              </a:cxn>
              <a:cxn ang="0">
                <a:pos x="203" y="5"/>
              </a:cxn>
              <a:cxn ang="0">
                <a:pos x="203" y="5"/>
              </a:cxn>
            </a:cxnLst>
            <a:rect l="0" t="0" r="r" b="b"/>
            <a:pathLst>
              <a:path w="931" h="220">
                <a:moveTo>
                  <a:pt x="203" y="5"/>
                </a:moveTo>
                <a:lnTo>
                  <a:pt x="291" y="0"/>
                </a:lnTo>
                <a:lnTo>
                  <a:pt x="328" y="0"/>
                </a:lnTo>
                <a:lnTo>
                  <a:pt x="382" y="0"/>
                </a:lnTo>
                <a:lnTo>
                  <a:pt x="437" y="0"/>
                </a:lnTo>
                <a:lnTo>
                  <a:pt x="492" y="0"/>
                </a:lnTo>
                <a:lnTo>
                  <a:pt x="547" y="0"/>
                </a:lnTo>
                <a:lnTo>
                  <a:pt x="601" y="5"/>
                </a:lnTo>
                <a:lnTo>
                  <a:pt x="673" y="15"/>
                </a:lnTo>
                <a:lnTo>
                  <a:pt x="711" y="46"/>
                </a:lnTo>
                <a:lnTo>
                  <a:pt x="765" y="62"/>
                </a:lnTo>
                <a:lnTo>
                  <a:pt x="820" y="73"/>
                </a:lnTo>
                <a:lnTo>
                  <a:pt x="875" y="78"/>
                </a:lnTo>
                <a:lnTo>
                  <a:pt x="892" y="93"/>
                </a:lnTo>
                <a:lnTo>
                  <a:pt x="930" y="109"/>
                </a:lnTo>
                <a:lnTo>
                  <a:pt x="930" y="125"/>
                </a:lnTo>
                <a:lnTo>
                  <a:pt x="911" y="140"/>
                </a:lnTo>
                <a:lnTo>
                  <a:pt x="892" y="156"/>
                </a:lnTo>
                <a:lnTo>
                  <a:pt x="856" y="172"/>
                </a:lnTo>
                <a:lnTo>
                  <a:pt x="801" y="182"/>
                </a:lnTo>
                <a:lnTo>
                  <a:pt x="747" y="192"/>
                </a:lnTo>
                <a:lnTo>
                  <a:pt x="692" y="198"/>
                </a:lnTo>
                <a:lnTo>
                  <a:pt x="637" y="198"/>
                </a:lnTo>
                <a:lnTo>
                  <a:pt x="583" y="198"/>
                </a:lnTo>
                <a:lnTo>
                  <a:pt x="528" y="198"/>
                </a:lnTo>
                <a:lnTo>
                  <a:pt x="473" y="203"/>
                </a:lnTo>
                <a:lnTo>
                  <a:pt x="419" y="208"/>
                </a:lnTo>
                <a:lnTo>
                  <a:pt x="364" y="219"/>
                </a:lnTo>
                <a:lnTo>
                  <a:pt x="291" y="213"/>
                </a:lnTo>
                <a:lnTo>
                  <a:pt x="236" y="208"/>
                </a:lnTo>
                <a:lnTo>
                  <a:pt x="181" y="203"/>
                </a:lnTo>
                <a:lnTo>
                  <a:pt x="109" y="192"/>
                </a:lnTo>
                <a:lnTo>
                  <a:pt x="72" y="187"/>
                </a:lnTo>
                <a:lnTo>
                  <a:pt x="36" y="172"/>
                </a:lnTo>
                <a:lnTo>
                  <a:pt x="36" y="161"/>
                </a:lnTo>
                <a:lnTo>
                  <a:pt x="36" y="146"/>
                </a:lnTo>
                <a:lnTo>
                  <a:pt x="36" y="130"/>
                </a:lnTo>
                <a:lnTo>
                  <a:pt x="0" y="114"/>
                </a:lnTo>
                <a:lnTo>
                  <a:pt x="0" y="99"/>
                </a:lnTo>
                <a:lnTo>
                  <a:pt x="17" y="83"/>
                </a:lnTo>
                <a:lnTo>
                  <a:pt x="54" y="73"/>
                </a:lnTo>
                <a:lnTo>
                  <a:pt x="90" y="57"/>
                </a:lnTo>
                <a:lnTo>
                  <a:pt x="109" y="41"/>
                </a:lnTo>
                <a:lnTo>
                  <a:pt x="126" y="26"/>
                </a:lnTo>
                <a:lnTo>
                  <a:pt x="203" y="5"/>
                </a:lnTo>
                <a:lnTo>
                  <a:pt x="203" y="5"/>
                </a:lnTo>
              </a:path>
            </a:pathLst>
          </a:custGeom>
          <a:noFill/>
          <a:ln w="12700" cap="rnd" cmpd="sng">
            <a:solidFill>
              <a:schemeClr val="tx1">
                <a:lumMod val="85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351433" y="1460183"/>
            <a:ext cx="2016125" cy="534987"/>
          </a:xfrm>
          <a:prstGeom prst="rect">
            <a:avLst/>
          </a:prstGeom>
          <a:noFill/>
          <a:ln w="127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934046" y="925195"/>
            <a:ext cx="969962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작은 세계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811808" y="1507808"/>
            <a:ext cx="1263166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요구사항들의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수정과 분석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456208" y="2137029"/>
            <a:ext cx="2223366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데이타베이스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요구사항들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5883246" y="2592070"/>
            <a:ext cx="1146148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개념적 설계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5087063" y="3052445"/>
            <a:ext cx="2636940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개념 스키마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고수준 데이터 모델로 표현됨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4783108" y="4338320"/>
            <a:ext cx="367087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       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논리 스키마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특정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DBMS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의 구현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데이터 모델로 표현됨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5878483" y="4965383"/>
            <a:ext cx="1146148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물리적 설계</a:t>
            </a: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5405408" y="5398770"/>
            <a:ext cx="1646285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내부스키마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6376958" y="1249045"/>
            <a:ext cx="0" cy="204788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6376958" y="2001520"/>
            <a:ext cx="0" cy="206375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6376958" y="2890520"/>
            <a:ext cx="0" cy="241300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6376958" y="3454083"/>
            <a:ext cx="0" cy="257175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6376958" y="4176395"/>
            <a:ext cx="0" cy="274638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6376958" y="4739958"/>
            <a:ext cx="0" cy="284162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6376958" y="5220970"/>
            <a:ext cx="0" cy="241300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1728758" y="5141595"/>
            <a:ext cx="1905000" cy="413385"/>
          </a:xfrm>
          <a:prstGeom prst="rect">
            <a:avLst/>
          </a:prstGeom>
          <a:noFill/>
          <a:ln w="127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1684308" y="2553970"/>
            <a:ext cx="1919288" cy="330200"/>
          </a:xfrm>
          <a:prstGeom prst="rect">
            <a:avLst/>
          </a:prstGeom>
          <a:noFill/>
          <a:ln w="127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1928783" y="2007870"/>
            <a:ext cx="1684757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기능적 요구사항들</a:t>
            </a: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1662082" y="2592071"/>
            <a:ext cx="1835497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기능적 분석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815561" y="4544378"/>
            <a:ext cx="1747273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응용 프로그램 설계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1951744" y="5187315"/>
            <a:ext cx="1325684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트랜잭션 구현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Rectangle 31"/>
          <p:cNvSpPr>
            <a:spLocks noChangeArrowheads="1"/>
          </p:cNvSpPr>
          <p:nvPr/>
        </p:nvSpPr>
        <p:spPr bwMode="auto">
          <a:xfrm>
            <a:off x="1658908" y="3052445"/>
            <a:ext cx="2106346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고수준의 트랜잭션 명세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 flipH="1" flipV="1">
            <a:off x="785783" y="3920808"/>
            <a:ext cx="4600575" cy="14287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 flipV="1">
            <a:off x="933421" y="3236595"/>
            <a:ext cx="0" cy="474663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933421" y="4125595"/>
            <a:ext cx="0" cy="411163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890558" y="3614420"/>
            <a:ext cx="1461939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DBMS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에 독립적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900083" y="3962083"/>
            <a:ext cx="1461939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DBMS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에 의존적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 flipH="1">
            <a:off x="2643158" y="1606233"/>
            <a:ext cx="2667000" cy="395287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>
            <a:off x="2643158" y="2344420"/>
            <a:ext cx="0" cy="203200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Line 40"/>
          <p:cNvSpPr>
            <a:spLocks noChangeShapeType="1"/>
          </p:cNvSpPr>
          <p:nvPr/>
        </p:nvSpPr>
        <p:spPr bwMode="auto">
          <a:xfrm>
            <a:off x="2643158" y="2890520"/>
            <a:ext cx="0" cy="207963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auto">
          <a:xfrm>
            <a:off x="2643158" y="3533458"/>
            <a:ext cx="0" cy="974725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2643158" y="4936808"/>
            <a:ext cx="0" cy="204787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 flipV="1">
            <a:off x="2643158" y="5562283"/>
            <a:ext cx="0" cy="206375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>
            <a:off x="3024158" y="3533458"/>
            <a:ext cx="2057400" cy="1608137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 flipH="1">
            <a:off x="3657600" y="4456939"/>
            <a:ext cx="1645920" cy="268223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Line 46"/>
          <p:cNvSpPr>
            <a:spLocks noChangeShapeType="1"/>
          </p:cNvSpPr>
          <p:nvPr/>
        </p:nvSpPr>
        <p:spPr bwMode="auto">
          <a:xfrm flipH="1" flipV="1">
            <a:off x="3609946" y="5427344"/>
            <a:ext cx="2034950" cy="126873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6376958" y="2379345"/>
            <a:ext cx="0" cy="190500"/>
          </a:xfrm>
          <a:prstGeom prst="line">
            <a:avLst/>
          </a:prstGeom>
          <a:noFill/>
          <a:ln w="12700">
            <a:solidFill>
              <a:schemeClr val="tx1">
                <a:lumMod val="85000"/>
              </a:schemeClr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1728758" y="4498658"/>
            <a:ext cx="1905000" cy="450532"/>
          </a:xfrm>
          <a:prstGeom prst="rect">
            <a:avLst/>
          </a:prstGeom>
          <a:noFill/>
          <a:ln w="127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5332383" y="4992370"/>
            <a:ext cx="2066925" cy="241300"/>
          </a:xfrm>
          <a:prstGeom prst="rect">
            <a:avLst/>
          </a:prstGeom>
          <a:noFill/>
          <a:ln w="127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5330796" y="2569845"/>
            <a:ext cx="2066925" cy="320675"/>
          </a:xfrm>
          <a:prstGeom prst="rect">
            <a:avLst/>
          </a:prstGeom>
          <a:noFill/>
          <a:ln w="127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5269230" y="3695383"/>
            <a:ext cx="2274570" cy="481012"/>
          </a:xfrm>
          <a:prstGeom prst="rect">
            <a:avLst/>
          </a:prstGeom>
          <a:noFill/>
          <a:ln w="127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7400896" y="4990783"/>
            <a:ext cx="1107996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F6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내부저장구조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F6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인덱스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F6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접근경로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7FF6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화일조직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7FF62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Rectangle 53"/>
          <p:cNvSpPr>
            <a:spLocks noChangeArrowheads="1"/>
          </p:cNvSpPr>
          <p:nvPr/>
        </p:nvSpPr>
        <p:spPr bwMode="auto">
          <a:xfrm>
            <a:off x="7526626" y="3771583"/>
            <a:ext cx="1334020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F6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상용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F6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DBMS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F6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사용</a:t>
            </a:r>
          </a:p>
        </p:txBody>
      </p:sp>
      <p:sp>
        <p:nvSpPr>
          <p:cNvPr id="50" name="Rectangle 54"/>
          <p:cNvSpPr>
            <a:spLocks noChangeArrowheads="1"/>
          </p:cNvSpPr>
          <p:nvPr/>
        </p:nvSpPr>
        <p:spPr bwMode="auto">
          <a:xfrm>
            <a:off x="7400896" y="2590483"/>
            <a:ext cx="832279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F6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ERD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F6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사용</a:t>
            </a:r>
          </a:p>
        </p:txBody>
      </p:sp>
      <p:sp>
        <p:nvSpPr>
          <p:cNvPr id="51" name="Rectangle 55"/>
          <p:cNvSpPr>
            <a:spLocks noChangeArrowheads="1"/>
          </p:cNvSpPr>
          <p:nvPr/>
        </p:nvSpPr>
        <p:spPr bwMode="auto">
          <a:xfrm>
            <a:off x="518156" y="2361883"/>
            <a:ext cx="121219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FF6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DFD,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FF6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순서도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FF6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FF62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시나리오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7FF62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1945936" y="5746452"/>
            <a:ext cx="1505220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응용 프로그램들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405890" y="308610"/>
            <a:ext cx="627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다시 보는 데이터베이스 설계 단계</a:t>
            </a:r>
            <a:endParaRPr lang="ko-KR" altLang="en-US" sz="2800" dirty="0"/>
          </a:p>
        </p:txBody>
      </p:sp>
      <p:sp>
        <p:nvSpPr>
          <p:cNvPr id="54" name="포인트가 5개인 별 53"/>
          <p:cNvSpPr/>
          <p:nvPr/>
        </p:nvSpPr>
        <p:spPr>
          <a:xfrm>
            <a:off x="7200541" y="3497869"/>
            <a:ext cx="351688" cy="337414"/>
          </a:xfrm>
          <a:prstGeom prst="star5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5294296" y="3695383"/>
            <a:ext cx="2295501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논리적 설계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(DATA MODEL MAPPING)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3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8438" y="1178704"/>
            <a:ext cx="417573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62" y="1178703"/>
            <a:ext cx="407196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296575" y="2769743"/>
            <a:ext cx="51779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rgbClr val="FFC000"/>
                </a:solidFill>
              </a:rPr>
              <a:t>?</a:t>
            </a:r>
            <a:endParaRPr lang="ko-KR" altLang="en-US" sz="11500" dirty="0">
              <a:solidFill>
                <a:srgbClr val="FFC000"/>
              </a:solidFill>
            </a:endParaRPr>
          </a:p>
        </p:txBody>
      </p:sp>
      <p:sp>
        <p:nvSpPr>
          <p:cNvPr id="8" name="위로 구부러진 화살표 7"/>
          <p:cNvSpPr/>
          <p:nvPr/>
        </p:nvSpPr>
        <p:spPr>
          <a:xfrm>
            <a:off x="4076240" y="4627084"/>
            <a:ext cx="1288973" cy="727114"/>
          </a:xfrm>
          <a:prstGeom prst="curvedUpArrow">
            <a:avLst>
              <a:gd name="adj1" fmla="val 25000"/>
              <a:gd name="adj2" fmla="val 54582"/>
              <a:gd name="adj3" fmla="val 25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4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9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논리적 설계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논리적 데이터 모델의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개념과 특성</a:t>
            </a:r>
          </a:p>
          <a:p>
            <a:pPr lvl="1">
              <a:lnSpc>
                <a:spcPct val="150000"/>
              </a:lnSpc>
            </a:pPr>
            <a:r>
              <a:rPr lang="ko-KR" altLang="en-US" sz="2700" dirty="0" smtClean="0"/>
              <a:t>개념적 구조</a:t>
            </a:r>
            <a:r>
              <a:rPr lang="en-US" altLang="ko-KR" sz="2700" dirty="0" smtClean="0"/>
              <a:t>(</a:t>
            </a:r>
            <a:r>
              <a:rPr lang="ko-KR" altLang="en-US" sz="2700" dirty="0" smtClean="0"/>
              <a:t>흔히 </a:t>
            </a:r>
            <a:r>
              <a:rPr lang="en-US" altLang="ko-KR" sz="2700" dirty="0" smtClean="0"/>
              <a:t>ER </a:t>
            </a:r>
            <a:r>
              <a:rPr lang="ko-KR" altLang="en-US" sz="2700" dirty="0" smtClean="0"/>
              <a:t>다이어그램으로 표현</a:t>
            </a:r>
            <a:r>
              <a:rPr lang="en-US" altLang="ko-KR" sz="2700" dirty="0" smtClean="0"/>
              <a:t>)</a:t>
            </a:r>
            <a:r>
              <a:rPr lang="ko-KR" altLang="en-US" sz="2700" dirty="0" smtClean="0"/>
              <a:t>를</a:t>
            </a:r>
            <a:endParaRPr lang="en-US" altLang="ko-KR" sz="2700" dirty="0" smtClean="0"/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저장할 형태로 표현한 논리적 구조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FFC000"/>
                </a:solidFill>
              </a:rPr>
              <a:t>관계 데이터 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계층 데이터 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데이터 모델 등이 있음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6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개념 데이터 모델로부터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  논리 데이터 모델로 변환하는 규칙에 대해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7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234440"/>
            <a:ext cx="8258204" cy="4891725"/>
          </a:xfrm>
        </p:spPr>
        <p:txBody>
          <a:bodyPr/>
          <a:lstStyle/>
          <a:p>
            <a:pPr>
              <a:buNone/>
            </a:pP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. </a:t>
            </a:r>
            <a:r>
              <a:rPr lang="ko-KR" altLang="en-US" dirty="0" smtClean="0">
                <a:solidFill>
                  <a:srgbClr val="FFC000"/>
                </a:solidFill>
              </a:rPr>
              <a:t>정규 </a:t>
            </a:r>
            <a:r>
              <a:rPr lang="ko-KR" altLang="en-US" dirty="0" err="1" smtClean="0">
                <a:solidFill>
                  <a:srgbClr val="FFC000"/>
                </a:solidFill>
              </a:rPr>
              <a:t>엔티티</a:t>
            </a:r>
            <a:r>
              <a:rPr lang="ko-KR" altLang="en-US" dirty="0" smtClean="0">
                <a:solidFill>
                  <a:srgbClr val="FFC000"/>
                </a:solidFill>
              </a:rPr>
              <a:t> </a:t>
            </a:r>
            <a:r>
              <a:rPr lang="ko-KR" altLang="en-US" dirty="0" smtClean="0">
                <a:solidFill>
                  <a:srgbClr val="7FF62E"/>
                </a:solidFill>
                <a:latin typeface="Arial Unicode MS"/>
                <a:ea typeface="Arial Unicode MS"/>
                <a:cs typeface="Arial Unicode MS"/>
              </a:rPr>
              <a:t>→</a:t>
            </a:r>
            <a:r>
              <a:rPr lang="ko-KR" altLang="en-US" dirty="0" smtClean="0">
                <a:solidFill>
                  <a:srgbClr val="FFC000"/>
                </a:solidFill>
                <a:latin typeface="Arial Unicode MS"/>
                <a:ea typeface="Arial Unicode MS"/>
                <a:cs typeface="Arial Unicode MS"/>
              </a:rPr>
              <a:t> </a:t>
            </a:r>
            <a:r>
              <a:rPr lang="ko-KR" altLang="en-US" dirty="0" err="1" smtClean="0">
                <a:solidFill>
                  <a:srgbClr val="FFC000"/>
                </a:solidFill>
                <a:latin typeface="Arial Unicode MS"/>
                <a:ea typeface="Arial Unicode MS"/>
                <a:cs typeface="Arial Unicode MS"/>
              </a:rPr>
              <a:t>릴레이션</a:t>
            </a:r>
            <a:endParaRPr lang="en-US" altLang="ko-KR" dirty="0" smtClean="0">
              <a:solidFill>
                <a:srgbClr val="FFC000"/>
              </a:solidFill>
              <a:latin typeface="Arial Unicode MS"/>
              <a:ea typeface="Arial Unicode MS"/>
              <a:cs typeface="Arial Unicode MS"/>
            </a:endParaRPr>
          </a:p>
          <a:p>
            <a:pPr lvl="1"/>
            <a:r>
              <a:rPr lang="ko-KR" altLang="en-US" sz="2400" dirty="0" err="1" smtClean="0">
                <a:solidFill>
                  <a:schemeClr val="tx1">
                    <a:lumMod val="95000"/>
                  </a:schemeClr>
                </a:solidFill>
              </a:rPr>
              <a:t>엔티티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 타입은</a:t>
            </a: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>
              <a:buNone/>
            </a:pP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  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>
                    <a:lumMod val="95000"/>
                  </a:schemeClr>
                </a:solidFill>
              </a:rPr>
              <a:t>릴레이션으로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>
                    <a:lumMod val="95000"/>
                  </a:schemeClr>
                </a:solidFill>
              </a:rPr>
              <a:t>매핑</a:t>
            </a: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모든 단순 </a:t>
            </a:r>
            <a:r>
              <a:rPr lang="ko-KR" altLang="en-US" sz="2400" dirty="0" err="1" smtClean="0">
                <a:solidFill>
                  <a:schemeClr val="tx1">
                    <a:lumMod val="95000"/>
                  </a:schemeClr>
                </a:solidFill>
              </a:rPr>
              <a:t>애트리뷰트</a:t>
            </a: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>
              <a:buNone/>
            </a:pP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  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 포함</a:t>
            </a: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ko-KR" altLang="en-US" sz="2400" dirty="0" err="1" smtClean="0">
                <a:solidFill>
                  <a:schemeClr val="tx1">
                    <a:lumMod val="95000"/>
                  </a:schemeClr>
                </a:solidFill>
              </a:rPr>
              <a:t>엔티티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 타입의 키 중</a:t>
            </a: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lvl="1">
              <a:buNone/>
            </a:pP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  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 하나를 </a:t>
            </a:r>
            <a:r>
              <a:rPr lang="ko-KR" altLang="en-US" sz="2400" dirty="0" err="1" smtClean="0">
                <a:solidFill>
                  <a:schemeClr val="tx1">
                    <a:lumMod val="95000"/>
                  </a:schemeClr>
                </a:solidFill>
              </a:rPr>
              <a:t>기본키로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 지정</a:t>
            </a:r>
            <a:endParaRPr lang="ko-KR" alt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6260" y="1952324"/>
            <a:ext cx="4572000" cy="4722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타원 4"/>
          <p:cNvSpPr/>
          <p:nvPr/>
        </p:nvSpPr>
        <p:spPr>
          <a:xfrm>
            <a:off x="5017770" y="3234690"/>
            <a:ext cx="948690" cy="50292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035290" y="2804160"/>
            <a:ext cx="948690" cy="50292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633210" y="5768340"/>
            <a:ext cx="948690" cy="502920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012430" y="4187190"/>
            <a:ext cx="948690" cy="50292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8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268" y="2514604"/>
            <a:ext cx="8402142" cy="2411726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lang="ko-KR" altLang="en-US" smtClean="0"/>
              <a:pPr/>
              <a:t>9</a:t>
            </a:fld>
            <a:r>
              <a:rPr lang="en-US" altLang="ko-KR" smtClean="0"/>
              <a:t>/25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4186</TotalTime>
  <Words>798</Words>
  <Application>Microsoft Office PowerPoint</Application>
  <PresentationFormat>화면 슬라이드 쇼(4:3)</PresentationFormat>
  <Paragraphs>213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Arial Unicode MS</vt:lpstr>
      <vt:lpstr>HY견명조</vt:lpstr>
      <vt:lpstr>굴림</vt:lpstr>
      <vt:lpstr>맑은 고딕</vt:lpstr>
      <vt:lpstr>Arial</vt:lpstr>
      <vt:lpstr>Georgia</vt:lpstr>
      <vt:lpstr>Palatino Linotype</vt:lpstr>
      <vt:lpstr>Verdana</vt:lpstr>
      <vt:lpstr>Wingdings</vt:lpstr>
      <vt:lpstr>Wingdings 2</vt:lpstr>
      <vt:lpstr>고려청자</vt:lpstr>
      <vt:lpstr>DB 모델링: ER 매핑에 의한 논리 설계 -Database Basic-</vt:lpstr>
      <vt:lpstr>학습 목표</vt:lpstr>
      <vt:lpstr>PowerPoint 프레젠테이션</vt:lpstr>
      <vt:lpstr>PowerPoint 프레젠테이션</vt:lpstr>
      <vt:lpstr>논리적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dc:description>PresentationLoad.com</dc:description>
  <cp:lastModifiedBy>ihlee</cp:lastModifiedBy>
  <cp:revision>1126</cp:revision>
  <dcterms:created xsi:type="dcterms:W3CDTF">2007-11-27T23:54:21Z</dcterms:created>
  <dcterms:modified xsi:type="dcterms:W3CDTF">2014-11-03T11:25:37Z</dcterms:modified>
</cp:coreProperties>
</file>