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15"/>
  </p:notesMasterIdLst>
  <p:handoutMasterIdLst>
    <p:handoutMasterId r:id="rId16"/>
  </p:handoutMasterIdLst>
  <p:sldIdLst>
    <p:sldId id="288" r:id="rId2"/>
    <p:sldId id="355" r:id="rId3"/>
    <p:sldId id="370" r:id="rId4"/>
    <p:sldId id="400" r:id="rId5"/>
    <p:sldId id="407" r:id="rId6"/>
    <p:sldId id="386" r:id="rId7"/>
    <p:sldId id="401" r:id="rId8"/>
    <p:sldId id="403" r:id="rId9"/>
    <p:sldId id="388" r:id="rId10"/>
    <p:sldId id="404" r:id="rId11"/>
    <p:sldId id="405" r:id="rId12"/>
    <p:sldId id="406" r:id="rId13"/>
    <p:sldId id="34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50">
          <p15:clr>
            <a:srgbClr val="A4A3A4"/>
          </p15:clr>
        </p15:guide>
        <p15:guide id="2" pos="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62E"/>
    <a:srgbClr val="00323D"/>
    <a:srgbClr val="005061"/>
    <a:srgbClr val="005A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7" autoAdjust="0"/>
    <p:restoredTop sz="94633" autoAdjust="0"/>
  </p:normalViewPr>
  <p:slideViewPr>
    <p:cSldViewPr snapToGrid="0">
      <p:cViewPr varScale="1">
        <p:scale>
          <a:sx n="113" d="100"/>
          <a:sy n="113" d="100"/>
        </p:scale>
        <p:origin x="571" y="96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21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48C11-BDA7-477F-BB77-94ECF8BD85F4}" type="slidenum">
              <a:rPr lang="de-DE" altLang="ko-KR" smtClean="0"/>
              <a:pPr>
                <a:defRPr/>
              </a:pPr>
              <a:t>10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70961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DD88-B173-4CDB-8D62-3BD774F5F1D8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563B-F68D-49C9-9B9A-BDEBED55AF5B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BA3-B7EA-4ABB-A929-58ACB474DCD5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DE8-E334-4DC0-8F89-DE5A7273B25F}" type="datetime1">
              <a:rPr lang="en-US" altLang="ko-KR" smtClean="0"/>
              <a:t>11/3/2014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‹#›</a:t>
            </a:fld>
            <a:r>
              <a:rPr lang="en-US" altLang="ko-KR" dirty="0" smtClean="0"/>
              <a:t>/13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C297-FF35-42A4-814E-422899C40CAA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3ABA-EDC6-4C64-9109-8140545A360B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3030-C959-4AEF-A672-60812226025A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91DE-B879-4081-BD0E-5DE056D01254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3C40-B3D3-4DE5-B28B-63E16323D9E9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BEFEE-F8AD-4F20-BA75-54057C9D8227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DB94-F977-4C0E-BE2F-C7AAA2B6C6BF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25D0AD7-1E94-45B4-91F1-FB2B6179E7D0}" type="datetime1">
              <a:rPr lang="en-US" altLang="ko-KR" smtClean="0"/>
              <a:t>11/3/2014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2014.11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SQL – 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고급 </a:t>
            </a:r>
            <a:r>
              <a:rPr lang="en-US" altLang="ko-KR" sz="4000" smtClean="0">
                <a:solidFill>
                  <a:srgbClr val="FFFF00"/>
                </a:solidFill>
                <a:ea typeface="굴림" pitchFamily="50" charset="-127"/>
              </a:rPr>
              <a:t>SELECT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/>
            </a:r>
            <a:b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</a:br>
            <a:r>
              <a:rPr lang="en-US" altLang="ko-KR" sz="4000" i="1" dirty="0" smtClean="0">
                <a:solidFill>
                  <a:schemeClr val="tx1"/>
                </a:solidFill>
                <a:ea typeface="굴림" pitchFamily="50" charset="-127"/>
              </a:rPr>
              <a:t>- Database Basic -</a:t>
            </a:r>
            <a:endParaRPr lang="ko-KR" altLang="en-US" i="1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전체 책들의 판매권수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판매금액을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조회하시오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판매권수 내림차순으로 정렬 조회하여 베스트 셀러를 찾으시오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2400" dirty="0" smtClean="0"/>
              <a:t>   * </a:t>
            </a:r>
            <a:r>
              <a:rPr lang="ko-KR" altLang="en-US" sz="2400" dirty="0" smtClean="0"/>
              <a:t>베스트셀러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위까지만 찾으려면 어떻게 할까요</a:t>
            </a:r>
            <a:r>
              <a:rPr lang="en-US" altLang="ko-KR" sz="2400" dirty="0" smtClean="0"/>
              <a:t>?</a:t>
            </a:r>
          </a:p>
          <a:p>
            <a:pPr>
              <a:buNone/>
            </a:pPr>
            <a:r>
              <a:rPr lang="en-US" altLang="ko-KR" sz="2400" dirty="0" smtClean="0"/>
              <a:t>    (Hints) LIMIT </a:t>
            </a:r>
            <a:r>
              <a:rPr lang="ko-KR" altLang="en-US" sz="2400" dirty="0" smtClean="0"/>
              <a:t>이용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10</a:t>
            </a:fld>
            <a:r>
              <a:rPr lang="en-US" altLang="ko-KR" smtClean="0"/>
              <a:t>/13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bookshop</a:t>
            </a:r>
            <a:r>
              <a:rPr lang="ko-KR" altLang="en-US" dirty="0" smtClean="0"/>
              <a:t>에서 최고 판매금액을 기록한 책과 최저 판매금액을 기록한 책을 찾으시오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11</a:t>
            </a:fld>
            <a:r>
              <a:rPr lang="en-US" altLang="ko-KR" smtClean="0"/>
              <a:t>/13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총 판매금액에 따라 도서 전시를 다르게 하려고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총판매금액이 </a:t>
            </a:r>
            <a:r>
              <a:rPr lang="en-US" altLang="ko-KR" dirty="0" smtClean="0"/>
              <a:t>200,000</a:t>
            </a:r>
            <a:r>
              <a:rPr lang="ko-KR" altLang="en-US" dirty="0" smtClean="0"/>
              <a:t>원 이상인 책들과 </a:t>
            </a:r>
            <a:r>
              <a:rPr lang="en-US" altLang="ko-KR" dirty="0" smtClean="0"/>
              <a:t>20,000</a:t>
            </a:r>
            <a:r>
              <a:rPr lang="ko-KR" altLang="en-US" dirty="0" smtClean="0"/>
              <a:t>원 이하인 책들을 찾아보세요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(Hints) Having </a:t>
            </a:r>
            <a:r>
              <a:rPr lang="ko-KR" altLang="en-US" dirty="0" smtClean="0"/>
              <a:t>이용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12</a:t>
            </a:fld>
            <a:r>
              <a:rPr lang="en-US" altLang="ko-KR" smtClean="0"/>
              <a:t>/13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데이터베이스 데이터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조회를 위한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SQL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    (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고급 </a:t>
            </a:r>
            <a:r>
              <a:rPr lang="en-US" altLang="ko-KR" sz="2400" dirty="0" smtClean="0">
                <a:solidFill>
                  <a:srgbClr val="FFC000"/>
                </a:solidFill>
              </a:rPr>
              <a:t>SELECT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문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을 알고 사용할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</a:t>
            </a:fld>
            <a:r>
              <a:rPr lang="en-US" altLang="ko-KR" smtClean="0"/>
              <a:t>/13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시나리오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= </a:t>
            </a:r>
            <a:r>
              <a:rPr lang="ko-KR" altLang="en-US" sz="2400" dirty="0" err="1" smtClean="0"/>
              <a:t>이창업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SELECT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결과를 검색하는데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결과의 순서를 정하거나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데이터의 </a:t>
            </a:r>
            <a:r>
              <a:rPr lang="ko-KR" altLang="en-US" dirty="0" err="1" smtClean="0"/>
              <a:t>그룹핑이나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수학연산 등의 조작이 필요한 경우가 있네요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다양한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에 대해서 더 공부가 필요해요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3</a:t>
            </a:fld>
            <a:r>
              <a:rPr lang="en-US" altLang="ko-KR" smtClean="0"/>
              <a:t>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 </a:t>
            </a:r>
            <a:r>
              <a:rPr lang="en-US" altLang="ko-KR" dirty="0" smtClean="0"/>
              <a:t>SELECT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altLang="ko-KR" sz="2400" dirty="0" smtClean="0">
                <a:solidFill>
                  <a:srgbClr val="FFC000"/>
                </a:solidFill>
              </a:rPr>
              <a:t>SELECT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문의 문법 형식은 이래요</a:t>
            </a:r>
            <a:r>
              <a:rPr lang="en-US" altLang="ko-KR" sz="2400" dirty="0" smtClean="0"/>
              <a:t>.</a:t>
            </a:r>
          </a:p>
          <a:p>
            <a:pPr marL="457200" lvl="1" indent="0">
              <a:buNone/>
            </a:pPr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dirty="0" smtClean="0"/>
              <a:t>SELECT</a:t>
            </a:r>
            <a:r>
              <a:rPr lang="ko-KR" altLang="en-US" sz="2400" dirty="0" smtClean="0"/>
              <a:t> </a:t>
            </a:r>
            <a:r>
              <a:rPr lang="en-US" altLang="ko-KR" sz="2400" i="1" dirty="0" smtClean="0"/>
              <a:t>attributes</a:t>
            </a:r>
          </a:p>
          <a:p>
            <a:pPr marL="457200" lvl="1" indent="0">
              <a:buNone/>
            </a:pPr>
            <a:r>
              <a:rPr lang="en-US" altLang="ko-KR" sz="2400" i="1" dirty="0" smtClean="0"/>
              <a:t>FROM </a:t>
            </a:r>
            <a:r>
              <a:rPr lang="en-US" altLang="ko-KR" sz="2400" i="1" dirty="0" err="1" smtClean="0"/>
              <a:t>table_name</a:t>
            </a:r>
            <a:endParaRPr lang="en-US" altLang="ko-KR" sz="2400" i="1" dirty="0" smtClean="0"/>
          </a:p>
          <a:p>
            <a:pPr marL="457200" lvl="1" indent="0">
              <a:buNone/>
            </a:pPr>
            <a:r>
              <a:rPr lang="en-US" altLang="ko-KR" sz="2400" i="1" dirty="0" smtClean="0"/>
              <a:t>WHERE  conditions</a:t>
            </a: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00B050"/>
                </a:solidFill>
              </a:rPr>
              <a:t>GROUP BY </a:t>
            </a:r>
            <a:r>
              <a:rPr lang="en-US" altLang="ko-KR" sz="2400" i="1" dirty="0" err="1" smtClean="0">
                <a:solidFill>
                  <a:srgbClr val="00B050"/>
                </a:solidFill>
              </a:rPr>
              <a:t>attribute_group</a:t>
            </a:r>
            <a:endParaRPr lang="en-US" altLang="ko-KR" sz="2400" i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00B050"/>
                </a:solidFill>
              </a:rPr>
              <a:t>HAVING </a:t>
            </a:r>
            <a:r>
              <a:rPr lang="en-US" altLang="ko-KR" sz="2400" i="1" dirty="0" err="1" smtClean="0">
                <a:solidFill>
                  <a:srgbClr val="00B050"/>
                </a:solidFill>
              </a:rPr>
              <a:t>condition_having</a:t>
            </a:r>
            <a:endParaRPr lang="en-US" altLang="ko-KR" sz="2400" i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00B050"/>
                </a:solidFill>
              </a:rPr>
              <a:t>ORDER BY </a:t>
            </a:r>
            <a:r>
              <a:rPr lang="en-US" altLang="ko-KR" sz="2400" i="1" dirty="0" err="1" smtClean="0">
                <a:solidFill>
                  <a:srgbClr val="00B050"/>
                </a:solidFill>
              </a:rPr>
              <a:t>attribute_order</a:t>
            </a:r>
            <a:endParaRPr lang="en-US" altLang="ko-KR" sz="2400" i="1" dirty="0" smtClean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0823" y="3924465"/>
            <a:ext cx="2517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오늘 </a:t>
            </a:r>
            <a:endParaRPr lang="en-US" altLang="ko-KR" dirty="0" smtClean="0"/>
          </a:p>
          <a:p>
            <a:r>
              <a:rPr lang="ko-KR" altLang="en-US" dirty="0" smtClean="0"/>
              <a:t>고급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문에서 배워요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오른쪽 중괄호 4"/>
          <p:cNvSpPr/>
          <p:nvPr/>
        </p:nvSpPr>
        <p:spPr>
          <a:xfrm>
            <a:off x="5340563" y="4020157"/>
            <a:ext cx="73377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5</a:t>
            </a:fld>
            <a:r>
              <a:rPr lang="en-US" altLang="ko-KR" smtClean="0"/>
              <a:t>/13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실습을 위해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데이터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ko-KR" altLang="en-US" dirty="0" smtClean="0"/>
              <a:t>데이터베이스 </a:t>
            </a:r>
            <a:r>
              <a:rPr lang="en-US" altLang="ko-KR" dirty="0" smtClean="0"/>
              <a:t>: BOOKSHOP</a:t>
            </a:r>
          </a:p>
          <a:p>
            <a:pPr lvl="1"/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marL="857250" lvl="3">
              <a:buNone/>
            </a:pPr>
            <a:r>
              <a:rPr lang="en-US" altLang="ko-KR" dirty="0" smtClean="0"/>
              <a:t>  CREATE TABLE book (</a:t>
            </a:r>
          </a:p>
          <a:p>
            <a:pPr marL="857250" lvl="3">
              <a:buNone/>
            </a:pPr>
            <a:r>
              <a:rPr lang="en-US" altLang="ko-KR" dirty="0" smtClean="0"/>
              <a:t>       id 	INT,</a:t>
            </a:r>
          </a:p>
          <a:p>
            <a:pPr marL="857250" lvl="3">
              <a:buNone/>
            </a:pPr>
            <a:r>
              <a:rPr lang="en-US" altLang="ko-KR" dirty="0" smtClean="0"/>
              <a:t>       title VARCHAR(100), </a:t>
            </a:r>
          </a:p>
          <a:p>
            <a:pPr marL="857250" lvl="3">
              <a:buNone/>
            </a:pPr>
            <a:r>
              <a:rPr lang="en-US" altLang="ko-KR" dirty="0" smtClean="0"/>
              <a:t>       author VARCHAR(50),</a:t>
            </a:r>
          </a:p>
          <a:p>
            <a:pPr marL="857250" lvl="3">
              <a:buNone/>
            </a:pPr>
            <a:r>
              <a:rPr lang="en-US" altLang="ko-KR" dirty="0" smtClean="0"/>
              <a:t>       publication  VARCHAR(30),</a:t>
            </a:r>
          </a:p>
          <a:p>
            <a:pPr marL="857250" lvl="3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pub_year</a:t>
            </a:r>
            <a:r>
              <a:rPr lang="en-US" altLang="ko-KR" dirty="0" smtClean="0"/>
              <a:t>  INT,</a:t>
            </a:r>
          </a:p>
          <a:p>
            <a:pPr marL="857250" lvl="3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isbn</a:t>
            </a:r>
            <a:r>
              <a:rPr lang="en-US" altLang="ko-KR" dirty="0" smtClean="0"/>
              <a:t>  CHAR(13),</a:t>
            </a:r>
          </a:p>
          <a:p>
            <a:pPr marL="857250" lvl="3">
              <a:buNone/>
            </a:pPr>
            <a:r>
              <a:rPr lang="en-US" altLang="ko-KR" dirty="0" smtClean="0"/>
              <a:t>       price  INT,</a:t>
            </a:r>
          </a:p>
          <a:p>
            <a:pPr marL="857250" lvl="3">
              <a:buNone/>
            </a:pPr>
            <a:r>
              <a:rPr lang="en-US" altLang="ko-KR" dirty="0" smtClean="0">
                <a:solidFill>
                  <a:srgbClr val="92D050"/>
                </a:solidFill>
              </a:rPr>
              <a:t>       </a:t>
            </a:r>
            <a:r>
              <a:rPr lang="en-US" altLang="ko-KR" dirty="0" err="1" smtClean="0">
                <a:solidFill>
                  <a:srgbClr val="92D050"/>
                </a:solidFill>
              </a:rPr>
              <a:t>pub_location</a:t>
            </a:r>
            <a:r>
              <a:rPr lang="en-US" altLang="ko-KR" dirty="0" smtClean="0">
                <a:solidFill>
                  <a:srgbClr val="92D050"/>
                </a:solidFill>
              </a:rPr>
              <a:t> VARCHAR(70),</a:t>
            </a:r>
          </a:p>
          <a:p>
            <a:pPr marL="857250" lvl="3">
              <a:buNone/>
            </a:pPr>
            <a:r>
              <a:rPr lang="en-US" altLang="ko-KR" dirty="0" smtClean="0">
                <a:solidFill>
                  <a:srgbClr val="92D050"/>
                </a:solidFill>
              </a:rPr>
              <a:t>       </a:t>
            </a:r>
            <a:r>
              <a:rPr lang="en-US" altLang="ko-KR" dirty="0" err="1" smtClean="0">
                <a:solidFill>
                  <a:srgbClr val="92D050"/>
                </a:solidFill>
              </a:rPr>
              <a:t>pub_loc_city</a:t>
            </a:r>
            <a:r>
              <a:rPr lang="en-US" altLang="ko-KR" dirty="0" smtClean="0">
                <a:solidFill>
                  <a:srgbClr val="92D050"/>
                </a:solidFill>
              </a:rPr>
              <a:t> VARCHAR(40),</a:t>
            </a:r>
          </a:p>
          <a:p>
            <a:pPr marL="857250" lvl="3">
              <a:buNone/>
            </a:pPr>
            <a:r>
              <a:rPr lang="en-US" altLang="ko-KR" dirty="0" smtClean="0">
                <a:solidFill>
                  <a:srgbClr val="92D050"/>
                </a:solidFill>
              </a:rPr>
              <a:t>       </a:t>
            </a:r>
            <a:r>
              <a:rPr lang="en-US" altLang="ko-KR" dirty="0" err="1" smtClean="0">
                <a:solidFill>
                  <a:srgbClr val="92D050"/>
                </a:solidFill>
              </a:rPr>
              <a:t>pub_loc_nation</a:t>
            </a:r>
            <a:r>
              <a:rPr lang="en-US" altLang="ko-KR" dirty="0" smtClean="0">
                <a:solidFill>
                  <a:srgbClr val="92D050"/>
                </a:solidFill>
              </a:rPr>
              <a:t> VARCHAR(30),</a:t>
            </a:r>
          </a:p>
          <a:p>
            <a:pPr marL="857250" lvl="3">
              <a:buNone/>
            </a:pPr>
            <a:r>
              <a:rPr lang="en-US" altLang="ko-KR" dirty="0" smtClean="0">
                <a:solidFill>
                  <a:srgbClr val="92D050"/>
                </a:solidFill>
              </a:rPr>
              <a:t>       </a:t>
            </a:r>
            <a:r>
              <a:rPr lang="en-US" altLang="ko-KR" dirty="0" err="1" smtClean="0">
                <a:solidFill>
                  <a:srgbClr val="92D050"/>
                </a:solidFill>
              </a:rPr>
              <a:t>num_inventory</a:t>
            </a:r>
            <a:r>
              <a:rPr lang="en-US" altLang="ko-KR" dirty="0" smtClean="0">
                <a:solidFill>
                  <a:srgbClr val="92D050"/>
                </a:solidFill>
              </a:rPr>
              <a:t>  INT</a:t>
            </a:r>
          </a:p>
          <a:p>
            <a:pPr marL="857250" lvl="3">
              <a:buNone/>
            </a:pPr>
            <a:r>
              <a:rPr lang="en-US" altLang="ko-KR" dirty="0" smtClean="0"/>
              <a:t>  );</a:t>
            </a:r>
          </a:p>
          <a:p>
            <a:pPr marL="857250" lvl="3">
              <a:buNone/>
            </a:pPr>
            <a:endParaRPr lang="en-US" altLang="ko-KR" dirty="0" smtClean="0"/>
          </a:p>
          <a:p>
            <a:pPr marL="857250" lvl="3">
              <a:buNone/>
            </a:pPr>
            <a:r>
              <a:rPr lang="en-US" altLang="ko-KR" dirty="0" smtClean="0"/>
              <a:t>* NEXT </a:t>
            </a:r>
            <a:r>
              <a:rPr lang="ko-KR" altLang="en-US" dirty="0" smtClean="0"/>
              <a:t>도서목록 자료 사용</a:t>
            </a:r>
            <a:endParaRPr lang="en-US" altLang="ko-KR" dirty="0" smtClean="0"/>
          </a:p>
          <a:p>
            <a:pPr marL="857250" lvl="3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데이터 없으면 이전 강의자료를 보고 데이터 삽입</a:t>
            </a:r>
            <a:r>
              <a:rPr lang="en-US" altLang="ko-KR" dirty="0" smtClean="0"/>
              <a:t>)</a:t>
            </a:r>
          </a:p>
          <a:p>
            <a:pPr marL="857250" lvl="3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6</a:t>
            </a:fld>
            <a:r>
              <a:rPr lang="en-US" altLang="ko-KR" smtClean="0"/>
              <a:t>/13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book </a:t>
            </a:r>
            <a:r>
              <a:rPr lang="ko-KR" altLang="en-US" dirty="0" smtClean="0"/>
              <a:t>테이블에 </a:t>
            </a:r>
            <a:r>
              <a:rPr lang="en-US" altLang="ko-KR" dirty="0" err="1" smtClean="0"/>
              <a:t>pub_location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속성의 값을</a:t>
            </a:r>
            <a:r>
              <a:rPr lang="en-US" altLang="ko-KR" dirty="0" smtClean="0"/>
              <a:t> (‘Seoul  </a:t>
            </a:r>
            <a:r>
              <a:rPr lang="en-US" altLang="ko-KR" dirty="0" err="1" smtClean="0"/>
              <a:t>kr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형식의 값을 가지도록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하시오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pub_location</a:t>
            </a:r>
            <a:r>
              <a:rPr lang="ko-KR" altLang="en-US" dirty="0" smtClean="0"/>
              <a:t>의 값이 분리될 필요가 있네요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pub_loc_city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pub_loc_nation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pub_location</a:t>
            </a:r>
            <a:r>
              <a:rPr lang="ko-KR" altLang="en-US" dirty="0" smtClean="0"/>
              <a:t>값에 따라 값을 추가하시오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pub_loc_nation</a:t>
            </a:r>
            <a:r>
              <a:rPr lang="ko-KR" altLang="en-US" dirty="0" smtClean="0"/>
              <a:t>의 값은 전체 국가 이름이 들어가도록 변경</a:t>
            </a:r>
            <a:r>
              <a:rPr lang="en-US" altLang="ko-KR" dirty="0" smtClean="0"/>
              <a:t>, ‘</a:t>
            </a:r>
            <a:r>
              <a:rPr lang="en-US" altLang="ko-KR" dirty="0" err="1" smtClean="0"/>
              <a:t>kr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이라면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korea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(Hints)</a:t>
            </a:r>
          </a:p>
          <a:p>
            <a:pPr>
              <a:buNone/>
            </a:pPr>
            <a:r>
              <a:rPr lang="en-US" altLang="ko-KR" dirty="0" smtClean="0"/>
              <a:t>     - update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 … where </a:t>
            </a:r>
            <a:r>
              <a:rPr lang="en-US" altLang="ko-KR" dirty="0" err="1" smtClean="0"/>
              <a:t>substring_index</a:t>
            </a:r>
            <a:r>
              <a:rPr lang="en-US" altLang="ko-KR" dirty="0" smtClean="0"/>
              <a:t>() == ‘</a:t>
            </a:r>
            <a:r>
              <a:rPr lang="en-US" altLang="ko-KR" dirty="0" err="1" smtClean="0"/>
              <a:t>kr</a:t>
            </a:r>
            <a:r>
              <a:rPr lang="en-US" altLang="ko-KR" dirty="0" smtClean="0"/>
              <a:t>’</a:t>
            </a:r>
          </a:p>
          <a:p>
            <a:pPr>
              <a:buNone/>
            </a:pPr>
            <a:r>
              <a:rPr lang="en-US" altLang="ko-KR" dirty="0" smtClean="0"/>
              <a:t>       update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 … where </a:t>
            </a:r>
            <a:r>
              <a:rPr lang="en-US" altLang="ko-KR" dirty="0" err="1" smtClean="0"/>
              <a:t>substring_index</a:t>
            </a:r>
            <a:r>
              <a:rPr lang="en-US" altLang="ko-KR" dirty="0" smtClean="0"/>
              <a:t>() == ‘</a:t>
            </a:r>
            <a:r>
              <a:rPr lang="en-US" altLang="ko-KR" dirty="0" err="1" smtClean="0"/>
              <a:t>jp</a:t>
            </a:r>
            <a:r>
              <a:rPr lang="en-US" altLang="ko-KR" dirty="0" smtClean="0"/>
              <a:t>’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- update … set </a:t>
            </a:r>
            <a:r>
              <a:rPr lang="en-US" altLang="ko-KR" i="1" dirty="0" smtClean="0"/>
              <a:t>col1</a:t>
            </a:r>
            <a:r>
              <a:rPr lang="en-US" altLang="ko-KR" dirty="0" smtClean="0"/>
              <a:t> = case </a:t>
            </a:r>
          </a:p>
          <a:p>
            <a:pPr>
              <a:buNone/>
            </a:pPr>
            <a:r>
              <a:rPr lang="en-US" altLang="ko-KR" dirty="0" smtClean="0"/>
              <a:t>				      when </a:t>
            </a:r>
            <a:r>
              <a:rPr lang="en-US" altLang="ko-KR" i="1" dirty="0" smtClean="0"/>
              <a:t>cond1</a:t>
            </a:r>
            <a:r>
              <a:rPr lang="en-US" altLang="ko-KR" dirty="0" smtClean="0"/>
              <a:t>  then </a:t>
            </a:r>
            <a:r>
              <a:rPr lang="en-US" altLang="ko-KR" i="1" dirty="0" smtClean="0"/>
              <a:t>value1</a:t>
            </a:r>
          </a:p>
          <a:p>
            <a:pPr>
              <a:buNone/>
            </a:pPr>
            <a:r>
              <a:rPr lang="en-US" altLang="ko-KR" dirty="0" smtClean="0"/>
              <a:t>                                     when </a:t>
            </a:r>
            <a:r>
              <a:rPr lang="en-US" altLang="ko-KR" i="1" dirty="0" smtClean="0"/>
              <a:t>cond2</a:t>
            </a:r>
            <a:r>
              <a:rPr lang="en-US" altLang="ko-KR" dirty="0" smtClean="0"/>
              <a:t>  then </a:t>
            </a:r>
            <a:r>
              <a:rPr lang="en-US" altLang="ko-KR" i="1" dirty="0" smtClean="0"/>
              <a:t>value2</a:t>
            </a:r>
          </a:p>
          <a:p>
            <a:pPr>
              <a:buNone/>
            </a:pPr>
            <a:r>
              <a:rPr lang="en-US" altLang="ko-KR" dirty="0" smtClean="0"/>
              <a:t>                                  …</a:t>
            </a:r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7</a:t>
            </a:fld>
            <a:r>
              <a:rPr lang="en-US" altLang="ko-KR" smtClean="0"/>
              <a:t>/13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 book </a:t>
            </a:r>
            <a:r>
              <a:rPr lang="ko-KR" altLang="en-US" dirty="0" smtClean="0"/>
              <a:t>테이블의 레코드들을 조회하되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pub_loc_nation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pub_loc_city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속성값에 따라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국가별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도시별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순서대로 출력되도록 조회하시오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400" dirty="0" smtClean="0"/>
              <a:t>  (</a:t>
            </a:r>
            <a:r>
              <a:rPr lang="ko-KR" altLang="en-US" sz="2400" dirty="0" smtClean="0"/>
              <a:t>추가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동일 </a:t>
            </a:r>
            <a:r>
              <a:rPr lang="ko-KR" altLang="en-US" sz="2400" dirty="0" smtClean="0"/>
              <a:t>조건 하에 </a:t>
            </a:r>
            <a:r>
              <a:rPr lang="ko-KR" altLang="en-US" sz="2400" dirty="0" smtClean="0"/>
              <a:t>재고수량을 출력하되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값이 큰 출판사부터 출력되도록 조회하시오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800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8</a:t>
            </a:fld>
            <a:r>
              <a:rPr lang="en-US" altLang="ko-KR" smtClean="0"/>
              <a:t>/13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[</a:t>
            </a:r>
            <a:r>
              <a:rPr lang="ko-KR" altLang="en-US" sz="2400" dirty="0" smtClean="0"/>
              <a:t>문제</a:t>
            </a:r>
            <a:r>
              <a:rPr lang="en-US" altLang="ko-KR" sz="2400" dirty="0" smtClean="0"/>
              <a:t>] </a:t>
            </a:r>
            <a:r>
              <a:rPr lang="en-US" altLang="ko-KR" sz="2400" dirty="0" err="1" smtClean="0"/>
              <a:t>book_sales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레코드들을 조회하되</a:t>
            </a:r>
            <a:r>
              <a:rPr lang="en-US" altLang="ko-KR" sz="2400" dirty="0" smtClean="0"/>
              <a:t>, ‘</a:t>
            </a:r>
            <a:r>
              <a:rPr lang="ko-KR" altLang="en-US" sz="2400" dirty="0" smtClean="0"/>
              <a:t>이기적 유전자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책의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총판매금액과 총판매권수를 조회하시오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   </a:t>
            </a:r>
            <a:r>
              <a:rPr lang="ko-KR" altLang="en-US" sz="2400" dirty="0" smtClean="0"/>
              <a:t>단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book_sales</a:t>
            </a:r>
            <a:r>
              <a:rPr lang="en-US" altLang="ko-KR" sz="2400" dirty="0" smtClean="0"/>
              <a:t>(title, </a:t>
            </a:r>
            <a:r>
              <a:rPr lang="en-US" altLang="ko-KR" sz="2400" dirty="0" err="1" smtClean="0"/>
              <a:t>sales_quantity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sales_price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sales_date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이고</a:t>
            </a:r>
            <a:r>
              <a:rPr lang="en-US" altLang="ko-KR" sz="2400" dirty="0" smtClean="0"/>
              <a:t>, title</a:t>
            </a:r>
            <a:r>
              <a:rPr lang="ko-KR" altLang="en-US" sz="2400" dirty="0" smtClean="0"/>
              <a:t>이 유일하다고 가정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* </a:t>
            </a:r>
            <a:r>
              <a:rPr lang="ko-KR" altLang="en-US" sz="2400" dirty="0" smtClean="0"/>
              <a:t>강의홈페이지 게시판에서 </a:t>
            </a:r>
            <a:r>
              <a:rPr lang="en-US" altLang="ko-KR" sz="2400" dirty="0" smtClean="0"/>
              <a:t>book_sales.xlsx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다운로드하여</a:t>
            </a:r>
            <a:r>
              <a:rPr lang="ko-KR" altLang="en-US" sz="2400" dirty="0" smtClean="0"/>
              <a:t> 테이블에 대량 삽입한 후 질의하세요</a:t>
            </a:r>
            <a:r>
              <a:rPr lang="en-US" altLang="ko-KR" sz="2400" dirty="0" smtClean="0"/>
              <a:t>.</a:t>
            </a:r>
          </a:p>
          <a:p>
            <a:pPr>
              <a:buNone/>
            </a:pPr>
            <a:r>
              <a:rPr lang="en-US" altLang="ko-KR" sz="2400" dirty="0" smtClean="0"/>
              <a:t>      (</a:t>
            </a:r>
            <a:r>
              <a:rPr lang="ko-KR" altLang="en-US" sz="2400" dirty="0" smtClean="0"/>
              <a:t>한글문제 주의 </a:t>
            </a:r>
            <a:r>
              <a:rPr lang="en-US" altLang="ko-KR" sz="2400" dirty="0" smtClean="0"/>
              <a:t>!)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9</a:t>
            </a:fld>
            <a:r>
              <a:rPr lang="en-US" altLang="ko-KR" smtClean="0"/>
              <a:t>/13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6005</TotalTime>
  <Words>396</Words>
  <Application>Microsoft Office PowerPoint</Application>
  <PresentationFormat>화면 슬라이드 쇼(4:3)</PresentationFormat>
  <Paragraphs>85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HY견명조</vt:lpstr>
      <vt:lpstr>굴림</vt:lpstr>
      <vt:lpstr>맑은 고딕</vt:lpstr>
      <vt:lpstr>Arial</vt:lpstr>
      <vt:lpstr>Georgia</vt:lpstr>
      <vt:lpstr>Verdana</vt:lpstr>
      <vt:lpstr>Wingdings</vt:lpstr>
      <vt:lpstr>Wingdings 2</vt:lpstr>
      <vt:lpstr>고려청자</vt:lpstr>
      <vt:lpstr>SQL – 고급 SELECT - Database Basic -</vt:lpstr>
      <vt:lpstr>학습 목표</vt:lpstr>
      <vt:lpstr>PowerPoint 프레젠테이션</vt:lpstr>
      <vt:lpstr>고급 SELECT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1049</cp:revision>
  <dcterms:created xsi:type="dcterms:W3CDTF">2007-11-27T23:54:21Z</dcterms:created>
  <dcterms:modified xsi:type="dcterms:W3CDTF">2014-11-03T11:40:08Z</dcterms:modified>
</cp:coreProperties>
</file>