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6" r:id="rId1"/>
  </p:sldMasterIdLst>
  <p:notesMasterIdLst>
    <p:notesMasterId r:id="rId32"/>
  </p:notesMasterIdLst>
  <p:handoutMasterIdLst>
    <p:handoutMasterId r:id="rId33"/>
  </p:handoutMasterIdLst>
  <p:sldIdLst>
    <p:sldId id="288" r:id="rId2"/>
    <p:sldId id="355" r:id="rId3"/>
    <p:sldId id="415" r:id="rId4"/>
    <p:sldId id="408" r:id="rId5"/>
    <p:sldId id="431" r:id="rId6"/>
    <p:sldId id="411" r:id="rId7"/>
    <p:sldId id="432" r:id="rId8"/>
    <p:sldId id="433" r:id="rId9"/>
    <p:sldId id="434" r:id="rId10"/>
    <p:sldId id="435" r:id="rId11"/>
    <p:sldId id="437" r:id="rId12"/>
    <p:sldId id="436" r:id="rId13"/>
    <p:sldId id="439" r:id="rId14"/>
    <p:sldId id="440" r:id="rId15"/>
    <p:sldId id="453" r:id="rId16"/>
    <p:sldId id="454" r:id="rId17"/>
    <p:sldId id="455" r:id="rId18"/>
    <p:sldId id="456" r:id="rId19"/>
    <p:sldId id="457" r:id="rId20"/>
    <p:sldId id="459" r:id="rId21"/>
    <p:sldId id="445" r:id="rId22"/>
    <p:sldId id="446" r:id="rId23"/>
    <p:sldId id="447" r:id="rId24"/>
    <p:sldId id="448" r:id="rId25"/>
    <p:sldId id="449" r:id="rId26"/>
    <p:sldId id="450" r:id="rId27"/>
    <p:sldId id="441" r:id="rId28"/>
    <p:sldId id="451" r:id="rId29"/>
    <p:sldId id="452" r:id="rId30"/>
    <p:sldId id="348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950">
          <p15:clr>
            <a:srgbClr val="A4A3A4"/>
          </p15:clr>
        </p15:guide>
        <p15:guide id="2" pos="37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FF62E"/>
    <a:srgbClr val="0000CC"/>
    <a:srgbClr val="00323D"/>
    <a:srgbClr val="005061"/>
    <a:srgbClr val="005A58"/>
    <a:srgbClr val="00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4" autoAdjust="0"/>
    <p:restoredTop sz="87994" autoAdjust="0"/>
  </p:normalViewPr>
  <p:slideViewPr>
    <p:cSldViewPr snapToGrid="0">
      <p:cViewPr varScale="1">
        <p:scale>
          <a:sx n="94" d="100"/>
          <a:sy n="94" d="100"/>
        </p:scale>
        <p:origin x="-1080" y="-96"/>
      </p:cViewPr>
      <p:guideLst>
        <p:guide orient="horz" pos="2950"/>
        <p:guide pos="374"/>
      </p:guideLst>
    </p:cSldViewPr>
  </p:slideViewPr>
  <p:outlineViewPr>
    <p:cViewPr>
      <p:scale>
        <a:sx n="33" d="100"/>
        <a:sy n="33" d="100"/>
      </p:scale>
      <p:origin x="276" y="17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4050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EFC27DCB-F4DF-4AE4-959F-1DCEF3FCAA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79215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6D748C11-BDA7-477F-BB77-94ECF8BD85F4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="" xmlns:p14="http://schemas.microsoft.com/office/powerpoint/2010/main" val="1880205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A17DCE-D341-4CF4-B010-B3C3BA76B3B8}" type="slidenum">
              <a:rPr lang="de-DE" altLang="ko-KR" sz="1200" smtClean="0">
                <a:ea typeface="굴림" pitchFamily="50" charset="-127"/>
              </a:rPr>
              <a:pPr eaLnBrk="1" hangingPunct="1"/>
              <a:t>1</a:t>
            </a:fld>
            <a:endParaRPr lang="de-DE" altLang="ko-KR" sz="120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288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64331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29B2-D5A3-46A7-A5D6-3FD7FB647885}" type="datetime1">
              <a:rPr lang="en-US" altLang="ko-KR" smtClean="0"/>
              <a:pPr/>
              <a:t>11/10/2014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457200" y="228599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9656-3CA7-46A5-923C-2DC78CF80C67}" type="datetime1">
              <a:rPr lang="en-US" altLang="ko-KR" smtClean="0"/>
              <a:pPr/>
              <a:t>11/10/2014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2263" y="51347"/>
            <a:ext cx="1000131" cy="1036773"/>
            <a:chOff x="13317" y="34771"/>
            <a:chExt cx="1272534" cy="13101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9" name="자유형 8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BC75-6EF8-4F98-BAFA-68979BD2F688}" type="datetime1">
              <a:rPr lang="en-US" altLang="ko-KR" smtClean="0"/>
              <a:pPr/>
              <a:t>11/10/2014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29454" y="428606"/>
            <a:ext cx="1757346" cy="5357851"/>
          </a:xfrm>
        </p:spPr>
        <p:txBody>
          <a:bodyPr vert="eaVert"/>
          <a:lstStyle>
            <a:lvl1pPr algn="l">
              <a:defRPr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28596" y="428606"/>
            <a:ext cx="6357982" cy="536893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85850"/>
            <a:ext cx="9143999" cy="3571876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2695575" y="4990207"/>
            <a:ext cx="4019550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ko-KR" sz="1600" dirty="0" smtClean="0">
              <a:solidFill>
                <a:schemeClr val="tx1"/>
              </a:solidFill>
              <a:ea typeface="굴림" charset="-127"/>
            </a:endParaRPr>
          </a:p>
          <a:p>
            <a:pPr algn="ctr" eaLnBrk="1" hangingPunct="1">
              <a:defRPr/>
            </a:pPr>
            <a:endParaRPr lang="en-US" altLang="ko-KR" sz="1600" dirty="0" smtClean="0">
              <a:solidFill>
                <a:schemeClr val="tx1"/>
              </a:solidFill>
              <a:ea typeface="굴림" charset="-127"/>
            </a:endParaRPr>
          </a:p>
          <a:p>
            <a:pPr algn="ctr" eaLnBrk="1" hangingPunct="1">
              <a:defRPr/>
            </a:pPr>
            <a:r>
              <a:rPr lang="ko-KR" altLang="en-US" sz="1600" dirty="0" smtClean="0">
                <a:solidFill>
                  <a:schemeClr val="tx1"/>
                </a:solidFill>
                <a:ea typeface="굴림" charset="-127"/>
              </a:rPr>
              <a:t> </a:t>
            </a:r>
            <a:endParaRPr lang="ko-KR" altLang="ko-KR" sz="16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4110447" y="5995851"/>
            <a:ext cx="1393371" cy="862149"/>
          </a:xfrm>
          <a:prstGeom prst="rect">
            <a:avLst/>
          </a:prstGeom>
          <a:solidFill>
            <a:srgbClr val="00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750629" y="121920"/>
            <a:ext cx="1393371" cy="862149"/>
          </a:xfrm>
          <a:prstGeom prst="rect">
            <a:avLst/>
          </a:prstGeom>
          <a:solidFill>
            <a:srgbClr val="005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7750629" y="5995851"/>
            <a:ext cx="1393371" cy="862149"/>
          </a:xfrm>
          <a:prstGeom prst="rect">
            <a:avLst/>
          </a:prstGeom>
          <a:solidFill>
            <a:srgbClr val="00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5045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5" name="자유형 24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6" name="자유형 25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600202"/>
            <a:ext cx="8258204" cy="4525963"/>
          </a:xfrm>
        </p:spPr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8195-4BC9-479F-AEB6-DA3C9F9350F1}" type="datetime1">
              <a:rPr lang="en-US" altLang="ko-KR" smtClean="0"/>
              <a:pPr/>
              <a:t>11/10/2014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‹#›</a:t>
            </a:fld>
            <a:r>
              <a:rPr lang="en-US" altLang="ko-KR" dirty="0" smtClean="0"/>
              <a:t>/30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357166"/>
            <a:ext cx="7472386" cy="10001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407" y="106210"/>
            <a:ext cx="1000131" cy="1036773"/>
            <a:chOff x="13317" y="34771"/>
            <a:chExt cx="1272534" cy="13101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21" name="자유형 2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1857364"/>
            <a:ext cx="690717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4721-599C-466F-BA73-00869DBC8738}" type="datetime1">
              <a:rPr lang="en-US" altLang="ko-KR" smtClean="0"/>
              <a:pPr/>
              <a:t>11/10/2014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4414" y="3286124"/>
            <a:ext cx="691514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42845" y="1857364"/>
            <a:ext cx="1000131" cy="1036773"/>
            <a:chOff x="13317" y="34771"/>
            <a:chExt cx="1272534" cy="1310103"/>
          </a:xfrm>
        </p:grpSpPr>
        <p:sp>
          <p:nvSpPr>
            <p:cNvPr id="26" name="자유형 2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7" name="자유형 2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8" name="자유형 2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9" name="자유형 2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30" name="자유형 2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11" name="자유형 1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F453-BBC6-400B-BC17-99A44B4288A1}" type="datetime1">
              <a:rPr lang="en-US" altLang="ko-KR" smtClean="0"/>
              <a:pPr/>
              <a:t>11/10/2014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4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EDDB-A969-4B8B-A970-850B66B2D4DF}" type="datetime1">
              <a:rPr lang="en-US" altLang="ko-KR" smtClean="0"/>
              <a:pPr/>
              <a:t>11/10/2014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1407" y="71414"/>
            <a:ext cx="1000131" cy="1036774"/>
            <a:chOff x="13317" y="34771"/>
            <a:chExt cx="1272535" cy="1310104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969940" y="1030550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4" name="자유형 23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E0FE-6052-43A6-9F7D-CADCED103474}" type="datetime1">
              <a:rPr lang="en-US" altLang="ko-KR" smtClean="0"/>
              <a:pPr/>
              <a:t>11/10/2014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106211"/>
            <a:ext cx="1000131" cy="1036773"/>
            <a:chOff x="13317" y="34771"/>
            <a:chExt cx="1272534" cy="1310103"/>
          </a:xfrm>
        </p:grpSpPr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D799-DCC9-4D00-82F2-9E73752BF961}" type="datetime1">
              <a:rPr lang="en-US" altLang="ko-KR" smtClean="0"/>
              <a:pPr/>
              <a:t>11/10/2014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00" y="384598"/>
            <a:ext cx="7500990" cy="481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b"/>
          <a:lstStyle>
            <a:lvl1pPr algn="l">
              <a:defRPr sz="2400" b="1">
                <a:ln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7662" y="1089026"/>
            <a:ext cx="4686304" cy="5054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71580" y="1089026"/>
            <a:ext cx="2686038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E2E0-C430-4727-8629-5CAD31560105}" type="datetime1">
              <a:rPr lang="en-US" altLang="ko-KR" smtClean="0"/>
              <a:pPr/>
              <a:t>11/10/2014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11" name="자유형 10"/>
          <p:cNvSpPr>
            <a:spLocks/>
          </p:cNvSpPr>
          <p:nvPr/>
        </p:nvSpPr>
        <p:spPr bwMode="gray">
          <a:xfrm>
            <a:off x="340905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gray">
          <a:xfrm>
            <a:off x="71407" y="653955"/>
            <a:ext cx="247040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gray">
          <a:xfrm>
            <a:off x="73902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4" name="자유형 13"/>
          <p:cNvSpPr>
            <a:spLocks/>
          </p:cNvSpPr>
          <p:nvPr/>
        </p:nvSpPr>
        <p:spPr bwMode="gray">
          <a:xfrm>
            <a:off x="823251" y="894237"/>
            <a:ext cx="248287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gray">
          <a:xfrm>
            <a:off x="344103" y="376692"/>
            <a:ext cx="479107" cy="517546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29190" y="928670"/>
            <a:ext cx="3857652" cy="928694"/>
          </a:xfrm>
        </p:spPr>
        <p:txBody>
          <a:bodyPr anchor="b"/>
          <a:lstStyle>
            <a:lvl1pPr algn="l">
              <a:defRPr sz="2000" b="1">
                <a:ln>
                  <a:noFill/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9190" y="1928802"/>
            <a:ext cx="3857652" cy="33575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B347-4F2D-4367-9F7A-8E3CA23814D0}" type="datetime1">
              <a:rPr lang="en-US" altLang="ko-KR" smtClean="0"/>
              <a:pPr/>
              <a:t>11/10/2014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 rot="21422455">
            <a:off x="609122" y="1000108"/>
            <a:ext cx="4000528" cy="4857784"/>
          </a:xfrm>
          <a:prstGeom prst="rect">
            <a:avLst/>
          </a:prstGeom>
          <a:solidFill>
            <a:srgbClr val="F8F8F8"/>
          </a:solidFill>
          <a:ln w="3175" cap="sq" cmpd="sng" algn="ctr">
            <a:solidFill>
              <a:srgbClr val="C0C0C0"/>
            </a:solidFill>
            <a:prstDash val="solid"/>
          </a:ln>
          <a:effectLst>
            <a:outerShdw blurRad="5715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"/>
          </p:nvPr>
        </p:nvSpPr>
        <p:spPr>
          <a:xfrm>
            <a:off x="642910" y="1000108"/>
            <a:ext cx="4004390" cy="4857784"/>
          </a:xfrm>
          <a:prstGeom prst="rect">
            <a:avLst/>
          </a:prstGeom>
          <a:solidFill>
            <a:schemeClr val="accent3"/>
          </a:solidFill>
          <a:ln w="3175" cap="sq" cmpd="sng" algn="ctr">
            <a:solidFill>
              <a:srgbClr val="F8F8F8"/>
            </a:solidFill>
            <a:prstDash val="solid"/>
            <a:miter lim="800000"/>
          </a:ln>
          <a:effectLst>
            <a:outerShdw blurRad="38100" dist="50800" dir="3000000" algn="tl" rotWithShape="0">
              <a:srgbClr val="000000">
                <a:alpha val="40000"/>
              </a:srgbClr>
            </a:outerShdw>
          </a:effectLst>
          <a:sp3d contourW="12700" prstMaterial="plastic">
            <a:contourClr>
              <a:srgbClr val="000000">
                <a:alpha val="35294"/>
              </a:srgb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62AFA97-8E9F-484A-A9D5-633B33658087}" type="datetime1">
              <a:rPr lang="en-US" altLang="ko-KR" smtClean="0"/>
              <a:pPr/>
              <a:t>11/10/2014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fld id="{84DD3EA1-1822-4788-98D9-04359F344D57}" type="slidenum">
              <a:rPr lang="en-US" altLang="ko-KR" sz="1000" b="1" smtClean="0">
                <a:solidFill>
                  <a:schemeClr val="tx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ko-KR" sz="1000" b="1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78" y="200025"/>
            <a:ext cx="1268909" cy="60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366716" y="3888411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2014.11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eaLnBrk="1" hangingPunct="1">
              <a:lnSpc>
                <a:spcPct val="65000"/>
              </a:lnSpc>
            </a:pPr>
            <a:r>
              <a:rPr lang="ko-KR" altLang="en-US" b="1" dirty="0">
                <a:latin typeface="Arial" pitchFamily="34" charset="0"/>
              </a:rPr>
              <a:t>이 </a:t>
            </a:r>
            <a:r>
              <a:rPr lang="ko-KR" altLang="en-US" b="1" dirty="0" err="1">
                <a:latin typeface="Arial" pitchFamily="34" charset="0"/>
              </a:rPr>
              <a:t>익</a:t>
            </a:r>
            <a:r>
              <a:rPr lang="ko-KR" altLang="en-US" b="1" dirty="0">
                <a:latin typeface="Arial" pitchFamily="34" charset="0"/>
              </a:rPr>
              <a:t> 훈</a:t>
            </a:r>
            <a:endParaRPr lang="en-US" altLang="ko-KR" b="1" dirty="0">
              <a:latin typeface="Arial" pitchFamily="34" charset="0"/>
            </a:endParaRPr>
          </a:p>
          <a:p>
            <a:pPr eaLnBrk="1" hangingPunct="1">
              <a:lnSpc>
                <a:spcPct val="65000"/>
              </a:lnSpc>
            </a:pPr>
            <a:endParaRPr lang="en-US" altLang="ko-KR" b="1" dirty="0">
              <a:latin typeface="Arial" pitchFamily="34" charset="0"/>
            </a:endParaRP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E-mail</a:t>
            </a:r>
            <a:r>
              <a:rPr lang="en-US" altLang="ko-KR" b="1" dirty="0">
                <a:latin typeface="Arial" pitchFamily="34" charset="0"/>
              </a:rPr>
              <a:t>: </a:t>
            </a:r>
            <a:r>
              <a:rPr lang="en-US" altLang="ko-KR" b="1" dirty="0" smtClean="0">
                <a:latin typeface="Arial" pitchFamily="34" charset="0"/>
              </a:rPr>
              <a:t>ihlee90@nhn.com  </a:t>
            </a: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 </a:t>
            </a: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                ihlee90@gmail.com</a:t>
            </a:r>
          </a:p>
          <a:p>
            <a:pPr eaLnBrk="1" hangingPunct="1">
              <a:lnSpc>
                <a:spcPct val="65000"/>
              </a:lnSpc>
            </a:pPr>
            <a:endParaRPr lang="en-US" altLang="ko-KR" b="1" dirty="0">
              <a:latin typeface="Arial" pitchFamily="34" charset="0"/>
            </a:endParaRPr>
          </a:p>
        </p:txBody>
      </p:sp>
      <p:sp>
        <p:nvSpPr>
          <p:cNvPr id="10242" name="제목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4000" dirty="0" smtClean="0">
                <a:solidFill>
                  <a:srgbClr val="FFFF00"/>
                </a:solidFill>
                <a:latin typeface="+mj-ea"/>
              </a:rPr>
              <a:t>DB </a:t>
            </a:r>
            <a:r>
              <a:rPr lang="ko-KR" altLang="en-US" sz="4000" dirty="0" smtClean="0">
                <a:solidFill>
                  <a:srgbClr val="FFFF00"/>
                </a:solidFill>
                <a:latin typeface="+mj-ea"/>
              </a:rPr>
              <a:t>모델링</a:t>
            </a:r>
            <a:r>
              <a:rPr lang="en-US" altLang="ko-KR" sz="4000" dirty="0" smtClean="0">
                <a:solidFill>
                  <a:srgbClr val="FFFF00"/>
                </a:solidFill>
                <a:latin typeface="+mj-ea"/>
              </a:rPr>
              <a:t>: </a:t>
            </a:r>
            <a:r>
              <a:rPr lang="ko-KR" altLang="en-US" sz="4000" dirty="0" smtClean="0">
                <a:solidFill>
                  <a:srgbClr val="FFFF00"/>
                </a:solidFill>
                <a:latin typeface="+mj-ea"/>
              </a:rPr>
              <a:t>정규화</a:t>
            </a:r>
            <a:r>
              <a:rPr lang="en-US" altLang="ko-KR" sz="4000" dirty="0" smtClean="0">
                <a:solidFill>
                  <a:srgbClr val="FFFF00"/>
                </a:solidFill>
                <a:latin typeface="+mj-ea"/>
              </a:rPr>
              <a:t>1</a:t>
            </a:r>
            <a: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  <a:t/>
            </a:r>
            <a:b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</a:br>
            <a:r>
              <a:rPr lang="en-US" altLang="ko-KR" sz="4000" i="1" dirty="0" smtClean="0">
                <a:solidFill>
                  <a:schemeClr val="tx1"/>
                </a:solidFill>
                <a:ea typeface="굴림" pitchFamily="50" charset="-127"/>
              </a:rPr>
              <a:t>-Database Basic-</a:t>
            </a:r>
            <a:endParaRPr lang="ko-KR" altLang="en-US" i="1" dirty="0" smtClean="0">
              <a:solidFill>
                <a:schemeClr val="tx1"/>
              </a:solidFill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dirty="0" smtClean="0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정규화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(normalization)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불만족스러운 “나쁜” </a:t>
            </a:r>
            <a:r>
              <a:rPr lang="ko-KR" altLang="en-US" dirty="0" err="1" smtClean="0">
                <a:latin typeface="Palatino Linotype" pitchFamily="18" charset="0"/>
                <a:ea typeface="맑은 고딕" pitchFamily="50" charset="-127"/>
              </a:rPr>
              <a:t>릴레이션의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Palatino Linotype" pitchFamily="18" charset="0"/>
                <a:ea typeface="맑은 고딕" pitchFamily="50" charset="-127"/>
              </a:rPr>
              <a:t>애트리뷰트들을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 나누어서 더 </a:t>
            </a:r>
            <a:r>
              <a:rPr lang="ko-KR" altLang="en-US" dirty="0" smtClean="0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작은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 “좋은” </a:t>
            </a:r>
            <a:r>
              <a:rPr lang="ko-KR" altLang="en-US" dirty="0" err="1" smtClean="0">
                <a:latin typeface="Palatino Linotype" pitchFamily="18" charset="0"/>
                <a:ea typeface="맑은 고딕" pitchFamily="50" charset="-127"/>
              </a:rPr>
              <a:t>릴레이션으로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  분해하는 과정</a:t>
            </a:r>
            <a:endParaRPr lang="en-US" altLang="ko-KR" dirty="0" smtClean="0">
              <a:solidFill>
                <a:srgbClr val="000000"/>
              </a:solidFill>
              <a:latin typeface="Palatino Linotype" pitchFamily="18" charset="0"/>
              <a:ea typeface="맑은 고딕" pitchFamily="50" charset="-127"/>
              <a:cs typeface="Times New Roman" pitchFamily="18" charset="0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dirty="0" smtClean="0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정규형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(normal form)</a:t>
            </a:r>
            <a:endParaRPr lang="ko-KR" altLang="en-US" dirty="0" smtClean="0">
              <a:latin typeface="Palatino Linotype" pitchFamily="18" charset="0"/>
              <a:ea typeface="맑은 고딕" pitchFamily="50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특정 조건을 만족하는 </a:t>
            </a:r>
            <a:r>
              <a:rPr lang="ko-KR" altLang="en-US" dirty="0" err="1" smtClean="0">
                <a:latin typeface="Palatino Linotype" pitchFamily="18" charset="0"/>
                <a:ea typeface="맑은 고딕" pitchFamily="50" charset="-127"/>
              </a:rPr>
              <a:t>릴레이션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 스키마의 형태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제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1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정규형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제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2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정규형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제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3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정규형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, BCNF</a:t>
            </a:r>
            <a:endParaRPr lang="ko-KR" altLang="en-US" dirty="0" smtClean="0">
              <a:latin typeface="Palatino Linotype" pitchFamily="18" charset="0"/>
              <a:ea typeface="맑은 고딕" pitchFamily="50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dirty="0" err="1" smtClean="0">
                <a:latin typeface="Palatino Linotype" pitchFamily="18" charset="0"/>
                <a:ea typeface="맑은 고딕" pitchFamily="50" charset="-127"/>
              </a:rPr>
              <a:t>릴레이션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 스키마의 </a:t>
            </a:r>
            <a:r>
              <a:rPr lang="ko-KR" altLang="en-US" dirty="0" smtClean="0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함수적 종속성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(FD)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와 </a:t>
            </a:r>
            <a:r>
              <a:rPr lang="ko-KR" altLang="en-US" dirty="0" smtClean="0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키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에 기반하여 정의됨</a:t>
            </a:r>
            <a:endParaRPr lang="en-US" altLang="ko-KR" dirty="0" smtClean="0">
              <a:latin typeface="Palatino Linotype" pitchFamily="18" charset="0"/>
              <a:ea typeface="맑은 고딕" pitchFamily="50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29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주요 </a:t>
            </a:r>
            <a:r>
              <a:rPr lang="ko-KR" altLang="en-US" sz="2900" dirty="0" err="1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애트리뷰트</a:t>
            </a:r>
            <a:r>
              <a:rPr lang="en-US" altLang="ko-KR" sz="2900" dirty="0" smtClean="0">
                <a:latin typeface="Palatino Linotype" pitchFamily="18" charset="0"/>
                <a:ea typeface="맑은 고딕" pitchFamily="50" charset="-127"/>
              </a:rPr>
              <a:t>: </a:t>
            </a:r>
            <a:r>
              <a:rPr lang="ko-KR" altLang="en-US" sz="2900" dirty="0" smtClean="0">
                <a:latin typeface="Palatino Linotype" pitchFamily="18" charset="0"/>
                <a:ea typeface="맑은 고딕" pitchFamily="50" charset="-127"/>
              </a:rPr>
              <a:t>키</a:t>
            </a:r>
            <a:r>
              <a:rPr lang="en-US" altLang="ko-KR" sz="2900" dirty="0" smtClean="0">
                <a:latin typeface="Palatino Linotype" pitchFamily="18" charset="0"/>
                <a:ea typeface="맑은 고딕" pitchFamily="50" charset="-127"/>
              </a:rPr>
              <a:t>(</a:t>
            </a:r>
            <a:r>
              <a:rPr lang="ko-KR" altLang="en-US" sz="2900" dirty="0" err="1" smtClean="0">
                <a:latin typeface="Palatino Linotype" pitchFamily="18" charset="0"/>
                <a:ea typeface="맑은 고딕" pitchFamily="50" charset="-127"/>
              </a:rPr>
              <a:t>기본키</a:t>
            </a:r>
            <a:r>
              <a:rPr lang="en-US" altLang="ko-KR" sz="2900" dirty="0" smtClean="0">
                <a:latin typeface="Palatino Linotype" pitchFamily="18" charset="0"/>
                <a:ea typeface="맑은 고딕" pitchFamily="50" charset="-127"/>
              </a:rPr>
              <a:t>, </a:t>
            </a:r>
            <a:r>
              <a:rPr lang="ko-KR" altLang="en-US" sz="2900" dirty="0" err="1" smtClean="0">
                <a:latin typeface="Palatino Linotype" pitchFamily="18" charset="0"/>
                <a:ea typeface="맑은 고딕" pitchFamily="50" charset="-127"/>
              </a:rPr>
              <a:t>후보키</a:t>
            </a:r>
            <a:r>
              <a:rPr lang="ko-KR" altLang="en-US" sz="2900" dirty="0" smtClean="0">
                <a:latin typeface="Palatino Linotype" pitchFamily="18" charset="0"/>
                <a:ea typeface="맑은 고딕" pitchFamily="50" charset="-127"/>
              </a:rPr>
              <a:t> 모두 포함</a:t>
            </a:r>
            <a:r>
              <a:rPr lang="en-US" altLang="ko-KR" sz="2900" dirty="0" smtClean="0">
                <a:latin typeface="Palatino Linotype" pitchFamily="18" charset="0"/>
                <a:ea typeface="맑은 고딕" pitchFamily="50" charset="-127"/>
              </a:rPr>
              <a:t>)</a:t>
            </a:r>
            <a:r>
              <a:rPr lang="ko-KR" altLang="en-US" sz="2900" dirty="0" smtClean="0">
                <a:latin typeface="Palatino Linotype" pitchFamily="18" charset="0"/>
                <a:ea typeface="맑은 고딕" pitchFamily="50" charset="-127"/>
              </a:rPr>
              <a:t>에 속하는 애트리뷰트</a:t>
            </a:r>
            <a:endParaRPr lang="en-US" altLang="ko-KR" sz="2900" dirty="0" smtClean="0">
              <a:latin typeface="Palatino Linotype" pitchFamily="18" charset="0"/>
              <a:ea typeface="맑은 고딕" pitchFamily="50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2900" dirty="0" err="1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비주요</a:t>
            </a:r>
            <a:r>
              <a:rPr lang="ko-KR" altLang="en-US" sz="29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ko-KR" altLang="en-US" sz="2900" dirty="0" err="1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애트리뷰트</a:t>
            </a:r>
            <a:r>
              <a:rPr lang="en-US" altLang="ko-KR" sz="2900" dirty="0" smtClean="0">
                <a:latin typeface="Palatino Linotype" pitchFamily="18" charset="0"/>
                <a:ea typeface="맑은 고딕" pitchFamily="50" charset="-127"/>
              </a:rPr>
              <a:t>: </a:t>
            </a:r>
            <a:r>
              <a:rPr lang="ko-KR" altLang="en-US" sz="2900" dirty="0" smtClean="0">
                <a:latin typeface="Palatino Linotype" pitchFamily="18" charset="0"/>
                <a:ea typeface="맑은 고딕" pitchFamily="50" charset="-127"/>
              </a:rPr>
              <a:t>주요 </a:t>
            </a:r>
            <a:r>
              <a:rPr lang="ko-KR" altLang="en-US" sz="2900" dirty="0" err="1" smtClean="0">
                <a:latin typeface="Palatino Linotype" pitchFamily="18" charset="0"/>
                <a:ea typeface="맑은 고딕" pitchFamily="50" charset="-127"/>
              </a:rPr>
              <a:t>애트리뷰트가</a:t>
            </a:r>
            <a:r>
              <a:rPr lang="ko-KR" altLang="en-US" sz="2900" dirty="0" smtClean="0">
                <a:latin typeface="Palatino Linotype" pitchFamily="18" charset="0"/>
                <a:ea typeface="맑은 고딕" pitchFamily="50" charset="-127"/>
              </a:rPr>
              <a:t> 아닌 </a:t>
            </a:r>
            <a:r>
              <a:rPr lang="ko-KR" altLang="en-US" sz="2900" dirty="0" err="1" smtClean="0">
                <a:latin typeface="Palatino Linotype" pitchFamily="18" charset="0"/>
                <a:ea typeface="맑은 고딕" pitchFamily="50" charset="-127"/>
              </a:rPr>
              <a:t>애트리뷰트</a:t>
            </a:r>
            <a:endParaRPr lang="ko-KR" altLang="en-US" sz="2900" dirty="0" smtClean="0"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정규화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10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함수적 종속성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(Functional Dependency)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함수적 종속성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(FD: functional dependency)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은</a:t>
            </a:r>
            <a:endParaRPr lang="en-US" altLang="ko-KR" dirty="0" smtClean="0">
              <a:latin typeface="Palatino Linotype" pitchFamily="18" charset="0"/>
              <a:ea typeface="맑은 고딕" pitchFamily="50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   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 좋은 릴레이션 설계의 정형적 기준으로 사용된다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dirty="0" smtClean="0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FD</a:t>
            </a:r>
            <a:r>
              <a:rPr lang="ko-KR" altLang="en-US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와 </a:t>
            </a:r>
            <a:r>
              <a:rPr lang="ko-KR" altLang="en-US" dirty="0" smtClean="0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키</a:t>
            </a:r>
            <a:r>
              <a:rPr lang="ko-KR" altLang="en-US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는 릴레이션의 정규형을 정의하기 위해 사용된다</a:t>
            </a:r>
            <a:r>
              <a:rPr lang="en-US" altLang="ko-KR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.</a:t>
            </a:r>
            <a:endParaRPr lang="ko-KR" altLang="en-US" dirty="0" smtClean="0">
              <a:solidFill>
                <a:srgbClr val="92D050"/>
              </a:solidFill>
              <a:latin typeface="Palatino Linotype" pitchFamily="18" charset="0"/>
              <a:ea typeface="맑은 고딕" pitchFamily="50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FD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는 애트리뷰트 데이터들의 의미와 </a:t>
            </a:r>
            <a:r>
              <a:rPr lang="ko-KR" altLang="en-US" dirty="0" err="1" smtClean="0">
                <a:latin typeface="Palatino Linotype" pitchFamily="18" charset="0"/>
                <a:ea typeface="맑은 고딕" pitchFamily="50" charset="-127"/>
              </a:rPr>
              <a:t>애트리뷰트들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 간의 상호 관계로부터 유도되는 </a:t>
            </a:r>
            <a:r>
              <a:rPr lang="ko-KR" altLang="en-US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제약조건</a:t>
            </a:r>
            <a:r>
              <a:rPr lang="en-US" altLang="ko-KR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(constraints)</a:t>
            </a:r>
            <a:r>
              <a:rPr lang="ko-KR" altLang="en-US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의 일종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이다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함수적 종속성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12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3600" dirty="0" smtClean="0">
                <a:solidFill>
                  <a:srgbClr val="FF0000"/>
                </a:solidFill>
                <a:latin typeface="Palatino Linotype" pitchFamily="18" charset="0"/>
                <a:ea typeface="맑은 고딕" pitchFamily="50" charset="-127"/>
              </a:rPr>
              <a:t>함수적 종속성</a:t>
            </a:r>
            <a:endParaRPr lang="en-US" altLang="ko-KR" sz="3600" dirty="0" smtClean="0">
              <a:solidFill>
                <a:srgbClr val="FF0000"/>
              </a:solidFill>
              <a:latin typeface="Palatino Linotype" pitchFamily="18" charset="0"/>
              <a:ea typeface="맑은 고딕" pitchFamily="50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X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와 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Y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를 임의의 </a:t>
            </a:r>
            <a:r>
              <a:rPr lang="ko-KR" altLang="en-US" dirty="0" err="1" smtClean="0">
                <a:latin typeface="Palatino Linotype" pitchFamily="18" charset="0"/>
                <a:ea typeface="맑은 고딕" pitchFamily="50" charset="-127"/>
              </a:rPr>
              <a:t>애트리뷰트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 집합이라고 할 때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, X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의 값이 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Y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의 값을 유일하게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(unique) 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결정한다면 “</a:t>
            </a:r>
            <a:r>
              <a:rPr lang="en-US" altLang="ko-KR" dirty="0" smtClean="0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X</a:t>
            </a:r>
            <a:r>
              <a:rPr lang="ko-KR" altLang="en-US" dirty="0" smtClean="0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는 </a:t>
            </a:r>
            <a:r>
              <a:rPr lang="en-US" altLang="ko-KR" dirty="0" smtClean="0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Y</a:t>
            </a:r>
            <a:r>
              <a:rPr lang="ko-KR" altLang="en-US" dirty="0" smtClean="0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를 함수적으로 결정한다</a:t>
            </a:r>
            <a:r>
              <a:rPr lang="en-US" altLang="ko-KR" dirty="0" smtClean="0">
                <a:solidFill>
                  <a:srgbClr val="FFC000"/>
                </a:solidFill>
                <a:latin typeface="Palatino Linotype" pitchFamily="18" charset="0"/>
                <a:ea typeface="맑은 고딕" pitchFamily="50" charset="-127"/>
              </a:rPr>
              <a:t>(functionally determines)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”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라고 한다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X → Y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로 표기하고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, “Y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는 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X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에 함수적으로 종속된다” 는 의미</a:t>
            </a:r>
            <a:endParaRPr lang="en-US" altLang="ko-KR" dirty="0" smtClean="0">
              <a:latin typeface="Palatino Linotype" pitchFamily="18" charset="0"/>
              <a:ea typeface="맑은 고딕" pitchFamily="50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함수적 종속성은 모든 </a:t>
            </a:r>
            <a:r>
              <a:rPr lang="ko-KR" altLang="en-US" dirty="0" err="1" smtClean="0">
                <a:latin typeface="Palatino Linotype" pitchFamily="18" charset="0"/>
                <a:ea typeface="맑은 고딕" pitchFamily="50" charset="-127"/>
              </a:rPr>
              <a:t>릴레이션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Palatino Linotype" pitchFamily="18" charset="0"/>
                <a:ea typeface="맑은 고딕" pitchFamily="50" charset="-127"/>
              </a:rPr>
              <a:t>인스턴스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r(R)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에 대하여 성립해야  한다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.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 </a:t>
            </a:r>
            <a:endParaRPr lang="en-US" altLang="ko-KR" dirty="0" smtClean="0">
              <a:latin typeface="Palatino Linotype" pitchFamily="18" charset="0"/>
              <a:ea typeface="맑은 고딕" pitchFamily="50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3600" dirty="0" smtClean="0">
                <a:latin typeface="Palatino Linotype" pitchFamily="18" charset="0"/>
                <a:ea typeface="맑은 고딕" pitchFamily="50" charset="-127"/>
              </a:rPr>
              <a:t>함수적 종속성의 검사 방법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dirty="0" err="1" smtClean="0">
                <a:latin typeface="Palatino Linotype" pitchFamily="18" charset="0"/>
                <a:ea typeface="맑은 고딕" pitchFamily="50" charset="-127"/>
              </a:rPr>
              <a:t>릴레이션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Palatino Linotype" pitchFamily="18" charset="0"/>
                <a:ea typeface="맑은 고딕" pitchFamily="50" charset="-127"/>
              </a:rPr>
              <a:t>인스턴스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r(R)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에 속하는 어떠한 임의의 두 투플에 대해서도 속성들의 집합 </a:t>
            </a:r>
            <a:r>
              <a:rPr lang="en-US" altLang="ko-KR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X</a:t>
            </a:r>
            <a:r>
              <a:rPr lang="ko-KR" altLang="en-US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에 대해 동일한 값을 가질 때마다 </a:t>
            </a:r>
            <a:r>
              <a:rPr lang="en-US" altLang="ko-KR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Y</a:t>
            </a:r>
            <a:r>
              <a:rPr lang="ko-KR" altLang="en-US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에 대해서도 동일한  값을 가진다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면 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X → Y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라는 함수적 종속성이 성립한다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즉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, r(R)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에서의 임의의 두 투플 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t</a:t>
            </a:r>
            <a:r>
              <a:rPr lang="en-US" altLang="ko-KR" baseline="-25000" dirty="0" smtClean="0">
                <a:latin typeface="Palatino Linotype" pitchFamily="18" charset="0"/>
                <a:ea typeface="맑은 고딕" pitchFamily="50" charset="-127"/>
              </a:rPr>
              <a:t>1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과 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t</a:t>
            </a:r>
            <a:r>
              <a:rPr lang="en-US" altLang="ko-KR" baseline="-25000" dirty="0" smtClean="0">
                <a:latin typeface="Palatino Linotype" pitchFamily="18" charset="0"/>
                <a:ea typeface="맑은 고딕" pitchFamily="50" charset="-127"/>
              </a:rPr>
              <a:t>2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에 대해 </a:t>
            </a:r>
            <a:r>
              <a:rPr lang="en-US" altLang="ko-KR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t</a:t>
            </a:r>
            <a:r>
              <a:rPr lang="en-US" altLang="ko-KR" baseline="-250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1</a:t>
            </a:r>
            <a:r>
              <a:rPr lang="en-US" altLang="ko-KR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[X] = t</a:t>
            </a:r>
            <a:r>
              <a:rPr lang="en-US" altLang="ko-KR" baseline="-250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2</a:t>
            </a:r>
            <a:r>
              <a:rPr lang="en-US" altLang="ko-KR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[X]</a:t>
            </a:r>
            <a:r>
              <a:rPr lang="ko-KR" altLang="en-US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이면</a:t>
            </a:r>
            <a:r>
              <a:rPr lang="en-US" altLang="ko-KR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, t</a:t>
            </a:r>
            <a:r>
              <a:rPr lang="en-US" altLang="ko-KR" baseline="-250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1</a:t>
            </a:r>
            <a:r>
              <a:rPr lang="en-US" altLang="ko-KR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[Y] = t</a:t>
            </a:r>
            <a:r>
              <a:rPr lang="en-US" altLang="ko-KR" baseline="-250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2</a:t>
            </a:r>
            <a:r>
              <a:rPr lang="en-US" altLang="ko-KR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[Y]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이다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. </a:t>
            </a:r>
            <a:endParaRPr lang="ko-KR" altLang="en-US" dirty="0" smtClean="0">
              <a:latin typeface="Palatino Linotype" pitchFamily="18" charset="0"/>
              <a:ea typeface="맑은 고딕" pitchFamily="50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sz="3300" dirty="0" smtClean="0">
                <a:latin typeface="Palatino Linotype" pitchFamily="18" charset="0"/>
                <a:ea typeface="맑은 고딕" pitchFamily="50" charset="-127"/>
              </a:rPr>
              <a:t>FD</a:t>
            </a:r>
            <a:r>
              <a:rPr lang="ko-KR" altLang="en-US" sz="3300" dirty="0" smtClean="0">
                <a:latin typeface="Palatino Linotype" pitchFamily="18" charset="0"/>
                <a:ea typeface="맑은 고딕" pitchFamily="50" charset="-127"/>
              </a:rPr>
              <a:t>는 특정 릴레이션 </a:t>
            </a:r>
            <a:r>
              <a:rPr lang="ko-KR" altLang="en-US" sz="3300" dirty="0" err="1" smtClean="0">
                <a:latin typeface="Palatino Linotype" pitchFamily="18" charset="0"/>
                <a:ea typeface="맑은 고딕" pitchFamily="50" charset="-127"/>
              </a:rPr>
              <a:t>인스턴스보다는</a:t>
            </a:r>
            <a:r>
              <a:rPr lang="ko-KR" altLang="en-US" sz="3300" dirty="0" smtClean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ko-KR" altLang="en-US" sz="3300" dirty="0" err="1" smtClean="0">
                <a:latin typeface="Palatino Linotype" pitchFamily="18" charset="0"/>
                <a:ea typeface="맑은 고딕" pitchFamily="50" charset="-127"/>
              </a:rPr>
              <a:t>실세계에서</a:t>
            </a:r>
            <a:r>
              <a:rPr lang="ko-KR" altLang="en-US" sz="3300" dirty="0" smtClean="0">
                <a:latin typeface="Palatino Linotype" pitchFamily="18" charset="0"/>
                <a:ea typeface="맑은 고딕" pitchFamily="50" charset="-127"/>
              </a:rPr>
              <a:t> 존재하는</a:t>
            </a:r>
            <a:endParaRPr lang="en-US" altLang="ko-KR" sz="3300" dirty="0" smtClean="0">
              <a:latin typeface="Palatino Linotype" pitchFamily="18" charset="0"/>
              <a:ea typeface="맑은 고딕" pitchFamily="50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3300" dirty="0" smtClean="0">
                <a:latin typeface="Palatino Linotype" pitchFamily="18" charset="0"/>
                <a:ea typeface="맑은 고딕" pitchFamily="50" charset="-127"/>
              </a:rPr>
              <a:t>    </a:t>
            </a:r>
            <a:r>
              <a:rPr lang="ko-KR" altLang="en-US" sz="3300" dirty="0" err="1" smtClean="0">
                <a:latin typeface="Palatino Linotype" pitchFamily="18" charset="0"/>
                <a:ea typeface="맑은 고딕" pitchFamily="50" charset="-127"/>
              </a:rPr>
              <a:t>애트리뷰트들</a:t>
            </a:r>
            <a:r>
              <a:rPr lang="ko-KR" altLang="en-US" sz="3300" dirty="0" smtClean="0">
                <a:latin typeface="Palatino Linotype" pitchFamily="18" charset="0"/>
                <a:ea typeface="맑은 고딕" pitchFamily="50" charset="-127"/>
              </a:rPr>
              <a:t> 사이의 제약조건으로부터 유도된다</a:t>
            </a:r>
            <a:r>
              <a:rPr lang="en-US" altLang="ko-KR" sz="3600" dirty="0" smtClean="0">
                <a:latin typeface="Palatino Linotype" pitchFamily="18" charset="0"/>
                <a:ea typeface="맑은 고딕" pitchFamily="50" charset="-127"/>
              </a:rPr>
              <a:t>.</a:t>
            </a:r>
            <a:endParaRPr lang="ko-KR" altLang="en-US" sz="3600" dirty="0" smtClean="0"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13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sz="4500" dirty="0" smtClean="0">
                <a:latin typeface="Palatino Linotype" pitchFamily="18" charset="0"/>
                <a:ea typeface="맑은 고딕" pitchFamily="50" charset="-127"/>
              </a:rPr>
              <a:t>FD </a:t>
            </a:r>
            <a:r>
              <a:rPr lang="ko-KR" altLang="en-US" sz="4500" dirty="0" smtClean="0">
                <a:latin typeface="Palatino Linotype" pitchFamily="18" charset="0"/>
                <a:ea typeface="맑은 고딕" pitchFamily="50" charset="-127"/>
              </a:rPr>
              <a:t>제약조건의 예제</a:t>
            </a:r>
            <a:endParaRPr lang="en-US" altLang="ko-KR" sz="4500" dirty="0" smtClean="0">
              <a:latin typeface="Palatino Linotype" pitchFamily="18" charset="0"/>
              <a:ea typeface="맑은 고딕" pitchFamily="50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4000" dirty="0" smtClean="0">
                <a:latin typeface="Palatino Linotype" pitchFamily="18" charset="0"/>
                <a:ea typeface="맑은 고딕" pitchFamily="50" charset="-127"/>
              </a:rPr>
              <a:t>주민등록번호는 사원의 이름을 결정한다</a:t>
            </a:r>
            <a:r>
              <a:rPr lang="en-US" altLang="ko-KR" sz="4000" dirty="0" smtClean="0">
                <a:latin typeface="Palatino Linotype" pitchFamily="18" charset="0"/>
                <a:ea typeface="맑은 고딕" pitchFamily="50" charset="-127"/>
              </a:rPr>
              <a:t>.</a:t>
            </a:r>
            <a:br>
              <a:rPr lang="en-US" altLang="ko-KR" sz="4000" dirty="0" smtClean="0">
                <a:latin typeface="Palatino Linotype" pitchFamily="18" charset="0"/>
                <a:ea typeface="맑은 고딕" pitchFamily="50" charset="-127"/>
              </a:rPr>
            </a:br>
            <a:r>
              <a:rPr lang="en-US" altLang="ko-KR" sz="4000" dirty="0" smtClean="0">
                <a:latin typeface="Palatino Linotype" pitchFamily="18" charset="0"/>
                <a:ea typeface="맑은 고딕" pitchFamily="50" charset="-127"/>
              </a:rPr>
              <a:t>SSN → ENAME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4000" dirty="0" smtClean="0">
                <a:latin typeface="Palatino Linotype" pitchFamily="18" charset="0"/>
                <a:ea typeface="맑은 고딕" pitchFamily="50" charset="-127"/>
              </a:rPr>
              <a:t>프로젝트 번호는 프로젝트 이름과 위치를 결정한다</a:t>
            </a:r>
            <a:r>
              <a:rPr lang="en-US" altLang="ko-KR" sz="4000" dirty="0" smtClean="0">
                <a:latin typeface="Palatino Linotype" pitchFamily="18" charset="0"/>
                <a:ea typeface="맑은 고딕" pitchFamily="50" charset="-127"/>
              </a:rPr>
              <a:t>.</a:t>
            </a:r>
            <a:br>
              <a:rPr lang="en-US" altLang="ko-KR" sz="4000" dirty="0" smtClean="0">
                <a:latin typeface="Palatino Linotype" pitchFamily="18" charset="0"/>
                <a:ea typeface="맑은 고딕" pitchFamily="50" charset="-127"/>
              </a:rPr>
            </a:br>
            <a:r>
              <a:rPr lang="en-US" altLang="ko-KR" sz="4000" dirty="0" smtClean="0">
                <a:latin typeface="Palatino Linotype" pitchFamily="18" charset="0"/>
                <a:ea typeface="맑은 고딕" pitchFamily="50" charset="-127"/>
              </a:rPr>
              <a:t>PNUMBER → {PNAME, PLOCATION}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4000" dirty="0" smtClean="0">
                <a:latin typeface="Palatino Linotype" pitchFamily="18" charset="0"/>
                <a:ea typeface="맑은 고딕" pitchFamily="50" charset="-127"/>
              </a:rPr>
              <a:t>사원의 주민등록번호와 프로젝트 번호는 그 사원이 일주일 동안 그 </a:t>
            </a:r>
            <a:r>
              <a:rPr lang="ko-KR" altLang="en-US" sz="4000" dirty="0" err="1" smtClean="0">
                <a:latin typeface="Palatino Linotype" pitchFamily="18" charset="0"/>
                <a:ea typeface="맑은 고딕" pitchFamily="50" charset="-127"/>
              </a:rPr>
              <a:t>프로젝트을</a:t>
            </a:r>
            <a:r>
              <a:rPr lang="ko-KR" altLang="en-US" sz="4000" dirty="0" smtClean="0">
                <a:latin typeface="Palatino Linotype" pitchFamily="18" charset="0"/>
                <a:ea typeface="맑은 고딕" pitchFamily="50" charset="-127"/>
              </a:rPr>
              <a:t> 위해서  일한 시간을 결정한다</a:t>
            </a:r>
            <a:r>
              <a:rPr lang="en-US" altLang="ko-KR" sz="4000" dirty="0" smtClean="0">
                <a:latin typeface="Palatino Linotype" pitchFamily="18" charset="0"/>
                <a:ea typeface="맑은 고딕" pitchFamily="50" charset="-127"/>
              </a:rPr>
              <a:t>.</a:t>
            </a:r>
            <a:br>
              <a:rPr lang="en-US" altLang="ko-KR" sz="4000" dirty="0" smtClean="0">
                <a:latin typeface="Palatino Linotype" pitchFamily="18" charset="0"/>
                <a:ea typeface="맑은 고딕" pitchFamily="50" charset="-127"/>
              </a:rPr>
            </a:br>
            <a:r>
              <a:rPr lang="en-US" altLang="ko-KR" sz="4000" dirty="0" smtClean="0">
                <a:latin typeface="Palatino Linotype" pitchFamily="18" charset="0"/>
                <a:ea typeface="맑은 고딕" pitchFamily="50" charset="-127"/>
              </a:rPr>
              <a:t>{SSN, PNUMBER} → HOURS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sz="4500" dirty="0" smtClean="0">
                <a:latin typeface="Palatino Linotype" pitchFamily="18" charset="0"/>
                <a:ea typeface="맑은 고딕" pitchFamily="50" charset="-127"/>
              </a:rPr>
              <a:t>FD</a:t>
            </a:r>
            <a:r>
              <a:rPr lang="ko-KR" altLang="en-US" sz="4500" dirty="0" smtClean="0">
                <a:latin typeface="Palatino Linotype" pitchFamily="18" charset="0"/>
                <a:ea typeface="맑은 고딕" pitchFamily="50" charset="-127"/>
              </a:rPr>
              <a:t>는 스키마 </a:t>
            </a:r>
            <a:r>
              <a:rPr lang="en-US" altLang="ko-KR" sz="4500" dirty="0" smtClean="0">
                <a:latin typeface="Palatino Linotype" pitchFamily="18" charset="0"/>
                <a:ea typeface="맑은 고딕" pitchFamily="50" charset="-127"/>
              </a:rPr>
              <a:t>R</a:t>
            </a:r>
            <a:r>
              <a:rPr lang="ko-KR" altLang="en-US" sz="4500" dirty="0" smtClean="0">
                <a:latin typeface="Palatino Linotype" pitchFamily="18" charset="0"/>
                <a:ea typeface="맑은 고딕" pitchFamily="50" charset="-127"/>
              </a:rPr>
              <a:t>에 있는 애트리뷰트들의 특성이며</a:t>
            </a:r>
            <a:r>
              <a:rPr lang="en-US" altLang="ko-KR" sz="4500" dirty="0" smtClean="0">
                <a:latin typeface="Palatino Linotype" pitchFamily="18" charset="0"/>
                <a:ea typeface="맑은 고딕" pitchFamily="50" charset="-127"/>
              </a:rPr>
              <a:t>,  </a:t>
            </a:r>
            <a:r>
              <a:rPr lang="ko-KR" altLang="en-US" sz="4500" dirty="0" smtClean="0">
                <a:latin typeface="Palatino Linotype" pitchFamily="18" charset="0"/>
                <a:ea typeface="맑은 고딕" pitchFamily="50" charset="-127"/>
              </a:rPr>
              <a:t>모든 </a:t>
            </a:r>
            <a:r>
              <a:rPr lang="ko-KR" altLang="en-US" sz="4500" dirty="0" err="1" smtClean="0">
                <a:latin typeface="Palatino Linotype" pitchFamily="18" charset="0"/>
                <a:ea typeface="맑은 고딕" pitchFamily="50" charset="-127"/>
              </a:rPr>
              <a:t>릴레이션</a:t>
            </a:r>
            <a:r>
              <a:rPr lang="ko-KR" altLang="en-US" sz="4500" dirty="0" smtClean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ko-KR" altLang="en-US" sz="4500" dirty="0" err="1" smtClean="0">
                <a:latin typeface="Palatino Linotype" pitchFamily="18" charset="0"/>
                <a:ea typeface="맑은 고딕" pitchFamily="50" charset="-127"/>
              </a:rPr>
              <a:t>인스턴스</a:t>
            </a:r>
            <a:r>
              <a:rPr lang="ko-KR" altLang="en-US" sz="4500" dirty="0" smtClean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en-US" altLang="ko-KR" sz="4500" dirty="0" smtClean="0">
                <a:latin typeface="Palatino Linotype" pitchFamily="18" charset="0"/>
                <a:ea typeface="맑은 고딕" pitchFamily="50" charset="-127"/>
              </a:rPr>
              <a:t>r(R)</a:t>
            </a:r>
            <a:r>
              <a:rPr lang="ko-KR" altLang="en-US" sz="4500" dirty="0" smtClean="0">
                <a:latin typeface="Palatino Linotype" pitchFamily="18" charset="0"/>
                <a:ea typeface="맑은 고딕" pitchFamily="50" charset="-127"/>
              </a:rPr>
              <a:t>에서 성립해야 하는 성질이다</a:t>
            </a:r>
            <a:r>
              <a:rPr lang="en-US" altLang="ko-KR" sz="4500" dirty="0" smtClean="0">
                <a:latin typeface="Palatino Linotype" pitchFamily="18" charset="0"/>
                <a:ea typeface="맑은 고딕" pitchFamily="50" charset="-127"/>
              </a:rPr>
              <a:t>.</a:t>
            </a:r>
            <a:endParaRPr lang="ko-KR" altLang="en-US" sz="4500" dirty="0" smtClean="0">
              <a:latin typeface="Palatino Linotype" pitchFamily="18" charset="0"/>
              <a:ea typeface="맑은 고딕" pitchFamily="50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sz="45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K</a:t>
            </a:r>
            <a:r>
              <a:rPr lang="ko-KR" altLang="en-US" sz="45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가 </a:t>
            </a:r>
            <a:r>
              <a:rPr lang="en-US" altLang="ko-KR" sz="45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R</a:t>
            </a:r>
            <a:r>
              <a:rPr lang="ko-KR" altLang="en-US" sz="45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의 키이면 </a:t>
            </a:r>
            <a:r>
              <a:rPr lang="en-US" altLang="ko-KR" sz="45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K</a:t>
            </a:r>
            <a:r>
              <a:rPr lang="ko-KR" altLang="en-US" sz="45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는 </a:t>
            </a:r>
            <a:r>
              <a:rPr lang="en-US" altLang="ko-KR" sz="45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R</a:t>
            </a:r>
            <a:r>
              <a:rPr lang="ko-KR" altLang="en-US" sz="45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의 모든 애트리뷰트들을 함수적으로 결정한다</a:t>
            </a:r>
            <a:r>
              <a:rPr lang="en-US" altLang="ko-KR" sz="45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.</a:t>
            </a:r>
            <a:endParaRPr lang="ko-KR" altLang="en-US" sz="4500" dirty="0">
              <a:solidFill>
                <a:srgbClr val="FFFF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14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2800" dirty="0" smtClean="0">
                <a:latin typeface="Palatino Linotype" pitchFamily="18" charset="0"/>
                <a:ea typeface="맑은 고딕" pitchFamily="50" charset="-127"/>
              </a:rPr>
              <a:t>설계자는 주어진</a:t>
            </a:r>
            <a:r>
              <a:rPr lang="en-US" altLang="ko-KR" sz="2800" dirty="0" smtClean="0">
                <a:latin typeface="Palatino Linotype" pitchFamily="18" charset="0"/>
                <a:ea typeface="맑은 고딕" pitchFamily="50" charset="-127"/>
              </a:rPr>
              <a:t>(</a:t>
            </a:r>
            <a:r>
              <a:rPr lang="ko-KR" altLang="en-US" sz="2800" dirty="0" smtClean="0">
                <a:latin typeface="Palatino Linotype" pitchFamily="18" charset="0"/>
                <a:ea typeface="맑은 고딕" pitchFamily="50" charset="-127"/>
              </a:rPr>
              <a:t>알려진</a:t>
            </a:r>
            <a:r>
              <a:rPr lang="en-US" altLang="ko-KR" sz="2800" dirty="0" smtClean="0">
                <a:latin typeface="Palatino Linotype" pitchFamily="18" charset="0"/>
                <a:ea typeface="맑은 고딕" pitchFamily="50" charset="-127"/>
              </a:rPr>
              <a:t>) FD</a:t>
            </a:r>
            <a:r>
              <a:rPr lang="ko-KR" altLang="en-US" sz="2800" dirty="0" smtClean="0">
                <a:latin typeface="Palatino Linotype" pitchFamily="18" charset="0"/>
                <a:ea typeface="맑은 고딕" pitchFamily="50" charset="-127"/>
              </a:rPr>
              <a:t>의 집합 </a:t>
            </a:r>
            <a:r>
              <a:rPr lang="en-US" altLang="ko-KR" sz="2800" dirty="0" smtClean="0">
                <a:latin typeface="Palatino Linotype" pitchFamily="18" charset="0"/>
                <a:ea typeface="맑은 고딕" pitchFamily="50" charset="-127"/>
              </a:rPr>
              <a:t>F</a:t>
            </a:r>
            <a:r>
              <a:rPr lang="ko-KR" altLang="en-US" sz="2800" dirty="0" smtClean="0">
                <a:latin typeface="Palatino Linotype" pitchFamily="18" charset="0"/>
                <a:ea typeface="맑은 고딕" pitchFamily="50" charset="-127"/>
              </a:rPr>
              <a:t>를 가지고</a:t>
            </a:r>
            <a:r>
              <a:rPr lang="en-US" altLang="ko-KR" sz="2800" dirty="0" smtClean="0">
                <a:latin typeface="Palatino Linotype" pitchFamily="18" charset="0"/>
                <a:ea typeface="맑은 고딕" pitchFamily="50" charset="-127"/>
              </a:rPr>
              <a:t>, </a:t>
            </a:r>
            <a:r>
              <a:rPr lang="ko-KR" altLang="en-US" sz="2800" dirty="0" smtClean="0">
                <a:latin typeface="Palatino Linotype" pitchFamily="18" charset="0"/>
                <a:ea typeface="맑은 고딕" pitchFamily="50" charset="-127"/>
              </a:rPr>
              <a:t>추가로 성립하는 </a:t>
            </a:r>
            <a:r>
              <a:rPr lang="en-US" altLang="ko-KR" sz="2800" dirty="0" smtClean="0">
                <a:latin typeface="Palatino Linotype" pitchFamily="18" charset="0"/>
                <a:ea typeface="맑은 고딕" pitchFamily="50" charset="-127"/>
              </a:rPr>
              <a:t>FD</a:t>
            </a:r>
            <a:r>
              <a:rPr lang="ko-KR" altLang="en-US" sz="2800" dirty="0" smtClean="0">
                <a:latin typeface="Palatino Linotype" pitchFamily="18" charset="0"/>
                <a:ea typeface="맑은 고딕" pitchFamily="50" charset="-127"/>
              </a:rPr>
              <a:t>들을  추론할 수 있다</a:t>
            </a:r>
            <a:r>
              <a:rPr lang="en-US" altLang="ko-KR" sz="2800" dirty="0" smtClean="0"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28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암스트롱의 추론 규칙들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A1. (</a:t>
            </a:r>
            <a:r>
              <a:rPr lang="ko-KR" altLang="en-US" dirty="0" err="1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재귀성</a:t>
            </a:r>
            <a:r>
              <a:rPr lang="ko-KR" altLang="en-US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 규칙</a:t>
            </a:r>
            <a:r>
              <a:rPr lang="en-US" altLang="ko-KR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) Y ⊆ X</a:t>
            </a:r>
            <a:r>
              <a:rPr lang="ko-KR" altLang="en-US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이면</a:t>
            </a:r>
            <a:r>
              <a:rPr lang="en-US" altLang="ko-KR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, X → Y</a:t>
            </a:r>
            <a:r>
              <a:rPr lang="ko-KR" altLang="en-US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이다</a:t>
            </a:r>
            <a:r>
              <a:rPr lang="en-US" altLang="ko-KR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A2. (</a:t>
            </a:r>
            <a:r>
              <a:rPr lang="ko-KR" altLang="en-US" dirty="0" err="1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부가성</a:t>
            </a:r>
            <a:r>
              <a:rPr lang="ko-KR" altLang="en-US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 규칙</a:t>
            </a:r>
            <a:r>
              <a:rPr lang="en-US" altLang="ko-KR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) X → Y</a:t>
            </a:r>
            <a:r>
              <a:rPr lang="ko-KR" altLang="en-US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이면</a:t>
            </a:r>
            <a:r>
              <a:rPr lang="en-US" altLang="ko-KR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, XZ → YZ</a:t>
            </a:r>
            <a:r>
              <a:rPr lang="ko-KR" altLang="en-US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이다</a:t>
            </a:r>
            <a:r>
              <a:rPr lang="en-US" altLang="ko-KR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. 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A3. (</a:t>
            </a:r>
            <a:r>
              <a:rPr lang="ko-KR" altLang="en-US" dirty="0" err="1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이행성</a:t>
            </a:r>
            <a:r>
              <a:rPr lang="ko-KR" altLang="en-US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 규칙</a:t>
            </a:r>
            <a:r>
              <a:rPr lang="en-US" altLang="ko-KR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) X → Y</a:t>
            </a:r>
            <a:r>
              <a:rPr lang="ko-KR" altLang="en-US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이고 </a:t>
            </a:r>
            <a:r>
              <a:rPr lang="en-US" altLang="ko-KR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Y → Z</a:t>
            </a:r>
            <a:r>
              <a:rPr lang="ko-KR" altLang="en-US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이면</a:t>
            </a:r>
            <a:r>
              <a:rPr lang="en-US" altLang="ko-KR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, X → Z</a:t>
            </a:r>
            <a:r>
              <a:rPr lang="ko-KR" altLang="en-US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이다</a:t>
            </a:r>
            <a:r>
              <a:rPr lang="en-US" altLang="ko-KR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.</a:t>
            </a:r>
            <a:endParaRPr lang="ko-KR" altLang="en-US" dirty="0" smtClean="0">
              <a:solidFill>
                <a:srgbClr val="FFFF00"/>
              </a:solidFill>
              <a:latin typeface="Palatino Linotype" pitchFamily="18" charset="0"/>
              <a:ea typeface="맑은 고딕" pitchFamily="50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itchFamily="18" charset="0"/>
                <a:ea typeface="맑은 고딕" pitchFamily="50" charset="-127"/>
              </a:rPr>
              <a:t>A1, A2, A3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itchFamily="18" charset="0"/>
                <a:ea typeface="맑은 고딕" pitchFamily="50" charset="-127"/>
              </a:rPr>
              <a:t>는 건전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itchFamily="18" charset="0"/>
                <a:ea typeface="맑은 고딕" pitchFamily="50" charset="-127"/>
              </a:rPr>
              <a:t>(sound)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itchFamily="18" charset="0"/>
                <a:ea typeface="맑은 고딕" pitchFamily="50" charset="-127"/>
              </a:rPr>
              <a:t>하고 완전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itchFamily="18" charset="0"/>
                <a:ea typeface="맑은 고딕" pitchFamily="50" charset="-127"/>
              </a:rPr>
              <a:t>(complete)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itchFamily="18" charset="0"/>
                <a:ea typeface="맑은 고딕" pitchFamily="50" charset="-127"/>
              </a:rPr>
              <a:t>한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Palatino Linotype" pitchFamily="18" charset="0"/>
              <a:ea typeface="맑은 고딕" pitchFamily="50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itchFamily="18" charset="0"/>
                <a:ea typeface="맑은 고딕" pitchFamily="50" charset="-127"/>
              </a:rPr>
              <a:t>   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itchFamily="18" charset="0"/>
                <a:ea typeface="맑은 고딕" pitchFamily="50" charset="-127"/>
              </a:rPr>
              <a:t>추론 규칙 집합을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itchFamily="18" charset="0"/>
                <a:ea typeface="맑은 고딕" pitchFamily="50" charset="-127"/>
              </a:rPr>
              <a:t>형성한다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itchFamily="18" charset="0"/>
                <a:ea typeface="맑은 고딕" pitchFamily="50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함수적 종속성 추론규칙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15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건전성</a:t>
            </a:r>
            <a:r>
              <a:rPr lang="en-US" altLang="ko-KR" sz="24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(sound)</a:t>
            </a:r>
            <a:r>
              <a:rPr lang="ko-KR" altLang="en-US" sz="24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특성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: A1, A2, A3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로부터 유도된 모든 함수적 종속성은 모든 </a:t>
            </a:r>
            <a:r>
              <a:rPr lang="ko-KR" altLang="en-US" sz="2400" dirty="0" err="1" smtClean="0">
                <a:latin typeface="Palatino Linotype" pitchFamily="18" charset="0"/>
                <a:ea typeface="맑은 고딕" pitchFamily="50" charset="-127"/>
              </a:rPr>
              <a:t>릴레이션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 상태에 대해 성립한다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24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완전성</a:t>
            </a:r>
            <a:r>
              <a:rPr lang="en-US" altLang="ko-KR" sz="24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(complete)</a:t>
            </a:r>
            <a:r>
              <a:rPr lang="ko-KR" altLang="en-US" sz="24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특성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다른 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추론 규칙들은 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A1, A2, A3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으로부터 추론 가능하다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24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추가적으로 </a:t>
            </a:r>
            <a:r>
              <a:rPr lang="ko-KR" altLang="en-US" sz="24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유용한 추론 규칙들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sz="22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(</a:t>
            </a:r>
            <a:r>
              <a:rPr lang="ko-KR" altLang="en-US" sz="22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분해 규칙</a:t>
            </a:r>
            <a:r>
              <a:rPr lang="en-US" altLang="ko-KR" sz="22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) X → YZ</a:t>
            </a:r>
            <a:r>
              <a:rPr lang="ko-KR" altLang="en-US" sz="22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이면</a:t>
            </a:r>
            <a:r>
              <a:rPr lang="en-US" altLang="ko-KR" sz="22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, X → Y</a:t>
            </a:r>
            <a:r>
              <a:rPr lang="ko-KR" altLang="en-US" sz="22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이고 </a:t>
            </a:r>
            <a:r>
              <a:rPr lang="en-US" altLang="ko-KR" sz="22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X → Z</a:t>
            </a:r>
            <a:r>
              <a:rPr lang="ko-KR" altLang="en-US" sz="22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이다</a:t>
            </a:r>
            <a:r>
              <a:rPr lang="en-US" altLang="ko-KR" sz="22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sz="22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(</a:t>
            </a:r>
            <a:r>
              <a:rPr lang="ko-KR" altLang="en-US" sz="22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합집합 규칙</a:t>
            </a:r>
            <a:r>
              <a:rPr lang="en-US" altLang="ko-KR" sz="22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) X → Y</a:t>
            </a:r>
            <a:r>
              <a:rPr lang="ko-KR" altLang="en-US" sz="22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이고 </a:t>
            </a:r>
            <a:r>
              <a:rPr lang="en-US" altLang="ko-KR" sz="22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X → Z</a:t>
            </a:r>
            <a:r>
              <a:rPr lang="ko-KR" altLang="en-US" sz="22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이면</a:t>
            </a:r>
            <a:r>
              <a:rPr lang="en-US" altLang="ko-KR" sz="22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, X → YZ</a:t>
            </a:r>
            <a:r>
              <a:rPr lang="ko-KR" altLang="en-US" sz="22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이다</a:t>
            </a:r>
            <a:r>
              <a:rPr lang="en-US" altLang="ko-KR" sz="22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sz="22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(</a:t>
            </a:r>
            <a:r>
              <a:rPr lang="ko-KR" altLang="en-US" sz="2200" dirty="0" err="1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의사이행성</a:t>
            </a:r>
            <a:r>
              <a:rPr lang="ko-KR" altLang="en-US" sz="22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 규칙</a:t>
            </a:r>
            <a:r>
              <a:rPr lang="en-US" altLang="ko-KR" sz="22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) X → Y</a:t>
            </a:r>
            <a:r>
              <a:rPr lang="ko-KR" altLang="en-US" sz="22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이고 </a:t>
            </a:r>
            <a:r>
              <a:rPr lang="en-US" altLang="ko-KR" sz="22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WY → Z</a:t>
            </a:r>
            <a:r>
              <a:rPr lang="ko-KR" altLang="en-US" sz="22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이면</a:t>
            </a:r>
            <a:r>
              <a:rPr lang="en-US" altLang="ko-KR" sz="22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, WX → Z</a:t>
            </a:r>
            <a:r>
              <a:rPr lang="ko-KR" altLang="en-US" sz="22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이다</a:t>
            </a:r>
            <a:r>
              <a:rPr lang="en-US" altLang="ko-KR" sz="22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.</a:t>
            </a:r>
            <a:endParaRPr lang="en-US" altLang="ko-KR" sz="2200" dirty="0" smtClean="0">
              <a:solidFill>
                <a:srgbClr val="FFFF00"/>
              </a:solidFill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16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sz="28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FD</a:t>
            </a:r>
            <a:r>
              <a:rPr lang="ko-KR" altLang="en-US" sz="28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의 집합 </a:t>
            </a:r>
            <a:r>
              <a:rPr lang="en-US" altLang="ko-KR" sz="28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F</a:t>
            </a:r>
            <a:r>
              <a:rPr lang="ko-KR" altLang="en-US" sz="28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의 폐포</a:t>
            </a:r>
            <a:r>
              <a:rPr lang="en-US" altLang="ko-KR" sz="28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(closure): F</a:t>
            </a:r>
            <a:r>
              <a:rPr lang="en-US" altLang="ko-KR" sz="2800" baseline="300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+</a:t>
            </a:r>
            <a:endParaRPr lang="en-US" altLang="ko-KR" sz="2800" dirty="0" smtClean="0">
              <a:solidFill>
                <a:srgbClr val="FFFF00"/>
              </a:solidFill>
              <a:latin typeface="Palatino Linotype" pitchFamily="18" charset="0"/>
              <a:ea typeface="맑은 고딕" pitchFamily="50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F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로부터 추론할 수 있는 모든 가능한</a:t>
            </a:r>
            <a:endParaRPr lang="en-US" altLang="ko-KR" dirty="0" smtClean="0">
              <a:latin typeface="Palatino Linotype" pitchFamily="18" charset="0"/>
              <a:ea typeface="맑은 고딕" pitchFamily="50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함수적 종속성들의 집합</a:t>
            </a:r>
            <a:endParaRPr lang="ko-KR" altLang="en-US" baseline="30000" dirty="0" smtClean="0"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17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sz="24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F </a:t>
            </a:r>
            <a:r>
              <a:rPr lang="ko-KR" altLang="en-US" sz="24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에서 속성 집합 </a:t>
            </a:r>
            <a:r>
              <a:rPr lang="en-US" altLang="ko-KR" sz="24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X</a:t>
            </a:r>
            <a:r>
              <a:rPr lang="ko-KR" altLang="en-US" sz="24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의 폐포</a:t>
            </a:r>
            <a:r>
              <a:rPr lang="en-US" altLang="ko-KR" sz="24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(closure of X under F): X</a:t>
            </a:r>
            <a:r>
              <a:rPr lang="en-US" altLang="ko-KR" sz="2400" baseline="300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+</a:t>
            </a:r>
            <a:endParaRPr lang="ko-KR" altLang="en-US" sz="2400" dirty="0" smtClean="0">
              <a:solidFill>
                <a:srgbClr val="FFFF00"/>
              </a:solidFill>
              <a:latin typeface="Palatino Linotype" pitchFamily="18" charset="0"/>
              <a:ea typeface="맑은 고딕" pitchFamily="50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2000" dirty="0" smtClean="0">
                <a:latin typeface="Palatino Linotype" pitchFamily="18" charset="0"/>
                <a:ea typeface="맑은 고딕" pitchFamily="50" charset="-127"/>
              </a:rPr>
              <a:t>함수적 종속성 집합 </a:t>
            </a:r>
            <a:r>
              <a:rPr lang="en-US" altLang="ko-KR" sz="2000" dirty="0" smtClean="0">
                <a:latin typeface="Palatino Linotype" pitchFamily="18" charset="0"/>
                <a:ea typeface="맑은 고딕" pitchFamily="50" charset="-127"/>
              </a:rPr>
              <a:t>F</a:t>
            </a:r>
            <a:r>
              <a:rPr lang="ko-KR" altLang="en-US" sz="2000" dirty="0" smtClean="0">
                <a:latin typeface="Palatino Linotype" pitchFamily="18" charset="0"/>
                <a:ea typeface="맑은 고딕" pitchFamily="50" charset="-127"/>
              </a:rPr>
              <a:t>를 사용하여 </a:t>
            </a:r>
            <a:r>
              <a:rPr lang="en-US" altLang="ko-KR" sz="2000" dirty="0" smtClean="0">
                <a:latin typeface="Palatino Linotype" pitchFamily="18" charset="0"/>
                <a:ea typeface="맑은 고딕" pitchFamily="50" charset="-127"/>
              </a:rPr>
              <a:t>X</a:t>
            </a:r>
            <a:r>
              <a:rPr lang="ko-KR" altLang="en-US" sz="2000" dirty="0" smtClean="0">
                <a:latin typeface="Palatino Linotype" pitchFamily="18" charset="0"/>
                <a:ea typeface="맑은 고딕" pitchFamily="50" charset="-127"/>
              </a:rPr>
              <a:t>에 의해 함수적으로 결정되는 모든 애트리뷰트의 집합</a:t>
            </a:r>
            <a:endParaRPr lang="en-US" altLang="ko-KR" sz="2000" dirty="0" smtClean="0">
              <a:latin typeface="Palatino Linotype" pitchFamily="18" charset="0"/>
              <a:ea typeface="맑은 고딕" pitchFamily="50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endParaRPr lang="en-US" altLang="ko-KR" sz="1500" dirty="0" smtClean="0">
              <a:latin typeface="Palatino Linotype" pitchFamily="18" charset="0"/>
              <a:ea typeface="맑은 고딕" pitchFamily="50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2000" dirty="0" smtClean="0">
                <a:latin typeface="Palatino Linotype" pitchFamily="18" charset="0"/>
                <a:ea typeface="맑은 고딕" pitchFamily="50" charset="-127"/>
              </a:rPr>
              <a:t>예 </a:t>
            </a:r>
            <a:r>
              <a:rPr lang="en-US" altLang="ko-KR" sz="2000" dirty="0" smtClean="0">
                <a:latin typeface="Palatino Linotype" pitchFamily="18" charset="0"/>
                <a:ea typeface="맑은 고딕" pitchFamily="50" charset="-127"/>
              </a:rPr>
              <a:t>: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sz="2000" dirty="0" smtClean="0">
                <a:latin typeface="Palatino Linotype" pitchFamily="18" charset="0"/>
                <a:ea typeface="맑은 고딕" pitchFamily="50" charset="-127"/>
              </a:rPr>
              <a:t>    </a:t>
            </a:r>
            <a:r>
              <a:rPr lang="en-US" altLang="ko-KR" sz="1400" dirty="0" smtClean="0">
                <a:latin typeface="Palatino Linotype" pitchFamily="18" charset="0"/>
                <a:ea typeface="맑은 고딕" pitchFamily="50" charset="-127"/>
              </a:rPr>
              <a:t>  F = { SSN→ENAME, </a:t>
            </a:r>
          </a:p>
          <a:p>
            <a:pPr lvl="1" algn="just">
              <a:lnSpc>
                <a:spcPct val="110000"/>
              </a:lnSpc>
              <a:spcBef>
                <a:spcPct val="30000"/>
              </a:spcBef>
              <a:buNone/>
            </a:pPr>
            <a:r>
              <a:rPr lang="en-US" altLang="ko-KR" sz="1400" dirty="0" smtClean="0">
                <a:latin typeface="Palatino Linotype" pitchFamily="18" charset="0"/>
                <a:ea typeface="맑은 고딕" pitchFamily="50" charset="-127"/>
              </a:rPr>
              <a:t>       PNUMBER→{PNAME, PLOCATION},</a:t>
            </a:r>
          </a:p>
          <a:p>
            <a:pPr lvl="1" algn="just">
              <a:lnSpc>
                <a:spcPct val="110000"/>
              </a:lnSpc>
              <a:spcBef>
                <a:spcPct val="30000"/>
              </a:spcBef>
              <a:buNone/>
            </a:pPr>
            <a:r>
              <a:rPr lang="en-US" altLang="ko-KR" sz="1400" dirty="0" smtClean="0">
                <a:latin typeface="Palatino Linotype" pitchFamily="18" charset="0"/>
                <a:ea typeface="맑은 고딕" pitchFamily="50" charset="-127"/>
              </a:rPr>
              <a:t>       {SSN, PNUMBER}→HOURS }</a:t>
            </a:r>
          </a:p>
          <a:p>
            <a:pPr lvl="1" algn="just">
              <a:lnSpc>
                <a:spcPct val="110000"/>
              </a:lnSpc>
              <a:spcBef>
                <a:spcPct val="30000"/>
              </a:spcBef>
              <a:buNone/>
            </a:pPr>
            <a:r>
              <a:rPr lang="en-US" altLang="ko-KR" sz="1400" dirty="0" smtClean="0">
                <a:latin typeface="Palatino Linotype" pitchFamily="18" charset="0"/>
                <a:ea typeface="맑은 고딕" pitchFamily="50" charset="-127"/>
              </a:rPr>
              <a:t>  </a:t>
            </a:r>
            <a:r>
              <a:rPr lang="ko-KR" altLang="en-US" sz="1400" dirty="0" smtClean="0">
                <a:latin typeface="Palatino Linotype" pitchFamily="18" charset="0"/>
                <a:ea typeface="맑은 고딕" pitchFamily="50" charset="-127"/>
              </a:rPr>
              <a:t>알고리즘을 사용하여 </a:t>
            </a:r>
            <a:r>
              <a:rPr lang="en-US" altLang="ko-KR" sz="1400" dirty="0" smtClean="0">
                <a:latin typeface="Palatino Linotype" pitchFamily="18" charset="0"/>
                <a:ea typeface="맑은 고딕" pitchFamily="50" charset="-127"/>
              </a:rPr>
              <a:t>F</a:t>
            </a:r>
            <a:r>
              <a:rPr lang="ko-KR" altLang="en-US" sz="1400" dirty="0" smtClean="0">
                <a:latin typeface="Palatino Linotype" pitchFamily="18" charset="0"/>
                <a:ea typeface="맑은 고딕" pitchFamily="50" charset="-127"/>
              </a:rPr>
              <a:t>하에서 다음과 같은 </a:t>
            </a:r>
            <a:r>
              <a:rPr lang="ko-KR" altLang="en-US" sz="1400" dirty="0" err="1" smtClean="0">
                <a:latin typeface="Palatino Linotype" pitchFamily="18" charset="0"/>
                <a:ea typeface="맑은 고딕" pitchFamily="50" charset="-127"/>
              </a:rPr>
              <a:t>폐포</a:t>
            </a:r>
            <a:r>
              <a:rPr lang="ko-KR" altLang="en-US" sz="1400" dirty="0" smtClean="0">
                <a:latin typeface="Palatino Linotype" pitchFamily="18" charset="0"/>
                <a:ea typeface="맑은 고딕" pitchFamily="50" charset="-127"/>
              </a:rPr>
              <a:t> 집합들을 구할 수 있다</a:t>
            </a:r>
            <a:r>
              <a:rPr lang="en-US" altLang="ko-KR" sz="1400" dirty="0" smtClean="0"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pPr lvl="1" algn="just">
              <a:lnSpc>
                <a:spcPct val="110000"/>
              </a:lnSpc>
              <a:spcBef>
                <a:spcPct val="30000"/>
              </a:spcBef>
              <a:buNone/>
            </a:pPr>
            <a:r>
              <a:rPr lang="en-US" altLang="ko-KR" sz="1400" dirty="0" smtClean="0">
                <a:latin typeface="Palatino Linotype" pitchFamily="18" charset="0"/>
                <a:ea typeface="맑은 고딕" pitchFamily="50" charset="-127"/>
              </a:rPr>
              <a:t>     SSN</a:t>
            </a:r>
            <a:r>
              <a:rPr lang="en-US" altLang="ko-KR" sz="1400" baseline="30000" dirty="0" smtClean="0">
                <a:latin typeface="Palatino Linotype" pitchFamily="18" charset="0"/>
                <a:ea typeface="맑은 고딕" pitchFamily="50" charset="-127"/>
              </a:rPr>
              <a:t>+</a:t>
            </a:r>
            <a:r>
              <a:rPr lang="en-US" altLang="ko-KR" sz="1400" dirty="0" smtClean="0">
                <a:latin typeface="Palatino Linotype" pitchFamily="18" charset="0"/>
                <a:ea typeface="맑은 고딕" pitchFamily="50" charset="-127"/>
              </a:rPr>
              <a:t> = </a:t>
            </a:r>
          </a:p>
          <a:p>
            <a:pPr lvl="1" algn="just">
              <a:lnSpc>
                <a:spcPct val="110000"/>
              </a:lnSpc>
              <a:spcBef>
                <a:spcPct val="30000"/>
              </a:spcBef>
              <a:buNone/>
            </a:pPr>
            <a:r>
              <a:rPr lang="en-US" altLang="ko-KR" sz="1400" dirty="0" smtClean="0">
                <a:latin typeface="Palatino Linotype" pitchFamily="18" charset="0"/>
                <a:ea typeface="맑은 고딕" pitchFamily="50" charset="-127"/>
              </a:rPr>
              <a:t>     PNUMBER</a:t>
            </a:r>
            <a:r>
              <a:rPr lang="en-US" altLang="ko-KR" sz="1400" baseline="30000" dirty="0" smtClean="0">
                <a:latin typeface="Palatino Linotype" pitchFamily="18" charset="0"/>
                <a:ea typeface="맑은 고딕" pitchFamily="50" charset="-127"/>
              </a:rPr>
              <a:t>+</a:t>
            </a:r>
            <a:r>
              <a:rPr lang="en-US" altLang="ko-KR" sz="1400" dirty="0" smtClean="0">
                <a:latin typeface="Palatino Linotype" pitchFamily="18" charset="0"/>
                <a:ea typeface="맑은 고딕" pitchFamily="50" charset="-127"/>
              </a:rPr>
              <a:t> =</a:t>
            </a:r>
          </a:p>
          <a:p>
            <a:pPr lvl="1" algn="just">
              <a:lnSpc>
                <a:spcPct val="110000"/>
              </a:lnSpc>
              <a:spcBef>
                <a:spcPct val="30000"/>
              </a:spcBef>
              <a:buNone/>
            </a:pPr>
            <a:r>
              <a:rPr lang="en-US" altLang="ko-KR" sz="1400" dirty="0" smtClean="0">
                <a:latin typeface="Palatino Linotype" pitchFamily="18" charset="0"/>
                <a:ea typeface="맑은 고딕" pitchFamily="50" charset="-127"/>
              </a:rPr>
              <a:t>     {SSN, PNUMBER}</a:t>
            </a:r>
            <a:r>
              <a:rPr lang="en-US" altLang="ko-KR" sz="1400" baseline="30000" dirty="0" smtClean="0">
                <a:latin typeface="Palatino Linotype" pitchFamily="18" charset="0"/>
                <a:ea typeface="맑은 고딕" pitchFamily="50" charset="-127"/>
              </a:rPr>
              <a:t>+ </a:t>
            </a:r>
            <a:r>
              <a:rPr lang="en-US" altLang="ko-KR" sz="1400" dirty="0" smtClean="0">
                <a:latin typeface="Palatino Linotype" pitchFamily="18" charset="0"/>
                <a:ea typeface="맑은 고딕" pitchFamily="50" charset="-127"/>
              </a:rPr>
              <a:t>=</a:t>
            </a:r>
            <a:r>
              <a:rPr lang="en-US" altLang="ko-KR" sz="1400" baseline="30000" dirty="0" smtClean="0">
                <a:latin typeface="Palatino Linotype" pitchFamily="18" charset="0"/>
                <a:ea typeface="맑은 고딕" pitchFamily="50" charset="-127"/>
              </a:rPr>
              <a:t> </a:t>
            </a:r>
            <a:endParaRPr lang="en-US" altLang="ko-KR" sz="1400" dirty="0" smtClean="0"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27600" y="2756281"/>
            <a:ext cx="4216400" cy="17050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알고리즘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: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 F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하의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X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의 폐포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X+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를 구하는 알고리즘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" b="0" i="0" u="none" strike="noStrike" kern="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  <a:p>
            <a:pPr marL="0" marR="0" lvl="0" indent="0" algn="l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 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X</a:t>
            </a:r>
            <a:r>
              <a:rPr kumimoji="0" lang="en-US" altLang="ko-KR" sz="14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+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 := X;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  repeat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4013" algn="l"/>
                <a:tab pos="719138" algn="l"/>
                <a:tab pos="1073150" algn="l"/>
                <a:tab pos="1438275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  	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oldX</a:t>
            </a:r>
            <a:r>
              <a:rPr kumimoji="0" lang="en-US" altLang="ko-KR" sz="14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+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 := X</a:t>
            </a:r>
            <a:r>
              <a:rPr kumimoji="0" lang="en-US" altLang="ko-KR" sz="14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+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4013" algn="l"/>
                <a:tab pos="719138" algn="l"/>
                <a:tab pos="1073150" algn="l"/>
                <a:tab pos="1438275" algn="l"/>
              </a:tabLst>
              <a:defRPr/>
            </a:pPr>
            <a:r>
              <a:rPr kumimoji="0" lang="en-US" altLang="ko-KR" sz="1400" b="0" kern="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	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for each functional dependency Y→Z in F do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4013" algn="l"/>
                <a:tab pos="719138" algn="l"/>
                <a:tab pos="1073150" algn="l"/>
                <a:tab pos="1438275" algn="l"/>
              </a:tabLst>
              <a:defRPr/>
            </a:pPr>
            <a:r>
              <a:rPr kumimoji="0" lang="en-US" altLang="ko-KR" sz="1400" b="0" kern="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		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if Y⊆X</a:t>
            </a:r>
            <a:r>
              <a:rPr kumimoji="0" lang="en-US" altLang="ko-KR" sz="14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+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 then X</a:t>
            </a:r>
            <a:r>
              <a:rPr kumimoji="0" lang="en-US" altLang="ko-KR" sz="14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+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 := X</a:t>
            </a:r>
            <a:r>
              <a:rPr kumimoji="0" lang="en-US" altLang="ko-KR" sz="14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+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∪Z;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4013" algn="l"/>
                <a:tab pos="719138" algn="l"/>
                <a:tab pos="1073150" algn="l"/>
                <a:tab pos="1438275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 until (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oldX</a:t>
            </a:r>
            <a:r>
              <a:rPr kumimoji="0" lang="en-US" altLang="ko-KR" sz="14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+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 = X</a:t>
            </a:r>
            <a:r>
              <a:rPr kumimoji="0" lang="en-US" altLang="ko-KR" sz="14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+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968240" y="3070225"/>
            <a:ext cx="4053840" cy="137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57158" y="6314064"/>
            <a:ext cx="8573181" cy="338554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결국 키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(K)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는 자신의 폐포가 모든 </a:t>
            </a:r>
            <a:r>
              <a:rPr kumimoji="0" lang="ko-KR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애트리뷰트를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 포함하는 </a:t>
            </a:r>
            <a:r>
              <a:rPr kumimoji="0" lang="ko-KR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애트리뷰트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 집합을 의미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, K</a:t>
            </a:r>
            <a:r>
              <a:rPr kumimoji="0" lang="en-US" altLang="ko-KR" sz="16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+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 = {ALL}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7200" y="5080000"/>
            <a:ext cx="1371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{SSN, ENAME}</a:t>
            </a:r>
            <a:endParaRPr lang="ko-KR" altLang="en-US" sz="1300" dirty="0"/>
          </a:p>
        </p:txBody>
      </p:sp>
      <p:sp>
        <p:nvSpPr>
          <p:cNvPr id="8" name="TextBox 7"/>
          <p:cNvSpPr txBox="1"/>
          <p:nvPr/>
        </p:nvSpPr>
        <p:spPr>
          <a:xfrm>
            <a:off x="2235200" y="5323840"/>
            <a:ext cx="2905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Palatino Linotype" pitchFamily="18" charset="0"/>
                <a:ea typeface="맑은 고딕" pitchFamily="50" charset="-127"/>
              </a:rPr>
              <a:t>{PNUMBER, PNAME, PLOCATION}</a:t>
            </a:r>
            <a:endParaRPr lang="ko-KR" alt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2214880" y="5527040"/>
            <a:ext cx="3738880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10000"/>
              </a:lnSpc>
              <a:spcBef>
                <a:spcPct val="30000"/>
              </a:spcBef>
              <a:buNone/>
            </a:pPr>
            <a:r>
              <a:rPr lang="en-US" altLang="ko-KR" sz="1300" dirty="0" smtClean="0">
                <a:latin typeface="Palatino Linotype" pitchFamily="18" charset="0"/>
                <a:ea typeface="맑은 고딕" pitchFamily="50" charset="-127"/>
              </a:rPr>
              <a:t>{ SSN, PNUMBER, ENAME, PNAME, </a:t>
            </a:r>
          </a:p>
          <a:p>
            <a:pPr lvl="1" algn="just">
              <a:lnSpc>
                <a:spcPct val="110000"/>
              </a:lnSpc>
              <a:spcBef>
                <a:spcPct val="30000"/>
              </a:spcBef>
              <a:buNone/>
            </a:pPr>
            <a:r>
              <a:rPr lang="en-US" altLang="ko-KR" sz="1300" dirty="0" smtClean="0">
                <a:latin typeface="Palatino Linotype" pitchFamily="18" charset="0"/>
                <a:ea typeface="맑은 고딕" pitchFamily="50" charset="-127"/>
              </a:rPr>
              <a:t>  PLOCATION, HOURS}</a:t>
            </a:r>
            <a:endParaRPr lang="en-US" altLang="ko-KR" sz="1300" baseline="30000" dirty="0" smtClean="0"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18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주어진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스키마와 </a:t>
            </a:r>
            <a:r>
              <a:rPr lang="en-US" altLang="ko-KR" dirty="0" smtClean="0"/>
              <a:t>FD</a:t>
            </a:r>
            <a:r>
              <a:rPr lang="ko-KR" altLang="en-US" dirty="0" smtClean="0"/>
              <a:t>로부터 </a:t>
            </a:r>
            <a:r>
              <a:rPr lang="en-US" altLang="ko-KR" dirty="0" smtClean="0"/>
              <a:t>F</a:t>
            </a:r>
            <a:r>
              <a:rPr lang="en-US" altLang="ko-KR" baseline="30000" dirty="0" smtClean="0"/>
              <a:t>+</a:t>
            </a:r>
            <a:r>
              <a:rPr lang="ko-KR" altLang="en-US" dirty="0" smtClean="0"/>
              <a:t>를 구하시오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i="1" dirty="0" smtClean="0">
                <a:ea typeface="굴림" pitchFamily="50" charset="-127"/>
              </a:rPr>
              <a:t>R = (A, B, C, G, H, I)	     F= </a:t>
            </a:r>
            <a:r>
              <a:rPr lang="en-US" altLang="ko-KR" sz="2000" dirty="0" smtClean="0">
                <a:ea typeface="굴림" pitchFamily="50" charset="-127"/>
              </a:rPr>
              <a:t>{ </a:t>
            </a:r>
            <a:r>
              <a:rPr lang="en-US" altLang="ko-KR" sz="2000" i="1" dirty="0" smtClean="0">
                <a:ea typeface="굴림" pitchFamily="50" charset="-127"/>
                <a:sym typeface="Iconic Symbols Ext" pitchFamily="2" charset="2"/>
              </a:rPr>
              <a:t>A </a:t>
            </a:r>
            <a:r>
              <a:rPr lang="en-US" altLang="ko-KR" sz="2000" dirty="0" smtClean="0">
                <a:ea typeface="굴림" pitchFamily="50" charset="-127"/>
                <a:sym typeface="Symbol" pitchFamily="18" charset="2"/>
              </a:rPr>
              <a:t></a:t>
            </a:r>
            <a:r>
              <a:rPr lang="en-US" altLang="ko-KR" sz="2000" dirty="0" smtClean="0">
                <a:ea typeface="굴림" pitchFamily="50" charset="-127"/>
                <a:sym typeface="Monotype Sorts" charset="2"/>
              </a:rPr>
              <a:t> </a:t>
            </a:r>
            <a:r>
              <a:rPr lang="en-US" altLang="ko-KR" sz="2000" i="1" dirty="0" smtClean="0">
                <a:ea typeface="굴림" pitchFamily="50" charset="-127"/>
                <a:sym typeface="Monotype Sorts" charset="2"/>
              </a:rPr>
              <a:t>B</a:t>
            </a:r>
            <a:br>
              <a:rPr lang="en-US" altLang="ko-KR" sz="2000" i="1" dirty="0" smtClean="0">
                <a:ea typeface="굴림" pitchFamily="50" charset="-127"/>
                <a:sym typeface="Monotype Sorts" charset="2"/>
              </a:rPr>
            </a:br>
            <a:r>
              <a:rPr lang="en-US" altLang="ko-KR" sz="2000" i="1" dirty="0" smtClean="0">
                <a:ea typeface="굴림" pitchFamily="50" charset="-127"/>
                <a:sym typeface="Monotype Sorts" charset="2"/>
              </a:rPr>
              <a:t>	  				  </a:t>
            </a:r>
            <a:r>
              <a:rPr lang="en-US" altLang="ko-KR" sz="2000" i="1" dirty="0" smtClean="0">
                <a:ea typeface="굴림" pitchFamily="50" charset="-127"/>
                <a:sym typeface="Iconic Symbols Ext" pitchFamily="2" charset="2"/>
              </a:rPr>
              <a:t>A </a:t>
            </a:r>
            <a:r>
              <a:rPr lang="en-US" altLang="ko-KR" sz="2000" dirty="0" smtClean="0">
                <a:ea typeface="굴림" pitchFamily="50" charset="-127"/>
                <a:sym typeface="Symbol" pitchFamily="18" charset="2"/>
              </a:rPr>
              <a:t></a:t>
            </a:r>
            <a:r>
              <a:rPr lang="en-US" altLang="ko-KR" sz="2000" dirty="0" smtClean="0">
                <a:ea typeface="굴림" pitchFamily="50" charset="-127"/>
                <a:sym typeface="Monotype Sorts" charset="2"/>
              </a:rPr>
              <a:t> </a:t>
            </a:r>
            <a:r>
              <a:rPr lang="en-US" altLang="ko-KR" sz="2000" i="1" dirty="0" smtClean="0">
                <a:ea typeface="굴림" pitchFamily="50" charset="-127"/>
                <a:sym typeface="Monotype Sorts" charset="2"/>
              </a:rPr>
              <a:t>C</a:t>
            </a:r>
            <a:br>
              <a:rPr lang="en-US" altLang="ko-KR" sz="2000" i="1" dirty="0" smtClean="0">
                <a:ea typeface="굴림" pitchFamily="50" charset="-127"/>
                <a:sym typeface="Monotype Sorts" charset="2"/>
              </a:rPr>
            </a:br>
            <a:r>
              <a:rPr lang="en-US" altLang="ko-KR" sz="2000" i="1" dirty="0" smtClean="0">
                <a:ea typeface="굴림" pitchFamily="50" charset="-127"/>
                <a:sym typeface="Monotype Sorts" charset="2"/>
              </a:rPr>
              <a:t>				          </a:t>
            </a:r>
            <a:r>
              <a:rPr lang="en-US" altLang="ko-KR" sz="2000" i="1" dirty="0" smtClean="0">
                <a:ea typeface="굴림" pitchFamily="50" charset="-127"/>
                <a:sym typeface="Iconic Symbols Ext" pitchFamily="2" charset="2"/>
              </a:rPr>
              <a:t>CG </a:t>
            </a:r>
            <a:r>
              <a:rPr lang="en-US" altLang="ko-KR" sz="2000" dirty="0" smtClean="0">
                <a:ea typeface="굴림" pitchFamily="50" charset="-127"/>
                <a:sym typeface="Symbol" pitchFamily="18" charset="2"/>
              </a:rPr>
              <a:t></a:t>
            </a:r>
            <a:r>
              <a:rPr lang="en-US" altLang="ko-KR" sz="2000" dirty="0" smtClean="0">
                <a:ea typeface="굴림" pitchFamily="50" charset="-127"/>
                <a:sym typeface="Monotype Sorts" charset="2"/>
              </a:rPr>
              <a:t> </a:t>
            </a:r>
            <a:r>
              <a:rPr lang="en-US" altLang="ko-KR" sz="2000" i="1" dirty="0" smtClean="0">
                <a:ea typeface="굴림" pitchFamily="50" charset="-127"/>
                <a:sym typeface="Monotype Sorts" charset="2"/>
              </a:rPr>
              <a:t>H</a:t>
            </a:r>
            <a:br>
              <a:rPr lang="en-US" altLang="ko-KR" sz="2000" i="1" dirty="0" smtClean="0">
                <a:ea typeface="굴림" pitchFamily="50" charset="-127"/>
                <a:sym typeface="Monotype Sorts" charset="2"/>
              </a:rPr>
            </a:br>
            <a:r>
              <a:rPr lang="en-US" altLang="ko-KR" sz="2000" i="1" dirty="0" smtClean="0">
                <a:ea typeface="굴림" pitchFamily="50" charset="-127"/>
                <a:sym typeface="Monotype Sorts" charset="2"/>
              </a:rPr>
              <a:t>					</a:t>
            </a:r>
            <a:r>
              <a:rPr lang="en-US" altLang="ko-KR" sz="2000" i="1" dirty="0" smtClean="0">
                <a:ea typeface="굴림" pitchFamily="50" charset="-127"/>
                <a:sym typeface="Iconic Symbols Ext" pitchFamily="2" charset="2"/>
              </a:rPr>
              <a:t>CG </a:t>
            </a:r>
            <a:r>
              <a:rPr lang="en-US" altLang="ko-KR" sz="2000" dirty="0" smtClean="0">
                <a:ea typeface="굴림" pitchFamily="50" charset="-127"/>
                <a:sym typeface="Symbol" pitchFamily="18" charset="2"/>
              </a:rPr>
              <a:t></a:t>
            </a:r>
            <a:r>
              <a:rPr lang="en-US" altLang="ko-KR" sz="2000" dirty="0" smtClean="0">
                <a:ea typeface="굴림" pitchFamily="50" charset="-127"/>
                <a:sym typeface="Monotype Sorts" charset="2"/>
              </a:rPr>
              <a:t> </a:t>
            </a:r>
            <a:r>
              <a:rPr lang="en-US" altLang="ko-KR" sz="2000" i="1" dirty="0" smtClean="0">
                <a:ea typeface="굴림" pitchFamily="50" charset="-127"/>
                <a:sym typeface="Monotype Sorts" charset="2"/>
              </a:rPr>
              <a:t>I</a:t>
            </a:r>
            <a:br>
              <a:rPr lang="en-US" altLang="ko-KR" sz="2000" i="1" dirty="0" smtClean="0">
                <a:ea typeface="굴림" pitchFamily="50" charset="-127"/>
                <a:sym typeface="Monotype Sorts" charset="2"/>
              </a:rPr>
            </a:br>
            <a:r>
              <a:rPr lang="en-US" altLang="ko-KR" sz="2000" i="1" dirty="0" smtClean="0">
                <a:ea typeface="굴림" pitchFamily="50" charset="-127"/>
                <a:sym typeface="Monotype Sorts" charset="2"/>
              </a:rPr>
              <a:t>					  </a:t>
            </a:r>
            <a:r>
              <a:rPr lang="en-US" altLang="ko-KR" sz="2000" i="1" dirty="0" smtClean="0">
                <a:ea typeface="굴림" pitchFamily="50" charset="-127"/>
                <a:sym typeface="Iconic Symbols Ext" pitchFamily="2" charset="2"/>
              </a:rPr>
              <a:t>B </a:t>
            </a:r>
            <a:r>
              <a:rPr lang="en-US" altLang="ko-KR" sz="2000" dirty="0" smtClean="0">
                <a:ea typeface="굴림" pitchFamily="50" charset="-127"/>
                <a:sym typeface="Symbol" pitchFamily="18" charset="2"/>
              </a:rPr>
              <a:t></a:t>
            </a:r>
            <a:r>
              <a:rPr lang="en-US" altLang="ko-KR" sz="2000" dirty="0" smtClean="0">
                <a:ea typeface="굴림" pitchFamily="50" charset="-127"/>
                <a:sym typeface="Monotype Sorts" charset="2"/>
              </a:rPr>
              <a:t> </a:t>
            </a:r>
            <a:r>
              <a:rPr lang="en-US" altLang="ko-KR" sz="2000" i="1" dirty="0" smtClean="0">
                <a:ea typeface="굴림" pitchFamily="50" charset="-127"/>
                <a:sym typeface="Monotype Sorts" charset="2"/>
              </a:rPr>
              <a:t>H  </a:t>
            </a:r>
            <a:r>
              <a:rPr lang="en-US" altLang="ko-KR" sz="2000" dirty="0" smtClean="0">
                <a:ea typeface="굴림" pitchFamily="50" charset="-127"/>
                <a:sym typeface="Monotype Sorts" charset="2"/>
              </a:rPr>
              <a:t>}</a:t>
            </a:r>
            <a:endParaRPr lang="en-US" altLang="ko-KR" sz="2000" dirty="0" smtClean="0">
              <a:ea typeface="굴림" pitchFamily="50" charset="-127"/>
              <a:sym typeface="MS LineDraw" pitchFamily="49" charset="2"/>
            </a:endParaRP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19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  <a:defRPr/>
            </a:pP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  <a:defRPr/>
            </a:pP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논리적 데이터 모델 설계 시에 </a:t>
            </a:r>
            <a:r>
              <a:rPr lang="ko-KR" altLang="en-US" sz="2400" dirty="0" smtClean="0">
                <a:solidFill>
                  <a:srgbClr val="FFC000"/>
                </a:solidFill>
              </a:rPr>
              <a:t>정규화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를 적용하여 설계할 수 있다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2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주어진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스키마와 </a:t>
            </a:r>
            <a:r>
              <a:rPr lang="en-US" altLang="ko-KR" dirty="0" smtClean="0"/>
              <a:t>FD</a:t>
            </a:r>
            <a:r>
              <a:rPr lang="ko-KR" altLang="en-US" dirty="0" smtClean="0"/>
              <a:t>로부터 아래</a:t>
            </a:r>
            <a:r>
              <a:rPr lang="en-US" altLang="ko-KR" dirty="0" smtClean="0"/>
              <a:t> </a:t>
            </a:r>
            <a:r>
              <a:rPr lang="ko-KR" altLang="en-US" dirty="0" smtClean="0"/>
              <a:t>질문에 답하시오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i="1" dirty="0" smtClean="0">
                <a:ea typeface="굴림" pitchFamily="50" charset="-127"/>
              </a:rPr>
              <a:t>R = (A, B, C, G, H, I)	     F= </a:t>
            </a:r>
            <a:r>
              <a:rPr lang="en-US" altLang="ko-KR" sz="2000" dirty="0" smtClean="0">
                <a:ea typeface="굴림" pitchFamily="50" charset="-127"/>
              </a:rPr>
              <a:t>{ </a:t>
            </a:r>
            <a:r>
              <a:rPr lang="en-US" altLang="ko-KR" sz="2000" i="1" dirty="0" smtClean="0">
                <a:ea typeface="굴림" pitchFamily="50" charset="-127"/>
                <a:sym typeface="Iconic Symbols Ext" pitchFamily="2" charset="2"/>
              </a:rPr>
              <a:t>A </a:t>
            </a:r>
            <a:r>
              <a:rPr lang="en-US" altLang="ko-KR" sz="2000" dirty="0" smtClean="0">
                <a:ea typeface="굴림" pitchFamily="50" charset="-127"/>
                <a:sym typeface="Symbol" pitchFamily="18" charset="2"/>
              </a:rPr>
              <a:t></a:t>
            </a:r>
            <a:r>
              <a:rPr lang="en-US" altLang="ko-KR" sz="2000" dirty="0" smtClean="0">
                <a:ea typeface="굴림" pitchFamily="50" charset="-127"/>
                <a:sym typeface="Monotype Sorts" charset="2"/>
              </a:rPr>
              <a:t> </a:t>
            </a:r>
            <a:r>
              <a:rPr lang="en-US" altLang="ko-KR" sz="2000" i="1" dirty="0" smtClean="0">
                <a:ea typeface="굴림" pitchFamily="50" charset="-127"/>
                <a:sym typeface="Monotype Sorts" charset="2"/>
              </a:rPr>
              <a:t>B</a:t>
            </a:r>
            <a:br>
              <a:rPr lang="en-US" altLang="ko-KR" sz="2000" i="1" dirty="0" smtClean="0">
                <a:ea typeface="굴림" pitchFamily="50" charset="-127"/>
                <a:sym typeface="Monotype Sorts" charset="2"/>
              </a:rPr>
            </a:br>
            <a:r>
              <a:rPr lang="en-US" altLang="ko-KR" sz="2000" i="1" dirty="0" smtClean="0">
                <a:ea typeface="굴림" pitchFamily="50" charset="-127"/>
                <a:sym typeface="Monotype Sorts" charset="2"/>
              </a:rPr>
              <a:t>	  				    </a:t>
            </a:r>
            <a:r>
              <a:rPr lang="en-US" altLang="ko-KR" sz="2000" i="1" dirty="0" smtClean="0">
                <a:ea typeface="굴림" pitchFamily="50" charset="-127"/>
                <a:sym typeface="Iconic Symbols Ext" pitchFamily="2" charset="2"/>
              </a:rPr>
              <a:t>A </a:t>
            </a:r>
            <a:r>
              <a:rPr lang="en-US" altLang="ko-KR" sz="2000" dirty="0" smtClean="0">
                <a:ea typeface="굴림" pitchFamily="50" charset="-127"/>
                <a:sym typeface="Symbol" pitchFamily="18" charset="2"/>
              </a:rPr>
              <a:t></a:t>
            </a:r>
            <a:r>
              <a:rPr lang="en-US" altLang="ko-KR" sz="2000" dirty="0" smtClean="0">
                <a:ea typeface="굴림" pitchFamily="50" charset="-127"/>
                <a:sym typeface="Monotype Sorts" charset="2"/>
              </a:rPr>
              <a:t> </a:t>
            </a:r>
            <a:r>
              <a:rPr lang="en-US" altLang="ko-KR" sz="2000" i="1" dirty="0" smtClean="0">
                <a:ea typeface="굴림" pitchFamily="50" charset="-127"/>
                <a:sym typeface="Monotype Sorts" charset="2"/>
              </a:rPr>
              <a:t>C</a:t>
            </a:r>
            <a:br>
              <a:rPr lang="en-US" altLang="ko-KR" sz="2000" i="1" dirty="0" smtClean="0">
                <a:ea typeface="굴림" pitchFamily="50" charset="-127"/>
                <a:sym typeface="Monotype Sorts" charset="2"/>
              </a:rPr>
            </a:br>
            <a:r>
              <a:rPr lang="en-US" altLang="ko-KR" sz="2000" i="1" dirty="0" smtClean="0">
                <a:ea typeface="굴림" pitchFamily="50" charset="-127"/>
                <a:sym typeface="Monotype Sorts" charset="2"/>
              </a:rPr>
              <a:t>					   </a:t>
            </a:r>
            <a:r>
              <a:rPr lang="en-US" altLang="ko-KR" sz="2000" i="1" dirty="0" smtClean="0">
                <a:ea typeface="굴림" pitchFamily="50" charset="-127"/>
                <a:sym typeface="Iconic Symbols Ext" pitchFamily="2" charset="2"/>
              </a:rPr>
              <a:t>CG </a:t>
            </a:r>
            <a:r>
              <a:rPr lang="en-US" altLang="ko-KR" sz="2000" dirty="0" smtClean="0">
                <a:ea typeface="굴림" pitchFamily="50" charset="-127"/>
                <a:sym typeface="Symbol" pitchFamily="18" charset="2"/>
              </a:rPr>
              <a:t></a:t>
            </a:r>
            <a:r>
              <a:rPr lang="en-US" altLang="ko-KR" sz="2000" dirty="0" smtClean="0">
                <a:ea typeface="굴림" pitchFamily="50" charset="-127"/>
                <a:sym typeface="Monotype Sorts" charset="2"/>
              </a:rPr>
              <a:t> </a:t>
            </a:r>
            <a:r>
              <a:rPr lang="en-US" altLang="ko-KR" sz="2000" i="1" dirty="0" smtClean="0">
                <a:ea typeface="굴림" pitchFamily="50" charset="-127"/>
                <a:sym typeface="Monotype Sorts" charset="2"/>
              </a:rPr>
              <a:t>H</a:t>
            </a:r>
            <a:br>
              <a:rPr lang="en-US" altLang="ko-KR" sz="2000" i="1" dirty="0" smtClean="0">
                <a:ea typeface="굴림" pitchFamily="50" charset="-127"/>
                <a:sym typeface="Monotype Sorts" charset="2"/>
              </a:rPr>
            </a:br>
            <a:r>
              <a:rPr lang="en-US" altLang="ko-KR" sz="2000" i="1" dirty="0" smtClean="0">
                <a:ea typeface="굴림" pitchFamily="50" charset="-127"/>
                <a:sym typeface="Monotype Sorts" charset="2"/>
              </a:rPr>
              <a:t>					   </a:t>
            </a:r>
            <a:r>
              <a:rPr lang="en-US" altLang="ko-KR" sz="2000" i="1" dirty="0" smtClean="0">
                <a:ea typeface="굴림" pitchFamily="50" charset="-127"/>
                <a:sym typeface="Iconic Symbols Ext" pitchFamily="2" charset="2"/>
              </a:rPr>
              <a:t>CG </a:t>
            </a:r>
            <a:r>
              <a:rPr lang="en-US" altLang="ko-KR" sz="2000" dirty="0" smtClean="0">
                <a:ea typeface="굴림" pitchFamily="50" charset="-127"/>
                <a:sym typeface="Symbol" pitchFamily="18" charset="2"/>
              </a:rPr>
              <a:t></a:t>
            </a:r>
            <a:r>
              <a:rPr lang="en-US" altLang="ko-KR" sz="2000" dirty="0" smtClean="0">
                <a:ea typeface="굴림" pitchFamily="50" charset="-127"/>
                <a:sym typeface="Monotype Sorts" charset="2"/>
              </a:rPr>
              <a:t> </a:t>
            </a:r>
            <a:r>
              <a:rPr lang="en-US" altLang="ko-KR" sz="2000" i="1" dirty="0" smtClean="0">
                <a:ea typeface="굴림" pitchFamily="50" charset="-127"/>
                <a:sym typeface="Monotype Sorts" charset="2"/>
              </a:rPr>
              <a:t>I</a:t>
            </a:r>
            <a:br>
              <a:rPr lang="en-US" altLang="ko-KR" sz="2000" i="1" dirty="0" smtClean="0">
                <a:ea typeface="굴림" pitchFamily="50" charset="-127"/>
                <a:sym typeface="Monotype Sorts" charset="2"/>
              </a:rPr>
            </a:br>
            <a:r>
              <a:rPr lang="en-US" altLang="ko-KR" sz="2000" i="1" dirty="0" smtClean="0">
                <a:ea typeface="굴림" pitchFamily="50" charset="-127"/>
                <a:sym typeface="Monotype Sorts" charset="2"/>
              </a:rPr>
              <a:t>					     </a:t>
            </a:r>
            <a:r>
              <a:rPr lang="en-US" altLang="ko-KR" sz="2000" i="1" dirty="0" smtClean="0">
                <a:ea typeface="굴림" pitchFamily="50" charset="-127"/>
                <a:sym typeface="Iconic Symbols Ext" pitchFamily="2" charset="2"/>
              </a:rPr>
              <a:t>B </a:t>
            </a:r>
            <a:r>
              <a:rPr lang="en-US" altLang="ko-KR" sz="2000" dirty="0" smtClean="0">
                <a:ea typeface="굴림" pitchFamily="50" charset="-127"/>
                <a:sym typeface="Symbol" pitchFamily="18" charset="2"/>
              </a:rPr>
              <a:t></a:t>
            </a:r>
            <a:r>
              <a:rPr lang="en-US" altLang="ko-KR" sz="2000" dirty="0" smtClean="0">
                <a:ea typeface="굴림" pitchFamily="50" charset="-127"/>
                <a:sym typeface="Monotype Sorts" charset="2"/>
              </a:rPr>
              <a:t> </a:t>
            </a:r>
            <a:r>
              <a:rPr lang="en-US" altLang="ko-KR" sz="2000" i="1" dirty="0" smtClean="0">
                <a:ea typeface="굴림" pitchFamily="50" charset="-127"/>
                <a:sym typeface="Monotype Sorts" charset="2"/>
              </a:rPr>
              <a:t>H	</a:t>
            </a:r>
            <a:r>
              <a:rPr lang="en-US" altLang="ko-KR" sz="2000" dirty="0" smtClean="0">
                <a:ea typeface="굴림" pitchFamily="50" charset="-127"/>
                <a:sym typeface="Monotype Sorts" charset="2"/>
              </a:rPr>
              <a:t>}</a:t>
            </a:r>
            <a:endParaRPr lang="en-US" altLang="ko-KR" sz="2000" dirty="0" smtClean="0">
              <a:ea typeface="굴림" pitchFamily="50" charset="-127"/>
              <a:sym typeface="MS LineDraw" pitchFamily="49" charset="2"/>
            </a:endParaRPr>
          </a:p>
          <a:p>
            <a:pPr>
              <a:buNone/>
            </a:pPr>
            <a:r>
              <a:rPr lang="en-US" altLang="ko-KR" sz="2000" dirty="0" smtClean="0"/>
              <a:t>   *  (AG)</a:t>
            </a:r>
            <a:r>
              <a:rPr lang="en-US" altLang="ko-KR" sz="2000" baseline="30000" dirty="0" smtClean="0"/>
              <a:t>+</a:t>
            </a:r>
            <a:r>
              <a:rPr lang="ko-KR" altLang="en-US" sz="2000" dirty="0" smtClean="0"/>
              <a:t>를 구하시오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   *  AG </a:t>
            </a:r>
            <a:r>
              <a:rPr lang="ko-KR" altLang="en-US" sz="2000" dirty="0" smtClean="0"/>
              <a:t>가</a:t>
            </a:r>
            <a:r>
              <a:rPr lang="en-US" altLang="ko-KR" sz="2000" dirty="0" smtClean="0"/>
              <a:t> super key</a:t>
            </a:r>
            <a:r>
              <a:rPr lang="ko-KR" altLang="en-US" sz="2000" dirty="0" smtClean="0"/>
              <a:t>인가</a:t>
            </a:r>
            <a:r>
              <a:rPr lang="en-US" altLang="ko-KR" sz="2000" dirty="0" smtClean="0"/>
              <a:t>?</a:t>
            </a:r>
          </a:p>
          <a:p>
            <a:pPr>
              <a:buNone/>
            </a:pPr>
            <a:r>
              <a:rPr lang="en-US" altLang="ko-KR" sz="2000" dirty="0" smtClean="0"/>
              <a:t>   *  AG </a:t>
            </a:r>
            <a:r>
              <a:rPr lang="ko-KR" altLang="en-US" sz="2000" dirty="0" smtClean="0"/>
              <a:t>가</a:t>
            </a:r>
            <a:r>
              <a:rPr lang="en-US" altLang="ko-KR" sz="2000" dirty="0" smtClean="0"/>
              <a:t> candidate key</a:t>
            </a:r>
            <a:r>
              <a:rPr lang="ko-KR" altLang="en-US" sz="2000" dirty="0" smtClean="0"/>
              <a:t>인가</a:t>
            </a:r>
            <a:r>
              <a:rPr lang="en-US" altLang="ko-KR" sz="2000" dirty="0" smtClean="0"/>
              <a:t>?</a:t>
            </a: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20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정규형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(Normal Form)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2800" dirty="0" smtClean="0">
                <a:latin typeface="Palatino Linotype" pitchFamily="18" charset="0"/>
                <a:ea typeface="맑은 고딕" pitchFamily="50" charset="-127"/>
              </a:rPr>
              <a:t>제</a:t>
            </a:r>
            <a:r>
              <a:rPr lang="en-US" altLang="ko-KR" sz="2800" dirty="0" smtClean="0">
                <a:latin typeface="Palatino Linotype" pitchFamily="18" charset="0"/>
                <a:ea typeface="맑은 고딕" pitchFamily="50" charset="-127"/>
              </a:rPr>
              <a:t>1</a:t>
            </a:r>
            <a:r>
              <a:rPr lang="ko-KR" altLang="en-US" sz="2800" dirty="0" smtClean="0">
                <a:latin typeface="Palatino Linotype" pitchFamily="18" charset="0"/>
                <a:ea typeface="맑은 고딕" pitchFamily="50" charset="-127"/>
              </a:rPr>
              <a:t>정규형</a:t>
            </a:r>
            <a:endParaRPr lang="en-US" altLang="ko-KR" sz="2800" dirty="0" smtClean="0">
              <a:latin typeface="Palatino Linotype" pitchFamily="18" charset="0"/>
              <a:ea typeface="맑은 고딕" pitchFamily="50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2400" dirty="0" err="1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애트리뷰트의</a:t>
            </a:r>
            <a:r>
              <a:rPr lang="ko-KR" altLang="en-US" sz="24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 도메인이 오직 원자 값만을 포함하고</a:t>
            </a:r>
            <a:r>
              <a:rPr lang="en-US" altLang="ko-KR" sz="24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, </a:t>
            </a:r>
            <a:r>
              <a:rPr lang="ko-KR" altLang="en-US" sz="2400" dirty="0" err="1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투플의</a:t>
            </a:r>
            <a:r>
              <a:rPr lang="ko-KR" altLang="en-US" sz="24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 모든 </a:t>
            </a:r>
            <a:r>
              <a:rPr lang="ko-KR" altLang="en-US" sz="2400" dirty="0" err="1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애트리뷰트가</a:t>
            </a:r>
            <a:r>
              <a:rPr lang="ko-KR" altLang="en-US" sz="24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 도메인에 속하는 하나의 값을 가져야 한다</a:t>
            </a:r>
            <a:r>
              <a:rPr lang="en-US" altLang="ko-KR" sz="24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24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복합 </a:t>
            </a:r>
            <a:r>
              <a:rPr lang="ko-KR" altLang="en-US" sz="2400" dirty="0" err="1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애트리뷰트</a:t>
            </a:r>
            <a:r>
              <a:rPr lang="en-US" altLang="ko-KR" sz="24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, </a:t>
            </a:r>
            <a:r>
              <a:rPr lang="ko-KR" altLang="en-US" sz="2400" dirty="0" err="1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다중값</a:t>
            </a:r>
            <a:r>
              <a:rPr lang="ko-KR" altLang="en-US" sz="24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애트리뷰트</a:t>
            </a:r>
            <a:r>
              <a:rPr lang="en-US" altLang="ko-KR" sz="24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, </a:t>
            </a:r>
            <a:r>
              <a:rPr lang="ko-KR" altLang="en-US" sz="24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그리고 중첩 </a:t>
            </a:r>
            <a:r>
              <a:rPr lang="ko-KR" altLang="en-US" sz="2400" dirty="0" err="1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릴레이션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등 비원자적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(non-atomic) </a:t>
            </a:r>
            <a:r>
              <a:rPr lang="ko-KR" altLang="en-US" sz="2400" dirty="0" err="1" smtClean="0">
                <a:latin typeface="Palatino Linotype" pitchFamily="18" charset="0"/>
                <a:ea typeface="맑은 고딕" pitchFamily="50" charset="-127"/>
              </a:rPr>
              <a:t>애트리뷰트들을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 허용하지 않는 </a:t>
            </a:r>
            <a:r>
              <a:rPr lang="ko-KR" altLang="en-US" sz="2400" dirty="0" err="1" smtClean="0">
                <a:latin typeface="Palatino Linotype" pitchFamily="18" charset="0"/>
                <a:ea typeface="맑은 고딕" pitchFamily="50" charset="-127"/>
              </a:rPr>
              <a:t>릴레이션의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 형태</a:t>
            </a:r>
            <a:endParaRPr lang="ko-KR" altLang="en-US" dirty="0" smtClean="0">
              <a:latin typeface="Palatino Linotype" pitchFamily="18" charset="0"/>
              <a:ea typeface="맑은 고딕" pitchFamily="50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제</a:t>
            </a:r>
            <a:r>
              <a:rPr lang="en-US" altLang="ko-KR" dirty="0" smtClean="0">
                <a:latin typeface="+mj-ea"/>
              </a:rPr>
              <a:t>1</a:t>
            </a:r>
            <a:r>
              <a:rPr lang="ko-KR" altLang="en-US" dirty="0" smtClean="0">
                <a:latin typeface="+mj-ea"/>
              </a:rPr>
              <a:t>정규형 </a:t>
            </a:r>
            <a:r>
              <a:rPr lang="en-US" altLang="ko-KR" dirty="0" smtClean="0">
                <a:latin typeface="+mj-ea"/>
              </a:rPr>
              <a:t>(1NF)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22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8822" y="1987207"/>
            <a:ext cx="1130301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DNAME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61823" y="1987207"/>
            <a:ext cx="1358901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sng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DNUMBER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33425" y="1987207"/>
            <a:ext cx="1054101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DMGRSSN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00226" y="1987207"/>
            <a:ext cx="2044702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DLOCATIONS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6272" y="1752257"/>
            <a:ext cx="1366812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DEPARTMENT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441274" y="2285658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1222073" y="2514258"/>
            <a:ext cx="2438403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222073" y="2285658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660475" y="2285658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3812875" y="2514258"/>
            <a:ext cx="1600202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5413077" y="2285658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prstDash val="sysDot"/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84532" y="3126399"/>
            <a:ext cx="1130301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DNAME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727533" y="3126399"/>
            <a:ext cx="1358901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sng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DNUMBER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01982" y="2891448"/>
            <a:ext cx="1366812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DEPARTMENT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182" y="3501049"/>
            <a:ext cx="1290612" cy="61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Research</a:t>
            </a:r>
          </a:p>
          <a:p>
            <a:pPr marL="0" marR="0" lvl="0" indent="0" algn="l" defTabSz="91440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Administration</a:t>
            </a:r>
          </a:p>
          <a:p>
            <a:pPr marL="0" marR="0" lvl="0" indent="0" algn="l" defTabSz="91440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Headquarters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102184" y="3501049"/>
            <a:ext cx="762001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4</a:t>
            </a:r>
          </a:p>
          <a:p>
            <a:pPr marL="0" marR="0" lvl="0" indent="0" defTabSz="91440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5</a:t>
            </a:r>
          </a:p>
          <a:p>
            <a:pPr marL="0" marR="0" lvl="0" indent="0" defTabSz="91440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1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078485" y="3501049"/>
            <a:ext cx="1219201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333445555</a:t>
            </a:r>
          </a:p>
          <a:p>
            <a:pPr marL="0" marR="0" lvl="0" indent="0" defTabSz="91440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987654321</a:t>
            </a:r>
          </a:p>
          <a:p>
            <a:pPr marL="0" marR="0" lvl="0" indent="0" defTabSz="91440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888665555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150062" y="3501049"/>
            <a:ext cx="2362202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{Bellaire, Sugarland, Houston}</a:t>
            </a:r>
          </a:p>
          <a:p>
            <a:pPr marL="0" marR="0" lvl="0" indent="0" defTabSz="91440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{Stafford}</a:t>
            </a:r>
          </a:p>
          <a:p>
            <a:pPr marL="0" marR="0" lvl="0" indent="0" defTabSz="91440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{Houston}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099135" y="3126399"/>
            <a:ext cx="1054101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DMGRSSN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165936" y="3126399"/>
            <a:ext cx="2044702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DLOCATIONS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84532" y="4688501"/>
            <a:ext cx="1130301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DNAME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727533" y="4688501"/>
            <a:ext cx="1358901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sng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DNUMBER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01982" y="4453551"/>
            <a:ext cx="1366812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DEPARTMENT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78182" y="5063151"/>
            <a:ext cx="1290612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Research</a:t>
            </a:r>
          </a:p>
          <a:p>
            <a:pPr marL="0" marR="0" lvl="0" indent="0" algn="l" defTabSz="91440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Research</a:t>
            </a:r>
          </a:p>
          <a:p>
            <a:pPr marL="0" marR="0" lvl="0" indent="0" algn="l" defTabSz="91440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Research</a:t>
            </a:r>
          </a:p>
          <a:p>
            <a:pPr marL="0" marR="0" lvl="0" indent="0" algn="l" defTabSz="91440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Administration</a:t>
            </a:r>
          </a:p>
          <a:p>
            <a:pPr marL="0" marR="0" lvl="0" indent="0" algn="l" defTabSz="91440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Headquarters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102184" y="5063151"/>
            <a:ext cx="762001" cy="1008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4</a:t>
            </a:r>
          </a:p>
          <a:p>
            <a:pPr marL="0" marR="0" lvl="0" indent="0" defTabSz="91440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4</a:t>
            </a:r>
          </a:p>
          <a:p>
            <a:pPr marL="0" marR="0" lvl="0" indent="0" defTabSz="91440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4</a:t>
            </a:r>
          </a:p>
          <a:p>
            <a:pPr marL="0" marR="0" lvl="0" indent="0" defTabSz="91440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5</a:t>
            </a:r>
          </a:p>
          <a:p>
            <a:pPr marL="0" marR="0" lvl="0" indent="0" defTabSz="91440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1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078485" y="5063151"/>
            <a:ext cx="1219201" cy="1008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333445555</a:t>
            </a:r>
          </a:p>
          <a:p>
            <a:pPr marL="0" marR="0" lvl="0" indent="0" defTabSz="91440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333445555</a:t>
            </a:r>
          </a:p>
          <a:p>
            <a:pPr marL="0" marR="0" lvl="0" indent="0" defTabSz="91440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333445555</a:t>
            </a:r>
          </a:p>
          <a:p>
            <a:pPr marL="0" marR="0" lvl="0" indent="0" defTabSz="91440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987654321</a:t>
            </a:r>
          </a:p>
          <a:p>
            <a:pPr marL="0" marR="0" lvl="0" indent="0" defTabSz="91440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888665555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150062" y="5063151"/>
            <a:ext cx="2362202" cy="1008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Bellaire</a:t>
            </a:r>
          </a:p>
          <a:p>
            <a:pPr marL="0" marR="0" lvl="0" indent="0" defTabSz="91440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Sugarland</a:t>
            </a:r>
          </a:p>
          <a:p>
            <a:pPr marL="0" marR="0" lvl="0" indent="0" defTabSz="91440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Houston</a:t>
            </a:r>
          </a:p>
          <a:p>
            <a:pPr marL="0" marR="0" lvl="0" indent="0" defTabSz="91440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Stafford</a:t>
            </a:r>
          </a:p>
          <a:p>
            <a:pPr marL="0" marR="0" lvl="0" indent="0" defTabSz="91440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Houston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099135" y="4688501"/>
            <a:ext cx="1054101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DMGRSSN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165936" y="4688501"/>
            <a:ext cx="2044702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sng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DLOCATIONS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69380" y="1920240"/>
            <a:ext cx="2366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제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1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정규형이 아닌 </a:t>
            </a:r>
            <a:r>
              <a:rPr lang="ko-KR" altLang="en-US" dirty="0" err="1" smtClean="0">
                <a:latin typeface="Palatino Linotype" pitchFamily="18" charset="0"/>
                <a:ea typeface="맑은 고딕" pitchFamily="50" charset="-127"/>
              </a:rPr>
              <a:t>릴레이션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 스키마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69380" y="3234690"/>
            <a:ext cx="2366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Palatino Linotype" pitchFamily="18" charset="0"/>
                <a:ea typeface="맑은 고딕" pitchFamily="50" charset="-127"/>
              </a:rPr>
              <a:t>릴레이션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Palatino Linotype" pitchFamily="18" charset="0"/>
                <a:ea typeface="맑은 고딕" pitchFamily="50" charset="-127"/>
              </a:rPr>
              <a:t>인스턴스의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 예 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(</a:t>
            </a:r>
            <a:r>
              <a:rPr lang="ko-KR" altLang="en-US" dirty="0" err="1" smtClean="0">
                <a:latin typeface="Palatino Linotype" pitchFamily="18" charset="0"/>
                <a:ea typeface="맑은 고딕" pitchFamily="50" charset="-127"/>
              </a:rPr>
              <a:t>다중값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)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469380" y="4514850"/>
            <a:ext cx="2366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중복이 포함된 제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1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정규형 </a:t>
            </a:r>
            <a:r>
              <a:rPr lang="ko-KR" altLang="en-US" dirty="0" err="1" smtClean="0">
                <a:latin typeface="Palatino Linotype" pitchFamily="18" charset="0"/>
                <a:ea typeface="맑은 고딕" pitchFamily="50" charset="-127"/>
              </a:rPr>
              <a:t>릴레이션</a:t>
            </a:r>
            <a:endParaRPr lang="ko-KR" altLang="en-US" dirty="0"/>
          </a:p>
        </p:txBody>
      </p:sp>
      <p:sp>
        <p:nvSpPr>
          <p:cNvPr id="39" name="아래쪽 화살표 38"/>
          <p:cNvSpPr/>
          <p:nvPr/>
        </p:nvSpPr>
        <p:spPr>
          <a:xfrm>
            <a:off x="3314700" y="4171950"/>
            <a:ext cx="960120" cy="3429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슬라이드 번호 개체 틀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23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6" grpId="0"/>
      <p:bldP spid="37" grpId="0"/>
      <p:bldP spid="38" grpId="0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2900" dirty="0" smtClean="0">
                <a:latin typeface="Palatino Linotype" pitchFamily="18" charset="0"/>
                <a:ea typeface="맑은 고딕" pitchFamily="50" charset="-127"/>
              </a:rPr>
              <a:t>제</a:t>
            </a:r>
            <a:r>
              <a:rPr lang="en-US" altLang="ko-KR" sz="2900" dirty="0" smtClean="0">
                <a:latin typeface="Palatino Linotype" pitchFamily="18" charset="0"/>
                <a:ea typeface="맑은 고딕" pitchFamily="50" charset="-127"/>
              </a:rPr>
              <a:t>2</a:t>
            </a:r>
            <a:r>
              <a:rPr lang="ko-KR" altLang="en-US" sz="2900" dirty="0" smtClean="0">
                <a:latin typeface="Palatino Linotype" pitchFamily="18" charset="0"/>
                <a:ea typeface="맑은 고딕" pitchFamily="50" charset="-127"/>
              </a:rPr>
              <a:t>정규형은 </a:t>
            </a:r>
            <a:r>
              <a:rPr lang="ko-KR" altLang="en-US" sz="2900" dirty="0" err="1" smtClean="0">
                <a:latin typeface="Palatino Linotype" pitchFamily="18" charset="0"/>
                <a:ea typeface="맑은 고딕" pitchFamily="50" charset="-127"/>
              </a:rPr>
              <a:t>기본키와</a:t>
            </a:r>
            <a:r>
              <a:rPr lang="ko-KR" altLang="en-US" sz="2900" dirty="0" smtClean="0">
                <a:latin typeface="Palatino Linotype" pitchFamily="18" charset="0"/>
                <a:ea typeface="맑은 고딕" pitchFamily="50" charset="-127"/>
              </a:rPr>
              <a:t> 완전 함수적 종속성의 개념에 기반을 둔다</a:t>
            </a:r>
            <a:r>
              <a:rPr lang="en-US" altLang="ko-KR" sz="2900" dirty="0" smtClean="0"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29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완전 함수적 종속성</a:t>
            </a:r>
            <a:r>
              <a:rPr lang="en-US" altLang="ko-KR" sz="2900" dirty="0" smtClean="0">
                <a:latin typeface="Palatino Linotype" pitchFamily="18" charset="0"/>
                <a:ea typeface="맑은 고딕" pitchFamily="50" charset="-127"/>
              </a:rPr>
              <a:t>(full functional dependency):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FD Y→Z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에서 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Y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의 어떤 애트리뷰트라도 제거하면 더 이상 함수적 종속성이 성립하지 않는 경우</a:t>
            </a:r>
            <a:endParaRPr lang="en-US" altLang="ko-KR" dirty="0" smtClean="0">
              <a:solidFill>
                <a:srgbClr val="000000"/>
              </a:solidFill>
              <a:latin typeface="Palatino Linotype" pitchFamily="18" charset="0"/>
              <a:ea typeface="맑은 고딕" pitchFamily="50" charset="-127"/>
              <a:cs typeface="Times New Roman" pitchFamily="18" charset="0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예제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:</a:t>
            </a:r>
            <a:endParaRPr lang="ko-KR" altLang="en-US" dirty="0" smtClean="0">
              <a:latin typeface="Palatino Linotype" pitchFamily="18" charset="0"/>
              <a:ea typeface="맑은 고딕" pitchFamily="50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{SSN, PNUMBER} → HOURS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는</a:t>
            </a:r>
            <a:endParaRPr lang="en-US" altLang="ko-KR" dirty="0" smtClean="0">
              <a:latin typeface="Palatino Linotype" pitchFamily="18" charset="0"/>
              <a:ea typeface="맑은 고딕" pitchFamily="50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    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SSN → HOURS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와 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PNUMBER → HOURS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가 성립하지 않으므로</a:t>
            </a:r>
            <a:endParaRPr lang="en-US" altLang="ko-KR" dirty="0" smtClean="0">
              <a:latin typeface="Palatino Linotype" pitchFamily="18" charset="0"/>
              <a:ea typeface="맑은 고딕" pitchFamily="50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dirty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    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완전 함수적 종속이다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{SSN, PNUMBER} → ENAME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은 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SSN → ENAME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이 성립하기 때문에 완전 함수적 종속이 아니다 </a:t>
            </a:r>
            <a:endParaRPr lang="en-US" altLang="ko-KR" dirty="0" smtClean="0">
              <a:latin typeface="Palatino Linotype" pitchFamily="18" charset="0"/>
              <a:ea typeface="맑은 고딕" pitchFamily="50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    (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이는 부분 함수 종속이라고 부름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).</a:t>
            </a:r>
            <a:endParaRPr lang="ko-KR" altLang="en-US" dirty="0" smtClean="0"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제</a:t>
            </a:r>
            <a:r>
              <a:rPr lang="en-US" altLang="ko-KR" dirty="0" smtClean="0">
                <a:latin typeface="+mj-ea"/>
              </a:rPr>
              <a:t>2</a:t>
            </a:r>
            <a:r>
              <a:rPr lang="ko-KR" altLang="en-US" dirty="0" smtClean="0">
                <a:latin typeface="+mj-ea"/>
              </a:rPr>
              <a:t>정규형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24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1743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2800" dirty="0" smtClean="0">
                <a:latin typeface="Palatino Linotype" pitchFamily="18" charset="0"/>
                <a:ea typeface="맑은 고딕" pitchFamily="50" charset="-127"/>
              </a:rPr>
              <a:t>제 </a:t>
            </a:r>
            <a:r>
              <a:rPr lang="en-US" altLang="ko-KR" sz="2800" dirty="0" smtClean="0">
                <a:latin typeface="Palatino Linotype" pitchFamily="18" charset="0"/>
                <a:ea typeface="맑은 고딕" pitchFamily="50" charset="-127"/>
              </a:rPr>
              <a:t>2 </a:t>
            </a:r>
            <a:r>
              <a:rPr lang="ko-KR" altLang="en-US" sz="2800" dirty="0" smtClean="0">
                <a:latin typeface="Palatino Linotype" pitchFamily="18" charset="0"/>
                <a:ea typeface="맑은 고딕" pitchFamily="50" charset="-127"/>
              </a:rPr>
              <a:t>정규형의 정의</a:t>
            </a:r>
            <a:r>
              <a:rPr lang="en-US" altLang="ko-KR" sz="2800" dirty="0" smtClean="0">
                <a:latin typeface="Palatino Linotype" pitchFamily="18" charset="0"/>
                <a:ea typeface="맑은 고딕" pitchFamily="50" charset="-127"/>
              </a:rPr>
              <a:t>:</a:t>
            </a:r>
            <a:endParaRPr lang="ko-KR" altLang="en-US" sz="2800" dirty="0" smtClean="0">
              <a:latin typeface="Palatino Linotype" pitchFamily="18" charset="0"/>
              <a:ea typeface="맑은 고딕" pitchFamily="50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dirty="0" err="1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릴레이션</a:t>
            </a:r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 스키마 </a:t>
            </a:r>
            <a:r>
              <a:rPr lang="en-US" altLang="ko-KR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R</a:t>
            </a:r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의 </a:t>
            </a:r>
            <a:r>
              <a:rPr lang="ko-KR" altLang="en-US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모든 비주요 </a:t>
            </a:r>
            <a:r>
              <a:rPr lang="ko-KR" altLang="en-US" dirty="0" err="1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애트리뷰트들이</a:t>
            </a:r>
            <a:r>
              <a:rPr lang="ko-KR" altLang="en-US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ko-KR" altLang="en-US" dirty="0" err="1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기본키에</a:t>
            </a:r>
            <a:r>
              <a:rPr lang="ko-KR" altLang="en-US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 대해서 완전 함수적 종속</a:t>
            </a:r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이면</a:t>
            </a:r>
            <a:r>
              <a:rPr lang="en-US" altLang="ko-KR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, R</a:t>
            </a:r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은 제</a:t>
            </a:r>
            <a:r>
              <a:rPr lang="en-US" altLang="ko-KR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2</a:t>
            </a:r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정규형</a:t>
            </a:r>
            <a:r>
              <a:rPr lang="en-US" altLang="ko-KR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(2NF)</a:t>
            </a:r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에 속한다</a:t>
            </a:r>
            <a:r>
              <a:rPr lang="en-US" altLang="ko-KR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25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11350" y="2327288"/>
            <a:ext cx="7493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SSN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73350" y="2327288"/>
            <a:ext cx="901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PNUMBER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87750" y="2327288"/>
            <a:ext cx="7493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HOURS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49750" y="2327288"/>
            <a:ext cx="901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ENAME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64150" y="2327288"/>
            <a:ext cx="7493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PNAME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26150" y="2327288"/>
            <a:ext cx="11303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PLOCATIONS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28800" y="2092338"/>
            <a:ext cx="1295400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EMP_PROJ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133600" y="2549538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124200" y="262573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286000" y="2854338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286000" y="262573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962400" y="262573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286000" y="3159138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286000" y="293053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800600" y="28543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3124200" y="3463939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124200" y="323533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5638800" y="31591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629400" y="31591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905000" y="2625738"/>
            <a:ext cx="533400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fd1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05000" y="2930538"/>
            <a:ext cx="533400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fd2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905000" y="3235338"/>
            <a:ext cx="533400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fd3</a:t>
            </a:r>
          </a:p>
        </p:txBody>
      </p:sp>
      <p:sp>
        <p:nvSpPr>
          <p:cNvPr id="26" name="AutoShape 25"/>
          <p:cNvSpPr>
            <a:spLocks noChangeArrowheads="1"/>
          </p:cNvSpPr>
          <p:nvPr/>
        </p:nvSpPr>
        <p:spPr bwMode="auto">
          <a:xfrm>
            <a:off x="4217670" y="3687459"/>
            <a:ext cx="434340" cy="596900"/>
          </a:xfrm>
          <a:prstGeom prst="downArrow">
            <a:avLst>
              <a:gd name="adj1" fmla="val 50000"/>
              <a:gd name="adj2" fmla="val 84631"/>
            </a:avLst>
          </a:prstGeom>
          <a:solidFill>
            <a:srgbClr val="B2B2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724400" y="3768739"/>
            <a:ext cx="1219200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2NF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정규화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996950" y="4537089"/>
            <a:ext cx="7493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SSN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758950" y="4537089"/>
            <a:ext cx="901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PNUMBER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673350" y="4537089"/>
            <a:ext cx="7493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HOURS</a:t>
            </a: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1219200" y="4759339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587750" y="4537089"/>
            <a:ext cx="7493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sng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SSN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349750" y="4537089"/>
            <a:ext cx="901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ENAME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416550" y="4537089"/>
            <a:ext cx="901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sng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PNUMBER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330950" y="4537089"/>
            <a:ext cx="7493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PNAME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092950" y="4537089"/>
            <a:ext cx="11303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PLOCATIONS</a:t>
            </a: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2209800" y="4835539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1371600" y="5064139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1371600" y="4835539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3048000" y="4835539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990600" y="4835539"/>
            <a:ext cx="533400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fd1</a:t>
            </a: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3962400" y="5064139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>
            <a:off x="3962400" y="4835539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581400" y="4835539"/>
            <a:ext cx="533400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fd2</a:t>
            </a:r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4876800" y="4835539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>
            <a:off x="5867400" y="4835539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486400" y="4835539"/>
            <a:ext cx="533400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fd3</a:t>
            </a:r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5867400" y="5064139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>
            <a:off x="6781800" y="4835539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6781800" y="5064139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>
            <a:off x="7696200" y="4835539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1066800" y="4302139"/>
            <a:ext cx="609600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EP1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3581400" y="4302139"/>
            <a:ext cx="609600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EP2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5410200" y="4302139"/>
            <a:ext cx="609600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EP3</a:t>
            </a:r>
          </a:p>
        </p:txBody>
      </p:sp>
      <p:sp>
        <p:nvSpPr>
          <p:cNvPr id="55" name="Rectangle 56"/>
          <p:cNvSpPr>
            <a:spLocks noChangeArrowheads="1"/>
          </p:cNvSpPr>
          <p:nvPr/>
        </p:nvSpPr>
        <p:spPr bwMode="auto">
          <a:xfrm>
            <a:off x="552450" y="2625738"/>
            <a:ext cx="1524776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완전 함수적 종속성</a:t>
            </a:r>
          </a:p>
        </p:txBody>
      </p:sp>
      <p:sp>
        <p:nvSpPr>
          <p:cNvPr id="56" name="Rectangle 57"/>
          <p:cNvSpPr>
            <a:spLocks noChangeArrowheads="1"/>
          </p:cNvSpPr>
          <p:nvPr/>
        </p:nvSpPr>
        <p:spPr bwMode="auto">
          <a:xfrm>
            <a:off x="552450" y="2930538"/>
            <a:ext cx="1524776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부분 함수적 종속성</a:t>
            </a:r>
          </a:p>
        </p:txBody>
      </p:sp>
      <p:sp>
        <p:nvSpPr>
          <p:cNvPr id="57" name="Rectangle 58"/>
          <p:cNvSpPr>
            <a:spLocks noChangeArrowheads="1"/>
          </p:cNvSpPr>
          <p:nvPr/>
        </p:nvSpPr>
        <p:spPr bwMode="auto">
          <a:xfrm>
            <a:off x="552450" y="3225813"/>
            <a:ext cx="1524776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부분 함수적 종속성</a:t>
            </a:r>
          </a:p>
        </p:txBody>
      </p:sp>
      <p:sp>
        <p:nvSpPr>
          <p:cNvPr id="58" name="Line 59"/>
          <p:cNvSpPr>
            <a:spLocks noChangeShapeType="1"/>
          </p:cNvSpPr>
          <p:nvPr/>
        </p:nvSpPr>
        <p:spPr bwMode="auto">
          <a:xfrm flipV="1">
            <a:off x="2514600" y="2016138"/>
            <a:ext cx="914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59" name="Rectangle 60"/>
          <p:cNvSpPr>
            <a:spLocks noChangeArrowheads="1"/>
          </p:cNvSpPr>
          <p:nvPr/>
        </p:nvSpPr>
        <p:spPr bwMode="auto">
          <a:xfrm>
            <a:off x="3124200" y="1787538"/>
            <a:ext cx="646331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기본키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63" name="Rectangle 65"/>
          <p:cNvSpPr>
            <a:spLocks noChangeArrowheads="1"/>
          </p:cNvSpPr>
          <p:nvPr/>
        </p:nvSpPr>
        <p:spPr bwMode="auto">
          <a:xfrm>
            <a:off x="1533525" y="5083188"/>
            <a:ext cx="1524776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완전 함수적 종속성</a:t>
            </a:r>
          </a:p>
        </p:txBody>
      </p:sp>
      <p:sp>
        <p:nvSpPr>
          <p:cNvPr id="64" name="Rectangle 66"/>
          <p:cNvSpPr>
            <a:spLocks noChangeArrowheads="1"/>
          </p:cNvSpPr>
          <p:nvPr/>
        </p:nvSpPr>
        <p:spPr bwMode="auto">
          <a:xfrm>
            <a:off x="3781425" y="5073663"/>
            <a:ext cx="1524776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완전 함수적 종속성</a:t>
            </a:r>
          </a:p>
        </p:txBody>
      </p:sp>
      <p:sp>
        <p:nvSpPr>
          <p:cNvPr id="65" name="Rectangle 67"/>
          <p:cNvSpPr>
            <a:spLocks noChangeArrowheads="1"/>
          </p:cNvSpPr>
          <p:nvPr/>
        </p:nvSpPr>
        <p:spPr bwMode="auto">
          <a:xfrm>
            <a:off x="6067425" y="5083188"/>
            <a:ext cx="1524776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완전 함수적 종속성</a:t>
            </a:r>
          </a:p>
        </p:txBody>
      </p:sp>
      <p:sp>
        <p:nvSpPr>
          <p:cNvPr id="62" name="슬라이드 번호 개체 틀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26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3" grpId="1" animBg="1"/>
      <p:bldP spid="14" grpId="0" animBg="1"/>
      <p:bldP spid="15" grpId="0" animBg="1"/>
      <p:bldP spid="19" grpId="0" animBg="1"/>
      <p:bldP spid="23" grpId="0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 animBg="1"/>
      <p:bldP spid="43" grpId="0" animBg="1"/>
      <p:bldP spid="44" grpId="0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/>
      <p:bldP spid="56" grpId="0"/>
      <p:bldP spid="57" grpId="0"/>
      <p:bldP spid="58" grpId="0" animBg="1"/>
      <p:bldP spid="59" grpId="0"/>
      <p:bldP spid="63" grpId="0"/>
      <p:bldP spid="64" grpId="0"/>
      <p:bldP spid="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3100" dirty="0" smtClean="0">
                <a:latin typeface="Palatino Linotype" pitchFamily="18" charset="0"/>
                <a:ea typeface="맑은 고딕" pitchFamily="50" charset="-127"/>
              </a:rPr>
              <a:t>제</a:t>
            </a:r>
            <a:r>
              <a:rPr lang="en-US" altLang="ko-KR" sz="3100" dirty="0" smtClean="0">
                <a:latin typeface="Palatino Linotype" pitchFamily="18" charset="0"/>
                <a:ea typeface="맑은 고딕" pitchFamily="50" charset="-127"/>
              </a:rPr>
              <a:t>3</a:t>
            </a:r>
            <a:r>
              <a:rPr lang="ko-KR" altLang="en-US" sz="3100" dirty="0" smtClean="0">
                <a:latin typeface="Palatino Linotype" pitchFamily="18" charset="0"/>
                <a:ea typeface="맑은 고딕" pitchFamily="50" charset="-127"/>
              </a:rPr>
              <a:t>정규형은 이행 함수적 종속성의 개념에 기반을 둔다</a:t>
            </a:r>
            <a:r>
              <a:rPr lang="en-US" altLang="ko-KR" sz="3100" dirty="0" smtClean="0"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31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이행 함수적 종속성</a:t>
            </a:r>
            <a:r>
              <a:rPr lang="en-US" altLang="ko-KR" sz="3100" dirty="0" smtClean="0">
                <a:latin typeface="Palatino Linotype" pitchFamily="18" charset="0"/>
                <a:ea typeface="맑은 고딕" pitchFamily="50" charset="-127"/>
              </a:rPr>
              <a:t>(transitive functional dependency):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두 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FD Y → X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와 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X → Z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에 의해서 추론될 수 있는  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FD Y → Z</a:t>
            </a:r>
            <a:endParaRPr lang="en-US" altLang="ko-KR" dirty="0" smtClean="0">
              <a:solidFill>
                <a:srgbClr val="000000"/>
              </a:solidFill>
              <a:latin typeface="Palatino Linotype" pitchFamily="18" charset="0"/>
              <a:ea typeface="맑은 고딕" pitchFamily="50" charset="-127"/>
              <a:cs typeface="Times New Roman" pitchFamily="18" charset="0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3100" dirty="0" smtClean="0">
                <a:latin typeface="Palatino Linotype" pitchFamily="18" charset="0"/>
                <a:ea typeface="맑은 고딕" pitchFamily="50" charset="-127"/>
              </a:rPr>
              <a:t>예제</a:t>
            </a:r>
            <a:endParaRPr lang="ko-KR" altLang="en-US" sz="2000" dirty="0" smtClean="0">
              <a:latin typeface="Palatino Linotype" pitchFamily="18" charset="0"/>
              <a:ea typeface="맑은 고딕" pitchFamily="50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SSN → DMGRSSN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은 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SSN → DNUMBER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과 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DNUMBER → DMGRSSN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이 성립하기 때문에 이행적 함수적 종속성이다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SSN → ENAME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는 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SSN → X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이고 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X → ENAME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인 애트리뷰트 집합 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X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가 존재하지 않기 때문에</a:t>
            </a:r>
            <a:endParaRPr lang="en-US" altLang="ko-KR" dirty="0" smtClean="0">
              <a:latin typeface="Palatino Linotype" pitchFamily="18" charset="0"/>
              <a:ea typeface="맑은 고딕" pitchFamily="50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   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 이행적 종속성이 아니다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.</a:t>
            </a:r>
            <a:endParaRPr lang="ko-KR" altLang="en-US" dirty="0" smtClean="0"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제</a:t>
            </a:r>
            <a:r>
              <a:rPr lang="en-US" altLang="ko-KR" dirty="0" smtClean="0">
                <a:latin typeface="+mj-ea"/>
              </a:rPr>
              <a:t>3</a:t>
            </a:r>
            <a:r>
              <a:rPr lang="ko-KR" altLang="en-US" dirty="0" smtClean="0">
                <a:latin typeface="+mj-ea"/>
              </a:rPr>
              <a:t>정규형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27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2800" dirty="0" smtClean="0">
                <a:latin typeface="Palatino Linotype" pitchFamily="18" charset="0"/>
                <a:ea typeface="맑은 고딕" pitchFamily="50" charset="-127"/>
              </a:rPr>
              <a:t>제</a:t>
            </a:r>
            <a:r>
              <a:rPr lang="en-US" altLang="ko-KR" sz="2800" dirty="0" smtClean="0">
                <a:latin typeface="Palatino Linotype" pitchFamily="18" charset="0"/>
                <a:ea typeface="맑은 고딕" pitchFamily="50" charset="-127"/>
              </a:rPr>
              <a:t>3</a:t>
            </a:r>
            <a:r>
              <a:rPr lang="ko-KR" altLang="en-US" sz="2800" dirty="0" smtClean="0">
                <a:latin typeface="Palatino Linotype" pitchFamily="18" charset="0"/>
                <a:ea typeface="맑은 고딕" pitchFamily="50" charset="-127"/>
              </a:rPr>
              <a:t>정규형의 정의</a:t>
            </a:r>
            <a:r>
              <a:rPr lang="en-US" altLang="ko-KR" sz="2800" dirty="0" smtClean="0">
                <a:latin typeface="Palatino Linotype" pitchFamily="18" charset="0"/>
                <a:ea typeface="맑은 고딕" pitchFamily="50" charset="-127"/>
              </a:rPr>
              <a:t>:</a:t>
            </a:r>
            <a:endParaRPr lang="ko-KR" altLang="en-US" sz="2800" dirty="0" smtClean="0">
              <a:latin typeface="Palatino Linotype" pitchFamily="18" charset="0"/>
              <a:ea typeface="맑은 고딕" pitchFamily="50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dirty="0" err="1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릴레이션</a:t>
            </a:r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 스키마 </a:t>
            </a:r>
            <a:r>
              <a:rPr lang="en-US" altLang="ko-KR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R</a:t>
            </a:r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이 제</a:t>
            </a:r>
            <a:r>
              <a:rPr lang="en-US" altLang="ko-KR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2</a:t>
            </a:r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정규형을 갖고 </a:t>
            </a:r>
            <a:r>
              <a:rPr lang="en-US" altLang="ko-KR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R</a:t>
            </a:r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의</a:t>
            </a:r>
            <a:endParaRPr lang="en-US" altLang="ko-KR" dirty="0" smtClean="0">
              <a:solidFill>
                <a:schemeClr val="tx1">
                  <a:lumMod val="95000"/>
                </a:schemeClr>
              </a:solidFill>
              <a:latin typeface="Palatino Linotype" pitchFamily="18" charset="0"/>
              <a:ea typeface="맑은 고딕" pitchFamily="50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  </a:t>
            </a:r>
            <a:r>
              <a:rPr lang="ko-KR" altLang="en-US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어떤 비주요 </a:t>
            </a:r>
            <a:r>
              <a:rPr lang="ko-KR" altLang="en-US" dirty="0" err="1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애트리뷰트도</a:t>
            </a:r>
            <a:r>
              <a:rPr lang="ko-KR" altLang="en-US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ko-KR" altLang="en-US" dirty="0" err="1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기본키에</a:t>
            </a:r>
            <a:r>
              <a:rPr lang="ko-KR" altLang="en-US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 대해서</a:t>
            </a:r>
            <a:endParaRPr lang="en-US" altLang="ko-KR" dirty="0" smtClean="0">
              <a:solidFill>
                <a:srgbClr val="FFFF00"/>
              </a:solidFill>
              <a:latin typeface="Palatino Linotype" pitchFamily="18" charset="0"/>
              <a:ea typeface="맑은 고딕" pitchFamily="50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 이행적으로 종속되지 않으면</a:t>
            </a:r>
            <a:r>
              <a:rPr lang="ko-KR" altLang="en-US" dirty="0" smtClean="0">
                <a:solidFill>
                  <a:srgbClr val="FF0000"/>
                </a:solidFill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R</a:t>
            </a:r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은 제</a:t>
            </a:r>
            <a:r>
              <a:rPr lang="en-US" altLang="ko-KR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3</a:t>
            </a:r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정규형을 갖는다고 한다</a:t>
            </a:r>
            <a:r>
              <a:rPr lang="en-US" altLang="ko-KR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28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4307840" y="3141647"/>
            <a:ext cx="334010" cy="596901"/>
          </a:xfrm>
          <a:prstGeom prst="downArrow">
            <a:avLst>
              <a:gd name="adj1" fmla="val 50000"/>
              <a:gd name="adj2" fmla="val 80453"/>
            </a:avLst>
          </a:prstGeom>
          <a:solidFill>
            <a:srgbClr val="B2B2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24400" y="3211497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3NF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정규화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25550" y="1922446"/>
            <a:ext cx="7493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ENAME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87550" y="1922446"/>
            <a:ext cx="7493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sng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SSN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49550" y="1922446"/>
            <a:ext cx="7493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BDATE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11550" y="1922446"/>
            <a:ext cx="9017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ADDRESS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25950" y="1922446"/>
            <a:ext cx="9017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DNUMBER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40350" y="1922446"/>
            <a:ext cx="7493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DNAME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02350" y="1922446"/>
            <a:ext cx="9779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DMGRSSN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43000" y="1687496"/>
            <a:ext cx="12954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EMP_DEPT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362200" y="2220897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1600200" y="2449497"/>
            <a:ext cx="3276600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1600200" y="2220897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124200" y="2220897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962400" y="2220897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4876800" y="2220897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4876800" y="2525697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4876800" y="2754297"/>
            <a:ext cx="1752600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629400" y="2449497"/>
            <a:ext cx="0" cy="3048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5715000" y="2449497"/>
            <a:ext cx="0" cy="3048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01233" y="4136531"/>
            <a:ext cx="7493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ENAME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758950" y="4132248"/>
            <a:ext cx="7493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sng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SSN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520950" y="4132248"/>
            <a:ext cx="7493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BDATE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282950" y="4132248"/>
            <a:ext cx="9017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ADDRESS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197350" y="4132248"/>
            <a:ext cx="9017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DNUMBER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908050" y="3890948"/>
            <a:ext cx="6096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ED1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133600" y="4430699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1371600" y="4659299"/>
            <a:ext cx="3276600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1371600" y="4430699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2895600" y="4430699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3733800" y="4430699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4648200" y="4430699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340350" y="4132248"/>
            <a:ext cx="9017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sng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DNUMBER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254750" y="4132248"/>
            <a:ext cx="7493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DNAME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7016750" y="4132248"/>
            <a:ext cx="9779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DMGRSSN</a:t>
            </a: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5791200" y="4430699"/>
            <a:ext cx="0" cy="228600"/>
          </a:xfrm>
          <a:prstGeom prst="line">
            <a:avLst/>
          </a:prstGeom>
          <a:noFill/>
          <a:ln w="12700">
            <a:solidFill>
              <a:srgbClr val="92D05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5791200" y="4659299"/>
            <a:ext cx="1752600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7543800" y="4430699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6629400" y="4430699"/>
            <a:ext cx="0" cy="228600"/>
          </a:xfrm>
          <a:prstGeom prst="line">
            <a:avLst/>
          </a:prstGeom>
          <a:noFill/>
          <a:ln w="12700">
            <a:solidFill>
              <a:schemeClr val="tx1">
                <a:lumMod val="9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5257800" y="3897298"/>
            <a:ext cx="6096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ED2</a:t>
            </a:r>
          </a:p>
        </p:txBody>
      </p:sp>
      <p:sp>
        <p:nvSpPr>
          <p:cNvPr id="44" name="Rectangle 47"/>
          <p:cNvSpPr>
            <a:spLocks noChangeArrowheads="1"/>
          </p:cNvSpPr>
          <p:nvPr/>
        </p:nvSpPr>
        <p:spPr bwMode="auto">
          <a:xfrm>
            <a:off x="3371850" y="2601894"/>
            <a:ext cx="1524776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이행 함수적 종속성</a:t>
            </a:r>
          </a:p>
        </p:txBody>
      </p:sp>
      <p:sp>
        <p:nvSpPr>
          <p:cNvPr id="45" name="Oval 48"/>
          <p:cNvSpPr>
            <a:spLocks noChangeArrowheads="1"/>
          </p:cNvSpPr>
          <p:nvPr/>
        </p:nvSpPr>
        <p:spPr bwMode="auto">
          <a:xfrm>
            <a:off x="4686300" y="1687494"/>
            <a:ext cx="381000" cy="13716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46" name="Freeform 49"/>
          <p:cNvSpPr>
            <a:spLocks/>
          </p:cNvSpPr>
          <p:nvPr/>
        </p:nvSpPr>
        <p:spPr bwMode="auto">
          <a:xfrm>
            <a:off x="4819650" y="4354494"/>
            <a:ext cx="847725" cy="495300"/>
          </a:xfrm>
          <a:custGeom>
            <a:avLst/>
            <a:gdLst/>
            <a:ahLst/>
            <a:cxnLst>
              <a:cxn ang="0">
                <a:pos x="534" y="12"/>
              </a:cxn>
              <a:cxn ang="0">
                <a:pos x="450" y="270"/>
              </a:cxn>
              <a:cxn ang="0">
                <a:pos x="150" y="264"/>
              </a:cxn>
              <a:cxn ang="0">
                <a:pos x="0" y="0"/>
              </a:cxn>
            </a:cxnLst>
            <a:rect l="0" t="0" r="r" b="b"/>
            <a:pathLst>
              <a:path w="534" h="312">
                <a:moveTo>
                  <a:pt x="534" y="12"/>
                </a:moveTo>
                <a:cubicBezTo>
                  <a:pt x="521" y="55"/>
                  <a:pt x="514" y="228"/>
                  <a:pt x="450" y="270"/>
                </a:cubicBezTo>
                <a:cubicBezTo>
                  <a:pt x="386" y="312"/>
                  <a:pt x="225" y="309"/>
                  <a:pt x="150" y="264"/>
                </a:cubicBezTo>
                <a:cubicBezTo>
                  <a:pt x="75" y="219"/>
                  <a:pt x="31" y="55"/>
                  <a:pt x="0" y="0"/>
                </a:cubicBezTo>
              </a:path>
            </a:pathLst>
          </a:custGeom>
          <a:noFill/>
          <a:ln w="12700" cap="flat" cmpd="sng">
            <a:solidFill>
              <a:srgbClr val="92D05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896626" y="4883039"/>
            <a:ext cx="91262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참조</a:t>
            </a:r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29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 animBg="1"/>
      <p:bldP spid="46" grpId="0" animBg="1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" y="1464454"/>
            <a:ext cx="417573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296575" y="2769743"/>
            <a:ext cx="51779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rgbClr val="FFC000"/>
                </a:solidFill>
              </a:rPr>
              <a:t>?</a:t>
            </a:r>
            <a:endParaRPr lang="ko-KR" altLang="en-US" sz="11500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4910" y="2114550"/>
            <a:ext cx="37947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스키마가 좋은 설계인지 </a:t>
            </a:r>
            <a:endParaRPr lang="en-US" altLang="ko-KR" dirty="0" smtClean="0"/>
          </a:p>
          <a:p>
            <a:r>
              <a:rPr lang="ko-KR" altLang="en-US" dirty="0" smtClean="0"/>
              <a:t>검증이 필요하지 않을까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어떻게 검증하지</a:t>
            </a:r>
            <a:r>
              <a:rPr lang="en-US" altLang="ko-KR" dirty="0" smtClean="0"/>
              <a:t>? </a:t>
            </a:r>
          </a:p>
          <a:p>
            <a:r>
              <a:rPr lang="en-US" altLang="ko-KR" dirty="0" smtClean="0"/>
              <a:t>               </a:t>
            </a:r>
            <a:r>
              <a:rPr lang="en-US" altLang="ko-KR" b="1" dirty="0" smtClean="0">
                <a:solidFill>
                  <a:srgbClr val="FFC000"/>
                </a:solidFill>
              </a:rPr>
              <a:t> </a:t>
            </a:r>
            <a:r>
              <a:rPr lang="ko-KR" altLang="en-US" b="1" dirty="0" smtClean="0">
                <a:solidFill>
                  <a:srgbClr val="FFC000"/>
                </a:solidFill>
              </a:rPr>
              <a:t>함수적 종속성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좋은 설계의 조건이 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주어진 스키마로부터 좋은 설계로 만드는 방법도 있는 건가</a:t>
            </a:r>
            <a:r>
              <a:rPr lang="en-US" altLang="ko-KR" dirty="0" smtClean="0"/>
              <a:t>?</a:t>
            </a:r>
          </a:p>
          <a:p>
            <a:r>
              <a:rPr lang="en-US" altLang="ko-KR" b="1" dirty="0" smtClean="0">
                <a:solidFill>
                  <a:srgbClr val="FFC000"/>
                </a:solidFill>
              </a:rPr>
              <a:t>                 </a:t>
            </a:r>
            <a:r>
              <a:rPr lang="ko-KR" altLang="en-US" b="1" dirty="0" smtClean="0">
                <a:solidFill>
                  <a:srgbClr val="FFC000"/>
                </a:solidFill>
              </a:rPr>
              <a:t>정규화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3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529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큰 </a:t>
            </a:r>
            <a:r>
              <a:rPr lang="ko-KR" altLang="en-US" dirty="0"/>
              <a:t>테이블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06552" y="3102930"/>
            <a:ext cx="7493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ENAME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8552" y="3102930"/>
            <a:ext cx="7493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sng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SSN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30552" y="3102930"/>
            <a:ext cx="7493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BDATE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92552" y="3102930"/>
            <a:ext cx="9017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ADDRESS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06953" y="3102930"/>
            <a:ext cx="9017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DNUMBER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21353" y="3102930"/>
            <a:ext cx="7493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DNAME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3353" y="3102930"/>
            <a:ext cx="9779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DMGRSSN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2" y="2719390"/>
            <a:ext cx="1295400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EMP_DEPT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87552" y="5140833"/>
            <a:ext cx="7493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SSN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749552" y="5140833"/>
            <a:ext cx="9017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PNUMBER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663952" y="5140833"/>
            <a:ext cx="7493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HOURS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425953" y="5140833"/>
            <a:ext cx="9017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ENAME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340353" y="5140833"/>
            <a:ext cx="7493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PNAME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102353" y="5140833"/>
            <a:ext cx="1130300" cy="292100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PLOCATIONS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905002" y="4723003"/>
            <a:ext cx="1295400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EMP_PROJ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928689" y="2127260"/>
            <a:ext cx="733985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(a) EMP_DEPT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릴레이션 스키마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(EMPLOYEE</a:t>
            </a:r>
            <a:r>
              <a:rPr kumimoji="0" lang="en-US" altLang="ko-KR" sz="18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 + DEPARTMENT)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45" name="Rectangle 46"/>
          <p:cNvSpPr>
            <a:spLocks noChangeArrowheads="1"/>
          </p:cNvSpPr>
          <p:nvPr/>
        </p:nvSpPr>
        <p:spPr bwMode="auto">
          <a:xfrm>
            <a:off x="2909888" y="2625662"/>
            <a:ext cx="321659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사원 </a:t>
            </a:r>
            <a:r>
              <a:rPr kumimoji="0" lang="ko-KR" alt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엔티티</a:t>
            </a: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 </a:t>
            </a: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+ </a:t>
            </a: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부서 </a:t>
            </a:r>
            <a:r>
              <a:rPr kumimoji="0" lang="ko-KR" alt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엔티티</a:t>
            </a:r>
            <a:endParaRPr kumimoji="0" lang="ko-KR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46" name="Rectangle 47"/>
          <p:cNvSpPr>
            <a:spLocks noChangeArrowheads="1"/>
          </p:cNvSpPr>
          <p:nvPr/>
        </p:nvSpPr>
        <p:spPr bwMode="auto">
          <a:xfrm>
            <a:off x="2934272" y="4635625"/>
            <a:ext cx="446093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사원 </a:t>
            </a:r>
            <a:r>
              <a:rPr kumimoji="0" lang="ko-KR" alt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엔티티</a:t>
            </a: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 </a:t>
            </a: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+ </a:t>
            </a: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프로젝트 </a:t>
            </a:r>
            <a:r>
              <a:rPr kumimoji="0" lang="ko-KR" alt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엔티티</a:t>
            </a:r>
            <a:endParaRPr kumimoji="0" lang="ko-KR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47" name="Rectangle 44"/>
          <p:cNvSpPr>
            <a:spLocks noChangeArrowheads="1"/>
          </p:cNvSpPr>
          <p:nvPr/>
        </p:nvSpPr>
        <p:spPr bwMode="auto">
          <a:xfrm>
            <a:off x="927102" y="4143380"/>
            <a:ext cx="757398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(b) EMP_PROJ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릴레이션 스키마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(EMPLOYEE</a:t>
            </a:r>
            <a:r>
              <a:rPr kumimoji="0" lang="en-US" altLang="ko-KR" sz="18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 + PROJECT)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4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45" grpId="0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785786" y="1576374"/>
            <a:ext cx="7848598" cy="4840288"/>
            <a:chOff x="528" y="480"/>
            <a:chExt cx="4656" cy="3049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580" y="628"/>
              <a:ext cx="808" cy="1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ENAME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396" y="628"/>
              <a:ext cx="472" cy="1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sng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SSN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876" y="628"/>
              <a:ext cx="520" cy="1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BDATE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404" y="628"/>
              <a:ext cx="1048" cy="1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ADDRESS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460" y="628"/>
              <a:ext cx="568" cy="1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DNUMBER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528" y="480"/>
              <a:ext cx="672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EMP_DEPT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576" y="800"/>
              <a:ext cx="864" cy="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Smith, John B.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Wong, Franklin T.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Zelaya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, Alicia J.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Wallace, Jennifer S.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Narayan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, </a:t>
              </a: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Ramesh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 K.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English, Joyce A.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Jabbar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, Ahmad V.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Bong, James E.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392" y="800"/>
              <a:ext cx="528" cy="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123456789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333445555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999887777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987654321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666884444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453453453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987987987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888665555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888" y="800"/>
              <a:ext cx="528" cy="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09-JAN-55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08-DEC-45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19-JUL-58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20-JUN-31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15-SEP-52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31-JUL-62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29-MAR-59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10-NOV-27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400" y="800"/>
              <a:ext cx="1152" cy="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731 Fondren, Houston, TX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638 Voss, Houston, TX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3321 Castle, Spring, TX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291 Berry. Bellaire, TX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975 Fire Oak, Humble, TX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5631 Rice, Houston, TX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980 Dallas, Houston, TX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731 Stone, Houston, TX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648" y="800"/>
              <a:ext cx="240" cy="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5</a:t>
              </a:r>
            </a:p>
            <a:p>
              <a:pPr marL="0" marR="0" lvl="0" indent="0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5</a:t>
              </a:r>
            </a:p>
            <a:p>
              <a:pPr marL="0" marR="0" lvl="0" indent="0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4</a:t>
              </a:r>
            </a:p>
            <a:p>
              <a:pPr marL="0" marR="0" lvl="0" indent="0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4</a:t>
              </a:r>
            </a:p>
            <a:p>
              <a:pPr marL="0" marR="0" lvl="0" indent="0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5</a:t>
              </a:r>
            </a:p>
            <a:p>
              <a:pPr marL="0" marR="0" lvl="0" indent="0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5</a:t>
              </a:r>
            </a:p>
            <a:p>
              <a:pPr marL="0" marR="0" lvl="0" indent="0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4</a:t>
              </a:r>
            </a:p>
            <a:p>
              <a:pPr marL="0" marR="0" lvl="0" indent="0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4036" y="628"/>
              <a:ext cx="568" cy="1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DNAME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4612" y="628"/>
              <a:ext cx="520" cy="1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DMGRSSN</a:t>
              </a: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3984" y="800"/>
              <a:ext cx="672" cy="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Research 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Research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Administration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Administration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Research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Research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Administration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Headquarters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608" y="800"/>
              <a:ext cx="576" cy="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333445555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333445555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987654321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987654321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333445555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333445555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987654321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888665555</a:t>
              </a: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628" y="1780"/>
              <a:ext cx="568" cy="1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SSN</a:t>
              </a: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204" y="1780"/>
              <a:ext cx="568" cy="1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PNUMBER</a:t>
              </a: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1780" y="1780"/>
              <a:ext cx="424" cy="1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HOURS</a:t>
              </a: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212" y="1780"/>
              <a:ext cx="904" cy="1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ENAME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3124" y="1780"/>
              <a:ext cx="856" cy="1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PNAME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3988" y="1780"/>
              <a:ext cx="712" cy="1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PLOCATIONS</a:t>
              </a: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576" y="1632"/>
              <a:ext cx="816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EMP_PROJ</a:t>
              </a:r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768" y="1888"/>
              <a:ext cx="9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endParaRP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624" y="1968"/>
              <a:ext cx="576" cy="1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123456789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123456789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666884444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453453453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453453453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333445555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333445555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333445555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333445555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999887777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999887777 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987987987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987987987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987654321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987654321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888665555</a:t>
              </a: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1296" y="1968"/>
              <a:ext cx="288" cy="1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1</a:t>
              </a:r>
            </a:p>
            <a:p>
              <a:pPr marL="0" marR="0" lvl="0" indent="0" algn="r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2</a:t>
              </a:r>
            </a:p>
            <a:p>
              <a:pPr marL="0" marR="0" lvl="0" indent="0" algn="r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3</a:t>
              </a:r>
            </a:p>
            <a:p>
              <a:pPr marL="0" marR="0" lvl="0" indent="0" algn="r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1</a:t>
              </a:r>
            </a:p>
            <a:p>
              <a:pPr marL="0" marR="0" lvl="0" indent="0" algn="r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2</a:t>
              </a:r>
            </a:p>
            <a:p>
              <a:pPr marL="0" marR="0" lvl="0" indent="0" algn="r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2</a:t>
              </a:r>
            </a:p>
            <a:p>
              <a:pPr marL="0" marR="0" lvl="0" indent="0" algn="r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3</a:t>
              </a:r>
            </a:p>
            <a:p>
              <a:pPr marL="0" marR="0" lvl="0" indent="0" algn="r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10</a:t>
              </a:r>
            </a:p>
            <a:p>
              <a:pPr marL="0" marR="0" lvl="0" indent="0" algn="r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20</a:t>
              </a:r>
            </a:p>
            <a:p>
              <a:pPr marL="0" marR="0" lvl="0" indent="0" algn="r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30</a:t>
              </a:r>
            </a:p>
            <a:p>
              <a:pPr marL="0" marR="0" lvl="0" indent="0" algn="r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10</a:t>
              </a:r>
            </a:p>
            <a:p>
              <a:pPr marL="0" marR="0" lvl="0" indent="0" algn="r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10</a:t>
              </a:r>
            </a:p>
            <a:p>
              <a:pPr marL="0" marR="0" lvl="0" indent="0" algn="r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30</a:t>
              </a:r>
            </a:p>
            <a:p>
              <a:pPr marL="0" marR="0" lvl="0" indent="0" algn="r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30</a:t>
              </a:r>
            </a:p>
            <a:p>
              <a:pPr marL="0" marR="0" lvl="0" indent="0" algn="r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20</a:t>
              </a:r>
            </a:p>
            <a:p>
              <a:pPr marL="0" marR="0" lvl="0" indent="0" algn="r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20</a:t>
              </a: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2208" y="1968"/>
              <a:ext cx="864" cy="1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Smith, John B.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Smith, John B.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Narayan, Ramesh K.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English, Joyce A.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English, Joyce A.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Wong, Franklin T.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Wong, Franklin T.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Wong, Franklin T.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Wong, Franklin T.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Zelaya, Alicia J.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Zelaya, Alicia J.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Jabbar, Ahmad V.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Jabbar, Ahmad V.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Wallace, Jennifer S.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Wallace, Jennifer S.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Bong, James E.</a:t>
              </a: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1824" y="1968"/>
              <a:ext cx="288" cy="1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32.5</a:t>
              </a:r>
            </a:p>
            <a:p>
              <a:pPr marL="0" marR="0" lvl="0" indent="0" algn="r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7.5</a:t>
              </a:r>
            </a:p>
            <a:p>
              <a:pPr marL="0" marR="0" lvl="0" indent="0" algn="r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40.0</a:t>
              </a:r>
            </a:p>
            <a:p>
              <a:pPr marL="0" marR="0" lvl="0" indent="0" algn="r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20.0</a:t>
              </a:r>
            </a:p>
            <a:p>
              <a:pPr marL="0" marR="0" lvl="0" indent="0" algn="r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20.0</a:t>
              </a:r>
            </a:p>
            <a:p>
              <a:pPr marL="0" marR="0" lvl="0" indent="0" algn="r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10.0</a:t>
              </a:r>
            </a:p>
            <a:p>
              <a:pPr marL="0" marR="0" lvl="0" indent="0" algn="r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10.0</a:t>
              </a:r>
            </a:p>
            <a:p>
              <a:pPr marL="0" marR="0" lvl="0" indent="0" algn="r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10.0</a:t>
              </a:r>
            </a:p>
            <a:p>
              <a:pPr marL="0" marR="0" lvl="0" indent="0" algn="r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10.0</a:t>
              </a:r>
            </a:p>
            <a:p>
              <a:pPr marL="0" marR="0" lvl="0" indent="0" algn="r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30.0</a:t>
              </a:r>
            </a:p>
            <a:p>
              <a:pPr marL="0" marR="0" lvl="0" indent="0" algn="r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10.0</a:t>
              </a:r>
            </a:p>
            <a:p>
              <a:pPr marL="0" marR="0" lvl="0" indent="0" algn="r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35.0</a:t>
              </a:r>
            </a:p>
            <a:p>
              <a:pPr marL="0" marR="0" lvl="0" indent="0" algn="r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5.0</a:t>
              </a:r>
            </a:p>
            <a:p>
              <a:pPr marL="0" marR="0" lvl="0" indent="0" algn="r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20.0</a:t>
              </a:r>
            </a:p>
            <a:p>
              <a:pPr marL="0" marR="0" lvl="0" indent="0" algn="r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15.0</a:t>
              </a:r>
            </a:p>
            <a:p>
              <a:pPr marL="0" marR="0" lvl="0" indent="0" algn="r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null</a:t>
              </a:r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3168" y="1968"/>
              <a:ext cx="864" cy="1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ProductX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ProductY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ProductZ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ProductX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ProductY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ProductY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ProductZ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Computerization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Reorganization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Newbenefits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Computerization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Computerization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Newbenefits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Newbenefits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Reorganization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Reorganization</a:t>
              </a: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4128" y="1968"/>
              <a:ext cx="576" cy="1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Bellaire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Sugarland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Houston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Bellaire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Sugarland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Sugarland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Houston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Stafford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Houston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Stafford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Stafford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Stafford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Stafford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Stafford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Houston</a:t>
              </a:r>
            </a:p>
            <a:p>
              <a:pPr marL="0" marR="0" lvl="0" indent="0" algn="l" defTabSz="914400" eaLnBrk="1" fontAlgn="auto" latinLnBrk="0" hangingPunct="1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Palatino Linotype" pitchFamily="18" charset="0"/>
                  <a:ea typeface="맑은 고딕" pitchFamily="50" charset="-127"/>
                </a:rPr>
                <a:t>Houston</a:t>
              </a:r>
            </a:p>
          </p:txBody>
        </p:sp>
      </p:grpSp>
      <p:sp>
        <p:nvSpPr>
          <p:cNvPr id="6" name="Rectangle 34"/>
          <p:cNvSpPr>
            <a:spLocks noChangeArrowheads="1"/>
          </p:cNvSpPr>
          <p:nvPr/>
        </p:nvSpPr>
        <p:spPr bwMode="auto">
          <a:xfrm>
            <a:off x="6805586" y="1500174"/>
            <a:ext cx="196399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데이터 중복 발생</a:t>
            </a: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5052986" y="3328974"/>
            <a:ext cx="196399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Palatino Linotype" pitchFamily="18" charset="0"/>
                <a:ea typeface="맑은 고딕" pitchFamily="50" charset="-127"/>
              </a:rPr>
              <a:t>데이터 중복 발생</a:t>
            </a:r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5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2800" dirty="0" smtClean="0">
                <a:latin typeface="Palatino Linotype" pitchFamily="18" charset="0"/>
                <a:ea typeface="맑은 고딕" pitchFamily="50" charset="-127"/>
              </a:rPr>
              <a:t>하나의 </a:t>
            </a:r>
            <a:r>
              <a:rPr lang="ko-KR" altLang="en-US" sz="2800" dirty="0" err="1" smtClean="0">
                <a:latin typeface="Palatino Linotype" pitchFamily="18" charset="0"/>
                <a:ea typeface="맑은 고딕" pitchFamily="50" charset="-127"/>
              </a:rPr>
              <a:t>릴레이션에</a:t>
            </a:r>
            <a:r>
              <a:rPr lang="ko-KR" altLang="en-US" sz="2800" dirty="0" smtClean="0">
                <a:latin typeface="Palatino Linotype" pitchFamily="18" charset="0"/>
                <a:ea typeface="맑은 고딕" pitchFamily="50" charset="-127"/>
              </a:rPr>
              <a:t> 하나 이상 </a:t>
            </a:r>
            <a:r>
              <a:rPr lang="ko-KR" altLang="en-US" sz="2800" dirty="0" err="1" smtClean="0">
                <a:latin typeface="Palatino Linotype" pitchFamily="18" charset="0"/>
                <a:ea typeface="맑은 고딕" pitchFamily="50" charset="-127"/>
              </a:rPr>
              <a:t>엔티티의</a:t>
            </a:r>
            <a:endParaRPr lang="en-US" altLang="ko-KR" sz="2800" dirty="0" smtClean="0">
              <a:latin typeface="Palatino Linotype" pitchFamily="18" charset="0"/>
              <a:ea typeface="맑은 고딕" pitchFamily="50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sz="2800" dirty="0" smtClean="0">
                <a:latin typeface="Palatino Linotype" pitchFamily="18" charset="0"/>
                <a:ea typeface="맑은 고딕" pitchFamily="50" charset="-127"/>
              </a:rPr>
              <a:t>  </a:t>
            </a:r>
            <a:r>
              <a:rPr lang="ko-KR" altLang="en-US" sz="2800" dirty="0" smtClean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ko-KR" altLang="en-US" sz="2800" dirty="0" err="1" smtClean="0">
                <a:latin typeface="Palatino Linotype" pitchFamily="18" charset="0"/>
                <a:ea typeface="맑은 고딕" pitchFamily="50" charset="-127"/>
              </a:rPr>
              <a:t>애트리뷰트들을</a:t>
            </a:r>
            <a:r>
              <a:rPr lang="ko-KR" altLang="en-US" sz="2800" dirty="0" smtClean="0">
                <a:latin typeface="Palatino Linotype" pitchFamily="18" charset="0"/>
                <a:ea typeface="맑은 고딕" pitchFamily="50" charset="-127"/>
              </a:rPr>
              <a:t> 혼합하는 것은 </a:t>
            </a:r>
            <a:r>
              <a:rPr lang="ko-KR" altLang="en-US" sz="2800" dirty="0" err="1" smtClean="0">
                <a:latin typeface="Palatino Linotype" pitchFamily="18" charset="0"/>
                <a:ea typeface="맑은 고딕" pitchFamily="50" charset="-127"/>
              </a:rPr>
              <a:t>여러가지</a:t>
            </a:r>
            <a:r>
              <a:rPr lang="ko-KR" altLang="en-US" sz="2800" dirty="0" smtClean="0">
                <a:latin typeface="Palatino Linotype" pitchFamily="18" charset="0"/>
                <a:ea typeface="맑은 고딕" pitchFamily="50" charset="-127"/>
              </a:rPr>
              <a:t> 문제를 일으킨다</a:t>
            </a:r>
            <a:r>
              <a:rPr lang="en-US" altLang="ko-KR" sz="2800" dirty="0" smtClean="0">
                <a:latin typeface="Palatino Linotype" pitchFamily="18" charset="0"/>
                <a:ea typeface="맑은 고딕" pitchFamily="50" charset="-127"/>
              </a:rPr>
              <a:t>. 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22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정보가 중복 저장되며</a:t>
            </a:r>
            <a:r>
              <a:rPr lang="en-US" altLang="ko-KR" sz="22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, </a:t>
            </a:r>
            <a:r>
              <a:rPr lang="ko-KR" altLang="en-US" sz="22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저장 공간을 낭비하게 된다</a:t>
            </a:r>
            <a:r>
              <a:rPr lang="en-US" altLang="ko-KR" sz="22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.</a:t>
            </a:r>
            <a:r>
              <a:rPr lang="ko-KR" altLang="en-US" sz="22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 </a:t>
            </a:r>
            <a:endParaRPr lang="en-US" altLang="ko-KR" sz="2200" dirty="0" smtClean="0">
              <a:latin typeface="Palatino Linotype" pitchFamily="18" charset="0"/>
              <a:ea typeface="맑은 고딕" pitchFamily="50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2200" dirty="0" smtClean="0">
                <a:solidFill>
                  <a:srgbClr val="FF0000"/>
                </a:solidFill>
                <a:latin typeface="Palatino Linotype" pitchFamily="18" charset="0"/>
                <a:ea typeface="맑은 고딕" pitchFamily="50" charset="-127"/>
              </a:rPr>
              <a:t>갱신 이상</a:t>
            </a:r>
            <a:r>
              <a:rPr lang="ko-KR" altLang="en-US" sz="22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이 발생하게 된다</a:t>
            </a:r>
            <a:r>
              <a:rPr lang="en-US" altLang="ko-KR" sz="2200" dirty="0" smtClean="0">
                <a:latin typeface="Palatino Linotype" pitchFamily="18" charset="0"/>
                <a:ea typeface="맑은 고딕" pitchFamily="50" charset="-127"/>
              </a:rPr>
              <a:t>: </a:t>
            </a:r>
            <a:r>
              <a:rPr lang="ko-KR" altLang="en-US" sz="2200" dirty="0" smtClean="0">
                <a:latin typeface="Palatino Linotype" pitchFamily="18" charset="0"/>
                <a:ea typeface="맑은 고딕" pitchFamily="50" charset="-127"/>
              </a:rPr>
              <a:t>동일한 정보를 한 </a:t>
            </a:r>
            <a:r>
              <a:rPr lang="ko-KR" altLang="en-US" sz="2200" dirty="0" err="1" smtClean="0">
                <a:latin typeface="Palatino Linotype" pitchFamily="18" charset="0"/>
                <a:ea typeface="맑은 고딕" pitchFamily="50" charset="-127"/>
              </a:rPr>
              <a:t>릴레이션에는</a:t>
            </a:r>
            <a:r>
              <a:rPr lang="ko-KR" altLang="en-US" sz="2200" dirty="0" smtClean="0">
                <a:latin typeface="Palatino Linotype" pitchFamily="18" charset="0"/>
                <a:ea typeface="맑은 고딕" pitchFamily="50" charset="-127"/>
              </a:rPr>
              <a:t> 변경하고</a:t>
            </a:r>
            <a:r>
              <a:rPr lang="en-US" altLang="ko-KR" sz="2200" dirty="0" smtClean="0">
                <a:latin typeface="Palatino Linotype" pitchFamily="18" charset="0"/>
                <a:ea typeface="맑은 고딕" pitchFamily="50" charset="-127"/>
              </a:rPr>
              <a:t>, </a:t>
            </a:r>
            <a:r>
              <a:rPr lang="ko-KR" altLang="en-US" sz="2200" dirty="0" smtClean="0">
                <a:latin typeface="Palatino Linotype" pitchFamily="18" charset="0"/>
                <a:ea typeface="맑은 고딕" pitchFamily="50" charset="-127"/>
              </a:rPr>
              <a:t>나머지 </a:t>
            </a:r>
            <a:r>
              <a:rPr lang="ko-KR" altLang="en-US" sz="2200" dirty="0" err="1" smtClean="0">
                <a:latin typeface="Palatino Linotype" pitchFamily="18" charset="0"/>
                <a:ea typeface="맑은 고딕" pitchFamily="50" charset="-127"/>
              </a:rPr>
              <a:t>릴레이션에서는</a:t>
            </a:r>
            <a:r>
              <a:rPr lang="ko-KR" altLang="en-US" sz="2200" dirty="0" smtClean="0">
                <a:latin typeface="Palatino Linotype" pitchFamily="18" charset="0"/>
                <a:ea typeface="맑은 고딕" pitchFamily="50" charset="-127"/>
              </a:rPr>
              <a:t> 변경하지 않은 경우 어느 것이 정확한지 알 수 없게 된다</a:t>
            </a:r>
            <a:r>
              <a:rPr lang="en-US" altLang="ko-KR" sz="2200" dirty="0" smtClean="0">
                <a:latin typeface="Palatino Linotype" pitchFamily="18" charset="0"/>
                <a:ea typeface="맑은 고딕" pitchFamily="50" charset="-127"/>
              </a:rPr>
              <a:t>. </a:t>
            </a:r>
            <a:endParaRPr lang="en-US" altLang="ko-KR" sz="2200" dirty="0" smtClean="0">
              <a:solidFill>
                <a:srgbClr val="000000"/>
              </a:solidFill>
              <a:latin typeface="Palatino Linotype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6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3600" dirty="0" smtClean="0">
                <a:latin typeface="Palatino Linotype" pitchFamily="18" charset="0"/>
                <a:ea typeface="맑은 고딕" pitchFamily="50" charset="-127"/>
              </a:rPr>
              <a:t>갱신 이상의 종류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22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삽입 이상 </a:t>
            </a:r>
            <a:r>
              <a:rPr lang="en-US" altLang="ko-KR" sz="2200" dirty="0" smtClean="0">
                <a:latin typeface="Palatino Linotype" pitchFamily="18" charset="0"/>
                <a:ea typeface="맑은 고딕" pitchFamily="50" charset="-127"/>
              </a:rPr>
              <a:t>(insertion anomalies):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sz="22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    EMP_DEPT</a:t>
            </a:r>
            <a:r>
              <a:rPr lang="ko-KR" altLang="en-US" sz="22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에 객체를 삽입할 때 부서가 정해지지 않은 직원이나</a:t>
            </a:r>
            <a:endParaRPr lang="en-US" altLang="ko-KR" sz="2200" dirty="0" smtClean="0">
              <a:solidFill>
                <a:schemeClr val="tx1">
                  <a:lumMod val="95000"/>
                </a:schemeClr>
              </a:solidFill>
              <a:latin typeface="Palatino Linotype" pitchFamily="18" charset="0"/>
              <a:ea typeface="맑은 고딕" pitchFamily="50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sz="22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  </a:t>
            </a:r>
            <a:r>
              <a:rPr lang="ko-KR" altLang="en-US" sz="22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 직원이 없는 부서를 </a:t>
            </a:r>
            <a:r>
              <a:rPr lang="en-US" altLang="ko-KR" sz="22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insert </a:t>
            </a:r>
            <a:r>
              <a:rPr lang="ko-KR" altLang="en-US" sz="22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하는데 문제가 발생함</a:t>
            </a:r>
            <a:endParaRPr lang="en-US" altLang="ko-KR" sz="2200" dirty="0" smtClean="0">
              <a:solidFill>
                <a:schemeClr val="tx1">
                  <a:lumMod val="95000"/>
                </a:schemeClr>
              </a:solidFill>
              <a:latin typeface="Palatino Linotype" pitchFamily="18" charset="0"/>
              <a:ea typeface="맑은 고딕" pitchFamily="50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22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삭제 이상 </a:t>
            </a:r>
            <a:r>
              <a:rPr lang="en-US" altLang="ko-KR" sz="2200" dirty="0" smtClean="0">
                <a:latin typeface="Palatino Linotype" pitchFamily="18" charset="0"/>
                <a:ea typeface="맑은 고딕" pitchFamily="50" charset="-127"/>
              </a:rPr>
              <a:t>(deletion anomalies):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sz="22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	</a:t>
            </a:r>
            <a:r>
              <a:rPr lang="ko-KR" altLang="en-US" sz="22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부서의 마지막 직원을 삭제하면 부서 정보도 없어짐</a:t>
            </a:r>
            <a:endParaRPr lang="en-US" altLang="ko-KR" sz="2200" dirty="0" smtClean="0">
              <a:solidFill>
                <a:schemeClr val="tx1">
                  <a:lumMod val="95000"/>
                </a:schemeClr>
              </a:solidFill>
              <a:latin typeface="Palatino Linotype" pitchFamily="18" charset="0"/>
              <a:ea typeface="맑은 고딕" pitchFamily="50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2200" dirty="0" smtClean="0">
                <a:solidFill>
                  <a:srgbClr val="92D050"/>
                </a:solidFill>
                <a:latin typeface="Palatino Linotype" pitchFamily="18" charset="0"/>
                <a:ea typeface="맑은 고딕" pitchFamily="50" charset="-127"/>
              </a:rPr>
              <a:t>수정 이상 </a:t>
            </a:r>
            <a:r>
              <a:rPr lang="en-US" altLang="ko-KR" sz="2200" dirty="0" smtClean="0">
                <a:latin typeface="Palatino Linotype" pitchFamily="18" charset="0"/>
                <a:ea typeface="맑은 고딕" pitchFamily="50" charset="-127"/>
              </a:rPr>
              <a:t>(modification anomalies):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sz="22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	</a:t>
            </a:r>
            <a:r>
              <a:rPr lang="ko-KR" altLang="en-US" sz="22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부서 정보를 변경하면 부서의 모든 직원 </a:t>
            </a:r>
            <a:r>
              <a:rPr lang="ko-KR" altLang="en-US" sz="2200" dirty="0" err="1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투플에서</a:t>
            </a:r>
            <a:r>
              <a:rPr lang="ko-KR" altLang="en-US" sz="22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 동일하게</a:t>
            </a:r>
            <a:endParaRPr lang="en-US" altLang="ko-KR" sz="2200" dirty="0" smtClean="0">
              <a:solidFill>
                <a:schemeClr val="tx1">
                  <a:lumMod val="95000"/>
                </a:schemeClr>
              </a:solidFill>
              <a:latin typeface="Palatino Linotype" pitchFamily="18" charset="0"/>
              <a:ea typeface="맑은 고딕" pitchFamily="50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None/>
              <a:tabLst>
                <a:tab pos="268288" algn="l"/>
                <a:tab pos="1206500" algn="l"/>
                <a:tab pos="1438275" algn="l"/>
              </a:tabLst>
            </a:pPr>
            <a:r>
              <a:rPr lang="en-US" altLang="ko-KR" sz="22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   </a:t>
            </a:r>
            <a:r>
              <a:rPr lang="ko-KR" altLang="en-US" sz="22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  변경해야 함</a:t>
            </a:r>
            <a:endParaRPr lang="en-US" altLang="ko-KR" sz="2200" dirty="0" smtClean="0">
              <a:solidFill>
                <a:schemeClr val="tx1">
                  <a:lumMod val="95000"/>
                </a:schemeClr>
              </a:solidFill>
              <a:latin typeface="Palatino Linotype" pitchFamily="18" charset="0"/>
              <a:ea typeface="맑은 고딕" pitchFamily="50" charset="-127"/>
            </a:endParaRPr>
          </a:p>
          <a:p>
            <a:pPr marL="130175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26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해결책</a:t>
            </a:r>
            <a:endParaRPr lang="en-US" altLang="ko-KR" sz="2600" dirty="0" smtClean="0">
              <a:solidFill>
                <a:schemeClr val="tx1">
                  <a:lumMod val="95000"/>
                </a:schemeClr>
              </a:solidFill>
              <a:latin typeface="Palatino Linotype" pitchFamily="18" charset="0"/>
              <a:ea typeface="맑은 고딕" pitchFamily="50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tabLst>
                <a:tab pos="268288" algn="l"/>
                <a:tab pos="1206500" algn="l"/>
                <a:tab pos="1438275" algn="l"/>
              </a:tabLst>
            </a:pPr>
            <a:r>
              <a:rPr lang="ko-KR" altLang="en-US" sz="22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스키마를 분해</a:t>
            </a:r>
            <a:endParaRPr lang="en-US" altLang="ko-KR" sz="2200" dirty="0" smtClean="0">
              <a:solidFill>
                <a:schemeClr val="tx1">
                  <a:lumMod val="95000"/>
                </a:schemeClr>
              </a:solidFill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7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스키마 분해</a:t>
            </a:r>
            <a:r>
              <a:rPr lang="en-US" altLang="ko-KR" dirty="0" smtClean="0"/>
              <a:t>(decomposition)</a:t>
            </a:r>
            <a:r>
              <a:rPr lang="ko-KR" altLang="en-US" dirty="0" smtClean="0"/>
              <a:t>가 항상 좋은 것은 아니다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sz="2400" dirty="0" smtClean="0"/>
              <a:t>    [</a:t>
            </a:r>
            <a:r>
              <a:rPr lang="ko-KR" altLang="en-US" sz="2400" dirty="0" smtClean="0"/>
              <a:t>예</a:t>
            </a:r>
            <a:r>
              <a:rPr lang="en-US" altLang="ko-KR" sz="2400" dirty="0" smtClean="0"/>
              <a:t>] </a:t>
            </a:r>
            <a:r>
              <a:rPr lang="en-US" altLang="ko-KR" sz="2400" dirty="0" smtClean="0">
                <a:ea typeface="굴림" charset="-127"/>
              </a:rPr>
              <a:t> </a:t>
            </a:r>
            <a:r>
              <a:rPr lang="en-US" altLang="ko-KR" sz="2400" i="1" dirty="0" smtClean="0">
                <a:ea typeface="굴림" charset="-127"/>
              </a:rPr>
              <a:t>employee(ID, name, street, city, salary)</a:t>
            </a:r>
            <a:r>
              <a:rPr lang="ko-KR" altLang="en-US" sz="2400" i="1" dirty="0" smtClean="0">
                <a:ea typeface="굴림" charset="-127"/>
              </a:rPr>
              <a:t>를</a:t>
            </a:r>
            <a:endParaRPr lang="en-US" altLang="ko-KR" sz="2400" dirty="0" smtClean="0">
              <a:ea typeface="굴림" charset="-127"/>
            </a:endParaRPr>
          </a:p>
          <a:p>
            <a:pPr>
              <a:buFont typeface="Monotype Sorts" charset="2"/>
              <a:buNone/>
            </a:pPr>
            <a:r>
              <a:rPr lang="en-US" altLang="ko-KR" sz="2400" dirty="0" smtClean="0">
                <a:ea typeface="굴림" charset="-127"/>
              </a:rPr>
              <a:t>		</a:t>
            </a:r>
            <a:r>
              <a:rPr lang="en-US" altLang="ko-KR" sz="2400" i="1" dirty="0" smtClean="0">
                <a:ea typeface="굴림" charset="-127"/>
              </a:rPr>
              <a:t>employee1</a:t>
            </a:r>
            <a:r>
              <a:rPr lang="en-US" altLang="ko-KR" sz="2400" dirty="0" smtClean="0">
                <a:ea typeface="굴림" charset="-127"/>
              </a:rPr>
              <a:t> (</a:t>
            </a:r>
            <a:r>
              <a:rPr lang="en-US" altLang="ko-KR" sz="2400" i="1" dirty="0" smtClean="0">
                <a:ea typeface="굴림" charset="-127"/>
              </a:rPr>
              <a:t>ID</a:t>
            </a:r>
            <a:r>
              <a:rPr lang="en-US" altLang="ko-KR" sz="2400" dirty="0" smtClean="0">
                <a:ea typeface="굴림" charset="-127"/>
              </a:rPr>
              <a:t>, </a:t>
            </a:r>
            <a:r>
              <a:rPr lang="en-US" altLang="ko-KR" sz="2400" i="1" dirty="0" smtClean="0">
                <a:ea typeface="굴림" charset="-127"/>
              </a:rPr>
              <a:t>name</a:t>
            </a:r>
            <a:r>
              <a:rPr lang="en-US" altLang="ko-KR" sz="2400" dirty="0" smtClean="0">
                <a:ea typeface="굴림" charset="-127"/>
              </a:rPr>
              <a:t>)</a:t>
            </a:r>
          </a:p>
          <a:p>
            <a:pPr>
              <a:buFont typeface="Monotype Sorts" charset="2"/>
              <a:buNone/>
            </a:pPr>
            <a:r>
              <a:rPr lang="en-US" altLang="ko-KR" sz="2400" dirty="0" smtClean="0">
                <a:ea typeface="굴림" charset="-127"/>
              </a:rPr>
              <a:t>		</a:t>
            </a:r>
            <a:r>
              <a:rPr lang="en-US" altLang="ko-KR" sz="2400" i="1" dirty="0" smtClean="0">
                <a:ea typeface="굴림" charset="-127"/>
              </a:rPr>
              <a:t>employee2</a:t>
            </a:r>
            <a:r>
              <a:rPr lang="en-US" altLang="ko-KR" sz="2400" dirty="0" smtClean="0">
                <a:ea typeface="굴림" charset="-127"/>
              </a:rPr>
              <a:t> (</a:t>
            </a:r>
            <a:r>
              <a:rPr lang="en-US" altLang="ko-KR" sz="2400" i="1" dirty="0" smtClean="0">
                <a:ea typeface="굴림" charset="-127"/>
              </a:rPr>
              <a:t>name</a:t>
            </a:r>
            <a:r>
              <a:rPr lang="en-US" altLang="ko-KR" sz="2400" dirty="0" smtClean="0">
                <a:ea typeface="굴림" charset="-127"/>
              </a:rPr>
              <a:t>, </a:t>
            </a:r>
            <a:r>
              <a:rPr lang="en-US" altLang="ko-KR" sz="2400" i="1" dirty="0" smtClean="0">
                <a:ea typeface="굴림" charset="-127"/>
              </a:rPr>
              <a:t>street, city, salary</a:t>
            </a:r>
            <a:r>
              <a:rPr lang="en-US" altLang="ko-KR" sz="2400" dirty="0" smtClean="0">
                <a:ea typeface="굴림" charset="-127"/>
              </a:rPr>
              <a:t>) </a:t>
            </a:r>
            <a:r>
              <a:rPr lang="ko-KR" altLang="en-US" sz="2400" dirty="0" smtClean="0">
                <a:ea typeface="굴림" charset="-127"/>
              </a:rPr>
              <a:t>로 분해</a:t>
            </a:r>
            <a:endParaRPr lang="en-US" altLang="ko-KR" sz="2400" dirty="0" smtClean="0">
              <a:ea typeface="굴림" charset="-127"/>
            </a:endParaRPr>
          </a:p>
          <a:p>
            <a:pPr>
              <a:buFont typeface="Monotype Sorts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lvl="1"/>
            <a:r>
              <a:rPr lang="ko-KR" altLang="en-US" dirty="0" smtClean="0"/>
              <a:t>위 분해는 </a:t>
            </a:r>
            <a:r>
              <a:rPr lang="ko-KR" altLang="en-US" dirty="0" smtClean="0">
                <a:solidFill>
                  <a:srgbClr val="92D050"/>
                </a:solidFill>
              </a:rPr>
              <a:t>정보의 손실이 있는 분해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lossy</a:t>
            </a:r>
            <a:r>
              <a:rPr lang="en-US" altLang="ko-KR" dirty="0" smtClean="0"/>
              <a:t> decomposition)</a:t>
            </a:r>
            <a:r>
              <a:rPr lang="ko-KR" altLang="en-US" dirty="0" smtClean="0"/>
              <a:t>라서 문제가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작은 테이블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8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5" descr="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448" y="826770"/>
            <a:ext cx="6056312" cy="55467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57900" y="4800600"/>
            <a:ext cx="1943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Lossy</a:t>
            </a:r>
            <a:r>
              <a:rPr lang="en-US" altLang="ko-KR" dirty="0" smtClean="0">
                <a:solidFill>
                  <a:srgbClr val="FF0000"/>
                </a:solidFill>
              </a:rPr>
              <a:t> decomposition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9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5471</TotalTime>
  <Words>1711</Words>
  <Application>Microsoft Office PowerPoint</Application>
  <PresentationFormat>화면 슬라이드 쇼(4:3)</PresentationFormat>
  <Paragraphs>470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고려청자</vt:lpstr>
      <vt:lpstr>DB 모델링: 정규화1 -Database Basic-</vt:lpstr>
      <vt:lpstr>학습 목표</vt:lpstr>
      <vt:lpstr>슬라이드 3</vt:lpstr>
      <vt:lpstr>큰 테이블?</vt:lpstr>
      <vt:lpstr>슬라이드 5</vt:lpstr>
      <vt:lpstr>슬라이드 6</vt:lpstr>
      <vt:lpstr>슬라이드 7</vt:lpstr>
      <vt:lpstr>작은 테이블?</vt:lpstr>
      <vt:lpstr>슬라이드 9</vt:lpstr>
      <vt:lpstr>정규화 소개</vt:lpstr>
      <vt:lpstr>함수적 종속성 (Functional Dependency)</vt:lpstr>
      <vt:lpstr>함수적 종속성</vt:lpstr>
      <vt:lpstr>슬라이드 13</vt:lpstr>
      <vt:lpstr>슬라이드 14</vt:lpstr>
      <vt:lpstr>함수적 종속성 추론규칙</vt:lpstr>
      <vt:lpstr>슬라이드 16</vt:lpstr>
      <vt:lpstr>슬라이드 17</vt:lpstr>
      <vt:lpstr>슬라이드 18</vt:lpstr>
      <vt:lpstr>슬라이드 19</vt:lpstr>
      <vt:lpstr>슬라이드 20</vt:lpstr>
      <vt:lpstr>정규형 (Normal Form)</vt:lpstr>
      <vt:lpstr>제1정규형 (1NF)</vt:lpstr>
      <vt:lpstr>슬라이드 23</vt:lpstr>
      <vt:lpstr>제2정규형</vt:lpstr>
      <vt:lpstr>슬라이드 25</vt:lpstr>
      <vt:lpstr>슬라이드 26</vt:lpstr>
      <vt:lpstr>제3정규형</vt:lpstr>
      <vt:lpstr>슬라이드 28</vt:lpstr>
      <vt:lpstr>슬라이드 29</vt:lpstr>
      <vt:lpstr>슬라이드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dc:description>PresentationLoad.com</dc:description>
  <cp:lastModifiedBy>ihlee</cp:lastModifiedBy>
  <cp:revision>1266</cp:revision>
  <dcterms:created xsi:type="dcterms:W3CDTF">2007-11-27T23:54:21Z</dcterms:created>
  <dcterms:modified xsi:type="dcterms:W3CDTF">2014-11-10T13:56:17Z</dcterms:modified>
</cp:coreProperties>
</file>