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1"/>
  </p:sldMasterIdLst>
  <p:notesMasterIdLst>
    <p:notesMasterId r:id="rId23"/>
  </p:notesMasterIdLst>
  <p:handoutMasterIdLst>
    <p:handoutMasterId r:id="rId24"/>
  </p:handoutMasterIdLst>
  <p:sldIdLst>
    <p:sldId id="288" r:id="rId2"/>
    <p:sldId id="355" r:id="rId3"/>
    <p:sldId id="415" r:id="rId4"/>
    <p:sldId id="437" r:id="rId5"/>
    <p:sldId id="436" r:id="rId6"/>
    <p:sldId id="439" r:id="rId7"/>
    <p:sldId id="440" r:id="rId8"/>
    <p:sldId id="442" r:id="rId9"/>
    <p:sldId id="438" r:id="rId10"/>
    <p:sldId id="443" r:id="rId11"/>
    <p:sldId id="444" r:id="rId12"/>
    <p:sldId id="447" r:id="rId13"/>
    <p:sldId id="448" r:id="rId14"/>
    <p:sldId id="445" r:id="rId15"/>
    <p:sldId id="446" r:id="rId16"/>
    <p:sldId id="441" r:id="rId17"/>
    <p:sldId id="450" r:id="rId18"/>
    <p:sldId id="451" r:id="rId19"/>
    <p:sldId id="453" r:id="rId20"/>
    <p:sldId id="429" r:id="rId21"/>
    <p:sldId id="34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950">
          <p15:clr>
            <a:srgbClr val="A4A3A4"/>
          </p15:clr>
        </p15:guide>
        <p15:guide id="2" pos="3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7FF62E"/>
    <a:srgbClr val="00323D"/>
    <a:srgbClr val="005061"/>
    <a:srgbClr val="005A58"/>
    <a:srgbClr val="00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0" autoAdjust="0"/>
    <p:restoredTop sz="87994" autoAdjust="0"/>
  </p:normalViewPr>
  <p:slideViewPr>
    <p:cSldViewPr snapToGrid="0">
      <p:cViewPr varScale="1">
        <p:scale>
          <a:sx n="94" d="100"/>
          <a:sy n="94" d="100"/>
        </p:scale>
        <p:origin x="-1620" y="-96"/>
      </p:cViewPr>
      <p:guideLst>
        <p:guide orient="horz" pos="2950"/>
        <p:guide pos="374"/>
      </p:guideLst>
    </p:cSldViewPr>
  </p:slideViewPr>
  <p:outlineViewPr>
    <p:cViewPr>
      <p:scale>
        <a:sx n="33" d="100"/>
        <a:sy n="33" d="100"/>
      </p:scale>
      <p:origin x="276" y="17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EFC27DCB-F4DF-4AE4-959F-1DCEF3FCAA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7921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6D748C11-BDA7-477F-BB77-94ECF8BD85F4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xmlns="" val="1880205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17DCE-D341-4CF4-B010-B3C3BA76B3B8}" type="slidenum">
              <a:rPr lang="de-DE" altLang="ko-KR" sz="1200" smtClean="0">
                <a:ea typeface="굴림" pitchFamily="50" charset="-127"/>
              </a:rPr>
              <a:pPr eaLnBrk="1" hangingPunct="1"/>
              <a:t>1</a:t>
            </a:fld>
            <a:endParaRPr lang="de-DE" altLang="ko-KR" sz="120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31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9EFE-2A6D-49BE-92F6-68190CF890E3}" type="datetime1">
              <a:rPr lang="en-US" altLang="ko-KR" smtClean="0"/>
              <a:t>11/10/2014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5D4C-6AB6-4FD4-B634-FD209DC9CF56}" type="datetime1">
              <a:rPr lang="en-US" altLang="ko-KR" smtClean="0"/>
              <a:t>11/10/2014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BD8C-C972-4F77-BAF9-0CFDB15E937A}" type="datetime1">
              <a:rPr lang="en-US" altLang="ko-KR" smtClean="0"/>
              <a:t>11/10/2014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085850"/>
            <a:ext cx="9143999" cy="3571876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2695575" y="4990207"/>
            <a:ext cx="40195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r>
              <a:rPr lang="ko-KR" altLang="en-US" sz="1600" dirty="0" smtClean="0">
                <a:solidFill>
                  <a:schemeClr val="tx1"/>
                </a:solidFill>
                <a:ea typeface="굴림" charset="-127"/>
              </a:rPr>
              <a:t> </a:t>
            </a:r>
            <a:endParaRPr lang="ko-KR" altLang="ko-KR" sz="1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110447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750629" y="121920"/>
            <a:ext cx="1393371" cy="862149"/>
          </a:xfrm>
          <a:prstGeom prst="rect">
            <a:avLst/>
          </a:prstGeom>
          <a:solidFill>
            <a:srgbClr val="005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7750629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045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CB33-6CA6-45DE-81D1-4BAF9F3027EF}" type="datetime1">
              <a:rPr lang="en-US" altLang="ko-KR" smtClean="0"/>
              <a:t>11/10/2014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‹#›</a:t>
            </a:fld>
            <a:r>
              <a:rPr lang="en-US" altLang="ko-KR" dirty="0" smtClean="0"/>
              <a:t>/21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64DC-D4F2-4E7D-AAD5-C1502612C10D}" type="datetime1">
              <a:rPr lang="en-US" altLang="ko-KR" smtClean="0"/>
              <a:t>11/10/2014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7522-7FA7-43E8-832F-B60A337F63A3}" type="datetime1">
              <a:rPr lang="en-US" altLang="ko-KR" smtClean="0"/>
              <a:t>11/10/2014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D006-D013-41D7-9987-F997AB976305}" type="datetime1">
              <a:rPr lang="en-US" altLang="ko-KR" smtClean="0"/>
              <a:t>11/10/2014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7D1A-A0BC-48BB-86AE-F9E4062EA2D9}" type="datetime1">
              <a:rPr lang="en-US" altLang="ko-KR" smtClean="0"/>
              <a:t>11/10/2014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82E6-77F7-45D7-9312-4CAA1F89C657}" type="datetime1">
              <a:rPr lang="en-US" altLang="ko-KR" smtClean="0"/>
              <a:t>11/10/2014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8650-CA1E-4C7A-932F-22C586354345}" type="datetime1">
              <a:rPr lang="en-US" altLang="ko-KR" smtClean="0"/>
              <a:t>11/10/2014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CD90-9B82-4F51-B3D3-D5035B1E427F}" type="datetime1">
              <a:rPr lang="en-US" altLang="ko-KR" smtClean="0"/>
              <a:t>11/10/2014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755CC59-972A-4C28-BFEC-2ABF3BE7DB5F}" type="datetime1">
              <a:rPr lang="en-US" altLang="ko-KR" smtClean="0"/>
              <a:t>11/10/2014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84DD3EA1-1822-4788-98D9-04359F344D57}" type="slidenum">
              <a:rPr lang="en-US" altLang="ko-KR" sz="1000" b="1" smtClean="0">
                <a:solidFill>
                  <a:schemeClr val="tx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ko-KR" sz="10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27878" y="200025"/>
            <a:ext cx="1268909" cy="60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66716" y="3888411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2014.11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eaLnBrk="1" hangingPunct="1">
              <a:lnSpc>
                <a:spcPct val="65000"/>
              </a:lnSpc>
            </a:pPr>
            <a:r>
              <a:rPr lang="ko-KR" altLang="en-US" b="1" dirty="0">
                <a:latin typeface="Arial" pitchFamily="34" charset="0"/>
              </a:rPr>
              <a:t>이 </a:t>
            </a:r>
            <a:r>
              <a:rPr lang="ko-KR" altLang="en-US" b="1" dirty="0" err="1">
                <a:latin typeface="Arial" pitchFamily="34" charset="0"/>
              </a:rPr>
              <a:t>익</a:t>
            </a:r>
            <a:r>
              <a:rPr lang="ko-KR" altLang="en-US" b="1" dirty="0">
                <a:latin typeface="Arial" pitchFamily="34" charset="0"/>
              </a:rPr>
              <a:t> 훈</a:t>
            </a: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E-mail</a:t>
            </a:r>
            <a:r>
              <a:rPr lang="en-US" altLang="ko-KR" b="1" dirty="0">
                <a:latin typeface="Arial" pitchFamily="34" charset="0"/>
              </a:rPr>
              <a:t>: </a:t>
            </a:r>
            <a:r>
              <a:rPr lang="en-US" altLang="ko-KR" b="1" dirty="0" smtClean="0">
                <a:latin typeface="Arial" pitchFamily="34" charset="0"/>
              </a:rPr>
              <a:t>ihlee90@nhn.com 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               ihlee90@gmail.com</a:t>
            </a: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</p:txBody>
      </p:sp>
      <p:sp>
        <p:nvSpPr>
          <p:cNvPr id="10242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 smtClean="0">
                <a:solidFill>
                  <a:srgbClr val="FFFF00"/>
                </a:solidFill>
                <a:latin typeface="+mj-ea"/>
              </a:rPr>
              <a:t>DB </a:t>
            </a:r>
            <a:r>
              <a:rPr lang="ko-KR" altLang="en-US" sz="4000" dirty="0" smtClean="0">
                <a:solidFill>
                  <a:srgbClr val="FFFF00"/>
                </a:solidFill>
                <a:latin typeface="+mj-ea"/>
              </a:rPr>
              <a:t>모델링</a:t>
            </a:r>
            <a:r>
              <a:rPr lang="en-US" altLang="ko-KR" sz="4000" dirty="0" smtClean="0">
                <a:solidFill>
                  <a:srgbClr val="FFFF00"/>
                </a:solidFill>
                <a:latin typeface="+mj-ea"/>
              </a:rPr>
              <a:t>: </a:t>
            </a:r>
            <a:r>
              <a:rPr lang="ko-KR" altLang="en-US" sz="4000" dirty="0" smtClean="0">
                <a:solidFill>
                  <a:srgbClr val="FFFF00"/>
                </a:solidFill>
                <a:latin typeface="+mj-ea"/>
              </a:rPr>
              <a:t>정규화</a:t>
            </a:r>
            <a:r>
              <a:rPr lang="en-US" altLang="ko-KR" sz="4000" dirty="0" smtClean="0">
                <a:solidFill>
                  <a:srgbClr val="FFFF00"/>
                </a:solidFill>
                <a:latin typeface="+mj-ea"/>
              </a:rPr>
              <a:t>2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/>
            </a:r>
            <a:b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</a:br>
            <a:r>
              <a:rPr lang="en-US" altLang="ko-KR" sz="4000" i="1" dirty="0" smtClean="0">
                <a:solidFill>
                  <a:schemeClr val="tx1"/>
                </a:solidFill>
                <a:ea typeface="굴림" pitchFamily="50" charset="-127"/>
              </a:rPr>
              <a:t>-Database Basic-</a:t>
            </a:r>
            <a:endParaRPr lang="ko-KR" altLang="en-US" i="1" dirty="0" smtClean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900" dirty="0" smtClean="0">
                <a:latin typeface="Palatino Linotype" pitchFamily="18" charset="0"/>
                <a:ea typeface="맑은 고딕" pitchFamily="50" charset="-127"/>
              </a:rPr>
              <a:t>(</a:t>
            </a: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여기부터는</a:t>
            </a:r>
            <a:r>
              <a:rPr lang="en-US" altLang="ko-KR" sz="2900" dirty="0" smtClean="0">
                <a:latin typeface="Palatino Linotype" pitchFamily="18" charset="0"/>
                <a:ea typeface="맑은 고딕" pitchFamily="50" charset="-127"/>
              </a:rPr>
              <a:t>) </a:t>
            </a: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여러 후보 키를 가진 </a:t>
            </a:r>
            <a:r>
              <a:rPr lang="ko-KR" altLang="en-US" sz="2900" dirty="0" err="1" smtClean="0">
                <a:latin typeface="Palatino Linotype" pitchFamily="18" charset="0"/>
                <a:ea typeface="맑은 고딕" pitchFamily="50" charset="-127"/>
              </a:rPr>
              <a:t>릴레이션의</a:t>
            </a: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 정규화를 고려한다</a:t>
            </a:r>
            <a:r>
              <a:rPr lang="en-US" altLang="ko-KR" sz="2900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9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제</a:t>
            </a:r>
            <a:r>
              <a:rPr lang="en-US" altLang="ko-KR" sz="29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3</a:t>
            </a:r>
            <a:r>
              <a:rPr lang="ko-KR" altLang="en-US" sz="29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정규형 정의</a:t>
            </a:r>
            <a:r>
              <a:rPr lang="en-US" altLang="ko-KR" sz="2900" dirty="0" smtClean="0">
                <a:latin typeface="Palatino Linotype" pitchFamily="18" charset="0"/>
                <a:ea typeface="맑은 고딕" pitchFamily="50" charset="-127"/>
              </a:rPr>
              <a:t>:</a:t>
            </a:r>
            <a:endParaRPr lang="ko-KR" altLang="en-US" sz="2900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주요 </a:t>
            </a: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애트리뷰트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(prime attribute): 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임의의 </a:t>
            </a: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후보키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K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의 멤버인 애트리뷰트</a:t>
            </a:r>
            <a:endParaRPr lang="en-US" altLang="ko-KR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스키마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R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의 슈퍼키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Palatino Linotype" pitchFamily="18" charset="0"/>
                <a:ea typeface="맑은 고딕" pitchFamily="50" charset="-127"/>
              </a:rPr>
              <a:t>superkey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): R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의 후보키를 포함한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R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의 애트리뷰트들의 집합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S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err="1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 스키마 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R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의 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FD X → A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가 성립할 때마다 </a:t>
            </a:r>
            <a:r>
              <a:rPr lang="en-US" altLang="ko-KR" dirty="0" smtClean="0">
                <a:solidFill>
                  <a:srgbClr val="00B050"/>
                </a:solidFill>
                <a:latin typeface="Palatino Linotype" pitchFamily="18" charset="0"/>
                <a:ea typeface="맑은 고딕" pitchFamily="50" charset="-127"/>
              </a:rPr>
              <a:t>(a) X</a:t>
            </a:r>
            <a:r>
              <a:rPr lang="ko-KR" altLang="en-US" dirty="0" smtClean="0">
                <a:solidFill>
                  <a:srgbClr val="00B050"/>
                </a:solidFill>
                <a:latin typeface="Palatino Linotype" pitchFamily="18" charset="0"/>
                <a:ea typeface="맑은 고딕" pitchFamily="50" charset="-127"/>
              </a:rPr>
              <a:t>가 </a:t>
            </a:r>
            <a:r>
              <a:rPr lang="en-US" altLang="ko-KR" dirty="0" smtClean="0">
                <a:solidFill>
                  <a:srgbClr val="00B050"/>
                </a:solidFill>
                <a:latin typeface="Palatino Linotype" pitchFamily="18" charset="0"/>
                <a:ea typeface="맑은 고딕" pitchFamily="50" charset="-127"/>
              </a:rPr>
              <a:t>R</a:t>
            </a:r>
            <a:r>
              <a:rPr lang="ko-KR" altLang="en-US" dirty="0" smtClean="0">
                <a:solidFill>
                  <a:srgbClr val="00B050"/>
                </a:solidFill>
                <a:latin typeface="Palatino Linotype" pitchFamily="18" charset="0"/>
                <a:ea typeface="맑은 고딕" pitchFamily="50" charset="-127"/>
              </a:rPr>
              <a:t>의 슈퍼키이거나 </a:t>
            </a:r>
            <a:r>
              <a:rPr lang="en-US" altLang="ko-KR" dirty="0" smtClean="0">
                <a:solidFill>
                  <a:srgbClr val="00B050"/>
                </a:solidFill>
                <a:latin typeface="Palatino Linotype" pitchFamily="18" charset="0"/>
                <a:ea typeface="맑은 고딕" pitchFamily="50" charset="-127"/>
              </a:rPr>
              <a:t>(b) A</a:t>
            </a:r>
            <a:r>
              <a:rPr lang="ko-KR" altLang="en-US" dirty="0" smtClean="0">
                <a:solidFill>
                  <a:srgbClr val="00B050"/>
                </a:solidFill>
                <a:latin typeface="Palatino Linotype" pitchFamily="18" charset="0"/>
                <a:ea typeface="맑은 고딕" pitchFamily="50" charset="-127"/>
              </a:rPr>
              <a:t>가 </a:t>
            </a:r>
            <a:r>
              <a:rPr lang="en-US" altLang="ko-KR" dirty="0" smtClean="0">
                <a:solidFill>
                  <a:srgbClr val="00B050"/>
                </a:solidFill>
                <a:latin typeface="Palatino Linotype" pitchFamily="18" charset="0"/>
                <a:ea typeface="맑은 고딕" pitchFamily="50" charset="-127"/>
              </a:rPr>
              <a:t>R</a:t>
            </a:r>
            <a:r>
              <a:rPr lang="ko-KR" altLang="en-US" dirty="0" smtClean="0">
                <a:solidFill>
                  <a:srgbClr val="00B050"/>
                </a:solidFill>
                <a:latin typeface="Palatino Linotype" pitchFamily="18" charset="0"/>
                <a:ea typeface="맑은 고딕" pitchFamily="50" charset="-127"/>
              </a:rPr>
              <a:t>의 주요 애트리뷰트이면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R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은 제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3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정규형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(3NF)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을 갖는다고 한다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endParaRPr lang="ko-KR" altLang="en-US" sz="1900" dirty="0" smtClean="0">
              <a:solidFill>
                <a:srgbClr val="92D050"/>
              </a:solidFill>
              <a:latin typeface="Palatino Linotype" pitchFamily="18" charset="0"/>
              <a:ea typeface="맑은 고딕" pitchFamily="50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36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Boyce-</a:t>
            </a:r>
            <a:r>
              <a:rPr lang="en-US" altLang="ko-KR" sz="3600" dirty="0" err="1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Codd</a:t>
            </a:r>
            <a:r>
              <a:rPr lang="en-US" altLang="ko-KR" sz="36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sz="36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정규형 </a:t>
            </a:r>
            <a:r>
              <a:rPr lang="en-US" altLang="ko-KR" sz="36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(BCNF)</a:t>
            </a:r>
            <a:r>
              <a:rPr lang="ko-KR" altLang="en-US" sz="36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 정의</a:t>
            </a:r>
            <a:r>
              <a:rPr lang="en-US" altLang="ko-KR" sz="36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:</a:t>
            </a:r>
            <a:endParaRPr lang="ko-KR" altLang="en-US" sz="3600" dirty="0" smtClean="0">
              <a:solidFill>
                <a:srgbClr val="FFC000"/>
              </a:solidFill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9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제</a:t>
            </a:r>
            <a:r>
              <a:rPr lang="en-US" altLang="ko-KR" sz="29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3</a:t>
            </a:r>
            <a:r>
              <a:rPr lang="ko-KR" altLang="en-US" sz="29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정규형의 조건 중 </a:t>
            </a:r>
            <a:r>
              <a:rPr lang="en-US" altLang="ko-KR" sz="29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(b)</a:t>
            </a:r>
            <a:r>
              <a:rPr lang="ko-KR" altLang="en-US" sz="29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의 경우를 허락치 않는 정규형을 의미한다</a:t>
            </a:r>
            <a:endParaRPr lang="en-US" altLang="ko-KR" sz="2900" dirty="0" smtClean="0">
              <a:solidFill>
                <a:srgbClr val="92D050"/>
              </a:solidFill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BCNF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10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40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각 정규형은 그의 선행 정규형보다 더 엄격한 조건을 갖는다</a:t>
            </a:r>
            <a:r>
              <a:rPr lang="en-US" altLang="ko-KR" sz="40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. </a:t>
            </a:r>
            <a:r>
              <a:rPr lang="ko-KR" altLang="en-US" sz="40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즉</a:t>
            </a:r>
            <a:r>
              <a:rPr lang="en-US" altLang="ko-KR" sz="40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,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모든 제</a:t>
            </a:r>
            <a:r>
              <a:rPr lang="en-US" altLang="ko-KR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2</a:t>
            </a:r>
            <a:r>
              <a:rPr lang="ko-KR" altLang="en-US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정규형 </a:t>
            </a:r>
            <a:r>
              <a:rPr lang="ko-KR" altLang="en-US" sz="3300" dirty="0" err="1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릴레이션은</a:t>
            </a:r>
            <a:r>
              <a:rPr lang="ko-KR" altLang="en-US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 제</a:t>
            </a:r>
            <a:r>
              <a:rPr lang="en-US" altLang="ko-KR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1</a:t>
            </a:r>
            <a:r>
              <a:rPr lang="ko-KR" altLang="en-US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정규형을 갖는다</a:t>
            </a:r>
            <a:r>
              <a:rPr lang="en-US" altLang="ko-KR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모든 제</a:t>
            </a:r>
            <a:r>
              <a:rPr lang="en-US" altLang="ko-KR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3</a:t>
            </a:r>
            <a:r>
              <a:rPr lang="ko-KR" altLang="en-US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정규형 </a:t>
            </a:r>
            <a:r>
              <a:rPr lang="ko-KR" altLang="en-US" sz="3300" dirty="0" err="1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릴레이션은</a:t>
            </a:r>
            <a:r>
              <a:rPr lang="ko-KR" altLang="en-US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 제</a:t>
            </a:r>
            <a:r>
              <a:rPr lang="en-US" altLang="ko-KR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2</a:t>
            </a:r>
            <a:r>
              <a:rPr lang="ko-KR" altLang="en-US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정규형을 갖는다</a:t>
            </a:r>
            <a:r>
              <a:rPr lang="en-US" altLang="ko-KR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모든 </a:t>
            </a:r>
            <a:r>
              <a:rPr lang="en-US" altLang="ko-KR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BCNF </a:t>
            </a:r>
            <a:r>
              <a:rPr lang="ko-KR" altLang="en-US" sz="3300" dirty="0" err="1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릴레이션은</a:t>
            </a:r>
            <a:r>
              <a:rPr lang="ko-KR" altLang="en-US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 제</a:t>
            </a:r>
            <a:r>
              <a:rPr lang="en-US" altLang="ko-KR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3</a:t>
            </a:r>
            <a:r>
              <a:rPr lang="ko-KR" altLang="en-US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정규형을 갖는다</a:t>
            </a:r>
            <a:r>
              <a:rPr lang="en-US" altLang="ko-KR" sz="33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4000" dirty="0" smtClean="0">
                <a:latin typeface="Palatino Linotype" pitchFamily="18" charset="0"/>
                <a:ea typeface="맑은 고딕" pitchFamily="50" charset="-127"/>
              </a:rPr>
              <a:t>제</a:t>
            </a:r>
            <a:r>
              <a:rPr lang="en-US" altLang="ko-KR" sz="4000" dirty="0" smtClean="0">
                <a:latin typeface="Palatino Linotype" pitchFamily="18" charset="0"/>
                <a:ea typeface="맑은 고딕" pitchFamily="50" charset="-127"/>
              </a:rPr>
              <a:t>3</a:t>
            </a:r>
            <a:r>
              <a:rPr lang="ko-KR" altLang="en-US" sz="4000" dirty="0" smtClean="0">
                <a:latin typeface="Palatino Linotype" pitchFamily="18" charset="0"/>
                <a:ea typeface="맑은 고딕" pitchFamily="50" charset="-127"/>
              </a:rPr>
              <a:t>정규형에는 속하나 </a:t>
            </a:r>
            <a:r>
              <a:rPr lang="en-US" altLang="ko-KR" sz="4000" dirty="0" smtClean="0">
                <a:latin typeface="Palatino Linotype" pitchFamily="18" charset="0"/>
                <a:ea typeface="맑은 고딕" pitchFamily="50" charset="-127"/>
              </a:rPr>
              <a:t>BCNF</a:t>
            </a:r>
            <a:r>
              <a:rPr lang="ko-KR" altLang="en-US" sz="4000" dirty="0" smtClean="0">
                <a:latin typeface="Palatino Linotype" pitchFamily="18" charset="0"/>
                <a:ea typeface="맑은 고딕" pitchFamily="50" charset="-127"/>
              </a:rPr>
              <a:t>에는 속하지 않는 릴레이션이 존재한다</a:t>
            </a:r>
            <a:r>
              <a:rPr lang="en-US" altLang="ko-KR" sz="4000" dirty="0" smtClean="0">
                <a:latin typeface="Palatino Linotype" pitchFamily="18" charset="0"/>
                <a:ea typeface="맑은 고딕" pitchFamily="50" charset="-127"/>
              </a:rPr>
              <a:t>.</a:t>
            </a:r>
            <a:endParaRPr lang="ko-KR" altLang="en-US" sz="4000" dirty="0" smtClean="0">
              <a:latin typeface="Palatino Linotype" pitchFamily="18" charset="0"/>
              <a:ea typeface="맑은 고딕" pitchFamily="50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40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관계 데이터베이스 설계의 목표는 </a:t>
            </a:r>
            <a:r>
              <a:rPr lang="ko-KR" altLang="en-US" sz="40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각 </a:t>
            </a:r>
            <a:r>
              <a:rPr lang="ko-KR" altLang="en-US" sz="4000" dirty="0" err="1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릴레이션이</a:t>
            </a:r>
            <a:r>
              <a:rPr lang="ko-KR" altLang="en-US" sz="40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sz="40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BCNF(</a:t>
            </a:r>
            <a:r>
              <a:rPr lang="ko-KR" altLang="en-US" sz="40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또는 </a:t>
            </a:r>
            <a:r>
              <a:rPr lang="en-US" altLang="ko-KR" sz="40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3NF)</a:t>
            </a:r>
            <a:r>
              <a:rPr lang="ko-KR" altLang="en-US" sz="40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를 갖게 하는 것이다</a:t>
            </a:r>
            <a:r>
              <a:rPr lang="en-US" altLang="ko-KR" sz="40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.</a:t>
            </a:r>
            <a:endParaRPr lang="ko-KR" altLang="en-US" sz="4000" dirty="0" smtClean="0">
              <a:solidFill>
                <a:srgbClr val="FFC000"/>
              </a:solidFill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11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5772" y="1719886"/>
            <a:ext cx="13589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PROPERTY_ID#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27372" y="1719886"/>
            <a:ext cx="13589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COUNTY_NAME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98972" y="1719886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LOT#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60972" y="1719886"/>
            <a:ext cx="6731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AREA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772" y="1719886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PRICE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35222" y="2246937"/>
            <a:ext cx="48768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235222" y="2018336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606822" y="2018336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673622" y="2018336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435622" y="2018336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508772" y="1719886"/>
            <a:ext cx="12065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TAX_RATE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49422" y="1408736"/>
            <a:ext cx="1295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LOTS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121422" y="2018336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112022" y="2018336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235222" y="2551737"/>
            <a:ext cx="48768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235222" y="2323137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606822" y="2323137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673622" y="2323137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435622" y="2323137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121422" y="2323137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7112022" y="2323137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3606822" y="2856537"/>
            <a:ext cx="35052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606822" y="2627937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7112022" y="2627937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5447052" y="3161337"/>
            <a:ext cx="6858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5435622" y="2932737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121422" y="2932737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854222" y="2018336"/>
            <a:ext cx="533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fd1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854222" y="2323137"/>
            <a:ext cx="533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fd2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49622" y="2627937"/>
            <a:ext cx="533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fd3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978422" y="2932737"/>
            <a:ext cx="533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fd4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546372" y="3994458"/>
            <a:ext cx="13589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PROPERTY_ID#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917972" y="3994458"/>
            <a:ext cx="13589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COUNTY_NAME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289572" y="3994458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LOT#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051572" y="3994458"/>
            <a:ext cx="6731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AREA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737372" y="3994458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PRICE</a:t>
            </a: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3225822" y="4521508"/>
            <a:ext cx="38862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3225822" y="4292908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4597422" y="4292908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5664222" y="4292908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6426222" y="4292908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7112022" y="4292908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3225822" y="4826309"/>
            <a:ext cx="38862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3225822" y="4597708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4597422" y="4597708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5664222" y="4597708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6426222" y="4597708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7112022" y="4597708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844822" y="4292908"/>
            <a:ext cx="533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fd1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844822" y="4597708"/>
            <a:ext cx="533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fd2</a:t>
            </a: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6426222" y="5131109"/>
            <a:ext cx="6858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6426222" y="4902509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7112022" y="4902509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969022" y="4902509"/>
            <a:ext cx="533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fd4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555772" y="5061259"/>
            <a:ext cx="13589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COUNTY_NAME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927372" y="5061259"/>
            <a:ext cx="12065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TAX_RATE</a:t>
            </a:r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2311422" y="5588309"/>
            <a:ext cx="12192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>
            <a:off x="2311422" y="5359709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>
            <a:off x="3530622" y="5359709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1930422" y="5359709"/>
            <a:ext cx="533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fd3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540022" y="3759508"/>
            <a:ext cx="1295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LOTS1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549422" y="4826309"/>
            <a:ext cx="1295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LOTS2</a:t>
            </a:r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3082947" y="1961186"/>
            <a:ext cx="1819275" cy="0"/>
          </a:xfrm>
          <a:prstGeom prst="line">
            <a:avLst/>
          </a:prstGeom>
          <a:noFill/>
          <a:ln w="28575">
            <a:solidFill>
              <a:schemeClr val="tx1">
                <a:lumMod val="95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4140222" y="1180136"/>
            <a:ext cx="87716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후보키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 flipV="1">
            <a:off x="4292622" y="1484936"/>
            <a:ext cx="76200" cy="457200"/>
          </a:xfrm>
          <a:prstGeom prst="line">
            <a:avLst/>
          </a:prstGeom>
          <a:noFill/>
          <a:ln w="38100">
            <a:solidFill>
              <a:srgbClr val="7FF62E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500034" y="2008811"/>
            <a:ext cx="152477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완전 함수적 종속성</a:t>
            </a:r>
          </a:p>
        </p:txBody>
      </p:sp>
      <p:sp>
        <p:nvSpPr>
          <p:cNvPr id="72" name="Rectangle 73"/>
          <p:cNvSpPr>
            <a:spLocks noChangeArrowheads="1"/>
          </p:cNvSpPr>
          <p:nvPr/>
        </p:nvSpPr>
        <p:spPr bwMode="auto">
          <a:xfrm>
            <a:off x="500034" y="2313611"/>
            <a:ext cx="152477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완전 함수적 종속성</a:t>
            </a:r>
          </a:p>
        </p:txBody>
      </p:sp>
      <p:sp>
        <p:nvSpPr>
          <p:cNvPr id="73" name="Rectangle 74"/>
          <p:cNvSpPr>
            <a:spLocks noChangeArrowheads="1"/>
          </p:cNvSpPr>
          <p:nvPr/>
        </p:nvSpPr>
        <p:spPr bwMode="auto">
          <a:xfrm>
            <a:off x="1785918" y="2627936"/>
            <a:ext cx="152477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부분 함수적 종속성</a:t>
            </a:r>
          </a:p>
        </p:txBody>
      </p:sp>
      <p:sp>
        <p:nvSpPr>
          <p:cNvPr id="74" name="Rectangle 75"/>
          <p:cNvSpPr>
            <a:spLocks noChangeArrowheads="1"/>
          </p:cNvSpPr>
          <p:nvPr/>
        </p:nvSpPr>
        <p:spPr bwMode="auto">
          <a:xfrm>
            <a:off x="6047620" y="5140631"/>
            <a:ext cx="152477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이행 함수적 종속성</a:t>
            </a:r>
          </a:p>
        </p:txBody>
      </p:sp>
      <p:sp>
        <p:nvSpPr>
          <p:cNvPr id="75" name="Freeform 77"/>
          <p:cNvSpPr>
            <a:spLocks/>
          </p:cNvSpPr>
          <p:nvPr/>
        </p:nvSpPr>
        <p:spPr bwMode="auto">
          <a:xfrm>
            <a:off x="1701822" y="4216706"/>
            <a:ext cx="3276600" cy="1955800"/>
          </a:xfrm>
          <a:custGeom>
            <a:avLst/>
            <a:gdLst/>
            <a:ahLst/>
            <a:cxnLst>
              <a:cxn ang="0">
                <a:pos x="2064" y="0"/>
              </a:cxn>
              <a:cxn ang="0">
                <a:pos x="1872" y="912"/>
              </a:cxn>
              <a:cxn ang="0">
                <a:pos x="960" y="1200"/>
              </a:cxn>
              <a:cxn ang="0">
                <a:pos x="144" y="1104"/>
              </a:cxn>
              <a:cxn ang="0">
                <a:pos x="96" y="672"/>
              </a:cxn>
            </a:cxnLst>
            <a:rect l="0" t="0" r="r" b="b"/>
            <a:pathLst>
              <a:path w="2064" h="1232">
                <a:moveTo>
                  <a:pt x="2064" y="0"/>
                </a:moveTo>
                <a:cubicBezTo>
                  <a:pt x="2060" y="356"/>
                  <a:pt x="2056" y="712"/>
                  <a:pt x="1872" y="912"/>
                </a:cubicBezTo>
                <a:cubicBezTo>
                  <a:pt x="1688" y="1112"/>
                  <a:pt x="1248" y="1168"/>
                  <a:pt x="960" y="1200"/>
                </a:cubicBezTo>
                <a:cubicBezTo>
                  <a:pt x="672" y="1232"/>
                  <a:pt x="288" y="1192"/>
                  <a:pt x="144" y="1104"/>
                </a:cubicBezTo>
                <a:cubicBezTo>
                  <a:pt x="0" y="1016"/>
                  <a:pt x="48" y="844"/>
                  <a:pt x="96" y="672"/>
                </a:cubicBezTo>
              </a:path>
            </a:pathLst>
          </a:custGeom>
          <a:noFill/>
          <a:ln w="12700" cap="flat" cmpd="sng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76" name="Rectangle 54"/>
          <p:cNvSpPr>
            <a:spLocks noChangeArrowheads="1"/>
          </p:cNvSpPr>
          <p:nvPr/>
        </p:nvSpPr>
        <p:spPr bwMode="auto">
          <a:xfrm>
            <a:off x="347494" y="2783916"/>
            <a:ext cx="146706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제 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1 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정규형</a:t>
            </a:r>
          </a:p>
        </p:txBody>
      </p:sp>
      <p:sp>
        <p:nvSpPr>
          <p:cNvPr id="77" name="Rectangle 55"/>
          <p:cNvSpPr>
            <a:spLocks noChangeArrowheads="1"/>
          </p:cNvSpPr>
          <p:nvPr/>
        </p:nvSpPr>
        <p:spPr bwMode="auto">
          <a:xfrm>
            <a:off x="369385" y="4589475"/>
            <a:ext cx="133882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제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2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정규형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78" name="AutoShape 24"/>
          <p:cNvSpPr>
            <a:spLocks noChangeArrowheads="1"/>
          </p:cNvSpPr>
          <p:nvPr/>
        </p:nvSpPr>
        <p:spPr bwMode="auto">
          <a:xfrm>
            <a:off x="4217670" y="3264234"/>
            <a:ext cx="685136" cy="496236"/>
          </a:xfrm>
          <a:prstGeom prst="downArrow">
            <a:avLst>
              <a:gd name="adj1" fmla="val 50000"/>
              <a:gd name="adj2" fmla="val 38532"/>
            </a:avLst>
          </a:prstGeom>
          <a:solidFill>
            <a:srgbClr val="B2B2B2"/>
          </a:solidFill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5122516" y="3417904"/>
            <a:ext cx="152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제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2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정규화</a:t>
            </a:r>
          </a:p>
        </p:txBody>
      </p:sp>
      <p:sp>
        <p:nvSpPr>
          <p:cNvPr id="80" name="AutoShape 24"/>
          <p:cNvSpPr>
            <a:spLocks noChangeArrowheads="1"/>
          </p:cNvSpPr>
          <p:nvPr/>
        </p:nvSpPr>
        <p:spPr bwMode="auto">
          <a:xfrm>
            <a:off x="5295900" y="5576904"/>
            <a:ext cx="685136" cy="496236"/>
          </a:xfrm>
          <a:prstGeom prst="downArrow">
            <a:avLst>
              <a:gd name="adj1" fmla="val 50000"/>
              <a:gd name="adj2" fmla="val 38532"/>
            </a:avLst>
          </a:prstGeom>
          <a:solidFill>
            <a:srgbClr val="B2B2B2"/>
          </a:solidFill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81" name="Rectangle 25"/>
          <p:cNvSpPr>
            <a:spLocks noChangeArrowheads="1"/>
          </p:cNvSpPr>
          <p:nvPr/>
        </p:nvSpPr>
        <p:spPr bwMode="auto">
          <a:xfrm>
            <a:off x="5892136" y="5890594"/>
            <a:ext cx="152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제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3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정규화</a:t>
            </a:r>
          </a:p>
        </p:txBody>
      </p:sp>
      <p:sp>
        <p:nvSpPr>
          <p:cNvPr id="82" name="제목 2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lang="ko-KR" altLang="en-US" dirty="0" smtClean="0"/>
              <a:t>정규화의 예</a:t>
            </a:r>
            <a:endParaRPr lang="ko-KR" altLang="en-US" dirty="0"/>
          </a:p>
        </p:txBody>
      </p:sp>
      <p:sp>
        <p:nvSpPr>
          <p:cNvPr id="83" name="슬라이드 번호 개체 틀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12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8" grpId="0" animBg="1"/>
      <p:bldP spid="69" grpId="0"/>
      <p:bldP spid="70" grpId="0" animBg="1"/>
      <p:bldP spid="71" grpId="0"/>
      <p:bldP spid="72" grpId="0"/>
      <p:bldP spid="73" grpId="0"/>
      <p:bldP spid="74" grpId="0"/>
      <p:bldP spid="75" grpId="0" animBg="1"/>
      <p:bldP spid="76" grpId="0"/>
      <p:bldP spid="77" grpId="0"/>
      <p:bldP spid="78" grpId="0" animBg="1"/>
      <p:bldP spid="79" grpId="0"/>
      <p:bldP spid="80" grpId="0" animBg="1"/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74848" y="1825301"/>
            <a:ext cx="13589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PROPERTY_ID#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46448" y="1825301"/>
            <a:ext cx="13589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COUNTY_NAME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18048" y="1825301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LOT#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280048" y="1825301"/>
            <a:ext cx="6731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AREA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108848" y="1825301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PRICE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454298" y="2352351"/>
            <a:ext cx="32004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454298" y="2123751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825898" y="2123751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892698" y="2123751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654698" y="2123751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454298" y="2657151"/>
            <a:ext cx="32004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454298" y="2428551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825898" y="2428551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892698" y="2428551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5654698" y="2428551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073298" y="2123751"/>
            <a:ext cx="5334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fd1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073298" y="2428551"/>
            <a:ext cx="5334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fd2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797698" y="2352351"/>
            <a:ext cx="6858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797698" y="2123751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7483498" y="2123751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340498" y="2123751"/>
            <a:ext cx="5334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fd4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768498" y="1590351"/>
            <a:ext cx="12954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LOTS1A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423048" y="1825301"/>
            <a:ext cx="6731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AREA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6416698" y="1590351"/>
            <a:ext cx="12954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LOTS1B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978298" y="3799077"/>
            <a:ext cx="685800" cy="277641"/>
          </a:xfrm>
          <a:prstGeom prst="rect">
            <a:avLst/>
          </a:prstGeom>
          <a:noFill/>
          <a:ln w="9525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LOTS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292498" y="4484877"/>
            <a:ext cx="685800" cy="277641"/>
          </a:xfrm>
          <a:prstGeom prst="rect">
            <a:avLst/>
          </a:prstGeom>
          <a:noFill/>
          <a:ln w="9525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LOTS1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892698" y="4484877"/>
            <a:ext cx="685800" cy="277641"/>
          </a:xfrm>
          <a:prstGeom prst="rect">
            <a:avLst/>
          </a:prstGeom>
          <a:noFill/>
          <a:ln w="9525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LOTS2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892698" y="5323077"/>
            <a:ext cx="685800" cy="277641"/>
          </a:xfrm>
          <a:prstGeom prst="rect">
            <a:avLst/>
          </a:prstGeom>
          <a:noFill/>
          <a:ln w="9525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LOTS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59098" y="5323077"/>
            <a:ext cx="838200" cy="277641"/>
          </a:xfrm>
          <a:prstGeom prst="rect">
            <a:avLst/>
          </a:prstGeom>
          <a:noFill/>
          <a:ln w="9525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LOTS1A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749698" y="5323077"/>
            <a:ext cx="838200" cy="277641"/>
          </a:xfrm>
          <a:prstGeom prst="rect">
            <a:avLst/>
          </a:prstGeom>
          <a:noFill/>
          <a:ln w="9525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LOTS1B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3673498" y="4027677"/>
            <a:ext cx="457200" cy="4572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4511698" y="4027677"/>
            <a:ext cx="609600" cy="4572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H="1">
            <a:off x="3140098" y="4713477"/>
            <a:ext cx="304800" cy="609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3749698" y="4713477"/>
            <a:ext cx="381000" cy="609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5197498" y="4713477"/>
            <a:ext cx="0" cy="609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883298" y="3799077"/>
            <a:ext cx="6858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1NF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883298" y="4484877"/>
            <a:ext cx="6858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2NF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883298" y="5323077"/>
            <a:ext cx="6858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3NF</a:t>
            </a:r>
          </a:p>
        </p:txBody>
      </p:sp>
      <p:sp>
        <p:nvSpPr>
          <p:cNvPr id="43" name="Freeform 44"/>
          <p:cNvSpPr>
            <a:spLocks/>
          </p:cNvSpPr>
          <p:nvPr/>
        </p:nvSpPr>
        <p:spPr bwMode="auto">
          <a:xfrm>
            <a:off x="5654698" y="2047547"/>
            <a:ext cx="1000125" cy="495300"/>
          </a:xfrm>
          <a:custGeom>
            <a:avLst/>
            <a:gdLst/>
            <a:ahLst/>
            <a:cxnLst>
              <a:cxn ang="0">
                <a:pos x="534" y="12"/>
              </a:cxn>
              <a:cxn ang="0">
                <a:pos x="450" y="270"/>
              </a:cxn>
              <a:cxn ang="0">
                <a:pos x="150" y="264"/>
              </a:cxn>
              <a:cxn ang="0">
                <a:pos x="0" y="0"/>
              </a:cxn>
            </a:cxnLst>
            <a:rect l="0" t="0" r="r" b="b"/>
            <a:pathLst>
              <a:path w="534" h="312">
                <a:moveTo>
                  <a:pt x="534" y="12"/>
                </a:moveTo>
                <a:cubicBezTo>
                  <a:pt x="521" y="55"/>
                  <a:pt x="514" y="228"/>
                  <a:pt x="450" y="270"/>
                </a:cubicBezTo>
                <a:cubicBezTo>
                  <a:pt x="386" y="312"/>
                  <a:pt x="225" y="309"/>
                  <a:pt x="150" y="264"/>
                </a:cubicBezTo>
                <a:cubicBezTo>
                  <a:pt x="75" y="219"/>
                  <a:pt x="31" y="55"/>
                  <a:pt x="0" y="0"/>
                </a:cubicBezTo>
              </a:path>
            </a:pathLst>
          </a:custGeom>
          <a:noFill/>
          <a:ln w="12700" cap="flat" cmpd="sng">
            <a:solidFill>
              <a:srgbClr val="7FF62E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449395" y="2417775"/>
            <a:ext cx="133882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제</a:t>
            </a:r>
            <a:r>
              <a:rPr lang="en-US" altLang="ko-KR" kern="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3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정규형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13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37126" y="1934542"/>
            <a:ext cx="13589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PROPERTY_ID#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08726" y="1934542"/>
            <a:ext cx="13589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COUNTY_NAME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80326" y="1934542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LOT#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42326" y="1934542"/>
            <a:ext cx="6731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AREA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316576" y="2461593"/>
            <a:ext cx="32004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316576" y="2232992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688176" y="2232992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754976" y="2232992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516976" y="2232992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316576" y="2766393"/>
            <a:ext cx="32004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316576" y="2537793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688176" y="2537793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754976" y="2537793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516976" y="2537793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35576" y="2232992"/>
            <a:ext cx="533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fd1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935576" y="2537793"/>
            <a:ext cx="533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fd2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630776" y="1699592"/>
            <a:ext cx="1295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LOTS1A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688176" y="3071194"/>
            <a:ext cx="18288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688176" y="2842593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516976" y="2842593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307176" y="2842593"/>
            <a:ext cx="533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fd5</a:t>
            </a: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4377690" y="3584274"/>
            <a:ext cx="685136" cy="496236"/>
          </a:xfrm>
          <a:prstGeom prst="downArrow">
            <a:avLst>
              <a:gd name="adj1" fmla="val 50000"/>
              <a:gd name="adj2" fmla="val 38532"/>
            </a:avLst>
          </a:prstGeom>
          <a:solidFill>
            <a:srgbClr val="B2B2B2"/>
          </a:solidFill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145376" y="3577924"/>
            <a:ext cx="152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BCNF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정규화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256126" y="4270075"/>
            <a:ext cx="13589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PROPERTY_ID#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313526" y="4270075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LOT#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627726" y="4270075"/>
            <a:ext cx="6731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AREA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989926" y="4270075"/>
            <a:ext cx="13589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COUNTY_NAME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304126" y="4270075"/>
            <a:ext cx="6731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AREA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249776" y="4035124"/>
            <a:ext cx="1295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LOTS1AX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97776" y="4035124"/>
            <a:ext cx="1295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LOTS1AY</a:t>
            </a:r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4142076" y="2175840"/>
            <a:ext cx="1819275" cy="0"/>
          </a:xfrm>
          <a:prstGeom prst="line">
            <a:avLst/>
          </a:prstGeom>
          <a:noFill/>
          <a:ln w="28575">
            <a:solidFill>
              <a:schemeClr val="tx1">
                <a:lumMod val="95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5325081" y="1166190"/>
            <a:ext cx="189346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후보키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(</a:t>
            </a:r>
            <a:r>
              <a:rPr kumimoji="0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슈퍼키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)</a:t>
            </a: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V="1">
            <a:off x="5351751" y="1699590"/>
            <a:ext cx="76200" cy="457200"/>
          </a:xfrm>
          <a:prstGeom prst="line">
            <a:avLst/>
          </a:prstGeom>
          <a:noFill/>
          <a:ln w="38100">
            <a:solidFill>
              <a:srgbClr val="7FF62E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1010434" y="2040966"/>
            <a:ext cx="146706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제 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3 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정규형</a:t>
            </a: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1032325" y="4200855"/>
            <a:ext cx="87876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BCNF</a:t>
            </a:r>
          </a:p>
        </p:txBody>
      </p:sp>
      <p:sp>
        <p:nvSpPr>
          <p:cNvPr id="55" name="Rectangle 57"/>
          <p:cNvSpPr>
            <a:spLocks noChangeArrowheads="1"/>
          </p:cNvSpPr>
          <p:nvPr/>
        </p:nvSpPr>
        <p:spPr bwMode="auto">
          <a:xfrm>
            <a:off x="2990821" y="2840685"/>
            <a:ext cx="152477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이행 함수적 종속성</a:t>
            </a:r>
          </a:p>
        </p:txBody>
      </p:sp>
      <p:sp>
        <p:nvSpPr>
          <p:cNvPr id="56" name="Freeform 60"/>
          <p:cNvSpPr>
            <a:spLocks/>
          </p:cNvSpPr>
          <p:nvPr/>
        </p:nvSpPr>
        <p:spPr bwMode="auto">
          <a:xfrm>
            <a:off x="3926176" y="4492320"/>
            <a:ext cx="16764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288"/>
              </a:cxn>
              <a:cxn ang="0">
                <a:pos x="912" y="288"/>
              </a:cxn>
              <a:cxn ang="0">
                <a:pos x="1056" y="0"/>
              </a:cxn>
            </a:cxnLst>
            <a:rect l="0" t="0" r="r" b="b"/>
            <a:pathLst>
              <a:path w="1056" h="336">
                <a:moveTo>
                  <a:pt x="0" y="0"/>
                </a:moveTo>
                <a:cubicBezTo>
                  <a:pt x="68" y="120"/>
                  <a:pt x="136" y="240"/>
                  <a:pt x="288" y="288"/>
                </a:cubicBezTo>
                <a:cubicBezTo>
                  <a:pt x="440" y="336"/>
                  <a:pt x="784" y="336"/>
                  <a:pt x="912" y="288"/>
                </a:cubicBezTo>
                <a:cubicBezTo>
                  <a:pt x="1040" y="240"/>
                  <a:pt x="1048" y="120"/>
                  <a:pt x="1056" y="0"/>
                </a:cubicBezTo>
              </a:path>
            </a:pathLst>
          </a:custGeom>
          <a:noFill/>
          <a:ln w="12700" cap="flat" cmpd="sng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14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54" grpId="0"/>
      <p:bldP spid="55" grpId="0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Palatino Linotype" pitchFamily="18" charset="0"/>
                <a:ea typeface="맑은 고딕" pitchFamily="50" charset="-127"/>
              </a:rPr>
              <a:t>데이터베이스 설계자는 </a:t>
            </a:r>
            <a:r>
              <a:rPr lang="en-US" altLang="ko-KR" sz="2400" dirty="0">
                <a:latin typeface="Palatino Linotype" pitchFamily="18" charset="0"/>
                <a:ea typeface="맑은 고딕" pitchFamily="50" charset="-127"/>
              </a:rPr>
              <a:t>R</a:t>
            </a:r>
            <a:r>
              <a:rPr lang="ko-KR" altLang="en-US" sz="2400" dirty="0">
                <a:latin typeface="Palatino Linotype" pitchFamily="18" charset="0"/>
                <a:ea typeface="맑은 고딕" pitchFamily="50" charset="-127"/>
              </a:rPr>
              <a:t>의 </a:t>
            </a:r>
            <a:r>
              <a:rPr lang="ko-KR" altLang="en-US" sz="2400" dirty="0" err="1">
                <a:latin typeface="Palatino Linotype" pitchFamily="18" charset="0"/>
                <a:ea typeface="맑은 고딕" pitchFamily="50" charset="-127"/>
              </a:rPr>
              <a:t>애트리뷰트들에</a:t>
            </a:r>
            <a:r>
              <a:rPr lang="ko-KR" altLang="en-US" sz="2400" dirty="0">
                <a:latin typeface="Palatino Linotype" pitchFamily="18" charset="0"/>
                <a:ea typeface="맑은 고딕" pitchFamily="50" charset="-127"/>
              </a:rPr>
              <a:t> 대해 성립하는 함수적 종속성의 집합 </a:t>
            </a:r>
            <a:r>
              <a:rPr lang="en-US" altLang="ko-KR" sz="2400" dirty="0"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400" dirty="0">
                <a:latin typeface="Palatino Linotype" pitchFamily="18" charset="0"/>
                <a:ea typeface="맑은 고딕" pitchFamily="50" charset="-127"/>
              </a:rPr>
              <a:t>를 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정의하고 다음을 검사해야 한다</a:t>
            </a:r>
            <a:r>
              <a:rPr lang="en-US" altLang="ko-KR" sz="2400" dirty="0">
                <a:latin typeface="Palatino Linotype" pitchFamily="18" charset="0"/>
                <a:ea typeface="맑은 고딕" pitchFamily="50" charset="-127"/>
              </a:rPr>
              <a:t>.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>
                <a:latin typeface="Palatino Linotype" pitchFamily="18" charset="0"/>
                <a:ea typeface="맑은 고딕" pitchFamily="50" charset="-127"/>
              </a:rPr>
              <a:t>분해집합 </a:t>
            </a:r>
            <a:r>
              <a:rPr lang="en-US" altLang="ko-KR" sz="2400" dirty="0">
                <a:latin typeface="Palatino Linotype" pitchFamily="18" charset="0"/>
                <a:ea typeface="맑은 고딕" pitchFamily="50" charset="-127"/>
              </a:rPr>
              <a:t>D</a:t>
            </a:r>
            <a:r>
              <a:rPr lang="ko-KR" altLang="en-US" sz="2400" dirty="0">
                <a:latin typeface="Palatino Linotype" pitchFamily="18" charset="0"/>
                <a:ea typeface="맑은 고딕" pitchFamily="50" charset="-127"/>
              </a:rPr>
              <a:t>는 </a:t>
            </a:r>
            <a:r>
              <a:rPr lang="ko-KR" altLang="en-US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함수적 종속성을 </a:t>
            </a:r>
            <a:r>
              <a:rPr lang="ko-KR" altLang="en-US" sz="24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보존</a:t>
            </a:r>
            <a:r>
              <a:rPr lang="ko-KR" altLang="en-US" sz="2400" dirty="0">
                <a:latin typeface="Palatino Linotype" pitchFamily="18" charset="0"/>
                <a:ea typeface="맑은 고딕" pitchFamily="50" charset="-127"/>
              </a:rPr>
              <a:t>해야 한다</a:t>
            </a:r>
            <a:r>
              <a:rPr lang="en-US" altLang="ko-KR" sz="2400" dirty="0">
                <a:latin typeface="Palatino Linotype" pitchFamily="18" charset="0"/>
                <a:ea typeface="맑은 고딕" pitchFamily="50" charset="-127"/>
              </a:rPr>
              <a:t>.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000" dirty="0" smtClean="0">
                <a:latin typeface="Palatino Linotype" pitchFamily="18" charset="0"/>
                <a:ea typeface="맑은 고딕" pitchFamily="50" charset="-127"/>
              </a:rPr>
              <a:t>   즉</a:t>
            </a:r>
            <a:r>
              <a:rPr lang="en-US" altLang="ko-KR" sz="2000" dirty="0">
                <a:latin typeface="Palatino Linotype" pitchFamily="18" charset="0"/>
                <a:ea typeface="맑은 고딕" pitchFamily="50" charset="-127"/>
              </a:rPr>
              <a:t>,  </a:t>
            </a:r>
            <a:r>
              <a:rPr lang="ko-KR" altLang="en-US" sz="2000" dirty="0">
                <a:latin typeface="Palatino Linotype" pitchFamily="18" charset="0"/>
                <a:ea typeface="맑은 고딕" pitchFamily="50" charset="-127"/>
              </a:rPr>
              <a:t>각 </a:t>
            </a:r>
            <a:r>
              <a:rPr lang="ko-KR" altLang="en-US" sz="2000" dirty="0" err="1"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ko-KR" altLang="en-US" sz="2000" dirty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Palatino Linotype" pitchFamily="18" charset="0"/>
                <a:ea typeface="맑은 고딕" pitchFamily="50" charset="-127"/>
              </a:rPr>
              <a:t>R</a:t>
            </a:r>
            <a:r>
              <a:rPr lang="en-US" altLang="ko-KR" sz="2000" baseline="-25000" dirty="0" err="1">
                <a:latin typeface="Palatino Linotype" pitchFamily="18" charset="0"/>
                <a:ea typeface="맑은 고딕" pitchFamily="50" charset="-127"/>
              </a:rPr>
              <a:t>i</a:t>
            </a:r>
            <a:r>
              <a:rPr lang="ko-KR" altLang="en-US" sz="2000" dirty="0">
                <a:latin typeface="Palatino Linotype" pitchFamily="18" charset="0"/>
                <a:ea typeface="맑은 고딕" pitchFamily="50" charset="-127"/>
              </a:rPr>
              <a:t>에서 성립하는 모든 </a:t>
            </a:r>
            <a:r>
              <a:rPr lang="en-US" altLang="ko-KR" sz="2000" dirty="0">
                <a:latin typeface="Palatino Linotype" pitchFamily="18" charset="0"/>
                <a:ea typeface="맑은 고딕" pitchFamily="50" charset="-127"/>
              </a:rPr>
              <a:t>FD</a:t>
            </a:r>
            <a:r>
              <a:rPr lang="ko-KR" altLang="en-US" sz="2000" dirty="0">
                <a:latin typeface="Palatino Linotype" pitchFamily="18" charset="0"/>
                <a:ea typeface="맑은 고딕" pitchFamily="50" charset="-127"/>
              </a:rPr>
              <a:t>들의 합집합이 </a:t>
            </a:r>
            <a:r>
              <a:rPr lang="en-US" altLang="ko-KR" sz="2000" dirty="0"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000" dirty="0">
                <a:latin typeface="Palatino Linotype" pitchFamily="18" charset="0"/>
                <a:ea typeface="맑은 고딕" pitchFamily="50" charset="-127"/>
              </a:rPr>
              <a:t>와 </a:t>
            </a:r>
            <a:r>
              <a:rPr lang="ko-KR" altLang="en-US" sz="2000" dirty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동등</a:t>
            </a:r>
            <a:r>
              <a:rPr lang="en-US" altLang="ko-KR" sz="2000" dirty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(equivalent)</a:t>
            </a:r>
            <a:r>
              <a:rPr lang="ko-KR" altLang="en-US" sz="2000" dirty="0">
                <a:latin typeface="Palatino Linotype" pitchFamily="18" charset="0"/>
                <a:ea typeface="맑은 고딕" pitchFamily="50" charset="-127"/>
              </a:rPr>
              <a:t>해야 한다</a:t>
            </a:r>
            <a:r>
              <a:rPr lang="en-US" altLang="ko-KR" sz="2000" dirty="0">
                <a:latin typeface="Palatino Linotype" pitchFamily="18" charset="0"/>
                <a:ea typeface="맑은 고딕" pitchFamily="50" charset="-127"/>
              </a:rPr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분해집합 </a:t>
            </a:r>
            <a:r>
              <a:rPr lang="en-US" altLang="ko-KR" sz="2400" dirty="0" smtClean="0"/>
              <a:t>D</a:t>
            </a:r>
            <a:r>
              <a:rPr lang="ko-KR" altLang="en-US" sz="2400" dirty="0" smtClean="0"/>
              <a:t>는 </a:t>
            </a:r>
            <a:r>
              <a:rPr lang="ko-KR" altLang="en-US" sz="2400" dirty="0" err="1" smtClean="0">
                <a:solidFill>
                  <a:srgbClr val="FFFF00"/>
                </a:solidFill>
              </a:rPr>
              <a:t>무손실</a:t>
            </a:r>
            <a:r>
              <a:rPr lang="ko-KR" altLang="en-US" sz="2400" dirty="0" smtClean="0">
                <a:solidFill>
                  <a:srgbClr val="FFFF00"/>
                </a:solidFill>
              </a:rPr>
              <a:t> 조인</a:t>
            </a:r>
            <a:r>
              <a:rPr lang="ko-KR" altLang="en-US" sz="2400" dirty="0" smtClean="0"/>
              <a:t>을 보장해야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분해집합 </a:t>
            </a:r>
            <a:r>
              <a:rPr lang="en-US" altLang="ko-KR" sz="2000" dirty="0" smtClean="0"/>
              <a:t>D</a:t>
            </a:r>
            <a:r>
              <a:rPr lang="ko-KR" altLang="en-US" sz="2000" dirty="0" smtClean="0"/>
              <a:t>가 손실이 있는 분해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lossy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decomposition)</a:t>
            </a:r>
            <a:r>
              <a:rPr lang="ko-KR" altLang="en-US" sz="2000" dirty="0" smtClean="0"/>
              <a:t>가 아니어야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정규화 시 고려사항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15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ko-KR" altLang="en-US" sz="2400" dirty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sz="2400" dirty="0">
                <a:latin typeface="Palatino Linotype" pitchFamily="18" charset="0"/>
                <a:ea typeface="맑은 고딕" pitchFamily="50" charset="-127"/>
              </a:rPr>
              <a:t>R</a:t>
            </a:r>
            <a:r>
              <a:rPr lang="ko-KR" altLang="en-US" sz="2400" dirty="0">
                <a:latin typeface="Palatino Linotype" pitchFamily="18" charset="0"/>
                <a:ea typeface="맑은 고딕" pitchFamily="50" charset="-127"/>
              </a:rPr>
              <a:t>을 분해한 </a:t>
            </a:r>
            <a:r>
              <a:rPr lang="ko-KR" altLang="en-US" sz="2400" dirty="0" err="1">
                <a:latin typeface="Palatino Linotype" pitchFamily="18" charset="0"/>
                <a:ea typeface="맑은 고딕" pitchFamily="50" charset="-127"/>
              </a:rPr>
              <a:t>릴레이션들이</a:t>
            </a:r>
            <a:r>
              <a:rPr lang="ko-KR" altLang="en-US" sz="2400" dirty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sz="24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BCNF</a:t>
            </a:r>
            <a:r>
              <a:rPr lang="en-US" altLang="ko-KR" sz="2400" dirty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sz="2400" dirty="0">
                <a:latin typeface="Palatino Linotype" pitchFamily="18" charset="0"/>
                <a:ea typeface="맑은 고딕" pitchFamily="50" charset="-127"/>
              </a:rPr>
              <a:t>정규형에 속하며</a:t>
            </a:r>
            <a:r>
              <a:rPr lang="en-US" altLang="ko-KR" sz="2400" dirty="0">
                <a:latin typeface="Palatino Linotype" pitchFamily="18" charset="0"/>
                <a:ea typeface="맑은 고딕" pitchFamily="50" charset="-127"/>
              </a:rPr>
              <a:t>, </a:t>
            </a:r>
            <a:r>
              <a:rPr lang="ko-KR" altLang="en-US" sz="2400" dirty="0">
                <a:latin typeface="Palatino Linotype" pitchFamily="18" charset="0"/>
                <a:ea typeface="맑은 고딕" pitchFamily="50" charset="-127"/>
              </a:rPr>
              <a:t>분해집합이 함수적 종속성의 집합 </a:t>
            </a:r>
            <a:r>
              <a:rPr lang="en-US" altLang="ko-KR" sz="2400" dirty="0"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400" dirty="0">
                <a:latin typeface="Palatino Linotype" pitchFamily="18" charset="0"/>
                <a:ea typeface="맑은 고딕" pitchFamily="50" charset="-127"/>
              </a:rPr>
              <a:t>에 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대해</a:t>
            </a:r>
            <a:endParaRPr lang="en-US" altLang="ko-KR" sz="2400" dirty="0" smtClean="0">
              <a:latin typeface="Palatino Linotype" pitchFamily="18" charset="0"/>
              <a:ea typeface="맑은 고딕" pitchFamily="50" charset="-127"/>
            </a:endParaRPr>
          </a:p>
          <a:p>
            <a:pPr marL="0" indent="0">
              <a:buNone/>
            </a:pPr>
            <a:r>
              <a:rPr lang="ko-KR" altLang="en-US" sz="2400" dirty="0" err="1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무손실</a:t>
            </a:r>
            <a:r>
              <a:rPr lang="ko-KR" altLang="en-US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sz="24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조인</a:t>
            </a:r>
            <a:r>
              <a:rPr lang="ko-KR" altLang="en-US" sz="2400" dirty="0">
                <a:latin typeface="Palatino Linotype" pitchFamily="18" charset="0"/>
                <a:ea typeface="맑은 고딕" pitchFamily="50" charset="-127"/>
              </a:rPr>
              <a:t> 특성을 갖게 하는 알고리즘이 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존재한다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endParaRPr lang="en-US" altLang="ko-KR" sz="2600" dirty="0" smtClean="0">
              <a:latin typeface="Palatino Linotype" pitchFamily="18" charset="0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Palatino Linotype" pitchFamily="18" charset="0"/>
                <a:ea typeface="맑은 고딕" pitchFamily="50" charset="-127"/>
              </a:rPr>
              <a:t>    1</a:t>
            </a:r>
            <a:r>
              <a:rPr lang="en-US" altLang="ko-KR" sz="2000" dirty="0">
                <a:latin typeface="Palatino Linotype" pitchFamily="18" charset="0"/>
                <a:ea typeface="맑은 고딕" pitchFamily="50" charset="-127"/>
              </a:rPr>
              <a:t>. Set D ← {R}</a:t>
            </a:r>
            <a:br>
              <a:rPr lang="en-US" altLang="ko-KR" sz="2000" dirty="0">
                <a:latin typeface="Palatino Linotype" pitchFamily="18" charset="0"/>
                <a:ea typeface="맑은 고딕" pitchFamily="50" charset="-127"/>
              </a:rPr>
            </a:br>
            <a:r>
              <a:rPr lang="en-US" altLang="ko-KR" sz="2000" dirty="0" smtClean="0">
                <a:latin typeface="Palatino Linotype" pitchFamily="18" charset="0"/>
                <a:ea typeface="맑은 고딕" pitchFamily="50" charset="-127"/>
              </a:rPr>
              <a:t>    2</a:t>
            </a:r>
            <a:r>
              <a:rPr lang="en-US" altLang="ko-KR" sz="2000" dirty="0">
                <a:latin typeface="Palatino Linotype" pitchFamily="18" charset="0"/>
                <a:ea typeface="맑은 고딕" pitchFamily="50" charset="-127"/>
              </a:rPr>
              <a:t>. While there is a relation schema Q in D that is not in BCNF do </a:t>
            </a:r>
            <a:br>
              <a:rPr lang="en-US" altLang="ko-KR" sz="2000" dirty="0">
                <a:latin typeface="Palatino Linotype" pitchFamily="18" charset="0"/>
                <a:ea typeface="맑은 고딕" pitchFamily="50" charset="-127"/>
              </a:rPr>
            </a:br>
            <a:r>
              <a:rPr lang="en-US" altLang="ko-KR" sz="2000" dirty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Palatino Linotype" pitchFamily="18" charset="0"/>
                <a:ea typeface="맑은 고딕" pitchFamily="50" charset="-127"/>
              </a:rPr>
              <a:t>       {</a:t>
            </a:r>
            <a:r>
              <a:rPr lang="en-US" altLang="ko-KR" sz="2000" dirty="0">
                <a:latin typeface="Palatino Linotype" pitchFamily="18" charset="0"/>
                <a:ea typeface="맑은 고딕" pitchFamily="50" charset="-127"/>
              </a:rPr>
              <a:t/>
            </a:r>
            <a:br>
              <a:rPr lang="en-US" altLang="ko-KR" sz="2000" dirty="0">
                <a:latin typeface="Palatino Linotype" pitchFamily="18" charset="0"/>
                <a:ea typeface="맑은 고딕" pitchFamily="50" charset="-127"/>
              </a:rPr>
            </a:br>
            <a:r>
              <a:rPr lang="en-US" altLang="ko-KR" sz="2000" dirty="0">
                <a:latin typeface="Palatino Linotype" pitchFamily="18" charset="0"/>
                <a:ea typeface="맑은 고딕" pitchFamily="50" charset="-127"/>
              </a:rPr>
              <a:t>	</a:t>
            </a:r>
            <a:r>
              <a:rPr lang="en-US" altLang="ko-KR" sz="2000" dirty="0" smtClean="0">
                <a:latin typeface="Palatino Linotype" pitchFamily="18" charset="0"/>
                <a:ea typeface="맑은 고딕" pitchFamily="50" charset="-127"/>
              </a:rPr>
              <a:t>Choose </a:t>
            </a:r>
            <a:r>
              <a:rPr lang="en-US" altLang="ko-KR" sz="2000" dirty="0">
                <a:latin typeface="Palatino Linotype" pitchFamily="18" charset="0"/>
                <a:ea typeface="맑은 고딕" pitchFamily="50" charset="-127"/>
              </a:rPr>
              <a:t>one Q in D that is not in BCNF;</a:t>
            </a:r>
            <a:br>
              <a:rPr lang="en-US" altLang="ko-KR" sz="2000" dirty="0">
                <a:latin typeface="Palatino Linotype" pitchFamily="18" charset="0"/>
                <a:ea typeface="맑은 고딕" pitchFamily="50" charset="-127"/>
              </a:rPr>
            </a:br>
            <a:r>
              <a:rPr lang="en-US" altLang="ko-KR" sz="2000" dirty="0">
                <a:latin typeface="Palatino Linotype" pitchFamily="18" charset="0"/>
                <a:ea typeface="맑은 고딕" pitchFamily="50" charset="-127"/>
              </a:rPr>
              <a:t>	</a:t>
            </a:r>
            <a:r>
              <a:rPr lang="en-US" altLang="ko-KR" sz="2000" dirty="0" smtClean="0">
                <a:latin typeface="Palatino Linotype" pitchFamily="18" charset="0"/>
                <a:ea typeface="맑은 고딕" pitchFamily="50" charset="-127"/>
              </a:rPr>
              <a:t>Find </a:t>
            </a:r>
            <a:r>
              <a:rPr lang="en-US" altLang="ko-KR" sz="2000" dirty="0">
                <a:latin typeface="Palatino Linotype" pitchFamily="18" charset="0"/>
                <a:ea typeface="맑은 고딕" pitchFamily="50" charset="-127"/>
              </a:rPr>
              <a:t>a FD X→Y in Q that violates BCNF;</a:t>
            </a:r>
            <a:br>
              <a:rPr lang="en-US" altLang="ko-KR" sz="2000" dirty="0">
                <a:latin typeface="Palatino Linotype" pitchFamily="18" charset="0"/>
                <a:ea typeface="맑은 고딕" pitchFamily="50" charset="-127"/>
              </a:rPr>
            </a:br>
            <a:r>
              <a:rPr lang="en-US" altLang="ko-KR" sz="2000" dirty="0">
                <a:latin typeface="Palatino Linotype" pitchFamily="18" charset="0"/>
                <a:ea typeface="맑은 고딕" pitchFamily="50" charset="-127"/>
              </a:rPr>
              <a:t>	</a:t>
            </a:r>
            <a:r>
              <a:rPr lang="en-US" altLang="ko-KR" sz="2000" dirty="0" smtClean="0">
                <a:latin typeface="Palatino Linotype" pitchFamily="18" charset="0"/>
                <a:ea typeface="맑은 고딕" pitchFamily="50" charset="-127"/>
              </a:rPr>
              <a:t>Replace </a:t>
            </a:r>
            <a:r>
              <a:rPr lang="en-US" altLang="ko-KR" sz="2000" dirty="0">
                <a:latin typeface="Palatino Linotype" pitchFamily="18" charset="0"/>
                <a:ea typeface="맑은 고딕" pitchFamily="50" charset="-127"/>
              </a:rPr>
              <a:t>Q in D by two relation schemas (Q</a:t>
            </a:r>
            <a:r>
              <a:rPr lang="ko-KR" altLang="en-US" sz="2000" dirty="0">
                <a:latin typeface="Palatino Linotype" pitchFamily="18" charset="0"/>
                <a:ea typeface="맑은 고딕" pitchFamily="50" charset="-127"/>
              </a:rPr>
              <a:t>－</a:t>
            </a:r>
            <a:r>
              <a:rPr lang="en-US" altLang="ko-KR" sz="2000" dirty="0">
                <a:latin typeface="Palatino Linotype" pitchFamily="18" charset="0"/>
                <a:ea typeface="맑은 고딕" pitchFamily="50" charset="-127"/>
              </a:rPr>
              <a:t>Y) and (X∪Y);</a:t>
            </a:r>
            <a:br>
              <a:rPr lang="en-US" altLang="ko-KR" sz="2000" dirty="0">
                <a:latin typeface="Palatino Linotype" pitchFamily="18" charset="0"/>
                <a:ea typeface="맑은 고딕" pitchFamily="50" charset="-127"/>
              </a:rPr>
            </a:br>
            <a:r>
              <a:rPr lang="en-US" altLang="ko-KR" sz="2000" dirty="0" smtClean="0">
                <a:latin typeface="Palatino Linotype" pitchFamily="18" charset="0"/>
                <a:ea typeface="맑은 고딕" pitchFamily="50" charset="-127"/>
              </a:rPr>
              <a:t>       };</a:t>
            </a:r>
            <a:endParaRPr lang="en-US" altLang="ko-KR" sz="2000" dirty="0"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 smtClean="0"/>
              <a:t>무손실</a:t>
            </a:r>
            <a:r>
              <a:rPr lang="ko-KR" altLang="en-US" sz="3000" dirty="0" smtClean="0"/>
              <a:t> 조인을 갖는 </a:t>
            </a:r>
            <a:r>
              <a:rPr lang="en-US" altLang="ko-KR" sz="3000" dirty="0" smtClean="0"/>
              <a:t>BCNF</a:t>
            </a:r>
            <a:r>
              <a:rPr lang="ko-KR" altLang="en-US" sz="3000" dirty="0" smtClean="0"/>
              <a:t>로 분해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16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901700" algn="l"/>
                <a:tab pos="1438275" algn="l"/>
              </a:tabLst>
            </a:pPr>
            <a:r>
              <a:rPr lang="ko-KR" altLang="en-US" dirty="0">
                <a:latin typeface="Palatino Linotype" pitchFamily="18" charset="0"/>
                <a:ea typeface="맑은 고딕" pitchFamily="50" charset="-127"/>
              </a:rPr>
              <a:t>분해집합이 </a:t>
            </a:r>
            <a:r>
              <a:rPr lang="ko-KR" altLang="en-US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종속성을 보존</a:t>
            </a:r>
            <a:r>
              <a:rPr lang="ko-KR" altLang="en-US" dirty="0">
                <a:latin typeface="Palatino Linotype" pitchFamily="18" charset="0"/>
                <a:ea typeface="맑은 고딕" pitchFamily="50" charset="-127"/>
              </a:rPr>
              <a:t>하며 </a:t>
            </a:r>
            <a:r>
              <a:rPr lang="en-US" altLang="ko-KR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BCNF</a:t>
            </a:r>
            <a:r>
              <a:rPr lang="en-US" altLang="ko-KR" dirty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dirty="0">
                <a:latin typeface="Palatino Linotype" pitchFamily="18" charset="0"/>
                <a:ea typeface="맑은 고딕" pitchFamily="50" charset="-127"/>
              </a:rPr>
              <a:t>정규형에 속하게 하는 알고리즘은 존재하지 않는다</a:t>
            </a:r>
            <a:r>
              <a:rPr lang="en-US" altLang="ko-KR" dirty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901700" algn="l"/>
                <a:tab pos="1438275" algn="l"/>
              </a:tabLst>
            </a:pPr>
            <a:r>
              <a:rPr lang="ko-KR" altLang="en-US" dirty="0">
                <a:latin typeface="Palatino Linotype" pitchFamily="18" charset="0"/>
                <a:ea typeface="맑은 고딕" pitchFamily="50" charset="-127"/>
              </a:rPr>
              <a:t>다음의 수정된 합성 알고리즘은 </a:t>
            </a:r>
            <a:r>
              <a:rPr lang="en-US" altLang="ko-KR" dirty="0">
                <a:latin typeface="Palatino Linotype" pitchFamily="18" charset="0"/>
                <a:ea typeface="맑은 고딕" pitchFamily="50" charset="-127"/>
              </a:rPr>
              <a:t>1) </a:t>
            </a:r>
            <a:r>
              <a:rPr lang="ko-KR" altLang="en-US" dirty="0" err="1">
                <a:latin typeface="Palatino Linotype" pitchFamily="18" charset="0"/>
                <a:ea typeface="맑은 고딕" pitchFamily="50" charset="-127"/>
              </a:rPr>
              <a:t>무손실</a:t>
            </a:r>
            <a:r>
              <a:rPr lang="ko-KR" altLang="en-US" dirty="0">
                <a:latin typeface="Palatino Linotype" pitchFamily="18" charset="0"/>
                <a:ea typeface="맑은 고딕" pitchFamily="50" charset="-127"/>
              </a:rPr>
              <a:t> 조인 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특성과  </a:t>
            </a:r>
            <a:r>
              <a:rPr lang="en-US" altLang="ko-KR" dirty="0">
                <a:latin typeface="Palatino Linotype" pitchFamily="18" charset="0"/>
                <a:ea typeface="맑은 고딕" pitchFamily="50" charset="-127"/>
              </a:rPr>
              <a:t>2) </a:t>
            </a:r>
            <a:r>
              <a:rPr lang="ko-KR" altLang="en-US" dirty="0">
                <a:latin typeface="Palatino Linotype" pitchFamily="18" charset="0"/>
                <a:ea typeface="맑은 고딕" pitchFamily="50" charset="-127"/>
              </a:rPr>
              <a:t>종속성 보존 특성을 만족하며</a:t>
            </a:r>
            <a:r>
              <a:rPr lang="en-US" altLang="ko-KR" dirty="0">
                <a:latin typeface="Palatino Linotype" pitchFamily="18" charset="0"/>
                <a:ea typeface="맑은 고딕" pitchFamily="50" charset="-127"/>
              </a:rPr>
              <a:t>, 3) </a:t>
            </a:r>
            <a:r>
              <a:rPr lang="ko-KR" altLang="en-US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제</a:t>
            </a:r>
            <a:r>
              <a:rPr lang="en-US" altLang="ko-KR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3</a:t>
            </a:r>
            <a:r>
              <a:rPr lang="ko-KR" altLang="en-US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정규형 </a:t>
            </a:r>
            <a:r>
              <a:rPr lang="ko-KR" altLang="en-US" dirty="0" err="1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릴레이션으로</a:t>
            </a:r>
            <a:r>
              <a:rPr lang="ko-KR" altLang="en-US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 분해</a:t>
            </a:r>
            <a:r>
              <a:rPr lang="ko-KR" altLang="en-US" dirty="0">
                <a:latin typeface="Palatino Linotype" pitchFamily="18" charset="0"/>
                <a:ea typeface="맑은 고딕" pitchFamily="50" charset="-127"/>
              </a:rPr>
              <a:t>하는 것을 보장한다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268288" algn="l"/>
                <a:tab pos="901700" algn="l"/>
                <a:tab pos="1438275" algn="l"/>
              </a:tabLst>
            </a:pPr>
            <a:r>
              <a:rPr lang="en-US" altLang="ko-KR" dirty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   </a:t>
            </a:r>
            <a:r>
              <a:rPr lang="en-US" altLang="ko-KR" dirty="0">
                <a:latin typeface="Palatino Linotype" pitchFamily="18" charset="0"/>
                <a:ea typeface="맑은 고딕" pitchFamily="50" charset="-127"/>
              </a:rPr>
              <a:t>(</a:t>
            </a:r>
            <a:r>
              <a:rPr lang="ko-KR" altLang="en-US" dirty="0">
                <a:latin typeface="Palatino Linotype" pitchFamily="18" charset="0"/>
                <a:ea typeface="맑은 고딕" pitchFamily="50" charset="-127"/>
              </a:rPr>
              <a:t>주의</a:t>
            </a:r>
            <a:r>
              <a:rPr lang="en-US" altLang="ko-KR" dirty="0">
                <a:latin typeface="Palatino Linotype" pitchFamily="18" charset="0"/>
                <a:ea typeface="맑은 고딕" pitchFamily="50" charset="-127"/>
              </a:rPr>
              <a:t>: BCNF </a:t>
            </a:r>
            <a:r>
              <a:rPr lang="ko-KR" altLang="en-US" dirty="0">
                <a:latin typeface="Palatino Linotype" pitchFamily="18" charset="0"/>
                <a:ea typeface="맑은 고딕" pitchFamily="50" charset="-127"/>
              </a:rPr>
              <a:t>정규형으로의 분해는 보장 못함</a:t>
            </a:r>
            <a:r>
              <a:rPr lang="en-US" altLang="ko-KR" dirty="0">
                <a:latin typeface="Palatino Linotype" pitchFamily="18" charset="0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901700" algn="l"/>
                <a:tab pos="1438275" algn="l"/>
              </a:tabLst>
            </a:pPr>
            <a:r>
              <a:rPr lang="ko-KR" altLang="en-US" dirty="0">
                <a:latin typeface="Palatino Linotype" pitchFamily="18" charset="0"/>
                <a:ea typeface="맑은 고딕" pitchFamily="50" charset="-127"/>
              </a:rPr>
              <a:t>많은 제</a:t>
            </a:r>
            <a:r>
              <a:rPr lang="en-US" altLang="ko-KR" dirty="0">
                <a:latin typeface="Palatino Linotype" pitchFamily="18" charset="0"/>
                <a:ea typeface="맑은 고딕" pitchFamily="50" charset="-127"/>
              </a:rPr>
              <a:t>3</a:t>
            </a:r>
            <a:r>
              <a:rPr lang="ko-KR" altLang="en-US" dirty="0">
                <a:latin typeface="Palatino Linotype" pitchFamily="18" charset="0"/>
                <a:ea typeface="맑은 고딕" pitchFamily="50" charset="-127"/>
              </a:rPr>
              <a:t>정규형 </a:t>
            </a:r>
            <a:r>
              <a:rPr lang="ko-KR" altLang="en-US" dirty="0" err="1">
                <a:latin typeface="Palatino Linotype" pitchFamily="18" charset="0"/>
                <a:ea typeface="맑은 고딕" pitchFamily="50" charset="-127"/>
              </a:rPr>
              <a:t>릴레이션들은</a:t>
            </a:r>
            <a:r>
              <a:rPr lang="ko-KR" altLang="en-US" dirty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Palatino Linotype" pitchFamily="18" charset="0"/>
                <a:ea typeface="맑은 고딕" pitchFamily="50" charset="-127"/>
              </a:rPr>
              <a:t>BCNF </a:t>
            </a:r>
            <a:r>
              <a:rPr lang="ko-KR" altLang="en-US" dirty="0">
                <a:latin typeface="Palatino Linotype" pitchFamily="18" charset="0"/>
                <a:ea typeface="맑은 고딕" pitchFamily="50" charset="-127"/>
              </a:rPr>
              <a:t>정규형에도 속한다</a:t>
            </a:r>
            <a:r>
              <a:rPr lang="en-US" altLang="ko-KR" dirty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17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2687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268288" algn="l"/>
                <a:tab pos="719138" algn="l"/>
                <a:tab pos="1438275" algn="l"/>
              </a:tabLst>
            </a:pPr>
            <a:r>
              <a:rPr lang="ko-KR" altLang="en-US" sz="4400" dirty="0" err="1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무손실</a:t>
            </a:r>
            <a:r>
              <a:rPr lang="ko-KR" altLang="en-US" sz="4400" dirty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 조인과 종속성 보존을 보장</a:t>
            </a:r>
            <a:r>
              <a:rPr lang="ko-KR" altLang="en-US" sz="4400" dirty="0">
                <a:latin typeface="Palatino Linotype" pitchFamily="18" charset="0"/>
                <a:ea typeface="맑은 고딕" pitchFamily="50" charset="-127"/>
              </a:rPr>
              <a:t>하는 </a:t>
            </a:r>
            <a:r>
              <a:rPr lang="ko-KR" altLang="en-US" sz="44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제</a:t>
            </a:r>
            <a:r>
              <a:rPr lang="en-US" altLang="ko-KR" sz="44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3</a:t>
            </a:r>
            <a:r>
              <a:rPr lang="ko-KR" altLang="en-US" sz="44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정규형 </a:t>
            </a:r>
            <a:r>
              <a:rPr lang="ko-KR" altLang="en-US" sz="4400" dirty="0" err="1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릴레이션으로</a:t>
            </a:r>
            <a:r>
              <a:rPr lang="ko-KR" altLang="en-US" sz="44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 분해하는 </a:t>
            </a:r>
            <a:r>
              <a:rPr lang="ko-KR" altLang="en-US" sz="4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알고리즘 </a:t>
            </a:r>
            <a:r>
              <a:rPr lang="en-US" altLang="ko-KR" sz="4400" dirty="0" smtClean="0">
                <a:latin typeface="Palatino Linotype" pitchFamily="18" charset="0"/>
                <a:ea typeface="맑은 고딕" pitchFamily="50" charset="-127"/>
              </a:rPr>
              <a:t>(R</a:t>
            </a:r>
            <a:r>
              <a:rPr lang="ko-KR" altLang="en-US" sz="4400" dirty="0" smtClean="0">
                <a:latin typeface="Palatino Linotype" pitchFamily="18" charset="0"/>
                <a:ea typeface="맑은 고딕" pitchFamily="50" charset="-127"/>
              </a:rPr>
              <a:t>을 </a:t>
            </a:r>
            <a:r>
              <a:rPr lang="en-US" altLang="ko-KR" sz="4400" dirty="0" smtClean="0">
                <a:latin typeface="Palatino Linotype" pitchFamily="18" charset="0"/>
                <a:ea typeface="맑은 고딕" pitchFamily="50" charset="-127"/>
              </a:rPr>
              <a:t>D</a:t>
            </a:r>
            <a:r>
              <a:rPr lang="ko-KR" altLang="en-US" sz="4400" dirty="0" smtClean="0">
                <a:latin typeface="Palatino Linotype" pitchFamily="18" charset="0"/>
                <a:ea typeface="맑은 고딕" pitchFamily="50" charset="-127"/>
              </a:rPr>
              <a:t>로 분해</a:t>
            </a:r>
            <a:r>
              <a:rPr lang="en-US" altLang="ko-KR" sz="4400" dirty="0" smtClean="0">
                <a:latin typeface="Palatino Linotype" pitchFamily="18" charset="0"/>
                <a:ea typeface="맑은 고딕" pitchFamily="50" charset="-127"/>
              </a:rPr>
              <a:t>)</a:t>
            </a:r>
            <a:endParaRPr lang="en-US" altLang="ko-KR" sz="4400" dirty="0">
              <a:latin typeface="Palatino Linotype" pitchFamily="18" charset="0"/>
              <a:ea typeface="맑은 고딕" pitchFamily="50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622300" algn="l"/>
              </a:tabLst>
            </a:pPr>
            <a:r>
              <a:rPr lang="en-US" altLang="ko-KR" sz="4200" dirty="0" smtClean="0">
                <a:latin typeface="Palatino Linotype" pitchFamily="18" charset="0"/>
                <a:ea typeface="맑은 고딕" pitchFamily="50" charset="-127"/>
              </a:rPr>
              <a:t>1.</a:t>
            </a:r>
            <a:r>
              <a:rPr lang="en-US" altLang="ko-KR" sz="4200" dirty="0">
                <a:latin typeface="Palatino Linotype" pitchFamily="18" charset="0"/>
                <a:ea typeface="맑은 고딕" pitchFamily="50" charset="-127"/>
              </a:rPr>
              <a:t>	Find a </a:t>
            </a:r>
            <a:r>
              <a:rPr lang="en-US" altLang="ko-KR" sz="4200" i="1" dirty="0">
                <a:latin typeface="Palatino Linotype" pitchFamily="18" charset="0"/>
                <a:ea typeface="맑은 고딕" pitchFamily="50" charset="-127"/>
              </a:rPr>
              <a:t>minimal cover </a:t>
            </a:r>
            <a:r>
              <a:rPr lang="en-US" altLang="ko-KR" sz="4200" dirty="0">
                <a:latin typeface="Palatino Linotype" pitchFamily="18" charset="0"/>
                <a:ea typeface="맑은 고딕" pitchFamily="50" charset="-127"/>
              </a:rPr>
              <a:t>for F.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622300" algn="l"/>
              </a:tabLst>
            </a:pPr>
            <a:r>
              <a:rPr lang="en-US" altLang="ko-KR" sz="4200" dirty="0" smtClean="0">
                <a:latin typeface="Palatino Linotype" pitchFamily="18" charset="0"/>
                <a:ea typeface="맑은 고딕" pitchFamily="50" charset="-127"/>
              </a:rPr>
              <a:t>2</a:t>
            </a:r>
            <a:r>
              <a:rPr lang="en-US" altLang="ko-KR" sz="4200" dirty="0">
                <a:latin typeface="Palatino Linotype" pitchFamily="18" charset="0"/>
                <a:ea typeface="맑은 고딕" pitchFamily="50" charset="-127"/>
              </a:rPr>
              <a:t>.	For each X of an FD X→Y in G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622300" algn="l"/>
              </a:tabLst>
            </a:pPr>
            <a:r>
              <a:rPr lang="en-US" altLang="ko-KR" sz="3800" dirty="0">
                <a:latin typeface="Palatino Linotype" pitchFamily="18" charset="0"/>
                <a:ea typeface="맑은 고딕" pitchFamily="50" charset="-127"/>
              </a:rPr>
              <a:t>	Create a relation schema </a:t>
            </a:r>
            <a:r>
              <a:rPr lang="en-US" altLang="ko-KR" sz="3800" dirty="0" err="1">
                <a:latin typeface="Palatino Linotype" pitchFamily="18" charset="0"/>
                <a:ea typeface="맑은 고딕" pitchFamily="50" charset="-127"/>
              </a:rPr>
              <a:t>R</a:t>
            </a:r>
            <a:r>
              <a:rPr lang="en-US" altLang="ko-KR" sz="3800" baseline="-25000" dirty="0" err="1">
                <a:latin typeface="Palatino Linotype" pitchFamily="18" charset="0"/>
                <a:ea typeface="맑은 고딕" pitchFamily="50" charset="-127"/>
              </a:rPr>
              <a:t>i</a:t>
            </a:r>
            <a:r>
              <a:rPr lang="en-US" altLang="ko-KR" sz="3800" dirty="0">
                <a:latin typeface="Palatino Linotype" pitchFamily="18" charset="0"/>
                <a:ea typeface="맑은 고딕" pitchFamily="50" charset="-127"/>
              </a:rPr>
              <a:t> in D with the attributes {</a:t>
            </a:r>
            <a:r>
              <a:rPr lang="en-US" altLang="ko-KR" sz="3800" dirty="0" smtClean="0">
                <a:latin typeface="Palatino Linotype" pitchFamily="18" charset="0"/>
                <a:ea typeface="맑은 고딕" pitchFamily="50" charset="-127"/>
              </a:rPr>
              <a:t>X}∪{</a:t>
            </a:r>
            <a:r>
              <a:rPr lang="en-US" altLang="ko-KR" sz="3800" dirty="0">
                <a:latin typeface="Palatino Linotype" pitchFamily="18" charset="0"/>
                <a:ea typeface="맑은 고딕" pitchFamily="50" charset="-127"/>
              </a:rPr>
              <a:t>A</a:t>
            </a:r>
            <a:r>
              <a:rPr lang="en-US" altLang="ko-KR" sz="3800" baseline="-25000" dirty="0">
                <a:latin typeface="Palatino Linotype" pitchFamily="18" charset="0"/>
                <a:ea typeface="맑은 고딕" pitchFamily="50" charset="-127"/>
              </a:rPr>
              <a:t>1</a:t>
            </a:r>
            <a:r>
              <a:rPr lang="en-US" altLang="ko-KR" sz="3800" dirty="0">
                <a:latin typeface="Palatino Linotype" pitchFamily="18" charset="0"/>
                <a:ea typeface="맑은 고딕" pitchFamily="50" charset="-127"/>
              </a:rPr>
              <a:t>}∪{A</a:t>
            </a:r>
            <a:r>
              <a:rPr lang="en-US" altLang="ko-KR" sz="3800" baseline="-25000" dirty="0">
                <a:latin typeface="Palatino Linotype" pitchFamily="18" charset="0"/>
                <a:ea typeface="맑은 고딕" pitchFamily="50" charset="-127"/>
              </a:rPr>
              <a:t>2</a:t>
            </a:r>
            <a:r>
              <a:rPr lang="en-US" altLang="ko-KR" sz="3800" dirty="0">
                <a:latin typeface="Palatino Linotype" pitchFamily="18" charset="0"/>
                <a:ea typeface="맑은 고딕" pitchFamily="50" charset="-127"/>
              </a:rPr>
              <a:t>}∪ ... ∪{</a:t>
            </a:r>
            <a:r>
              <a:rPr lang="en-US" altLang="ko-KR" sz="3800" dirty="0" err="1">
                <a:latin typeface="Palatino Linotype" pitchFamily="18" charset="0"/>
                <a:ea typeface="맑은 고딕" pitchFamily="50" charset="-127"/>
              </a:rPr>
              <a:t>A</a:t>
            </a:r>
            <a:r>
              <a:rPr lang="en-US" altLang="ko-KR" sz="3800" baseline="-25000" dirty="0" err="1">
                <a:latin typeface="Palatino Linotype" pitchFamily="18" charset="0"/>
                <a:ea typeface="맑은 고딕" pitchFamily="50" charset="-127"/>
              </a:rPr>
              <a:t>k</a:t>
            </a:r>
            <a:r>
              <a:rPr lang="en-US" altLang="ko-KR" sz="3800" dirty="0">
                <a:latin typeface="Palatino Linotype" pitchFamily="18" charset="0"/>
                <a:ea typeface="맑은 고딕" pitchFamily="50" charset="-127"/>
              </a:rPr>
              <a:t>}},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622300" algn="l"/>
              </a:tabLst>
            </a:pPr>
            <a:r>
              <a:rPr lang="en-US" altLang="ko-KR" sz="3800" dirty="0">
                <a:latin typeface="Palatino Linotype" pitchFamily="18" charset="0"/>
                <a:ea typeface="맑은 고딕" pitchFamily="50" charset="-127"/>
              </a:rPr>
              <a:t>	where X→A</a:t>
            </a:r>
            <a:r>
              <a:rPr lang="en-US" altLang="ko-KR" sz="3800" baseline="-25000" dirty="0">
                <a:latin typeface="Palatino Linotype" pitchFamily="18" charset="0"/>
                <a:ea typeface="맑은 고딕" pitchFamily="50" charset="-127"/>
              </a:rPr>
              <a:t>1</a:t>
            </a:r>
            <a:r>
              <a:rPr lang="en-US" altLang="ko-KR" sz="3800" dirty="0">
                <a:latin typeface="Palatino Linotype" pitchFamily="18" charset="0"/>
                <a:ea typeface="맑은 고딕" pitchFamily="50" charset="-127"/>
              </a:rPr>
              <a:t>, X→A</a:t>
            </a:r>
            <a:r>
              <a:rPr lang="en-US" altLang="ko-KR" sz="3800" baseline="-25000" dirty="0">
                <a:latin typeface="Palatino Linotype" pitchFamily="18" charset="0"/>
                <a:ea typeface="맑은 고딕" pitchFamily="50" charset="-127"/>
              </a:rPr>
              <a:t>2</a:t>
            </a:r>
            <a:r>
              <a:rPr lang="en-US" altLang="ko-KR" sz="3800" dirty="0">
                <a:latin typeface="Palatino Linotype" pitchFamily="18" charset="0"/>
                <a:ea typeface="맑은 고딕" pitchFamily="50" charset="-127"/>
              </a:rPr>
              <a:t>, …, </a:t>
            </a:r>
            <a:r>
              <a:rPr lang="en-US" altLang="ko-KR" sz="3800" dirty="0" err="1">
                <a:latin typeface="Palatino Linotype" pitchFamily="18" charset="0"/>
                <a:ea typeface="맑은 고딕" pitchFamily="50" charset="-127"/>
              </a:rPr>
              <a:t>X→A</a:t>
            </a:r>
            <a:r>
              <a:rPr lang="en-US" altLang="ko-KR" sz="3800" baseline="-25000" dirty="0" err="1">
                <a:latin typeface="Palatino Linotype" pitchFamily="18" charset="0"/>
                <a:ea typeface="맑은 고딕" pitchFamily="50" charset="-127"/>
              </a:rPr>
              <a:t>k</a:t>
            </a:r>
            <a:r>
              <a:rPr lang="en-US" altLang="ko-KR" sz="3800" dirty="0">
                <a:latin typeface="Palatino Linotype" pitchFamily="18" charset="0"/>
                <a:ea typeface="맑은 고딕" pitchFamily="50" charset="-127"/>
              </a:rPr>
              <a:t> are the only dependencies in G with X as 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622300" algn="l"/>
              </a:tabLst>
            </a:pPr>
            <a:r>
              <a:rPr lang="en-US" altLang="ko-KR" sz="3800" dirty="0">
                <a:latin typeface="Palatino Linotype" pitchFamily="18" charset="0"/>
                <a:ea typeface="맑은 고딕" pitchFamily="50" charset="-127"/>
              </a:rPr>
              <a:t>		left-hand-side;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622300" algn="l"/>
              </a:tabLst>
            </a:pPr>
            <a:r>
              <a:rPr lang="en-US" altLang="ko-KR" sz="4200" dirty="0" smtClean="0">
                <a:latin typeface="Palatino Linotype" pitchFamily="18" charset="0"/>
                <a:ea typeface="맑은 고딕" pitchFamily="50" charset="-127"/>
              </a:rPr>
              <a:t>3.	If </a:t>
            </a:r>
            <a:r>
              <a:rPr lang="en-US" altLang="ko-KR" sz="4200" dirty="0">
                <a:latin typeface="Palatino Linotype" pitchFamily="18" charset="0"/>
                <a:ea typeface="맑은 고딕" pitchFamily="50" charset="-127"/>
              </a:rPr>
              <a:t>none of the relations schemas in D contains a key of R</a:t>
            </a:r>
            <a:r>
              <a:rPr lang="en-US" altLang="ko-KR" sz="4200" dirty="0" smtClean="0">
                <a:latin typeface="Palatino Linotype" pitchFamily="18" charset="0"/>
                <a:ea typeface="맑은 고딕" pitchFamily="50" charset="-127"/>
              </a:rPr>
              <a:t>,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622300" algn="l"/>
              </a:tabLst>
            </a:pPr>
            <a:r>
              <a:rPr lang="en-US" altLang="ko-KR" sz="4200" dirty="0" smtClean="0">
                <a:latin typeface="Palatino Linotype" pitchFamily="18" charset="0"/>
                <a:ea typeface="맑은 고딕" pitchFamily="50" charset="-127"/>
              </a:rPr>
              <a:t>     </a:t>
            </a:r>
            <a:r>
              <a:rPr lang="en-US" altLang="ko-KR" sz="4200" dirty="0">
                <a:latin typeface="Palatino Linotype" pitchFamily="18" charset="0"/>
                <a:ea typeface="맑은 고딕" pitchFamily="50" charset="-127"/>
              </a:rPr>
              <a:t>then create one </a:t>
            </a:r>
            <a:r>
              <a:rPr lang="en-US" altLang="ko-KR" sz="4200" dirty="0" smtClean="0">
                <a:latin typeface="Palatino Linotype" pitchFamily="18" charset="0"/>
                <a:ea typeface="맑은 고딕" pitchFamily="50" charset="-127"/>
              </a:rPr>
              <a:t> more </a:t>
            </a:r>
            <a:r>
              <a:rPr lang="en-US" altLang="ko-KR" sz="4200" dirty="0">
                <a:latin typeface="Palatino Linotype" pitchFamily="18" charset="0"/>
                <a:ea typeface="맑은 고딕" pitchFamily="50" charset="-127"/>
              </a:rPr>
              <a:t>relation schema that </a:t>
            </a:r>
            <a:r>
              <a:rPr lang="en-US" altLang="ko-KR" sz="4200" dirty="0" smtClean="0">
                <a:latin typeface="Palatino Linotype" pitchFamily="18" charset="0"/>
                <a:ea typeface="맑은 고딕" pitchFamily="50" charset="-127"/>
              </a:rPr>
              <a:t>contains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622300" algn="l"/>
              </a:tabLst>
            </a:pPr>
            <a:r>
              <a:rPr lang="en-US" altLang="ko-KR" sz="4200" dirty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sz="4200" dirty="0" smtClean="0">
                <a:latin typeface="Palatino Linotype" pitchFamily="18" charset="0"/>
                <a:ea typeface="맑은 고딕" pitchFamily="50" charset="-127"/>
              </a:rPr>
              <a:t>    </a:t>
            </a:r>
            <a:r>
              <a:rPr lang="en-US" altLang="ko-KR" sz="4200" dirty="0">
                <a:latin typeface="Palatino Linotype" pitchFamily="18" charset="0"/>
                <a:ea typeface="맑은 고딕" pitchFamily="50" charset="-127"/>
              </a:rPr>
              <a:t>attributes that form a key for R</a:t>
            </a:r>
            <a:r>
              <a:rPr lang="en-US" altLang="ko-KR" sz="4200" dirty="0" smtClean="0">
                <a:latin typeface="Palatino Linotype" pitchFamily="18" charset="0"/>
                <a:ea typeface="맑은 고딕" pitchFamily="50" charset="-127"/>
              </a:rPr>
              <a:t>.</a:t>
            </a:r>
            <a:endParaRPr lang="en-US" altLang="ko-KR" sz="4200" dirty="0"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2918" y="2571114"/>
            <a:ext cx="171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2D050"/>
                </a:solidFill>
              </a:rPr>
              <a:t>최소 커버 계산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2011" y="3058002"/>
            <a:ext cx="323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92D050"/>
                </a:solidFill>
              </a:rPr>
              <a:t>X</a:t>
            </a:r>
            <a:r>
              <a:rPr lang="en-US" altLang="ko-KR" sz="1600" dirty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 → </a:t>
            </a:r>
            <a:r>
              <a:rPr lang="en-US" altLang="ko-KR" sz="1600" dirty="0" smtClean="0">
                <a:solidFill>
                  <a:srgbClr val="92D050"/>
                </a:solidFill>
              </a:rPr>
              <a:t>Y</a:t>
            </a:r>
            <a:r>
              <a:rPr lang="ko-KR" altLang="en-US" sz="1600" dirty="0" smtClean="0">
                <a:solidFill>
                  <a:srgbClr val="92D050"/>
                </a:solidFill>
              </a:rPr>
              <a:t>에 해당하는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Ri</a:t>
            </a:r>
            <a:r>
              <a:rPr lang="en-US" altLang="ko-KR" sz="1600" dirty="0" smtClean="0">
                <a:solidFill>
                  <a:srgbClr val="92D050"/>
                </a:solidFill>
              </a:rPr>
              <a:t> </a:t>
            </a:r>
            <a:r>
              <a:rPr lang="ko-KR" altLang="en-US" sz="1600" dirty="0" smtClean="0">
                <a:solidFill>
                  <a:srgbClr val="92D050"/>
                </a:solidFill>
              </a:rPr>
              <a:t>생성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0162" y="4261903"/>
            <a:ext cx="314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92D050"/>
                </a:solidFill>
              </a:rPr>
              <a:t>R</a:t>
            </a:r>
            <a:r>
              <a:rPr lang="ko-KR" altLang="en-US" sz="1600" dirty="0" smtClean="0">
                <a:solidFill>
                  <a:srgbClr val="92D050"/>
                </a:solidFill>
              </a:rPr>
              <a:t>의 키가 누락되었다면</a:t>
            </a:r>
            <a:r>
              <a:rPr lang="en-US" altLang="ko-KR" sz="1600" dirty="0" smtClean="0">
                <a:solidFill>
                  <a:srgbClr val="92D050"/>
                </a:solidFill>
              </a:rPr>
              <a:t>,</a:t>
            </a:r>
          </a:p>
          <a:p>
            <a:r>
              <a:rPr lang="en-US" altLang="ko-KR" sz="1600" dirty="0" smtClean="0">
                <a:solidFill>
                  <a:srgbClr val="92D050"/>
                </a:solidFill>
              </a:rPr>
              <a:t>R</a:t>
            </a:r>
            <a:r>
              <a:rPr lang="ko-KR" altLang="en-US" sz="1600" dirty="0" smtClean="0">
                <a:solidFill>
                  <a:srgbClr val="92D050"/>
                </a:solidFill>
              </a:rPr>
              <a:t>의 키를 포함하는 스키마 추가</a:t>
            </a:r>
            <a:endParaRPr lang="en-US" altLang="ko-KR" sz="1600" dirty="0" smtClean="0">
              <a:solidFill>
                <a:srgbClr val="92D05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18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220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 smtClean="0"/>
              <a:t>문제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주어진</a:t>
            </a:r>
            <a:r>
              <a:rPr lang="en-US" altLang="ko-KR" sz="2400" dirty="0" smtClean="0"/>
              <a:t> FD </a:t>
            </a:r>
            <a:r>
              <a:rPr lang="ko-KR" altLang="en-US" sz="2400" dirty="0" smtClean="0"/>
              <a:t>집합</a:t>
            </a:r>
            <a:r>
              <a:rPr lang="en-US" altLang="ko-KR" sz="2400" dirty="0" smtClean="0"/>
              <a:t> F</a:t>
            </a:r>
            <a:r>
              <a:rPr lang="ko-KR" altLang="en-US" sz="2400" dirty="0" smtClean="0"/>
              <a:t>를 가지는 </a:t>
            </a:r>
            <a:r>
              <a:rPr lang="en-US" altLang="ko-KR" sz="2400" dirty="0" smtClean="0"/>
              <a:t>R</a:t>
            </a:r>
            <a:r>
              <a:rPr lang="ko-KR" altLang="en-US" sz="2400" dirty="0" smtClean="0"/>
              <a:t>에 대해 문제에 답하시오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  R</a:t>
            </a:r>
            <a:r>
              <a:rPr lang="en-US" altLang="ko-KR" sz="2400" dirty="0"/>
              <a:t>=(A,B,C,D,E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F={A→BC, CD→E, B→D, E→A</a:t>
            </a:r>
            <a:r>
              <a:rPr lang="en-US" altLang="ko-KR" sz="2400" dirty="0" smtClean="0"/>
              <a:t>}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000" dirty="0" smtClean="0"/>
              <a:t>  (1) E+</a:t>
            </a:r>
            <a:r>
              <a:rPr lang="ko-KR" altLang="en-US" sz="2000" dirty="0" smtClean="0"/>
              <a:t>를 구하시오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(2) </a:t>
            </a:r>
            <a:r>
              <a:rPr lang="ko-KR" altLang="en-US" sz="2000" dirty="0" err="1" smtClean="0"/>
              <a:t>무손실</a:t>
            </a:r>
            <a:r>
              <a:rPr lang="ko-KR" altLang="en-US" sz="2000" dirty="0" smtClean="0"/>
              <a:t> 조인 분해인 </a:t>
            </a:r>
            <a:r>
              <a:rPr lang="en-US" altLang="ko-KR" sz="2000" dirty="0" smtClean="0"/>
              <a:t>BCNF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을 분해하시오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분해한 결과가 종속성을 보존하는가</a:t>
            </a:r>
            <a:r>
              <a:rPr lang="en-US" altLang="ko-KR" sz="2000" dirty="0" smtClean="0"/>
              <a:t>?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(3) </a:t>
            </a:r>
            <a:r>
              <a:rPr lang="ko-KR" altLang="en-US" sz="2000" dirty="0" err="1" smtClean="0"/>
              <a:t>무손실</a:t>
            </a:r>
            <a:r>
              <a:rPr lang="ko-KR" altLang="en-US" sz="2000" dirty="0" smtClean="0"/>
              <a:t> 조인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종속성 보존을 보장하도록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3NF</a:t>
            </a:r>
            <a:r>
              <a:rPr lang="ko-KR" altLang="en-US" sz="2000" dirty="0" smtClean="0"/>
              <a:t>로 분해하시오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19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72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논리적 데이터 모델 설계 시에 </a:t>
            </a:r>
            <a:r>
              <a:rPr lang="ko-KR" altLang="en-US" sz="2400" dirty="0" smtClean="0">
                <a:solidFill>
                  <a:srgbClr val="FFC000"/>
                </a:solidFill>
              </a:rPr>
              <a:t>정규화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를 적용하여 좋은 </a:t>
            </a:r>
            <a:r>
              <a:rPr lang="ko-KR" altLang="en-US" sz="2400" dirty="0" err="1" smtClean="0">
                <a:solidFill>
                  <a:schemeClr val="tx1">
                    <a:lumMod val="95000"/>
                  </a:schemeClr>
                </a:solidFill>
              </a:rPr>
              <a:t>데이타베이스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 스키마 검증 및 설계를 할 수 있다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중간 시험 알림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   </a:t>
            </a:r>
            <a:r>
              <a:rPr lang="ko-KR" altLang="en-US" sz="2800" dirty="0" smtClean="0"/>
              <a:t>중간고사 기간 중에 강의 홈페이지에 문제 게재하면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학습을 통해 정확한 답을 작성하여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댓글로</a:t>
            </a:r>
            <a:r>
              <a:rPr lang="ko-KR" altLang="en-US" sz="2800" dirty="0" smtClean="0"/>
              <a:t> 보고서를 제출하세요</a:t>
            </a:r>
            <a:r>
              <a:rPr lang="en-US" altLang="ko-KR" sz="2800" dirty="0"/>
              <a:t>. (</a:t>
            </a:r>
            <a:r>
              <a:rPr lang="en-US" altLang="ko-KR" sz="2800" dirty="0" smtClean="0"/>
              <a:t>11.20 </a:t>
            </a:r>
            <a:r>
              <a:rPr lang="ko-KR" altLang="en-US" sz="2800" dirty="0"/>
              <a:t>한</a:t>
            </a:r>
            <a:r>
              <a:rPr lang="en-US" altLang="ko-KR" sz="2800" dirty="0"/>
              <a:t>)</a:t>
            </a:r>
            <a:endParaRPr lang="en-US" altLang="ko-KR" sz="2800" dirty="0" smtClean="0"/>
          </a:p>
          <a:p>
            <a:pPr>
              <a:buNone/>
            </a:pPr>
            <a:endParaRPr lang="en-US" altLang="ko-KR" sz="2800" dirty="0" smtClean="0"/>
          </a:p>
          <a:p>
            <a:r>
              <a:rPr lang="ko-KR" altLang="en-US" sz="2800" dirty="0" smtClean="0"/>
              <a:t>예습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조인과 다중 테이블 연산 </a:t>
            </a:r>
            <a:r>
              <a:rPr lang="en-US" altLang="ko-KR" sz="2800" dirty="0" smtClean="0"/>
              <a:t>(381~416</a:t>
            </a:r>
            <a:r>
              <a:rPr lang="ko-KR" altLang="en-US" sz="2800" dirty="0" smtClean="0"/>
              <a:t>쪽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20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" y="1464454"/>
            <a:ext cx="417573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96575" y="2769743"/>
            <a:ext cx="5177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FFC000"/>
                </a:solidFill>
              </a:rPr>
              <a:t>?</a:t>
            </a:r>
            <a:endParaRPr lang="ko-KR" altLang="en-US" sz="115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4910" y="2114550"/>
            <a:ext cx="37947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스키마가 좋은 설계인지 </a:t>
            </a:r>
            <a:endParaRPr lang="en-US" altLang="ko-KR" dirty="0" smtClean="0"/>
          </a:p>
          <a:p>
            <a:r>
              <a:rPr lang="ko-KR" altLang="en-US" dirty="0" smtClean="0"/>
              <a:t>검증이 필요하지 않을까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어떻게 검증하지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               </a:t>
            </a:r>
            <a:r>
              <a:rPr lang="en-US" altLang="ko-KR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함수적 종속성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좋은 설계의 조건이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주어진 스키마로부터 좋은 설계로 만드는 방법도 있는 건가</a:t>
            </a:r>
            <a:r>
              <a:rPr lang="en-US" altLang="ko-KR" dirty="0" smtClean="0"/>
              <a:t>?</a:t>
            </a:r>
          </a:p>
          <a:p>
            <a:r>
              <a:rPr lang="en-US" altLang="ko-KR" b="1" dirty="0" smtClean="0">
                <a:solidFill>
                  <a:srgbClr val="FFC000"/>
                </a:solidFill>
              </a:rPr>
              <a:t>                 </a:t>
            </a:r>
            <a:r>
              <a:rPr lang="ko-KR" altLang="en-US" b="1" dirty="0" smtClean="0">
                <a:solidFill>
                  <a:srgbClr val="FFC000"/>
                </a:solidFill>
              </a:rPr>
              <a:t>정규화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3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2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함수적 종속성 추가 개념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3100" dirty="0">
                <a:latin typeface="Palatino Linotype" pitchFamily="18" charset="0"/>
                <a:ea typeface="맑은 고딕" pitchFamily="50" charset="-127"/>
              </a:rPr>
              <a:t>두 </a:t>
            </a:r>
            <a:r>
              <a:rPr lang="en-US" altLang="ko-KR" sz="3100" dirty="0">
                <a:latin typeface="Palatino Linotype" pitchFamily="18" charset="0"/>
                <a:ea typeface="맑은 고딕" pitchFamily="50" charset="-127"/>
              </a:rPr>
              <a:t>FD </a:t>
            </a:r>
            <a:r>
              <a:rPr lang="ko-KR" altLang="en-US" sz="3100" dirty="0">
                <a:latin typeface="Palatino Linotype" pitchFamily="18" charset="0"/>
                <a:ea typeface="맑은 고딕" pitchFamily="50" charset="-127"/>
              </a:rPr>
              <a:t>집합의 동등성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600" dirty="0">
                <a:latin typeface="Palatino Linotype" pitchFamily="18" charset="0"/>
                <a:ea typeface="맑은 고딕" pitchFamily="50" charset="-127"/>
              </a:rPr>
              <a:t>FD</a:t>
            </a:r>
            <a:r>
              <a:rPr lang="ko-KR" altLang="en-US" sz="2600" dirty="0">
                <a:latin typeface="Palatino Linotype" pitchFamily="18" charset="0"/>
                <a:ea typeface="맑은 고딕" pitchFamily="50" charset="-127"/>
              </a:rPr>
              <a:t>의 집합 </a:t>
            </a:r>
            <a:r>
              <a:rPr lang="en-US" altLang="ko-KR" sz="2600" dirty="0"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600" dirty="0">
                <a:latin typeface="Palatino Linotype" pitchFamily="18" charset="0"/>
                <a:ea typeface="맑은 고딕" pitchFamily="50" charset="-127"/>
              </a:rPr>
              <a:t>와 </a:t>
            </a:r>
            <a:r>
              <a:rPr lang="en-US" altLang="ko-KR" sz="2600" dirty="0">
                <a:latin typeface="Palatino Linotype" pitchFamily="18" charset="0"/>
                <a:ea typeface="맑은 고딕" pitchFamily="50" charset="-127"/>
              </a:rPr>
              <a:t>G</a:t>
            </a:r>
            <a:r>
              <a:rPr lang="ko-KR" altLang="en-US" sz="2600" dirty="0">
                <a:latin typeface="Palatino Linotype" pitchFamily="18" charset="0"/>
                <a:ea typeface="맑은 고딕" pitchFamily="50" charset="-127"/>
              </a:rPr>
              <a:t>에 대하여</a:t>
            </a:r>
            <a:r>
              <a:rPr lang="en-US" altLang="ko-KR" sz="2600" dirty="0">
                <a:latin typeface="Palatino Linotype" pitchFamily="18" charset="0"/>
                <a:ea typeface="맑은 고딕" pitchFamily="50" charset="-127"/>
              </a:rPr>
              <a:t>,  F</a:t>
            </a:r>
            <a:r>
              <a:rPr lang="ko-KR" altLang="en-US" sz="2600" dirty="0">
                <a:latin typeface="Palatino Linotype" pitchFamily="18" charset="0"/>
                <a:ea typeface="맑은 고딕" pitchFamily="50" charset="-127"/>
              </a:rPr>
              <a:t>의 모든 </a:t>
            </a:r>
            <a:r>
              <a:rPr lang="en-US" altLang="ko-KR" sz="2600" dirty="0">
                <a:latin typeface="Palatino Linotype" pitchFamily="18" charset="0"/>
                <a:ea typeface="맑은 고딕" pitchFamily="50" charset="-127"/>
              </a:rPr>
              <a:t>FD</a:t>
            </a:r>
            <a:r>
              <a:rPr lang="ko-KR" altLang="en-US" sz="2600" dirty="0">
                <a:latin typeface="Palatino Linotype" pitchFamily="18" charset="0"/>
                <a:ea typeface="맑은 고딕" pitchFamily="50" charset="-127"/>
              </a:rPr>
              <a:t>가 </a:t>
            </a:r>
            <a:r>
              <a:rPr lang="en-US" altLang="ko-KR" sz="2600" dirty="0">
                <a:latin typeface="Palatino Linotype" pitchFamily="18" charset="0"/>
                <a:ea typeface="맑은 고딕" pitchFamily="50" charset="-127"/>
              </a:rPr>
              <a:t>G</a:t>
            </a:r>
            <a:r>
              <a:rPr lang="ko-KR" altLang="en-US" sz="2600" dirty="0">
                <a:latin typeface="Palatino Linotype" pitchFamily="18" charset="0"/>
                <a:ea typeface="맑은 고딕" pitchFamily="50" charset="-127"/>
              </a:rPr>
              <a:t>로부터 추론될 수 있고</a:t>
            </a:r>
            <a:r>
              <a:rPr lang="en-US" altLang="ko-KR" sz="2600" dirty="0">
                <a:latin typeface="Palatino Linotype" pitchFamily="18" charset="0"/>
                <a:ea typeface="맑은 고딕" pitchFamily="50" charset="-127"/>
              </a:rPr>
              <a:t>, G</a:t>
            </a:r>
            <a:r>
              <a:rPr lang="ko-KR" altLang="en-US" sz="2600" dirty="0">
                <a:latin typeface="Palatino Linotype" pitchFamily="18" charset="0"/>
                <a:ea typeface="맑은 고딕" pitchFamily="50" charset="-127"/>
              </a:rPr>
              <a:t>의 모든 </a:t>
            </a:r>
            <a:r>
              <a:rPr lang="en-US" altLang="ko-KR" sz="2600" dirty="0">
                <a:latin typeface="Palatino Linotype" pitchFamily="18" charset="0"/>
                <a:ea typeface="맑은 고딕" pitchFamily="50" charset="-127"/>
              </a:rPr>
              <a:t>FD</a:t>
            </a:r>
            <a:r>
              <a:rPr lang="ko-KR" altLang="en-US" sz="2600" dirty="0">
                <a:latin typeface="Palatino Linotype" pitchFamily="18" charset="0"/>
                <a:ea typeface="맑은 고딕" pitchFamily="50" charset="-127"/>
              </a:rPr>
              <a:t>가 </a:t>
            </a:r>
            <a:r>
              <a:rPr lang="en-US" altLang="ko-KR" sz="2600" dirty="0"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600" dirty="0">
                <a:latin typeface="Palatino Linotype" pitchFamily="18" charset="0"/>
                <a:ea typeface="맑은 고딕" pitchFamily="50" charset="-127"/>
              </a:rPr>
              <a:t>로 부터 추론될 수 있으면 “</a:t>
            </a:r>
            <a:r>
              <a:rPr lang="en-US" altLang="ko-KR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와 </a:t>
            </a:r>
            <a:r>
              <a:rPr lang="en-US" altLang="ko-KR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G</a:t>
            </a:r>
            <a:r>
              <a:rPr lang="ko-KR" altLang="en-US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는 동등하다</a:t>
            </a:r>
            <a:r>
              <a:rPr lang="en-US" altLang="ko-KR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(equivalent)</a:t>
            </a:r>
            <a:r>
              <a:rPr lang="en-US" altLang="ko-KR" sz="2600" dirty="0">
                <a:latin typeface="Palatino Linotype" pitchFamily="18" charset="0"/>
                <a:ea typeface="맑은 고딕" pitchFamily="50" charset="-127"/>
              </a:rPr>
              <a:t>” </a:t>
            </a:r>
            <a:r>
              <a:rPr lang="ko-KR" altLang="en-US" sz="2600" dirty="0">
                <a:latin typeface="Palatino Linotype" pitchFamily="18" charset="0"/>
                <a:ea typeface="맑은 고딕" pitchFamily="50" charset="-127"/>
              </a:rPr>
              <a:t>라고 한다</a:t>
            </a:r>
            <a:endParaRPr lang="en-US" altLang="ko-KR" sz="2600" dirty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600" dirty="0"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600" dirty="0">
                <a:latin typeface="Palatino Linotype" pitchFamily="18" charset="0"/>
                <a:ea typeface="맑은 고딕" pitchFamily="50" charset="-127"/>
              </a:rPr>
              <a:t>와 </a:t>
            </a:r>
            <a:r>
              <a:rPr lang="en-US" altLang="ko-KR" sz="2600" dirty="0">
                <a:latin typeface="Palatino Linotype" pitchFamily="18" charset="0"/>
                <a:ea typeface="맑은 고딕" pitchFamily="50" charset="-127"/>
              </a:rPr>
              <a:t>G</a:t>
            </a:r>
            <a:r>
              <a:rPr lang="ko-KR" altLang="en-US" sz="2600" dirty="0">
                <a:latin typeface="Palatino Linotype" pitchFamily="18" charset="0"/>
                <a:ea typeface="맑은 고딕" pitchFamily="50" charset="-127"/>
              </a:rPr>
              <a:t>가 다르더라도 </a:t>
            </a:r>
            <a:r>
              <a:rPr lang="en-US" altLang="ko-KR" sz="2600" dirty="0"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en-US" altLang="ko-KR" sz="2600" baseline="30000" dirty="0">
                <a:latin typeface="Palatino Linotype" pitchFamily="18" charset="0"/>
                <a:ea typeface="맑은 고딕" pitchFamily="50" charset="-127"/>
              </a:rPr>
              <a:t>+</a:t>
            </a:r>
            <a:r>
              <a:rPr lang="en-US" altLang="ko-KR" sz="2600" dirty="0">
                <a:latin typeface="Palatino Linotype" pitchFamily="18" charset="0"/>
                <a:ea typeface="맑은 고딕" pitchFamily="50" charset="-127"/>
              </a:rPr>
              <a:t> = G</a:t>
            </a:r>
            <a:r>
              <a:rPr lang="en-US" altLang="ko-KR" sz="2600" baseline="30000" dirty="0">
                <a:latin typeface="Palatino Linotype" pitchFamily="18" charset="0"/>
                <a:ea typeface="맑은 고딕" pitchFamily="50" charset="-127"/>
              </a:rPr>
              <a:t>+</a:t>
            </a:r>
            <a:r>
              <a:rPr lang="ko-KR" altLang="en-US" sz="2600" dirty="0">
                <a:latin typeface="Palatino Linotype" pitchFamily="18" charset="0"/>
                <a:ea typeface="맑은 고딕" pitchFamily="50" charset="-127"/>
              </a:rPr>
              <a:t>이면 </a:t>
            </a:r>
            <a:r>
              <a:rPr lang="en-US" altLang="ko-KR" sz="2600" dirty="0"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600" dirty="0">
                <a:latin typeface="Palatino Linotype" pitchFamily="18" charset="0"/>
                <a:ea typeface="맑은 고딕" pitchFamily="50" charset="-127"/>
              </a:rPr>
              <a:t>와 </a:t>
            </a:r>
            <a:r>
              <a:rPr lang="en-US" altLang="ko-KR" sz="2600" dirty="0">
                <a:latin typeface="Palatino Linotype" pitchFamily="18" charset="0"/>
                <a:ea typeface="맑은 고딕" pitchFamily="50" charset="-127"/>
              </a:rPr>
              <a:t>G</a:t>
            </a:r>
            <a:r>
              <a:rPr lang="ko-KR" altLang="en-US" sz="2600" dirty="0">
                <a:latin typeface="Palatino Linotype" pitchFamily="18" charset="0"/>
                <a:ea typeface="맑은 고딕" pitchFamily="50" charset="-127"/>
              </a:rPr>
              <a:t>는 동등하다</a:t>
            </a:r>
            <a:r>
              <a:rPr lang="en-US" altLang="ko-KR" sz="2600" dirty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가 </a:t>
            </a:r>
            <a:r>
              <a:rPr lang="en-US" altLang="ko-KR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G</a:t>
            </a:r>
            <a:r>
              <a:rPr lang="ko-KR" altLang="en-US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를 </a:t>
            </a:r>
            <a:r>
              <a:rPr lang="en-US" altLang="ko-KR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cover</a:t>
            </a:r>
            <a:r>
              <a:rPr lang="ko-KR" altLang="en-US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하고</a:t>
            </a:r>
            <a:r>
              <a:rPr lang="en-US" altLang="ko-KR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,</a:t>
            </a:r>
            <a:r>
              <a:rPr lang="ko-KR" altLang="en-US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G</a:t>
            </a:r>
            <a:r>
              <a:rPr lang="ko-KR" altLang="en-US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가 </a:t>
            </a:r>
            <a:r>
              <a:rPr lang="en-US" altLang="ko-KR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를 </a:t>
            </a:r>
            <a:r>
              <a:rPr lang="en-US" altLang="ko-KR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cover</a:t>
            </a:r>
            <a:r>
              <a:rPr lang="ko-KR" altLang="en-US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하면 </a:t>
            </a:r>
            <a:r>
              <a:rPr lang="en-US" altLang="ko-KR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와 </a:t>
            </a:r>
            <a:r>
              <a:rPr lang="en-US" altLang="ko-KR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G</a:t>
            </a:r>
            <a:r>
              <a:rPr lang="ko-KR" altLang="en-US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는 동등하다</a:t>
            </a:r>
            <a:r>
              <a:rPr lang="en-US" altLang="ko-KR" sz="2600" dirty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268288" algn="l"/>
                <a:tab pos="1206500" algn="l"/>
                <a:tab pos="1438275" algn="l"/>
              </a:tabLst>
            </a:pPr>
            <a:endParaRPr lang="en-US" altLang="ko-KR" sz="3100" dirty="0" smtClean="0">
              <a:latin typeface="Palatino Linotype" pitchFamily="18" charset="0"/>
              <a:ea typeface="맑은 고딕" pitchFamily="50" charset="-127"/>
            </a:endParaRPr>
          </a:p>
          <a:p>
            <a:pPr marL="0" indent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3100" dirty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sz="3100" dirty="0" smtClean="0">
                <a:latin typeface="Palatino Linotype" pitchFamily="18" charset="0"/>
                <a:ea typeface="맑은 고딕" pitchFamily="50" charset="-127"/>
              </a:rPr>
              <a:t>* Cover </a:t>
            </a:r>
            <a:r>
              <a:rPr lang="ko-KR" altLang="en-US" sz="3100" dirty="0" smtClean="0">
                <a:latin typeface="Palatino Linotype" pitchFamily="18" charset="0"/>
                <a:ea typeface="맑은 고딕" pitchFamily="50" charset="-127"/>
              </a:rPr>
              <a:t>정의</a:t>
            </a:r>
            <a:endParaRPr lang="en-US" altLang="ko-KR" sz="3100" dirty="0" smtClean="0">
              <a:latin typeface="Palatino Linotype" pitchFamily="18" charset="0"/>
              <a:ea typeface="맑은 고딕" pitchFamily="50" charset="-127"/>
            </a:endParaRPr>
          </a:p>
          <a:p>
            <a:pPr marL="692150" lvl="1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600" dirty="0" smtClean="0">
                <a:latin typeface="Palatino Linotype" pitchFamily="18" charset="0"/>
                <a:ea typeface="맑은 고딕" pitchFamily="50" charset="-127"/>
              </a:rPr>
              <a:t>G</a:t>
            </a:r>
            <a:r>
              <a:rPr lang="ko-KR" altLang="en-US" sz="2600" dirty="0" smtClean="0">
                <a:latin typeface="Palatino Linotype" pitchFamily="18" charset="0"/>
                <a:ea typeface="맑은 고딕" pitchFamily="50" charset="-127"/>
              </a:rPr>
              <a:t>의 모든 </a:t>
            </a:r>
            <a:r>
              <a:rPr lang="en-US" altLang="ko-KR" sz="2600" dirty="0" smtClean="0">
                <a:latin typeface="Palatino Linotype" pitchFamily="18" charset="0"/>
                <a:ea typeface="맑은 고딕" pitchFamily="50" charset="-127"/>
              </a:rPr>
              <a:t>FD</a:t>
            </a:r>
            <a:r>
              <a:rPr lang="ko-KR" altLang="en-US" sz="2600" dirty="0" smtClean="0">
                <a:latin typeface="Palatino Linotype" pitchFamily="18" charset="0"/>
                <a:ea typeface="맑은 고딕" pitchFamily="50" charset="-127"/>
              </a:rPr>
              <a:t>가 </a:t>
            </a:r>
            <a:r>
              <a:rPr lang="en-US" altLang="ko-KR" sz="2600" dirty="0" smtClean="0"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600" dirty="0" smtClean="0">
                <a:latin typeface="Palatino Linotype" pitchFamily="18" charset="0"/>
                <a:ea typeface="맑은 고딕" pitchFamily="50" charset="-127"/>
              </a:rPr>
              <a:t>로부터 추론될 수 있다면</a:t>
            </a:r>
            <a:r>
              <a:rPr lang="en-US" altLang="ko-KR" sz="2600" dirty="0" smtClean="0">
                <a:latin typeface="Palatino Linotype" pitchFamily="18" charset="0"/>
                <a:ea typeface="맑은 고딕" pitchFamily="50" charset="-127"/>
              </a:rPr>
              <a:t>(</a:t>
            </a:r>
            <a:r>
              <a:rPr lang="ko-KR" altLang="en-US" sz="2600" dirty="0" smtClean="0">
                <a:latin typeface="Palatino Linotype" pitchFamily="18" charset="0"/>
                <a:ea typeface="맑은 고딕" pitchFamily="50" charset="-127"/>
              </a:rPr>
              <a:t>즉</a:t>
            </a:r>
            <a:r>
              <a:rPr lang="en-US" altLang="ko-KR" sz="2600" dirty="0" smtClean="0">
                <a:latin typeface="Palatino Linotype" pitchFamily="18" charset="0"/>
                <a:ea typeface="맑은 고딕" pitchFamily="50" charset="-127"/>
              </a:rPr>
              <a:t>, G</a:t>
            </a:r>
            <a:r>
              <a:rPr lang="en-US" altLang="ko-KR" sz="2600" baseline="30000" dirty="0" smtClean="0">
                <a:latin typeface="Palatino Linotype" pitchFamily="18" charset="0"/>
                <a:ea typeface="맑은 고딕" pitchFamily="50" charset="-127"/>
              </a:rPr>
              <a:t>+</a:t>
            </a:r>
            <a:r>
              <a:rPr lang="en-US" altLang="ko-KR" sz="2600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sz="2600" kern="0" dirty="0" smtClean="0">
                <a:latin typeface="Symbol"/>
                <a:ea typeface="휴먼견출새내기체" pitchFamily="18" charset="-127"/>
              </a:rPr>
              <a:t>Í</a:t>
            </a:r>
            <a:r>
              <a:rPr lang="en-US" altLang="ko-KR" sz="2600" dirty="0" smtClean="0">
                <a:latin typeface="Palatino Linotype" pitchFamily="18" charset="0"/>
                <a:ea typeface="맑은 고딕" pitchFamily="50" charset="-127"/>
              </a:rPr>
              <a:t> F</a:t>
            </a:r>
            <a:r>
              <a:rPr lang="en-US" altLang="ko-KR" sz="2600" baseline="30000" dirty="0" smtClean="0">
                <a:latin typeface="Palatino Linotype" pitchFamily="18" charset="0"/>
                <a:ea typeface="맑은 고딕" pitchFamily="50" charset="-127"/>
              </a:rPr>
              <a:t>+</a:t>
            </a:r>
            <a:r>
              <a:rPr lang="ko-KR" altLang="en-US" sz="2600" dirty="0" smtClean="0">
                <a:latin typeface="Palatino Linotype" pitchFamily="18" charset="0"/>
                <a:ea typeface="맑은 고딕" pitchFamily="50" charset="-127"/>
              </a:rPr>
              <a:t>가 성립한다면</a:t>
            </a:r>
            <a:r>
              <a:rPr lang="en-US" altLang="ko-KR" sz="2600" dirty="0" smtClean="0">
                <a:latin typeface="Palatino Linotype" pitchFamily="18" charset="0"/>
                <a:ea typeface="맑은 고딕" pitchFamily="50" charset="-127"/>
              </a:rPr>
              <a:t>),</a:t>
            </a:r>
          </a:p>
          <a:p>
            <a:pPr marL="692150" lvl="1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600" dirty="0" smtClean="0">
                <a:latin typeface="Palatino Linotype" pitchFamily="18" charset="0"/>
                <a:ea typeface="맑은 고딕" pitchFamily="50" charset="-127"/>
              </a:rPr>
              <a:t> “F</a:t>
            </a:r>
            <a:r>
              <a:rPr lang="ko-KR" altLang="en-US" sz="2600" dirty="0" smtClean="0">
                <a:latin typeface="Palatino Linotype" pitchFamily="18" charset="0"/>
                <a:ea typeface="맑은 고딕" pitchFamily="50" charset="-127"/>
              </a:rPr>
              <a:t>가 </a:t>
            </a:r>
            <a:r>
              <a:rPr lang="en-US" altLang="ko-KR" sz="2600" dirty="0" smtClean="0">
                <a:latin typeface="Palatino Linotype" pitchFamily="18" charset="0"/>
                <a:ea typeface="맑은 고딕" pitchFamily="50" charset="-127"/>
              </a:rPr>
              <a:t>G</a:t>
            </a:r>
            <a:r>
              <a:rPr lang="ko-KR" altLang="en-US" sz="2600" dirty="0" smtClean="0">
                <a:latin typeface="Palatino Linotype" pitchFamily="18" charset="0"/>
                <a:ea typeface="맑은 고딕" pitchFamily="50" charset="-127"/>
              </a:rPr>
              <a:t>를 덮는다</a:t>
            </a:r>
            <a:r>
              <a:rPr lang="en-US" altLang="ko-KR" sz="2600" dirty="0" smtClean="0">
                <a:latin typeface="Palatino Linotype" pitchFamily="18" charset="0"/>
                <a:ea typeface="맑은 고딕" pitchFamily="50" charset="-127"/>
              </a:rPr>
              <a:t>(cover</a:t>
            </a:r>
            <a:r>
              <a:rPr lang="ko-KR" altLang="en-US" sz="2600" dirty="0" smtClean="0">
                <a:latin typeface="Palatino Linotype" pitchFamily="18" charset="0"/>
                <a:ea typeface="맑은 고딕" pitchFamily="50" charset="-127"/>
              </a:rPr>
              <a:t>한다</a:t>
            </a:r>
            <a:r>
              <a:rPr lang="en-US" altLang="ko-KR" sz="2600" dirty="0" smtClean="0">
                <a:latin typeface="Palatino Linotype" pitchFamily="18" charset="0"/>
                <a:ea typeface="맑은 고딕" pitchFamily="50" charset="-127"/>
              </a:rPr>
              <a:t>)” </a:t>
            </a:r>
            <a:r>
              <a:rPr lang="ko-KR" altLang="en-US" sz="2600" dirty="0" smtClean="0">
                <a:latin typeface="Palatino Linotype" pitchFamily="18" charset="0"/>
                <a:ea typeface="맑은 고딕" pitchFamily="50" charset="-127"/>
              </a:rPr>
              <a:t>라고 말한다</a:t>
            </a:r>
            <a:r>
              <a:rPr lang="en-US" altLang="ko-KR" sz="2600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>함수적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종속성 집합의 동등성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5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함수적 종속성들의 집합 </a:t>
            </a:r>
            <a:r>
              <a:rPr lang="en-US" altLang="ko-KR" sz="2900" dirty="0" smtClean="0"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의 </a:t>
            </a:r>
            <a:r>
              <a:rPr lang="ko-KR" altLang="en-US" sz="29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최소</a:t>
            </a:r>
            <a:r>
              <a:rPr lang="en-US" altLang="ko-KR" sz="2900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(Minimal)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다음 세 조건을 만족하는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FD 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집합을 최소라고 한다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1.	F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의 모든 함수적 종속성들의 오른쪽편 </a:t>
            </a:r>
            <a:r>
              <a:rPr lang="ko-KR" altLang="en-US" dirty="0" err="1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애트리뷰트가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 하나이다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2.	F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에서 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X→A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를 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X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의 진부분집합 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Y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에 대하여 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Y→A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로 교체했을 때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,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     F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와 동등한 함수적 종속성들의 집합이 될 수 없다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.</a:t>
            </a:r>
            <a:endParaRPr lang="en-US" altLang="ko-KR" dirty="0" smtClean="0">
              <a:solidFill>
                <a:srgbClr val="92D050"/>
              </a:solidFill>
              <a:latin typeface="Palatino Linotype" pitchFamily="18" charset="0"/>
              <a:ea typeface="맑은 고딕" pitchFamily="50" charset="-127"/>
              <a:cs typeface="Times New Roman" pitchFamily="18" charset="0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3.	F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로부터 어떤 함수적 종속성을 제거했을 때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, 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     F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와 동등한 함수적 종속성들의 집합이 될 수 없다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함수적 종속성들의 집합 </a:t>
            </a:r>
            <a:r>
              <a:rPr lang="en-US" altLang="ko-KR" sz="2900" dirty="0" smtClean="0"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의 </a:t>
            </a:r>
            <a:r>
              <a:rPr lang="ko-KR" altLang="en-US" sz="2900" dirty="0" smtClean="0">
                <a:solidFill>
                  <a:srgbClr val="FF0000"/>
                </a:solidFill>
                <a:latin typeface="Palatino Linotype" pitchFamily="18" charset="0"/>
                <a:ea typeface="맑은 고딕" pitchFamily="50" charset="-127"/>
              </a:rPr>
              <a:t>최소 덮개</a:t>
            </a:r>
            <a:r>
              <a:rPr lang="en-US" altLang="ko-KR" sz="2900" dirty="0" smtClean="0">
                <a:solidFill>
                  <a:srgbClr val="FF0000"/>
                </a:solidFill>
                <a:latin typeface="Palatino Linotype" pitchFamily="18" charset="0"/>
                <a:ea typeface="맑은 고딕" pitchFamily="50" charset="-127"/>
              </a:rPr>
              <a:t>(minimal cover)</a:t>
            </a: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는 </a:t>
            </a:r>
            <a:r>
              <a:rPr lang="en-US" altLang="ko-KR" sz="2900" dirty="0" smtClean="0"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와 </a:t>
            </a:r>
            <a:r>
              <a:rPr lang="ko-KR" altLang="en-US" sz="29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동등</a:t>
            </a: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한 </a:t>
            </a:r>
            <a:r>
              <a:rPr lang="en-US" altLang="ko-KR" sz="2900" dirty="0" smtClean="0">
                <a:latin typeface="Palatino Linotype" pitchFamily="18" charset="0"/>
                <a:ea typeface="맑은 고딕" pitchFamily="50" charset="-127"/>
              </a:rPr>
              <a:t/>
            </a:r>
            <a:br>
              <a:rPr lang="en-US" altLang="ko-KR" sz="2900" dirty="0" smtClean="0">
                <a:latin typeface="Palatino Linotype" pitchFamily="18" charset="0"/>
                <a:ea typeface="맑은 고딕" pitchFamily="50" charset="-127"/>
              </a:rPr>
            </a:b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함수적 종속성들의 </a:t>
            </a:r>
            <a:r>
              <a:rPr lang="ko-KR" altLang="en-US" sz="29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최소 집합 </a:t>
            </a:r>
            <a:r>
              <a:rPr lang="en-US" altLang="ko-KR" sz="2900" dirty="0" err="1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en-US" altLang="ko-KR" sz="2900" baseline="-25000" dirty="0" err="1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min</a:t>
            </a: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을 의미함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함수적 종속성들의 최소 덮개는 여러 개 존재할 수 있다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함수적 종속성의 최소집합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439891" y="1923802"/>
            <a:ext cx="1460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FF00"/>
                </a:solidFill>
              </a:rPr>
              <a:t>우측편</a:t>
            </a:r>
            <a:r>
              <a:rPr lang="ko-KR" altLang="en-US" sz="1600" dirty="0" smtClean="0">
                <a:solidFill>
                  <a:srgbClr val="FFFF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애트리뷰트의</a:t>
            </a:r>
            <a:r>
              <a:rPr lang="ko-KR" altLang="en-US" sz="1600" dirty="0" smtClean="0">
                <a:solidFill>
                  <a:srgbClr val="FFFF00"/>
                </a:solidFill>
              </a:rPr>
              <a:t> 최소화</a:t>
            </a:r>
            <a:endParaRPr lang="ko-KR" altLang="en-US" sz="16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5835" y="2885978"/>
            <a:ext cx="1508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FF00"/>
                </a:solidFill>
              </a:rPr>
              <a:t>좌측편</a:t>
            </a:r>
            <a:r>
              <a:rPr lang="ko-KR" altLang="en-US" sz="1600" dirty="0" smtClean="0">
                <a:solidFill>
                  <a:srgbClr val="FFFF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애트리뷰트의</a:t>
            </a:r>
            <a:r>
              <a:rPr lang="ko-KR" altLang="en-US" sz="1600" dirty="0" smtClean="0">
                <a:solidFill>
                  <a:srgbClr val="FFFF00"/>
                </a:solidFill>
              </a:rPr>
              <a:t> 최소화</a:t>
            </a:r>
            <a:endParaRPr lang="ko-KR" altLang="en-US" sz="16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390" y="3835729"/>
            <a:ext cx="150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FF00"/>
                </a:solidFill>
              </a:rPr>
              <a:t>FD </a:t>
            </a:r>
            <a:r>
              <a:rPr lang="ko-KR" altLang="en-US" sz="1600" dirty="0" smtClean="0">
                <a:solidFill>
                  <a:srgbClr val="FFFF00"/>
                </a:solidFill>
              </a:rPr>
              <a:t>집합의 최소화</a:t>
            </a:r>
            <a:endParaRPr lang="ko-KR" altLang="en-US" sz="1600" dirty="0">
              <a:solidFill>
                <a:srgbClr val="FFFF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6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Object 1028"/>
          <p:cNvGraphicFramePr>
            <a:graphicFrameLocks noChangeAspect="1"/>
          </p:cNvGraphicFramePr>
          <p:nvPr/>
        </p:nvGraphicFramePr>
        <p:xfrm>
          <a:off x="534978" y="1464206"/>
          <a:ext cx="8146580" cy="4742284"/>
        </p:xfrm>
        <a:graphic>
          <a:graphicData uri="http://schemas.openxmlformats.org/presentationml/2006/ole">
            <p:oleObj spid="_x0000_s1140" name="Photo Editor 사진" r:id="rId3" imgW="7085714" imgH="412381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8640" y="1497330"/>
            <a:ext cx="818388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주어진 함수적 종속성 </a:t>
            </a:r>
            <a:r>
              <a:rPr lang="en-US" altLang="ko-KR" dirty="0" smtClean="0">
                <a:solidFill>
                  <a:schemeClr val="bg1"/>
                </a:solidFill>
              </a:rPr>
              <a:t>F</a:t>
            </a:r>
            <a:r>
              <a:rPr lang="ko-KR" altLang="en-US" dirty="0" smtClean="0">
                <a:solidFill>
                  <a:schemeClr val="bg1"/>
                </a:solidFill>
              </a:rPr>
              <a:t>에 대해 </a:t>
            </a:r>
            <a:r>
              <a:rPr lang="en-US" altLang="ko-KR" dirty="0" err="1" smtClean="0">
                <a:solidFill>
                  <a:schemeClr val="bg1"/>
                </a:solidFill>
              </a:rPr>
              <a:t>F</a:t>
            </a:r>
            <a:r>
              <a:rPr lang="en-US" altLang="ko-KR" baseline="-25000" dirty="0" err="1" smtClean="0">
                <a:solidFill>
                  <a:schemeClr val="bg1"/>
                </a:solidFill>
              </a:rPr>
              <a:t>min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53944" y="2458193"/>
            <a:ext cx="1460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00CC"/>
                </a:solidFill>
              </a:rPr>
              <a:t>우측편</a:t>
            </a:r>
            <a:r>
              <a:rPr lang="ko-KR" altLang="en-US" sz="1600" dirty="0" smtClean="0">
                <a:solidFill>
                  <a:srgbClr val="0000CC"/>
                </a:solidFill>
              </a:rPr>
              <a:t> </a:t>
            </a:r>
            <a:r>
              <a:rPr lang="ko-KR" altLang="en-US" sz="1600" dirty="0" err="1" smtClean="0">
                <a:solidFill>
                  <a:srgbClr val="0000CC"/>
                </a:solidFill>
              </a:rPr>
              <a:t>애트리뷰트의</a:t>
            </a:r>
            <a:r>
              <a:rPr lang="ko-KR" altLang="en-US" sz="1600" dirty="0" smtClean="0">
                <a:solidFill>
                  <a:srgbClr val="0000CC"/>
                </a:solidFill>
              </a:rPr>
              <a:t> 최소화</a:t>
            </a:r>
            <a:endParaRPr lang="ko-KR" altLang="en-US" sz="16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8925" y="3716977"/>
            <a:ext cx="1508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00CC"/>
                </a:solidFill>
              </a:rPr>
              <a:t>좌측편</a:t>
            </a:r>
            <a:r>
              <a:rPr lang="ko-KR" altLang="en-US" sz="1600" dirty="0" smtClean="0">
                <a:solidFill>
                  <a:srgbClr val="0000CC"/>
                </a:solidFill>
              </a:rPr>
              <a:t> </a:t>
            </a:r>
            <a:r>
              <a:rPr lang="ko-KR" altLang="en-US" sz="1600" dirty="0" err="1" smtClean="0">
                <a:solidFill>
                  <a:srgbClr val="0000CC"/>
                </a:solidFill>
              </a:rPr>
              <a:t>애트리뷰트의</a:t>
            </a:r>
            <a:r>
              <a:rPr lang="ko-KR" altLang="en-US" sz="1600" dirty="0" smtClean="0">
                <a:solidFill>
                  <a:srgbClr val="0000CC"/>
                </a:solidFill>
              </a:rPr>
              <a:t> 최소화</a:t>
            </a:r>
            <a:endParaRPr lang="ko-KR" altLang="en-US" sz="16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6111" y="4975761"/>
            <a:ext cx="150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00CC"/>
                </a:solidFill>
              </a:rPr>
              <a:t>FD </a:t>
            </a:r>
            <a:r>
              <a:rPr lang="ko-KR" altLang="en-US" sz="1600" dirty="0" smtClean="0">
                <a:solidFill>
                  <a:srgbClr val="0000CC"/>
                </a:solidFill>
              </a:rPr>
              <a:t>집합의 최소화</a:t>
            </a:r>
            <a:endParaRPr lang="ko-KR" altLang="en-US" sz="1600" dirty="0">
              <a:solidFill>
                <a:srgbClr val="0000CC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7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3300" dirty="0" smtClean="0">
                <a:latin typeface="Palatino Linotype" pitchFamily="18" charset="0"/>
                <a:ea typeface="맑은 고딕" pitchFamily="50" charset="-127"/>
              </a:rPr>
              <a:t>[</a:t>
            </a:r>
            <a:r>
              <a:rPr lang="ko-KR" altLang="en-US" sz="3300" dirty="0" smtClean="0">
                <a:latin typeface="Palatino Linotype" pitchFamily="18" charset="0"/>
                <a:ea typeface="맑은 고딕" pitchFamily="50" charset="-127"/>
              </a:rPr>
              <a:t>문제</a:t>
            </a:r>
            <a:r>
              <a:rPr lang="en-US" altLang="ko-KR" sz="3300" dirty="0" smtClean="0">
                <a:latin typeface="Palatino Linotype" pitchFamily="18" charset="0"/>
                <a:ea typeface="맑은 고딕" pitchFamily="50" charset="-127"/>
              </a:rPr>
              <a:t>] FD</a:t>
            </a:r>
            <a:r>
              <a:rPr lang="ko-KR" altLang="en-US" sz="3300" dirty="0" smtClean="0">
                <a:latin typeface="Palatino Linotype" pitchFamily="18" charset="0"/>
                <a:ea typeface="맑은 고딕" pitchFamily="50" charset="-127"/>
              </a:rPr>
              <a:t>들의 집합</a:t>
            </a:r>
            <a:r>
              <a:rPr lang="en-US" altLang="ko-KR" sz="3300" dirty="0" smtClean="0">
                <a:latin typeface="Palatino Linotype" pitchFamily="18" charset="0"/>
                <a:ea typeface="맑은 고딕" pitchFamily="50" charset="-127"/>
              </a:rPr>
              <a:t> E = {B →</a:t>
            </a:r>
            <a:r>
              <a:rPr lang="en-US" altLang="ko-KR" sz="3300" dirty="0" smtClean="0">
                <a:latin typeface="Palatino Linotype" pitchFamily="18" charset="0"/>
                <a:ea typeface="맑은 고딕" pitchFamily="50" charset="-127"/>
                <a:sym typeface="Wingdings" pitchFamily="2" charset="2"/>
              </a:rPr>
              <a:t> A, D </a:t>
            </a:r>
            <a:r>
              <a:rPr lang="en-US" altLang="ko-KR" sz="3300" dirty="0" smtClean="0">
                <a:latin typeface="Palatino Linotype" pitchFamily="18" charset="0"/>
                <a:ea typeface="맑은 고딕" pitchFamily="50" charset="-127"/>
              </a:rPr>
              <a:t>→ A, AB → D}</a:t>
            </a:r>
            <a:r>
              <a:rPr lang="ko-KR" altLang="en-US" sz="3300" dirty="0" smtClean="0">
                <a:latin typeface="Palatino Linotype" pitchFamily="18" charset="0"/>
                <a:ea typeface="맑은 고딕" pitchFamily="50" charset="-127"/>
              </a:rPr>
              <a:t>에 대해</a:t>
            </a:r>
            <a:r>
              <a:rPr lang="en-US" altLang="ko-KR" sz="3300" dirty="0" smtClean="0">
                <a:latin typeface="Palatino Linotype" pitchFamily="18" charset="0"/>
                <a:ea typeface="맑은 고딕" pitchFamily="50" charset="-127"/>
              </a:rPr>
              <a:t>, E</a:t>
            </a:r>
            <a:r>
              <a:rPr lang="ko-KR" altLang="en-US" sz="3300" dirty="0" smtClean="0">
                <a:latin typeface="Palatino Linotype" pitchFamily="18" charset="0"/>
                <a:ea typeface="맑은 고딕" pitchFamily="50" charset="-127"/>
              </a:rPr>
              <a:t>의 </a:t>
            </a:r>
            <a:r>
              <a:rPr lang="ko-KR" altLang="en-US" sz="33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최소 커버</a:t>
            </a:r>
            <a:r>
              <a:rPr lang="ko-KR" altLang="en-US" sz="3300" dirty="0" smtClean="0">
                <a:latin typeface="Palatino Linotype" pitchFamily="18" charset="0"/>
                <a:ea typeface="맑은 고딕" pitchFamily="50" charset="-127"/>
              </a:rPr>
              <a:t>는</a:t>
            </a:r>
            <a:r>
              <a:rPr lang="en-US" altLang="ko-KR" sz="3300" dirty="0" smtClean="0">
                <a:latin typeface="Palatino Linotype" pitchFamily="18" charset="0"/>
                <a:ea typeface="맑은 고딕" pitchFamily="50" charset="-127"/>
              </a:rPr>
              <a:t>?</a:t>
            </a:r>
            <a:r>
              <a:rPr lang="en-US" altLang="ko-KR" sz="3300" dirty="0" smtClean="0">
                <a:latin typeface="Palatino Linotype" pitchFamily="18" charset="0"/>
                <a:ea typeface="맑은 고딕" pitchFamily="50" charset="-127"/>
                <a:sym typeface="Wingdings" pitchFamily="2" charset="2"/>
              </a:rPr>
              <a:t> </a:t>
            </a:r>
            <a:endParaRPr lang="en-US" altLang="ko-KR" sz="3300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  <a:tab pos="1206500" algn="l"/>
                <a:tab pos="1438275" algn="l"/>
              </a:tabLst>
            </a:pPr>
            <a:endParaRPr lang="ko-KR" altLang="en-US" dirty="0" smtClean="0"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8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altLang="ko-KR" dirty="0" smtClean="0"/>
              <a:t>BCNF</a:t>
            </a:r>
          </a:p>
          <a:p>
            <a:pPr marL="457200" indent="-457200" algn="l">
              <a:buFontTx/>
              <a:buChar char="-"/>
            </a:pPr>
            <a:r>
              <a:rPr lang="ko-KR" altLang="en-US" dirty="0" smtClean="0"/>
              <a:t>정규화 고려사항</a:t>
            </a:r>
            <a:endParaRPr lang="en-US" altLang="ko-KR" dirty="0" smtClean="0"/>
          </a:p>
          <a:p>
            <a:pPr marL="457200" indent="-457200" algn="l">
              <a:buFontTx/>
              <a:buChar char="-"/>
            </a:pPr>
            <a:r>
              <a:rPr lang="en-US" altLang="ko-KR" dirty="0" smtClean="0"/>
              <a:t>BCNF, 3NF </a:t>
            </a:r>
            <a:r>
              <a:rPr lang="ko-KR" altLang="en-US" dirty="0" smtClean="0"/>
              <a:t>정규화 알고리즘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정규형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6397</TotalTime>
  <Words>937</Words>
  <Application>Microsoft Office PowerPoint</Application>
  <PresentationFormat>화면 슬라이드 쇼(4:3)</PresentationFormat>
  <Paragraphs>206</Paragraphs>
  <Slides>21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고려청자</vt:lpstr>
      <vt:lpstr>Photo Editor 사진</vt:lpstr>
      <vt:lpstr>DB 모델링: 정규화2 -Database Basic-</vt:lpstr>
      <vt:lpstr>학습 목표</vt:lpstr>
      <vt:lpstr>슬라이드 3</vt:lpstr>
      <vt:lpstr>함수적 종속성 추가 개념 </vt:lpstr>
      <vt:lpstr>함수적 종속성 집합의 동등성</vt:lpstr>
      <vt:lpstr>함수적 종속성의 최소집합</vt:lpstr>
      <vt:lpstr>슬라이드 7</vt:lpstr>
      <vt:lpstr>슬라이드 8</vt:lpstr>
      <vt:lpstr>정규형  추가</vt:lpstr>
      <vt:lpstr>BCNF</vt:lpstr>
      <vt:lpstr>슬라이드 11</vt:lpstr>
      <vt:lpstr>정규화의 예</vt:lpstr>
      <vt:lpstr>슬라이드 13</vt:lpstr>
      <vt:lpstr>슬라이드 14</vt:lpstr>
      <vt:lpstr>정규화 시 고려사항</vt:lpstr>
      <vt:lpstr>무손실 조인을 갖는 BCNF로 분해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dc:description>PresentationLoad.com</dc:description>
  <cp:lastModifiedBy>ihlee</cp:lastModifiedBy>
  <cp:revision>1312</cp:revision>
  <dcterms:created xsi:type="dcterms:W3CDTF">2007-11-27T23:54:21Z</dcterms:created>
  <dcterms:modified xsi:type="dcterms:W3CDTF">2014-11-10T13:20:12Z</dcterms:modified>
</cp:coreProperties>
</file>