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19"/>
  </p:notesMasterIdLst>
  <p:handoutMasterIdLst>
    <p:handoutMasterId r:id="rId20"/>
  </p:handoutMasterIdLst>
  <p:sldIdLst>
    <p:sldId id="288" r:id="rId2"/>
    <p:sldId id="355" r:id="rId3"/>
    <p:sldId id="370" r:id="rId4"/>
    <p:sldId id="414" r:id="rId5"/>
    <p:sldId id="400" r:id="rId6"/>
    <p:sldId id="423" r:id="rId7"/>
    <p:sldId id="424" r:id="rId8"/>
    <p:sldId id="425" r:id="rId9"/>
    <p:sldId id="426" r:id="rId10"/>
    <p:sldId id="427" r:id="rId11"/>
    <p:sldId id="429" r:id="rId12"/>
    <p:sldId id="430" r:id="rId13"/>
    <p:sldId id="431" r:id="rId14"/>
    <p:sldId id="428" r:id="rId15"/>
    <p:sldId id="432" r:id="rId16"/>
    <p:sldId id="433" r:id="rId17"/>
    <p:sldId id="34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FF62E"/>
    <a:srgbClr val="00323D"/>
    <a:srgbClr val="005061"/>
    <a:srgbClr val="005A58"/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4633" autoAdjust="0"/>
  </p:normalViewPr>
  <p:slideViewPr>
    <p:cSldViewPr snapToGrid="0">
      <p:cViewPr varScale="1">
        <p:scale>
          <a:sx n="87" d="100"/>
          <a:sy n="87" d="100"/>
        </p:scale>
        <p:origin x="-768" y="-72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xmlns="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407EB1E-4F39-47AC-ADCF-1C7934EF557F}" type="datetimeFigureOut">
              <a:rPr lang="en-US" smtClean="0"/>
              <a:pPr/>
              <a:t>11/28/2014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2014.11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SQL – 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조인과 다중테이블 연산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/>
            </a:r>
            <a:b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</a:br>
            <a:r>
              <a:rPr lang="en-US" altLang="ko-KR" sz="4000" i="1" dirty="0" smtClean="0">
                <a:solidFill>
                  <a:schemeClr val="tx1"/>
                </a:solidFill>
                <a:ea typeface="굴림" pitchFamily="50" charset="-127"/>
              </a:rPr>
              <a:t>- Database Basic -</a:t>
            </a:r>
            <a:endParaRPr lang="ko-KR" altLang="en-US" i="1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형식</a:t>
            </a:r>
            <a:r>
              <a:rPr lang="en-US" altLang="ko-KR" dirty="0" smtClean="0"/>
              <a:t>1</a:t>
            </a:r>
          </a:p>
          <a:p>
            <a:pPr lvl="1">
              <a:buNone/>
            </a:pPr>
            <a:r>
              <a:rPr lang="en-US" altLang="ko-KR" dirty="0" smtClean="0"/>
              <a:t>  SELECT &lt;columns&gt;</a:t>
            </a:r>
            <a:br>
              <a:rPr lang="en-US" altLang="ko-KR" dirty="0" smtClean="0"/>
            </a:br>
            <a:r>
              <a:rPr lang="en-US" altLang="ko-KR" dirty="0" smtClean="0"/>
              <a:t>FROM &lt;table1&gt;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형식</a:t>
            </a:r>
            <a:r>
              <a:rPr lang="en-US" altLang="ko-KR" dirty="0" smtClean="0"/>
              <a:t>2</a:t>
            </a:r>
          </a:p>
          <a:p>
            <a:pPr lvl="1">
              <a:buNone/>
            </a:pPr>
            <a:r>
              <a:rPr lang="en-US" altLang="ko-KR" dirty="0" smtClean="0"/>
              <a:t>  SELECT &lt;columns&gt;</a:t>
            </a:r>
            <a:br>
              <a:rPr lang="en-US" altLang="ko-KR" dirty="0" smtClean="0"/>
            </a:br>
            <a:r>
              <a:rPr lang="en-US" altLang="ko-KR" dirty="0" smtClean="0"/>
              <a:t>FROM &lt;table1&gt;, &lt;table2&gt;</a:t>
            </a:r>
          </a:p>
          <a:p>
            <a:pPr lvl="1">
              <a:buNone/>
            </a:pPr>
            <a:r>
              <a:rPr lang="en-US" altLang="ko-KR" dirty="0" smtClean="0"/>
              <a:t>  WHERE  &lt;</a:t>
            </a:r>
            <a:r>
              <a:rPr lang="en-US" altLang="ko-KR" dirty="0" smtClean="0">
                <a:solidFill>
                  <a:srgbClr val="FFFF00"/>
                </a:solidFill>
              </a:rPr>
              <a:t>join condition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08444" y="2544895"/>
            <a:ext cx="4538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FF00"/>
                </a:solidFill>
              </a:rPr>
              <a:t>[INNER] JOIN </a:t>
            </a:r>
            <a:r>
              <a:rPr lang="en-US" altLang="ko-KR" sz="2800" dirty="0" smtClean="0"/>
              <a:t>&lt;table2&gt;</a:t>
            </a:r>
            <a:br>
              <a:rPr lang="en-US" altLang="ko-KR" sz="2800" dirty="0" smtClean="0"/>
            </a:br>
            <a:r>
              <a:rPr lang="en-US" altLang="ko-KR" sz="2800" dirty="0" smtClean="0">
                <a:solidFill>
                  <a:srgbClr val="FFFF00"/>
                </a:solidFill>
              </a:rPr>
              <a:t>ON</a:t>
            </a:r>
            <a:r>
              <a:rPr lang="en-US" altLang="ko-KR" sz="2800" dirty="0" smtClean="0"/>
              <a:t> &lt;join condition&gt;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ko-KR" altLang="en-US" dirty="0" smtClean="0"/>
              <a:t>내부조인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동등 조인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Eqi</a:t>
            </a:r>
            <a:r>
              <a:rPr lang="en-US" altLang="ko-KR" dirty="0" smtClean="0"/>
              <a:t>-Join)</a:t>
            </a:r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값이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동등한지를 조건으로 검사하는 조인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사원과 사원의 소속 부서를 조회하시오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sz="2400" dirty="0" smtClean="0"/>
              <a:t>  SELECT e.ssn, e.name, </a:t>
            </a:r>
            <a:r>
              <a:rPr lang="en-US" altLang="ko-KR" sz="2400" dirty="0" err="1" smtClean="0"/>
              <a:t>d.dnum</a:t>
            </a:r>
            <a:r>
              <a:rPr lang="en-US" altLang="ko-KR" sz="2400" dirty="0" smtClean="0"/>
              <a:t>, d.name</a:t>
            </a:r>
            <a:r>
              <a:rPr lang="en-US" altLang="ko-KR" sz="2400" dirty="0"/>
              <a:t>, </a:t>
            </a:r>
            <a:r>
              <a:rPr lang="en-US" altLang="ko-KR" sz="2400" dirty="0" err="1" smtClean="0"/>
              <a:t>d.mgrssn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FROM employee as e </a:t>
            </a:r>
          </a:p>
          <a:p>
            <a:pPr lvl="1">
              <a:buNone/>
            </a:pPr>
            <a:r>
              <a:rPr lang="en-US" altLang="ko-KR" sz="2400" dirty="0" smtClean="0"/>
              <a:t>            INNER JOIN department as d</a:t>
            </a:r>
          </a:p>
          <a:p>
            <a:pPr lvl="1">
              <a:buNone/>
            </a:pPr>
            <a:r>
              <a:rPr lang="en-US" altLang="ko-KR" sz="2400" dirty="0" smtClean="0"/>
              <a:t>   	       ON </a:t>
            </a:r>
            <a:r>
              <a:rPr lang="en-US" altLang="ko-KR" sz="2400" dirty="0" err="1" smtClean="0"/>
              <a:t>e.dnum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d.dnum</a:t>
            </a:r>
            <a:endParaRPr lang="en-US" altLang="ko-KR" sz="2400" dirty="0" smtClean="0"/>
          </a:p>
          <a:p>
            <a:pPr lvl="1">
              <a:buNone/>
            </a:pPr>
            <a:endParaRPr lang="en-US" altLang="ko-KR" sz="2400" dirty="0" smtClean="0"/>
          </a:p>
          <a:p>
            <a:pPr lvl="1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 정보기획부의 직원을 조회하시오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부서와 부서 관리 사원을 조회하시오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기획부의 관리사원을 조회하시오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‘H Y Jung’</a:t>
            </a:r>
            <a:r>
              <a:rPr lang="ko-KR" altLang="en-US" dirty="0" smtClean="0"/>
              <a:t>이 관리하는 부서를 조회하시오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0368" y="1592944"/>
            <a:ext cx="8258204" cy="452596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내부조인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비동등</a:t>
            </a:r>
            <a:r>
              <a:rPr lang="ko-KR" altLang="en-US" dirty="0" smtClean="0"/>
              <a:t> </a:t>
            </a:r>
            <a:r>
              <a:rPr lang="ko-KR" altLang="en-US" dirty="0" smtClean="0"/>
              <a:t>조인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값이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비동등한지</a:t>
            </a:r>
            <a:r>
              <a:rPr lang="ko-KR" altLang="en-US" dirty="0" err="1"/>
              <a:t>를</a:t>
            </a:r>
            <a:r>
              <a:rPr lang="ko-KR" altLang="en-US" dirty="0" smtClean="0"/>
              <a:t> 조건으로 검사하는 조인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sz="2600" dirty="0" smtClean="0"/>
              <a:t>[</a:t>
            </a:r>
            <a:r>
              <a:rPr lang="ko-KR" altLang="en-US" sz="2600" dirty="0" smtClean="0"/>
              <a:t>실습</a:t>
            </a:r>
            <a:r>
              <a:rPr lang="en-US" altLang="ko-KR" sz="2600" dirty="0" smtClean="0"/>
              <a:t>]</a:t>
            </a:r>
            <a:r>
              <a:rPr lang="ko-KR" altLang="en-US" sz="2600" dirty="0" smtClean="0"/>
              <a:t>기획부가 관리하지 않는 프로젝트를 조회하시오</a:t>
            </a:r>
            <a:r>
              <a:rPr lang="en-US" altLang="ko-KR" sz="2600" dirty="0" smtClean="0"/>
              <a:t>.</a:t>
            </a:r>
          </a:p>
          <a:p>
            <a:pPr lvl="1">
              <a:buNone/>
            </a:pPr>
            <a:r>
              <a:rPr lang="en-US" altLang="ko-KR" sz="2400" dirty="0" smtClean="0"/>
              <a:t>  SELECT p.num, p.name</a:t>
            </a:r>
          </a:p>
          <a:p>
            <a:pPr lvl="1">
              <a:buNone/>
            </a:pPr>
            <a:r>
              <a:rPr lang="en-US" altLang="ko-KR" sz="2400" dirty="0" smtClean="0"/>
              <a:t>  FROM department as d </a:t>
            </a:r>
          </a:p>
          <a:p>
            <a:pPr lvl="1">
              <a:buNone/>
            </a:pPr>
            <a:r>
              <a:rPr lang="en-US" altLang="ko-KR" sz="2400" dirty="0" smtClean="0"/>
              <a:t>            INNER JOIN project as p</a:t>
            </a:r>
          </a:p>
          <a:p>
            <a:pPr lvl="1">
              <a:buNone/>
            </a:pPr>
            <a:r>
              <a:rPr lang="en-US" altLang="ko-KR" sz="2400" dirty="0" smtClean="0"/>
              <a:t>            ON </a:t>
            </a:r>
            <a:r>
              <a:rPr lang="en-US" altLang="ko-KR" sz="2400" dirty="0" err="1" smtClean="0"/>
              <a:t>d.dnum</a:t>
            </a:r>
            <a:r>
              <a:rPr lang="en-US" altLang="ko-KR" sz="2400" dirty="0" smtClean="0"/>
              <a:t> &lt;&gt; </a:t>
            </a:r>
            <a:r>
              <a:rPr lang="en-US" altLang="ko-KR" sz="2400" dirty="0" err="1" smtClean="0"/>
              <a:t>p.ctrl_dnum</a:t>
            </a:r>
            <a:endParaRPr lang="en-US" altLang="ko-KR" sz="2400" dirty="0" smtClean="0"/>
          </a:p>
          <a:p>
            <a:pPr lvl="1">
              <a:buNone/>
            </a:pPr>
            <a:r>
              <a:rPr lang="en-US" altLang="ko-KR" sz="2400" dirty="0" smtClean="0"/>
              <a:t>  WHERE d.name = ‘</a:t>
            </a:r>
            <a:r>
              <a:rPr lang="ko-KR" altLang="en-US" sz="2400" dirty="0" smtClean="0"/>
              <a:t>기획부</a:t>
            </a:r>
            <a:r>
              <a:rPr lang="en-US" altLang="ko-KR" sz="2400" dirty="0" smtClean="0"/>
              <a:t>’;</a:t>
            </a:r>
          </a:p>
          <a:p>
            <a:pPr lvl="1">
              <a:buNone/>
            </a:pPr>
            <a:endParaRPr lang="en-US" altLang="ko-KR" sz="2400" dirty="0" smtClean="0"/>
          </a:p>
          <a:p>
            <a:pPr lvl="1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‘D J Kim’</a:t>
            </a:r>
            <a:r>
              <a:rPr lang="ko-KR" altLang="en-US" sz="2400" dirty="0" smtClean="0"/>
              <a:t>이 일하지 않는 프로젝트를</a:t>
            </a:r>
            <a:endParaRPr lang="en-US" altLang="ko-KR" sz="2400" dirty="0" smtClean="0"/>
          </a:p>
          <a:p>
            <a:pPr lvl="1">
              <a:buNone/>
            </a:pPr>
            <a:r>
              <a:rPr lang="en-US" altLang="ko-KR" sz="2400" dirty="0" smtClean="0"/>
              <a:t>      </a:t>
            </a:r>
            <a:r>
              <a:rPr lang="ko-KR" altLang="en-US" sz="2400" dirty="0" smtClean="0"/>
              <a:t> 조회하시오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내부 조인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자연 조인</a:t>
            </a:r>
            <a:r>
              <a:rPr lang="en-US" altLang="ko-KR" dirty="0" smtClean="0"/>
              <a:t>(natural join)</a:t>
            </a:r>
          </a:p>
          <a:p>
            <a:pPr lvl="1"/>
            <a:r>
              <a:rPr lang="ko-KR" altLang="en-US" dirty="0" smtClean="0"/>
              <a:t>동등 조인과 유사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테이블에 같은 이름의 열이 </a:t>
            </a:r>
            <a:r>
              <a:rPr lang="ko-KR" altLang="en-US" dirty="0" err="1" smtClean="0"/>
              <a:t>있을때만</a:t>
            </a:r>
            <a:r>
              <a:rPr lang="ko-KR" altLang="en-US" dirty="0" smtClean="0"/>
              <a:t> 동작합니다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사원들의 </a:t>
            </a:r>
            <a:r>
              <a:rPr lang="ko-KR" altLang="en-US" dirty="0" err="1" smtClean="0"/>
              <a:t>프로젝트별</a:t>
            </a:r>
            <a:r>
              <a:rPr lang="ko-KR" altLang="en-US" dirty="0" smtClean="0"/>
              <a:t> 근무시간을 조회하시오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SELECT e.name, </a:t>
            </a:r>
            <a:r>
              <a:rPr lang="en-US" altLang="ko-KR" dirty="0" err="1" smtClean="0"/>
              <a:t>w.pnum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w.hours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FROM employee as e </a:t>
            </a:r>
          </a:p>
          <a:p>
            <a:pPr lvl="1">
              <a:buNone/>
            </a:pPr>
            <a:r>
              <a:rPr lang="en-US" altLang="ko-KR" dirty="0" smtClean="0"/>
              <a:t>		      NATURAL JOIN </a:t>
            </a:r>
            <a:r>
              <a:rPr lang="en-US" altLang="ko-KR" dirty="0" err="1" smtClean="0"/>
              <a:t>worksOn</a:t>
            </a:r>
            <a:r>
              <a:rPr lang="en-US" altLang="ko-KR" dirty="0" smtClean="0"/>
              <a:t> as w;</a:t>
            </a:r>
          </a:p>
          <a:p>
            <a:pPr lvl="1">
              <a:buNone/>
            </a:pPr>
            <a:r>
              <a:rPr lang="en-US" altLang="ko-KR" dirty="0" smtClean="0"/>
              <a:t>       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400" dirty="0" smtClean="0"/>
              <a:t>  [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각 사원이 프로젝트에서 근무한 </a:t>
            </a:r>
            <a:r>
              <a:rPr lang="ko-KR" altLang="en-US" sz="2400" dirty="0" err="1" smtClean="0"/>
              <a:t>총시간을</a:t>
            </a:r>
            <a:r>
              <a:rPr lang="ko-KR" altLang="en-US" sz="2400" dirty="0" smtClean="0"/>
              <a:t> 구하시오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[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] </a:t>
            </a:r>
            <a:r>
              <a:rPr lang="ko-KR" altLang="en-US" sz="2400" dirty="0" err="1" smtClean="0"/>
              <a:t>프로젝트별</a:t>
            </a:r>
            <a:r>
              <a:rPr lang="ko-KR" altLang="en-US" sz="2400" dirty="0" smtClean="0"/>
              <a:t> 총 근무시간을 구하시오</a:t>
            </a:r>
            <a:r>
              <a:rPr lang="en-US" altLang="ko-KR" sz="2400" dirty="0" smtClean="0"/>
              <a:t>.</a:t>
            </a:r>
          </a:p>
          <a:p>
            <a:pPr lvl="1">
              <a:buNone/>
            </a:pPr>
            <a:endParaRPr lang="en-US" altLang="ko-KR" sz="2400" dirty="0" smtClean="0"/>
          </a:p>
          <a:p>
            <a:pPr marL="342900" lvl="1" indent="-342900">
              <a:buClr>
                <a:schemeClr val="accent2"/>
              </a:buClr>
              <a:buSzTx/>
              <a:buNone/>
            </a:pPr>
            <a:r>
              <a:rPr lang="en-US" altLang="ko-KR" sz="2400" dirty="0" smtClean="0"/>
              <a:t>  [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] ‘Product X’ </a:t>
            </a:r>
            <a:r>
              <a:rPr lang="ko-KR" altLang="en-US" sz="2400" dirty="0" smtClean="0"/>
              <a:t>프로젝트의 총 근무시간을 구하시오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[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총 근무시간이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시간 이상인  프로젝트를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 찾으시오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예습</a:t>
            </a:r>
            <a:endParaRPr lang="en-US" altLang="ko-KR" dirty="0" smtClean="0"/>
          </a:p>
          <a:p>
            <a:pPr marL="400050" lvl="1" indent="0"/>
            <a:r>
              <a:rPr lang="en-US" altLang="ko-KR" dirty="0" smtClean="0"/>
              <a:t> 417</a:t>
            </a:r>
            <a:r>
              <a:rPr lang="ko-KR" altLang="en-US" dirty="0" smtClean="0"/>
              <a:t> </a:t>
            </a:r>
            <a:r>
              <a:rPr lang="en-US" altLang="ko-KR" dirty="0" smtClean="0"/>
              <a:t>~ 488</a:t>
            </a:r>
            <a:r>
              <a:rPr lang="ko-KR" altLang="en-US" dirty="0" smtClean="0"/>
              <a:t>쪽 서브쿼리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외부조인</a:t>
            </a:r>
            <a:r>
              <a:rPr lang="en-US" altLang="ko-KR" dirty="0" smtClean="0"/>
              <a:t>…</a:t>
            </a:r>
          </a:p>
          <a:p>
            <a:pPr marL="400050" lvl="1" indent="0"/>
            <a:r>
              <a:rPr lang="ko-KR" altLang="en-US" dirty="0" smtClean="0"/>
              <a:t> 질문은 </a:t>
            </a:r>
            <a:r>
              <a:rPr lang="en-US" altLang="ko-KR" dirty="0" smtClean="0"/>
              <a:t>12.1(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24:00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 marL="400050" lvl="1" indent="0"/>
            <a:r>
              <a:rPr lang="ko-KR" altLang="en-US" dirty="0" smtClean="0"/>
              <a:t> 다음 주 퀴즈 예정</a:t>
            </a:r>
            <a:endParaRPr lang="en-US" altLang="ko-KR" dirty="0" smtClean="0"/>
          </a:p>
          <a:p>
            <a:pPr marL="400050" lvl="1" indent="0"/>
            <a:endParaRPr lang="en-US" altLang="ko-KR" dirty="0" smtClean="0"/>
          </a:p>
          <a:p>
            <a:pPr marL="0" indent="0"/>
            <a:r>
              <a:rPr lang="ko-KR" altLang="en-US" dirty="0" smtClean="0"/>
              <a:t>기말 프로젝트</a:t>
            </a:r>
            <a:endParaRPr lang="en-US" altLang="ko-KR" dirty="0" smtClean="0"/>
          </a:p>
          <a:p>
            <a:pPr marL="400050" lvl="1" indent="0"/>
            <a:r>
              <a:rPr lang="ko-KR" altLang="en-US" dirty="0" smtClean="0"/>
              <a:t>제안서 작성 제출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기한 </a:t>
            </a:r>
            <a:r>
              <a:rPr lang="en-US" altLang="ko-KR" dirty="0" smtClean="0"/>
              <a:t>12.4(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24:00</a:t>
            </a:r>
          </a:p>
          <a:p>
            <a:pPr marL="400050" lvl="1" indent="0"/>
            <a:r>
              <a:rPr lang="ko-KR" altLang="en-US" dirty="0" smtClean="0"/>
              <a:t>제안서 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요구사항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계획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환경 등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* 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(18, 19)</a:t>
            </a:r>
            <a:r>
              <a:rPr lang="ko-KR" altLang="en-US" dirty="0" smtClean="0"/>
              <a:t> 중간 인터뷰 예정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  * 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 최종발표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)</a:t>
            </a:r>
          </a:p>
          <a:p>
            <a:pPr marL="400050" lvl="1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 및 코드 리뷰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개별</a:t>
            </a:r>
            <a:r>
              <a:rPr lang="en-US" altLang="ko-KR" dirty="0" smtClean="0"/>
              <a:t>)</a:t>
            </a:r>
            <a:r>
              <a:rPr lang="ko-KR" altLang="en-US" dirty="0" smtClean="0"/>
              <a:t> 예정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84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Join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연산을 이해하고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Join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포함한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SQL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을 사용할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시나리오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= </a:t>
            </a:r>
            <a:r>
              <a:rPr lang="ko-KR" altLang="en-US" sz="2400" dirty="0" err="1" smtClean="0"/>
              <a:t>이창업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DBMS </a:t>
            </a:r>
            <a:r>
              <a:rPr lang="ko-KR" altLang="en-US" dirty="0" smtClean="0"/>
              <a:t>사용도 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테이블을 사용하는 데이터베이스 설계 방법도 알게 되었어요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테이블에 대한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잘 모르겠어요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테이블을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에 대해 공부해야 겠네요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51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조인의 종류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카티젼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프로덕트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(Cartesian Product)</a:t>
            </a:r>
          </a:p>
          <a:p>
            <a:pPr lvl="1"/>
            <a:r>
              <a:rPr lang="ko-KR" altLang="en-US" dirty="0" smtClean="0"/>
              <a:t>내부 조인</a:t>
            </a:r>
            <a:r>
              <a:rPr lang="en-US" altLang="ko-KR" dirty="0" smtClean="0"/>
              <a:t>(Inner Join)</a:t>
            </a:r>
          </a:p>
          <a:p>
            <a:pPr lvl="2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동등조인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비동등조인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자연조인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조인</a:t>
            </a:r>
            <a:r>
              <a:rPr lang="en-US" altLang="ko-KR" dirty="0" smtClean="0"/>
              <a:t>(Outer Join)</a:t>
            </a:r>
            <a:endParaRPr lang="en-US" altLang="ko-KR" dirty="0" smtClean="0">
              <a:solidFill>
                <a:srgbClr val="92D05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5405523" y="4780154"/>
            <a:ext cx="430306" cy="591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566" y="4820852"/>
            <a:ext cx="195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D050"/>
                </a:solidFill>
              </a:rPr>
              <a:t>다음 시간에 공부해요</a:t>
            </a:r>
            <a:r>
              <a:rPr lang="en-US" altLang="ko-KR" dirty="0" smtClean="0">
                <a:solidFill>
                  <a:srgbClr val="92D050"/>
                </a:solidFill>
              </a:rPr>
              <a:t>.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5447795" y="2378786"/>
            <a:ext cx="430306" cy="2094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1648" y="3058153"/>
            <a:ext cx="1392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D050"/>
                </a:solidFill>
              </a:rPr>
              <a:t>이 장에서 공부해요</a:t>
            </a:r>
            <a:r>
              <a:rPr lang="en-US" altLang="ko-KR" dirty="0" smtClean="0">
                <a:solidFill>
                  <a:srgbClr val="92D05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0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Join </a:t>
            </a:r>
            <a:r>
              <a:rPr lang="ko-KR" altLang="en-US" dirty="0" smtClean="0"/>
              <a:t>연산 기본 개념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카티젼</a:t>
            </a:r>
            <a:r>
              <a:rPr lang="en-US" altLang="ko-KR" dirty="0" smtClean="0"/>
              <a:t> </a:t>
            </a:r>
            <a:r>
              <a:rPr lang="ko-KR" altLang="en-US" dirty="0" smtClean="0"/>
              <a:t>곱</a:t>
            </a:r>
            <a:r>
              <a:rPr lang="en-US" altLang="ko-KR" dirty="0" smtClean="0"/>
              <a:t> (Cartesian Product)</a:t>
            </a:r>
          </a:p>
          <a:p>
            <a:pPr lvl="1">
              <a:buNone/>
            </a:pPr>
            <a:r>
              <a:rPr lang="ko-KR" altLang="en-US" dirty="0" smtClean="0"/>
              <a:t>크로스 조인이라고도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조인이 아니라고도 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err="1" smtClean="0">
                <a:latin typeface="Palatino Linotype" pitchFamily="18" charset="0"/>
                <a:ea typeface="맑은 고딕" pitchFamily="50" charset="-127"/>
              </a:rPr>
              <a:t>카티션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곱은 그 자체로는 큰 의미가 없는 연산이지만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 기본이 되는 연산입니다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lvl="1">
              <a:buNone/>
            </a:pPr>
            <a:endParaRPr lang="en-US" altLang="ko-KR" dirty="0" smtClean="0">
              <a:solidFill>
                <a:srgbClr val="000000"/>
              </a:solidFill>
              <a:latin typeface="Palatino Linotype" pitchFamily="18" charset="0"/>
              <a:ea typeface="맑은 고딕" pitchFamily="50" charset="-127"/>
              <a:cs typeface="Times New Roman" pitchFamily="18" charset="0"/>
            </a:endParaRPr>
          </a:p>
          <a:p>
            <a:pPr lvl="1"/>
            <a:r>
              <a:rPr lang="en-US" altLang="ko-KR" dirty="0" smtClean="0"/>
              <a:t>SELECT * FROM employee </a:t>
            </a:r>
          </a:p>
          <a:p>
            <a:pPr lvl="1">
              <a:buNone/>
            </a:pPr>
            <a:r>
              <a:rPr lang="en-US" altLang="ko-KR" dirty="0" smtClean="0"/>
              <a:t>     CROSS JOIN department;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1"/>
            <a:r>
              <a:rPr lang="en-US" altLang="ko-KR" dirty="0" smtClean="0"/>
              <a:t>SELECT *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FROM employee, department;</a:t>
            </a:r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0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7494" y="1851007"/>
            <a:ext cx="3920339" cy="345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70" y="2899272"/>
            <a:ext cx="38385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4384713" y="3139807"/>
            <a:ext cx="341523" cy="11016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4742" y="5514915"/>
            <a:ext cx="6819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* </a:t>
            </a:r>
            <a:r>
              <a:rPr lang="ko-KR" altLang="en-US" dirty="0" smtClean="0">
                <a:solidFill>
                  <a:srgbClr val="92D050"/>
                </a:solidFill>
              </a:rPr>
              <a:t>큰 테이블 간의 크로스 조인을 하면</a:t>
            </a:r>
            <a:r>
              <a:rPr lang="en-US" altLang="ko-KR" dirty="0" smtClean="0">
                <a:solidFill>
                  <a:srgbClr val="92D050"/>
                </a:solidFill>
              </a:rPr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employee, department </a:t>
            </a:r>
            <a:r>
              <a:rPr lang="ko-KR" altLang="en-US" dirty="0" smtClean="0"/>
              <a:t>테이블의 </a:t>
            </a:r>
            <a:r>
              <a:rPr lang="ko-KR" altLang="en-US" dirty="0" err="1" smtClean="0"/>
              <a:t>카티젼</a:t>
            </a:r>
            <a:r>
              <a:rPr lang="ko-KR" altLang="en-US" dirty="0" smtClean="0"/>
              <a:t> 곱을 확인해 보시오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800" dirty="0" smtClean="0"/>
              <a:t>* </a:t>
            </a:r>
            <a:r>
              <a:rPr lang="ko-KR" altLang="en-US" sz="2800" dirty="0" smtClean="0"/>
              <a:t>실습 데이터</a:t>
            </a:r>
            <a:r>
              <a:rPr lang="en-US" altLang="ko-KR" sz="2800" dirty="0" smtClean="0"/>
              <a:t>: company DB</a:t>
            </a:r>
          </a:p>
          <a:p>
            <a:pPr>
              <a:buNone/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강의홈페이지 자료실에서 </a:t>
            </a:r>
            <a:r>
              <a:rPr lang="en-US" altLang="ko-KR" sz="2800" dirty="0" smtClean="0"/>
              <a:t>company_create.sql</a:t>
            </a:r>
            <a:r>
              <a:rPr lang="ko-KR" altLang="en-US" sz="2800" dirty="0" smtClean="0"/>
              <a:t>을 다운받아 전체 </a:t>
            </a:r>
            <a:r>
              <a:rPr lang="en-US" altLang="ko-KR" sz="2800" dirty="0" smtClean="0"/>
              <a:t>SQL </a:t>
            </a:r>
            <a:r>
              <a:rPr lang="ko-KR" altLang="en-US" sz="2800" dirty="0" smtClean="0"/>
              <a:t>문을 실행한 후 실습 진행하세요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주의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이전에 있던 </a:t>
            </a:r>
            <a:r>
              <a:rPr lang="en-US" altLang="ko-KR" sz="2000" dirty="0" smtClean="0"/>
              <a:t>company DB </a:t>
            </a:r>
            <a:r>
              <a:rPr lang="ko-KR" altLang="en-US" sz="2000" dirty="0" smtClean="0"/>
              <a:t>내용이 지워지니</a:t>
            </a:r>
            <a:r>
              <a:rPr lang="en-US" altLang="ko-KR" sz="2000" dirty="0" smtClean="0"/>
              <a:t>,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</a:t>
            </a:r>
            <a:r>
              <a:rPr lang="ko-KR" altLang="en-US" sz="2000" dirty="0" smtClean="0"/>
              <a:t>필요한 데이터는 백업 필요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내부 조인</a:t>
            </a:r>
            <a:r>
              <a:rPr lang="en-US" altLang="ko-KR" dirty="0" smtClean="0"/>
              <a:t>(Inner Join)</a:t>
            </a:r>
          </a:p>
          <a:p>
            <a:pPr lvl="1"/>
            <a:r>
              <a:rPr lang="ko-KR" altLang="en-US" sz="2400" dirty="0" smtClean="0"/>
              <a:t>조건을 사용하여 두 테이블의 </a:t>
            </a:r>
            <a:r>
              <a:rPr lang="ko-KR" altLang="en-US" sz="2400" dirty="0" err="1" smtClean="0"/>
              <a:t>투플을</a:t>
            </a:r>
            <a:r>
              <a:rPr lang="ko-KR" altLang="en-US" sz="2400" dirty="0" smtClean="0"/>
              <a:t> 결합합니다</a:t>
            </a:r>
            <a:r>
              <a:rPr lang="en-US" altLang="ko-KR" sz="2400" dirty="0" smtClean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6506422"/>
              </p:ext>
            </p:extLst>
          </p:nvPr>
        </p:nvGraphicFramePr>
        <p:xfrm>
          <a:off x="510962" y="3029634"/>
          <a:ext cx="4070041" cy="1069972"/>
        </p:xfrm>
        <a:graphic>
          <a:graphicData uri="http://schemas.openxmlformats.org/drawingml/2006/table">
            <a:tbl>
              <a:tblPr/>
              <a:tblGrid>
                <a:gridCol w="684640"/>
                <a:gridCol w="1433938"/>
                <a:gridCol w="1103971"/>
                <a:gridCol w="847492"/>
              </a:tblGrid>
              <a:tr h="254283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employee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99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 H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‘M’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H Y Jung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‘M’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292281" y="2996586"/>
          <a:ext cx="3222549" cy="1103022"/>
        </p:xfrm>
        <a:graphic>
          <a:graphicData uri="http://schemas.openxmlformats.org/drawingml/2006/table">
            <a:tbl>
              <a:tblPr/>
              <a:tblGrid>
                <a:gridCol w="684640"/>
                <a:gridCol w="1433938"/>
                <a:gridCol w="1103971"/>
              </a:tblGrid>
              <a:tr h="287333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department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mgrssn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99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기획부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인사부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0059709"/>
              </p:ext>
            </p:extLst>
          </p:nvPr>
        </p:nvGraphicFramePr>
        <p:xfrm>
          <a:off x="1557563" y="5166905"/>
          <a:ext cx="6143230" cy="1069972"/>
        </p:xfrm>
        <a:graphic>
          <a:graphicData uri="http://schemas.openxmlformats.org/drawingml/2006/table">
            <a:tbl>
              <a:tblPr/>
              <a:tblGrid>
                <a:gridCol w="729555"/>
                <a:gridCol w="1403534"/>
                <a:gridCol w="881349"/>
                <a:gridCol w="903383"/>
                <a:gridCol w="1322319"/>
                <a:gridCol w="903090"/>
              </a:tblGrid>
              <a:tr h="254283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employee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mgrssn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99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 H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‘M’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기획부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H Y Jung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‘M’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30002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인사부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3723703" y="4329625"/>
            <a:ext cx="2005070" cy="3194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02229" y="4682165"/>
            <a:ext cx="6462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employee.dnum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department.dnum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 레코드를 연결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811836" y="2754217"/>
            <a:ext cx="925417" cy="165253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111826" y="2776251"/>
            <a:ext cx="925417" cy="165253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7019</TotalTime>
  <Words>597</Words>
  <Application>Microsoft Office PowerPoint</Application>
  <PresentationFormat>화면 슬라이드 쇼(4:3)</PresentationFormat>
  <Paragraphs>149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고려청자</vt:lpstr>
      <vt:lpstr>SQL – 조인과 다중테이블 연산 - Database Basic -</vt:lpstr>
      <vt:lpstr>학습 목표</vt:lpstr>
      <vt:lpstr>슬라이드 3</vt:lpstr>
      <vt:lpstr>슬라이드 4</vt:lpstr>
      <vt:lpstr>Join 연산 기본 개념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1294</cp:revision>
  <dcterms:created xsi:type="dcterms:W3CDTF">2007-11-27T23:54:21Z</dcterms:created>
  <dcterms:modified xsi:type="dcterms:W3CDTF">2014-11-27T15:52:47Z</dcterms:modified>
</cp:coreProperties>
</file>