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6" r:id="rId1"/>
  </p:sldMasterIdLst>
  <p:notesMasterIdLst>
    <p:notesMasterId r:id="rId13"/>
  </p:notesMasterIdLst>
  <p:handoutMasterIdLst>
    <p:handoutMasterId r:id="rId14"/>
  </p:handoutMasterIdLst>
  <p:sldIdLst>
    <p:sldId id="288" r:id="rId2"/>
    <p:sldId id="355" r:id="rId3"/>
    <p:sldId id="370" r:id="rId4"/>
    <p:sldId id="414" r:id="rId5"/>
    <p:sldId id="423" r:id="rId6"/>
    <p:sldId id="434" r:id="rId7"/>
    <p:sldId id="437" r:id="rId8"/>
    <p:sldId id="435" r:id="rId9"/>
    <p:sldId id="439" r:id="rId10"/>
    <p:sldId id="438" r:id="rId11"/>
    <p:sldId id="34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950">
          <p15:clr>
            <a:srgbClr val="A4A3A4"/>
          </p15:clr>
        </p15:guide>
        <p15:guide id="2" pos="3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62E"/>
    <a:srgbClr val="00323D"/>
    <a:srgbClr val="005061"/>
    <a:srgbClr val="005A5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4633" autoAdjust="0"/>
  </p:normalViewPr>
  <p:slideViewPr>
    <p:cSldViewPr snapToGrid="0">
      <p:cViewPr varScale="1">
        <p:scale>
          <a:sx n="113" d="100"/>
          <a:sy n="113" d="100"/>
        </p:scale>
        <p:origin x="638" y="96"/>
      </p:cViewPr>
      <p:guideLst>
        <p:guide orient="horz" pos="2950"/>
        <p:guide pos="374"/>
      </p:guideLst>
    </p:cSldViewPr>
  </p:slideViewPr>
  <p:outlineViewPr>
    <p:cViewPr>
      <p:scale>
        <a:sx n="33" d="100"/>
        <a:sy n="33" d="100"/>
      </p:scale>
      <p:origin x="276" y="17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405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EFC27DCB-F4DF-4AE4-959F-1DCEF3FCAA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9215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de-DE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6D748C11-BDA7-477F-BB77-94ECF8BD85F4}" type="slidenum">
              <a:rPr lang="de-DE" altLang="ko-KR"/>
              <a:pPr>
                <a:defRPr/>
              </a:pPr>
              <a:t>‹#›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880205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b="1" smtClean="0"/>
              <a:t>제목</a:t>
            </a:r>
          </a:p>
          <a:p>
            <a:pPr eaLnBrk="1" hangingPunct="1"/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A17DCE-D341-4CF4-B010-B3C3BA76B3B8}" type="slidenum">
              <a:rPr lang="de-DE" altLang="ko-KR" sz="1200" smtClean="0">
                <a:ea typeface="굴림" pitchFamily="50" charset="-127"/>
              </a:rPr>
              <a:pPr eaLnBrk="1" hangingPunct="1"/>
              <a:t>1</a:t>
            </a:fld>
            <a:endParaRPr lang="de-DE" altLang="ko-KR" sz="12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00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64331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457200" y="2285992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2263" y="51347"/>
            <a:ext cx="1000131" cy="1036773"/>
            <a:chOff x="13317" y="34771"/>
            <a:chExt cx="1272534" cy="13101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8" name="자유형 7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9" name="자유형 8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29454" y="428606"/>
            <a:ext cx="1757346" cy="5357851"/>
          </a:xfrm>
        </p:spPr>
        <p:txBody>
          <a:bodyPr vert="eaVert"/>
          <a:lstStyle>
            <a:lvl1pPr algn="l">
              <a:defRPr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8596" y="428606"/>
            <a:ext cx="6357982" cy="536893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5850"/>
            <a:ext cx="9143999" cy="3571876"/>
          </a:xfrm>
          <a:prstGeom prst="rect">
            <a:avLst/>
          </a:prstGeom>
        </p:spPr>
      </p:pic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2695575" y="4990207"/>
            <a:ext cx="401955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endParaRPr lang="en-US" altLang="ko-KR" sz="1600" dirty="0" smtClean="0">
              <a:solidFill>
                <a:schemeClr val="tx1"/>
              </a:solidFill>
              <a:ea typeface="굴림" charset="-127"/>
            </a:endParaRPr>
          </a:p>
          <a:p>
            <a:pPr algn="ctr" eaLnBrk="1" hangingPunct="1">
              <a:defRPr/>
            </a:pPr>
            <a:r>
              <a:rPr lang="ko-KR" altLang="en-US" sz="1600" dirty="0" smtClean="0">
                <a:solidFill>
                  <a:schemeClr val="tx1"/>
                </a:solidFill>
                <a:ea typeface="굴림" charset="-127"/>
              </a:rPr>
              <a:t> </a:t>
            </a:r>
            <a:endParaRPr lang="ko-KR" altLang="ko-KR" sz="1600" dirty="0" smtClean="0">
              <a:solidFill>
                <a:schemeClr val="tx1"/>
              </a:solidFill>
              <a:ea typeface="굴림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110447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750629" y="121920"/>
            <a:ext cx="1393371" cy="862149"/>
          </a:xfrm>
          <a:prstGeom prst="rect">
            <a:avLst/>
          </a:prstGeom>
          <a:solidFill>
            <a:srgbClr val="005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7750629" y="5995851"/>
            <a:ext cx="1393371" cy="862149"/>
          </a:xfrm>
          <a:prstGeom prst="rect">
            <a:avLst/>
          </a:prstGeom>
          <a:solidFill>
            <a:srgbClr val="003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25" name="자유형 24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6" name="자유형 25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600202"/>
            <a:ext cx="8258204" cy="4525963"/>
          </a:xfrm>
        </p:spPr>
        <p:txBody>
          <a:bodyPr/>
          <a:lstStyle/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2976" y="357166"/>
            <a:ext cx="7472386" cy="100013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grpSp>
        <p:nvGrpSpPr>
          <p:cNvPr id="8" name="그룹 7"/>
          <p:cNvGrpSpPr/>
          <p:nvPr/>
        </p:nvGrpSpPr>
        <p:grpSpPr>
          <a:xfrm>
            <a:off x="71407" y="106210"/>
            <a:ext cx="1000131" cy="1036773"/>
            <a:chOff x="13317" y="34771"/>
            <a:chExt cx="1272534" cy="13101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21" name="자유형 2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414" y="1857364"/>
            <a:ext cx="690717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14414" y="3286124"/>
            <a:ext cx="691514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45" y="1857364"/>
            <a:ext cx="1000131" cy="1036773"/>
            <a:chOff x="13317" y="34771"/>
            <a:chExt cx="1272534" cy="1310103"/>
          </a:xfrm>
        </p:grpSpPr>
        <p:sp>
          <p:nvSpPr>
            <p:cNvPr id="26" name="자유형 25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7" name="자유형 26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8" name="자유형 27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9" name="자유형 28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30" name="자유형 29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4" name="자유형 13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0" y="4934363"/>
            <a:ext cx="9144000" cy="1928803"/>
            <a:chOff x="0" y="4929198"/>
            <a:chExt cx="9144000" cy="1928803"/>
          </a:xfrm>
        </p:grpSpPr>
        <p:sp>
          <p:nvSpPr>
            <p:cNvPr id="11" name="자유형 10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1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4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1407" y="71414"/>
            <a:ext cx="1000131" cy="1036774"/>
            <a:chOff x="13317" y="34771"/>
            <a:chExt cx="1272535" cy="1310104"/>
          </a:xfrm>
        </p:grpSpPr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969940" y="1030550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4" name="자유형 23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6" name="자유형 15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1407" y="106211"/>
            <a:ext cx="1000131" cy="1036773"/>
            <a:chOff x="13317" y="34771"/>
            <a:chExt cx="1272534" cy="1310103"/>
          </a:xfrm>
        </p:grpSpPr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0" name="자유형 19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1" name="자유형 20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2" name="자유형 21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23" name="자유형 22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0" y="4929197"/>
            <a:ext cx="9144000" cy="1928803"/>
            <a:chOff x="0" y="4929198"/>
            <a:chExt cx="9144000" cy="1928803"/>
          </a:xfrm>
        </p:grpSpPr>
        <p:sp>
          <p:nvSpPr>
            <p:cNvPr id="12" name="자유형 11"/>
            <p:cNvSpPr>
              <a:spLocks/>
            </p:cNvSpPr>
            <p:nvPr userDrawn="1"/>
          </p:nvSpPr>
          <p:spPr bwMode="ltGray">
            <a:xfrm>
              <a:off x="0" y="4929198"/>
              <a:ext cx="9144000" cy="1928802"/>
            </a:xfrm>
            <a:custGeom>
              <a:avLst/>
              <a:gdLst/>
              <a:ahLst/>
              <a:cxnLst>
                <a:cxn ang="0">
                  <a:pos x="0" y="1076"/>
                </a:cxn>
                <a:cxn ang="0">
                  <a:pos x="3003" y="930"/>
                </a:cxn>
                <a:cxn ang="0">
                  <a:pos x="5760" y="0"/>
                </a:cxn>
                <a:cxn ang="0">
                  <a:pos x="5760" y="1635"/>
                </a:cxn>
                <a:cxn ang="0">
                  <a:pos x="0" y="1641"/>
                </a:cxn>
                <a:cxn ang="0">
                  <a:pos x="0" y="1076"/>
                </a:cxn>
              </a:cxnLst>
              <a:rect l="0" t="0" r="0" b="0"/>
              <a:pathLst>
                <a:path w="5760" h="1641">
                  <a:moveTo>
                    <a:pt x="0" y="1076"/>
                  </a:moveTo>
                  <a:cubicBezTo>
                    <a:pt x="926" y="1134"/>
                    <a:pt x="1689" y="1111"/>
                    <a:pt x="3003" y="930"/>
                  </a:cubicBezTo>
                  <a:cubicBezTo>
                    <a:pt x="4317" y="749"/>
                    <a:pt x="5462" y="152"/>
                    <a:pt x="5760" y="0"/>
                  </a:cubicBezTo>
                  <a:lnTo>
                    <a:pt x="5760" y="1635"/>
                  </a:lnTo>
                  <a:lnTo>
                    <a:pt x="0" y="1641"/>
                  </a:lnTo>
                  <a:lnTo>
                    <a:pt x="0" y="1076"/>
                  </a:lnTo>
                  <a:close/>
                </a:path>
              </a:pathLst>
            </a:cu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  <p:sp>
          <p:nvSpPr>
            <p:cNvPr id="13" name="자유형 12"/>
            <p:cNvSpPr>
              <a:spLocks/>
            </p:cNvSpPr>
            <p:nvPr userDrawn="1"/>
          </p:nvSpPr>
          <p:spPr bwMode="ltGray">
            <a:xfrm>
              <a:off x="0" y="5358120"/>
              <a:ext cx="9144000" cy="1499881"/>
            </a:xfrm>
            <a:custGeom>
              <a:avLst/>
              <a:gdLst/>
              <a:ahLst/>
              <a:cxnLst>
                <a:cxn ang="0">
                  <a:pos x="0" y="887"/>
                </a:cxn>
                <a:cxn ang="0">
                  <a:pos x="3540" y="690"/>
                </a:cxn>
                <a:cxn ang="0">
                  <a:pos x="5760" y="0"/>
                </a:cxn>
                <a:cxn ang="0">
                  <a:pos x="5760" y="1395"/>
                </a:cxn>
                <a:cxn ang="0">
                  <a:pos x="0" y="1395"/>
                </a:cxn>
                <a:cxn ang="0">
                  <a:pos x="0" y="887"/>
                </a:cxn>
              </a:cxnLst>
              <a:rect l="0" t="0" r="0" b="0"/>
              <a:pathLst>
                <a:path w="5760" h="1395">
                  <a:moveTo>
                    <a:pt x="0" y="887"/>
                  </a:moveTo>
                  <a:cubicBezTo>
                    <a:pt x="1417" y="958"/>
                    <a:pt x="2563" y="848"/>
                    <a:pt x="3540" y="690"/>
                  </a:cubicBezTo>
                  <a:cubicBezTo>
                    <a:pt x="4517" y="532"/>
                    <a:pt x="5521" y="104"/>
                    <a:pt x="5760" y="0"/>
                  </a:cubicBezTo>
                  <a:lnTo>
                    <a:pt x="5760" y="1395"/>
                  </a:lnTo>
                  <a:lnTo>
                    <a:pt x="0" y="1395"/>
                  </a:lnTo>
                  <a:lnTo>
                    <a:pt x="0" y="887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ko-KR" altLang="en-US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71407" y="87922"/>
            <a:ext cx="1000131" cy="1036773"/>
            <a:chOff x="13317" y="34771"/>
            <a:chExt cx="1272534" cy="1310103"/>
          </a:xfrm>
        </p:grpSpPr>
        <p:sp>
          <p:nvSpPr>
            <p:cNvPr id="15" name="자유형 14"/>
            <p:cNvSpPr>
              <a:spLocks/>
            </p:cNvSpPr>
            <p:nvPr userDrawn="1"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6" name="자유형 15"/>
            <p:cNvSpPr>
              <a:spLocks/>
            </p:cNvSpPr>
            <p:nvPr userDrawn="1"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7" name="자유형 16"/>
            <p:cNvSpPr>
              <a:spLocks/>
            </p:cNvSpPr>
            <p:nvPr userDrawn="1"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8" name="자유형 17"/>
            <p:cNvSpPr>
              <a:spLocks/>
            </p:cNvSpPr>
            <p:nvPr userDrawn="1"/>
          </p:nvSpPr>
          <p:spPr bwMode="gray">
            <a:xfrm>
              <a:off x="969939" y="1030549"/>
              <a:ext cx="315912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30196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  <p:sp>
          <p:nvSpPr>
            <p:cNvPr id="19" name="자유형 18"/>
            <p:cNvSpPr>
              <a:spLocks/>
            </p:cNvSpPr>
            <p:nvPr userDrawn="1"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00" y="384598"/>
            <a:ext cx="7500990" cy="481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b"/>
          <a:lstStyle>
            <a:lvl1pPr algn="l">
              <a:defRPr sz="2400" b="1">
                <a:ln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7662" y="1089026"/>
            <a:ext cx="4686304" cy="5054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71580" y="1089026"/>
            <a:ext cx="2686038" cy="50546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자유형 10"/>
          <p:cNvSpPr>
            <a:spLocks/>
          </p:cNvSpPr>
          <p:nvPr/>
        </p:nvSpPr>
        <p:spPr bwMode="gray">
          <a:xfrm>
            <a:off x="340905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gray">
          <a:xfrm>
            <a:off x="71407" y="653955"/>
            <a:ext cx="247040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gray">
          <a:xfrm>
            <a:off x="73902" y="106210"/>
            <a:ext cx="248288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4" name="자유형 13"/>
          <p:cNvSpPr>
            <a:spLocks/>
          </p:cNvSpPr>
          <p:nvPr/>
        </p:nvSpPr>
        <p:spPr bwMode="gray">
          <a:xfrm>
            <a:off x="823251" y="894237"/>
            <a:ext cx="248287" cy="248747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rgbClr val="3F949A">
              <a:alpha val="3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gray">
          <a:xfrm>
            <a:off x="344103" y="376692"/>
            <a:ext cx="479107" cy="517546"/>
          </a:xfrm>
          <a:custGeom>
            <a:avLst/>
            <a:gdLst/>
            <a:ahLst/>
            <a:cxnLst>
              <a:cxn ang="0">
                <a:pos x="94" y="723"/>
              </a:cxn>
              <a:cxn ang="0">
                <a:pos x="655" y="725"/>
              </a:cxn>
              <a:cxn ang="0">
                <a:pos x="727" y="657"/>
              </a:cxn>
              <a:cxn ang="0">
                <a:pos x="725" y="77"/>
              </a:cxn>
              <a:cxn ang="0">
                <a:pos x="659" y="5"/>
              </a:cxn>
              <a:cxn ang="0">
                <a:pos x="97" y="5"/>
              </a:cxn>
              <a:cxn ang="0">
                <a:pos x="14" y="76"/>
              </a:cxn>
              <a:cxn ang="0">
                <a:pos x="13" y="654"/>
              </a:cxn>
              <a:cxn ang="0">
                <a:pos x="94" y="723"/>
              </a:cxn>
            </a:cxnLst>
            <a:rect l="0" t="0" r="0" b="0"/>
            <a:pathLst>
              <a:path w="727" h="725">
                <a:moveTo>
                  <a:pt x="94" y="723"/>
                </a:moveTo>
                <a:cubicBezTo>
                  <a:pt x="94" y="723"/>
                  <a:pt x="375" y="725"/>
                  <a:pt x="655" y="725"/>
                </a:cubicBezTo>
                <a:cubicBezTo>
                  <a:pt x="716" y="716"/>
                  <a:pt x="727" y="657"/>
                  <a:pt x="727" y="657"/>
                </a:cubicBezTo>
                <a:cubicBezTo>
                  <a:pt x="727" y="657"/>
                  <a:pt x="726" y="367"/>
                  <a:pt x="725" y="77"/>
                </a:cubicBezTo>
                <a:cubicBezTo>
                  <a:pt x="722" y="9"/>
                  <a:pt x="659" y="5"/>
                  <a:pt x="659" y="5"/>
                </a:cubicBezTo>
                <a:cubicBezTo>
                  <a:pt x="659" y="5"/>
                  <a:pt x="378" y="5"/>
                  <a:pt x="97" y="5"/>
                </a:cubicBezTo>
                <a:cubicBezTo>
                  <a:pt x="14" y="0"/>
                  <a:pt x="14" y="76"/>
                  <a:pt x="14" y="76"/>
                </a:cubicBezTo>
                <a:cubicBezTo>
                  <a:pt x="14" y="76"/>
                  <a:pt x="0" y="546"/>
                  <a:pt x="13" y="654"/>
                </a:cubicBezTo>
                <a:cubicBezTo>
                  <a:pt x="13" y="654"/>
                  <a:pt x="19" y="723"/>
                  <a:pt x="94" y="72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9190" y="928670"/>
            <a:ext cx="3857652" cy="928694"/>
          </a:xfrm>
        </p:spPr>
        <p:txBody>
          <a:bodyPr anchor="b"/>
          <a:lstStyle>
            <a:lvl1pPr algn="l">
              <a:defRPr sz="2000" b="1">
                <a:ln>
                  <a:noFill/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29190" y="1928802"/>
            <a:ext cx="3857652" cy="33575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 rot="21422455">
            <a:off x="609122" y="1000108"/>
            <a:ext cx="4000528" cy="4857784"/>
          </a:xfrm>
          <a:prstGeom prst="rect">
            <a:avLst/>
          </a:prstGeom>
          <a:solidFill>
            <a:srgbClr val="F8F8F8"/>
          </a:solidFill>
          <a:ln w="3175" cap="sq" cmpd="sng" algn="ctr">
            <a:solidFill>
              <a:srgbClr val="C0C0C0"/>
            </a:solidFill>
            <a:prstDash val="solid"/>
          </a:ln>
          <a:effectLst>
            <a:outerShdw blurRad="5715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"/>
          </p:nvPr>
        </p:nvSpPr>
        <p:spPr>
          <a:xfrm>
            <a:off x="642910" y="1000108"/>
            <a:ext cx="4004390" cy="4857784"/>
          </a:xfrm>
          <a:prstGeom prst="rect">
            <a:avLst/>
          </a:prstGeom>
          <a:solidFill>
            <a:schemeClr val="accent3"/>
          </a:solidFill>
          <a:ln w="3175" cap="sq" cmpd="sng" algn="ctr">
            <a:solidFill>
              <a:srgbClr val="F8F8F8"/>
            </a:solidFill>
            <a:prstDash val="solid"/>
            <a:miter lim="800000"/>
          </a:ln>
          <a:effectLst>
            <a:outerShdw blurRad="38100" dist="50800" dir="3000000" algn="tl" rotWithShape="0">
              <a:srgbClr val="000000">
                <a:alpha val="40000"/>
              </a:srgbClr>
            </a:outerShdw>
          </a:effectLst>
          <a:sp3d contourW="12700" prstMaterial="plastic">
            <a:contourClr>
              <a:srgbClr val="000000">
                <a:alpha val="35294"/>
              </a:srgbClr>
            </a:contourClr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12/1/2014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Text Box 5"/>
          <p:cNvSpPr txBox="1">
            <a:spLocks noChangeArrowheads="1"/>
          </p:cNvSpPr>
          <p:nvPr userDrawn="1"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84DD3EA1-1822-4788-98D9-04359F344D57}" type="slidenum">
              <a:rPr lang="en-US" altLang="ko-KR" sz="1000" b="1" smtClean="0">
                <a:solidFill>
                  <a:schemeClr val="tx1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78" y="200025"/>
            <a:ext cx="1268909" cy="60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</p:sldLayoutIdLst>
  <p:txStyles>
    <p:titleStyle>
      <a:lvl1pPr algn="ctr" rtl="0" eaLnBrk="1" latinLnBrk="1" hangingPunct="1">
        <a:spcBef>
          <a:spcPct val="0"/>
        </a:spcBef>
        <a:buNone/>
        <a:defRPr kumimoji="0" sz="4400" b="1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366716" y="3888411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2014.12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eaLnBrk="1" hangingPunct="1">
              <a:lnSpc>
                <a:spcPct val="65000"/>
              </a:lnSpc>
            </a:pPr>
            <a:r>
              <a:rPr lang="ko-KR" altLang="en-US" b="1" dirty="0">
                <a:latin typeface="Arial" pitchFamily="34" charset="0"/>
              </a:rPr>
              <a:t>이 </a:t>
            </a:r>
            <a:r>
              <a:rPr lang="ko-KR" altLang="en-US" b="1" dirty="0" err="1">
                <a:latin typeface="Arial" pitchFamily="34" charset="0"/>
              </a:rPr>
              <a:t>익</a:t>
            </a:r>
            <a:r>
              <a:rPr lang="ko-KR" altLang="en-US" b="1" dirty="0">
                <a:latin typeface="Arial" pitchFamily="34" charset="0"/>
              </a:rPr>
              <a:t> 훈</a:t>
            </a: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E-mail</a:t>
            </a:r>
            <a:r>
              <a:rPr lang="en-US" altLang="ko-KR" b="1" dirty="0">
                <a:latin typeface="Arial" pitchFamily="34" charset="0"/>
              </a:rPr>
              <a:t>: </a:t>
            </a:r>
            <a:r>
              <a:rPr lang="en-US" altLang="ko-KR" b="1" dirty="0" smtClean="0">
                <a:latin typeface="Arial" pitchFamily="34" charset="0"/>
              </a:rPr>
              <a:t>ihlee90@nhn.com 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</a:t>
            </a:r>
          </a:p>
          <a:p>
            <a:pPr eaLnBrk="1" hangingPunct="1">
              <a:lnSpc>
                <a:spcPct val="65000"/>
              </a:lnSpc>
            </a:pPr>
            <a:r>
              <a:rPr lang="en-US" altLang="ko-KR" b="1" dirty="0" smtClean="0">
                <a:latin typeface="Arial" pitchFamily="34" charset="0"/>
              </a:rPr>
              <a:t>                ihlee90@gmail.com</a:t>
            </a:r>
          </a:p>
          <a:p>
            <a:pPr eaLnBrk="1" hangingPunct="1">
              <a:lnSpc>
                <a:spcPct val="65000"/>
              </a:lnSpc>
            </a:pPr>
            <a:endParaRPr lang="en-US" altLang="ko-KR" b="1" dirty="0">
              <a:latin typeface="Arial" pitchFamily="34" charset="0"/>
            </a:endParaRPr>
          </a:p>
        </p:txBody>
      </p:sp>
      <p:sp>
        <p:nvSpPr>
          <p:cNvPr id="10242" name="제목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>SQL – </a:t>
            </a:r>
            <a:r>
              <a:rPr lang="ko-KR" altLang="en-US" sz="4000" dirty="0" smtClean="0">
                <a:solidFill>
                  <a:srgbClr val="FFFF00"/>
                </a:solidFill>
                <a:ea typeface="굴림" pitchFamily="50" charset="-127"/>
              </a:rPr>
              <a:t>서브 쿼리</a:t>
            </a:r>
            <a: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  <a:t/>
            </a:r>
            <a:br>
              <a:rPr lang="en-US" altLang="ko-KR" sz="4000" dirty="0" smtClean="0">
                <a:solidFill>
                  <a:srgbClr val="FFFF00"/>
                </a:solidFill>
                <a:ea typeface="굴림" pitchFamily="50" charset="-127"/>
              </a:rPr>
            </a:br>
            <a:r>
              <a:rPr lang="en-US" altLang="ko-KR" sz="4000" i="1" dirty="0" smtClean="0">
                <a:solidFill>
                  <a:schemeClr val="tx1"/>
                </a:solidFill>
                <a:ea typeface="굴림" pitchFamily="50" charset="-127"/>
              </a:rPr>
              <a:t>- Database Basic -</a:t>
            </a:r>
            <a:endParaRPr lang="ko-KR" altLang="en-US" i="1" dirty="0" smtClean="0">
              <a:solidFill>
                <a:schemeClr val="tx1"/>
              </a:solidFill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</a:t>
            </a:r>
            <a:r>
              <a:rPr lang="ko-KR" altLang="en-US" dirty="0" smtClean="0"/>
              <a:t>부양가족이 없는 직원을 찾으시오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] 30001 </a:t>
            </a:r>
            <a:r>
              <a:rPr lang="ko-KR" altLang="en-US" dirty="0" smtClean="0"/>
              <a:t>프로젝트에서 일한 직원을 찾으시오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5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  <a:defRPr/>
            </a:pP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서브 쿼리를 이해하고 서브 쿼리를 포함하는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SQL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을</a:t>
            </a: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ko-KR" altLang="en-US" sz="2400" dirty="0" smtClean="0">
                <a:solidFill>
                  <a:schemeClr val="tx1">
                    <a:lumMod val="95000"/>
                  </a:schemeClr>
                </a:solidFill>
              </a:rPr>
              <a:t> 사용할 수 있다</a:t>
            </a:r>
            <a:r>
              <a:rPr lang="en-US" altLang="ko-KR" sz="24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514350" indent="-514350">
              <a:buFont typeface="+mj-lt"/>
              <a:buAutoNum type="romanUcPeriod"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ko-KR" sz="24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시나리오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= </a:t>
            </a:r>
            <a:r>
              <a:rPr lang="ko-KR" altLang="en-US" sz="2400" dirty="0" err="1" smtClean="0"/>
              <a:t>이창업</a:t>
            </a:r>
            <a:r>
              <a:rPr lang="en-US" altLang="ko-KR" sz="2400" dirty="0" smtClean="0"/>
              <a:t>)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여러 테이블에 대한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을 공부하고 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테이블을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에서   서브 쿼리를 이용하는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이 많다고 하던데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그게 무엇인지 공부해야 겠어요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서브 쿼리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ko-KR" altLang="en-US" sz="2400" dirty="0" smtClean="0"/>
              <a:t>다른 쿼리의 일부 입력으로 사용되는 쿼리</a:t>
            </a:r>
            <a:endParaRPr lang="en-US" altLang="ko-KR" sz="2400" dirty="0" smtClean="0"/>
          </a:p>
          <a:p>
            <a:pPr marL="457200" lvl="1" indent="0">
              <a:buNone/>
            </a:pPr>
            <a:r>
              <a:rPr lang="ko-KR" altLang="ko-KR" sz="2400" dirty="0" smtClean="0">
                <a:latin typeface="굴림"/>
                <a:ea typeface="굴림"/>
              </a:rPr>
              <a:t>※</a:t>
            </a:r>
            <a:r>
              <a:rPr lang="en-US" altLang="ko-KR" sz="2400" dirty="0" smtClean="0">
                <a:latin typeface="굴림"/>
                <a:ea typeface="굴림"/>
              </a:rPr>
              <a:t> </a:t>
            </a:r>
            <a:r>
              <a:rPr lang="ko-KR" altLang="en-US" sz="2400" dirty="0" smtClean="0">
                <a:latin typeface="굴림"/>
                <a:ea typeface="굴림"/>
              </a:rPr>
              <a:t>서브</a:t>
            </a:r>
            <a:r>
              <a:rPr lang="en-US" altLang="ko-KR" sz="2400" dirty="0" smtClean="0">
                <a:latin typeface="굴림"/>
                <a:ea typeface="굴림"/>
              </a:rPr>
              <a:t> </a:t>
            </a:r>
            <a:r>
              <a:rPr lang="ko-KR" altLang="en-US" sz="2400" dirty="0" smtClean="0">
                <a:latin typeface="굴림"/>
                <a:ea typeface="굴림"/>
              </a:rPr>
              <a:t>쿼리를 포함하는 전체 쿼리를</a:t>
            </a:r>
            <a:endParaRPr lang="en-US" altLang="ko-KR" sz="2400" dirty="0" smtClean="0">
              <a:latin typeface="굴림"/>
              <a:ea typeface="굴림"/>
            </a:endParaRPr>
          </a:p>
          <a:p>
            <a:pPr marL="457200" lvl="1" indent="0">
              <a:buNone/>
            </a:pPr>
            <a:r>
              <a:rPr lang="en-US" altLang="ko-KR" sz="2400" dirty="0">
                <a:latin typeface="굴림"/>
                <a:ea typeface="굴림"/>
              </a:rPr>
              <a:t> </a:t>
            </a:r>
            <a:r>
              <a:rPr lang="en-US" altLang="ko-KR" sz="2400" dirty="0" smtClean="0">
                <a:latin typeface="굴림"/>
                <a:ea typeface="굴림"/>
              </a:rPr>
              <a:t>  </a:t>
            </a:r>
            <a:r>
              <a:rPr lang="ko-KR" altLang="en-US" sz="2400" dirty="0" smtClean="0">
                <a:latin typeface="굴림"/>
                <a:ea typeface="굴림"/>
              </a:rPr>
              <a:t> 중첩 쿼리</a:t>
            </a:r>
            <a:r>
              <a:rPr lang="en-US" altLang="ko-KR" sz="2400" dirty="0" smtClean="0">
                <a:latin typeface="굴림"/>
                <a:ea typeface="굴림"/>
              </a:rPr>
              <a:t>(nested query)</a:t>
            </a:r>
            <a:r>
              <a:rPr lang="ko-KR" altLang="en-US" sz="2400" dirty="0" smtClean="0">
                <a:latin typeface="굴림"/>
                <a:ea typeface="굴림"/>
              </a:rPr>
              <a:t>라고 함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7864" y="3764604"/>
            <a:ext cx="6955276" cy="18466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ssn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pnum</a:t>
            </a:r>
            <a:r>
              <a:rPr lang="en-US" altLang="ko-KR" dirty="0" smtClean="0"/>
              <a:t>, hours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worksOn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pnum</a:t>
            </a:r>
            <a:r>
              <a:rPr lang="en-US" altLang="ko-KR" dirty="0" smtClean="0"/>
              <a:t> = 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414406" y="4371460"/>
            <a:ext cx="447472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 SELECT </a:t>
            </a:r>
            <a:r>
              <a:rPr lang="en-US" altLang="ko-KR" dirty="0" err="1" smtClean="0"/>
              <a:t>pnum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FROM project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WHERE name = ‘NEW YEAR’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35431" y="4371460"/>
            <a:ext cx="147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내부 쿼리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7864" y="4776587"/>
            <a:ext cx="147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외부 쿼리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7804" y="3355072"/>
            <a:ext cx="147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중첩 쿼리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서브 쿼리의 동작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latin typeface="Palatino Linotype" pitchFamily="18" charset="0"/>
                <a:ea typeface="맑은 고딕" pitchFamily="50" charset="-127"/>
              </a:rPr>
              <a:t>내부 쿼리부터 실행하고 난 후 외부 쿼리를 실행합니다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.</a:t>
            </a:r>
          </a:p>
          <a:p>
            <a:pPr lvl="1">
              <a:buNone/>
            </a:pPr>
            <a:endParaRPr lang="en-US" altLang="ko-KR" dirty="0" smtClean="0">
              <a:solidFill>
                <a:srgbClr val="000000"/>
              </a:solidFill>
              <a:latin typeface="Palatino Linotype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864" y="3764604"/>
            <a:ext cx="6955276" cy="18466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ssn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pnum</a:t>
            </a:r>
            <a:r>
              <a:rPr lang="en-US" altLang="ko-KR" dirty="0" smtClean="0"/>
              <a:t>, hours</a:t>
            </a:r>
          </a:p>
          <a:p>
            <a:r>
              <a:rPr lang="en-US" altLang="ko-KR" dirty="0" smtClean="0"/>
              <a:t>FROM </a:t>
            </a:r>
            <a:r>
              <a:rPr lang="en-US" altLang="ko-KR" dirty="0" err="1" smtClean="0"/>
              <a:t>worksOn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en-US" altLang="ko-KR" dirty="0" err="1" smtClean="0"/>
              <a:t>pnum</a:t>
            </a:r>
            <a:r>
              <a:rPr lang="en-US" altLang="ko-KR" dirty="0" smtClean="0"/>
              <a:t> = </a:t>
            </a:r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435922" y="4371460"/>
            <a:ext cx="447472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( SELECT </a:t>
            </a:r>
            <a:r>
              <a:rPr lang="en-US" altLang="ko-KR" dirty="0" err="1" smtClean="0"/>
              <a:t>pnum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FROM project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WHERE name = ‘NEW YEAR’ 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88660" y="4378362"/>
            <a:ext cx="111879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30003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서브 쿼리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비상관</a:t>
            </a:r>
            <a:r>
              <a:rPr lang="en-US" altLang="ko-KR" dirty="0" smtClean="0"/>
              <a:t>(non-correlated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서브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쿼리가 외부 쿼리의 어떤 것도 참조하지 않고 단독으로 사용되는 경우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  DISTINCT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Palatino Linotype" pitchFamily="18" charset="0"/>
                <a:ea typeface="맑은 고딕" pitchFamily="50" charset="-127"/>
              </a:rPr>
              <a:t>pnum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, name</a:t>
            </a: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 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project</a:t>
            </a: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  </a:t>
            </a:r>
            <a:r>
              <a:rPr lang="en-US" altLang="ko-KR" dirty="0" err="1" smtClean="0">
                <a:latin typeface="Palatino Linotype" pitchFamily="18" charset="0"/>
                <a:ea typeface="맑은 고딕" pitchFamily="50" charset="-127"/>
              </a:rPr>
              <a:t>ctrl_dnum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IN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( 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  </a:t>
            </a:r>
            <a:r>
              <a:rPr lang="en-US" altLang="ko-KR" dirty="0" err="1" smtClean="0">
                <a:latin typeface="Palatino Linotype" pitchFamily="18" charset="0"/>
                <a:ea typeface="맑은 고딕" pitchFamily="50" charset="-127"/>
              </a:rPr>
              <a:t>d.dnum</a:t>
            </a:r>
            <a:endParaRPr lang="en-US" altLang="ko-KR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                                           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   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department  d, employee  e</a:t>
            </a: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	  	                   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  </a:t>
            </a:r>
            <a:r>
              <a:rPr lang="en-US" altLang="ko-KR" dirty="0" err="1" smtClean="0">
                <a:latin typeface="Palatino Linotype" pitchFamily="18" charset="0"/>
                <a:ea typeface="맑은 고딕" pitchFamily="50" charset="-127"/>
              </a:rPr>
              <a:t>d.mgrssn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=e.ssn</a:t>
            </a: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3524250" algn="l"/>
                <a:tab pos="4476750" algn="l"/>
              </a:tabLst>
            </a:pP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			</a:t>
            </a:r>
            <a:r>
              <a:rPr lang="en-US" altLang="ko-KR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AND</a:t>
            </a:r>
            <a:r>
              <a:rPr lang="en-US" altLang="ko-KR" dirty="0" smtClean="0">
                <a:latin typeface="Palatino Linotype" pitchFamily="18" charset="0"/>
                <a:ea typeface="맑은 고딕" pitchFamily="50" charset="-127"/>
              </a:rPr>
              <a:t> e.name=‘I H Lee’)  </a:t>
            </a:r>
            <a:r>
              <a:rPr lang="en-US" altLang="ko-KR" dirty="0" smtClean="0"/>
              <a:t>;</a:t>
            </a:r>
          </a:p>
          <a:p>
            <a:pPr lvl="1">
              <a:buNone/>
            </a:pPr>
            <a:r>
              <a:rPr lang="en-US" altLang="ko-KR" dirty="0" smtClean="0"/>
              <a:t>      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8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‘I H Lee’</a:t>
            </a:r>
            <a:r>
              <a:rPr lang="ko-KR" altLang="en-US" sz="2800" dirty="0" smtClean="0"/>
              <a:t>가 참여하는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직원으로서 또는 관리자로서 참여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 프로젝트를 구하시오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‘H Y Jung’</a:t>
            </a:r>
            <a:r>
              <a:rPr lang="ko-KR" altLang="en-US" sz="2800" dirty="0" smtClean="0"/>
              <a:t>과 같은 프로젝트에서 일한 직원들을 찾으시오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총근무시간이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시간 이상인 프로젝트에서 일한 직원들을 찾으시오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총근무시간이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100</a:t>
            </a:r>
            <a:r>
              <a:rPr lang="ko-KR" altLang="en-US" sz="2800" dirty="0" smtClean="0"/>
              <a:t>시간 이상인 프로젝트에서 일한 직원들의 총 근무시간을 구하시오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125</a:t>
            </a:r>
            <a:r>
              <a:rPr lang="ko-KR" altLang="en-US" sz="2800" dirty="0" smtClean="0"/>
              <a:t>번 부서 직원들의 급여보다 많은 월급을</a:t>
            </a:r>
            <a:endParaRPr lang="en-US" altLang="ko-KR" sz="2800" dirty="0" smtClean="0"/>
          </a:p>
          <a:p>
            <a:pPr marL="0" indent="0">
              <a:buNone/>
            </a:pPr>
            <a:r>
              <a:rPr lang="ko-KR" altLang="en-US" sz="2800" dirty="0" smtClean="0"/>
              <a:t> 받는 사람의 급여를 구하시오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en-US" altLang="ko-KR" sz="2800" dirty="0" smtClean="0"/>
              <a:t>   (Hints: &gt;ALL, &gt;ANY, =ALL 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800" dirty="0" smtClean="0"/>
              <a:t>서브 쿼리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상관</a:t>
            </a:r>
            <a:r>
              <a:rPr lang="en-US" altLang="ko-KR" sz="2800" dirty="0" smtClean="0"/>
              <a:t>(correlated</a:t>
            </a:r>
            <a:r>
              <a:rPr lang="en-US" altLang="ko-KR" sz="2800" dirty="0"/>
              <a:t>)</a:t>
            </a:r>
            <a:endParaRPr lang="en-US" altLang="ko-KR" sz="2800" dirty="0" smtClean="0"/>
          </a:p>
          <a:p>
            <a:pPr marL="457200" lvl="1" indent="0">
              <a:buNone/>
            </a:pPr>
            <a:r>
              <a:rPr lang="ko-KR" altLang="en-US" sz="2400" dirty="0" smtClean="0"/>
              <a:t>서브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쿼리가 외부 쿼리에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의존하여 사용되는 경우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e.fname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, 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e.lname</a:t>
            </a: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employee as e</a:t>
            </a:r>
            <a:endParaRPr lang="en-US" altLang="ko-KR" sz="2400" dirty="0" smtClean="0">
              <a:solidFill>
                <a:srgbClr val="FF00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e.ssn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IN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(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emp_ssn</a:t>
            </a: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		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dependent d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		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solidFill>
                  <a:srgbClr val="C00000"/>
                </a:solidFill>
                <a:latin typeface="Palatino Linotype" pitchFamily="18" charset="0"/>
                <a:ea typeface="맑은 고딕" pitchFamily="50" charset="-127"/>
              </a:rPr>
              <a:t>e.fname</a:t>
            </a:r>
            <a:r>
              <a:rPr lang="en-US" altLang="ko-KR" sz="24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=d.name) ;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800" dirty="0" smtClean="0">
                <a:latin typeface="Arial Unicode MS"/>
                <a:ea typeface="Arial Unicode MS"/>
                <a:cs typeface="Arial Unicode MS"/>
              </a:rPr>
              <a:t>※ 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중첩된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SELECT .. FROM..WHERE..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블록과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‘=‘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및 </a:t>
            </a: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‘IN‘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비교 연산자를 이용해서 작성한 질의는</a:t>
            </a:r>
            <a:endParaRPr lang="en-US" altLang="ko-KR" sz="28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12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800" dirty="0" smtClean="0">
                <a:latin typeface="Palatino Linotype" pitchFamily="18" charset="0"/>
                <a:ea typeface="맑은 고딕" pitchFamily="50" charset="-127"/>
              </a:rPr>
              <a:t>    </a:t>
            </a:r>
            <a:r>
              <a:rPr lang="ko-KR" altLang="en-US" sz="2800" dirty="0" smtClean="0">
                <a:latin typeface="Palatino Linotype" pitchFamily="18" charset="0"/>
                <a:ea typeface="맑은 고딕" pitchFamily="50" charset="-127"/>
              </a:rPr>
              <a:t> 항상 </a:t>
            </a:r>
            <a:r>
              <a:rPr lang="ko-KR" altLang="en-US" sz="2800" dirty="0" smtClean="0">
                <a:solidFill>
                  <a:srgbClr val="FF3300"/>
                </a:solidFill>
                <a:latin typeface="Palatino Linotype" pitchFamily="18" charset="0"/>
                <a:ea typeface="맑은 고딕" pitchFamily="50" charset="-127"/>
              </a:rPr>
              <a:t>단일 쿼리로 변환</a:t>
            </a:r>
            <a:r>
              <a:rPr lang="ko-KR" altLang="en-US" sz="28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할 수 있습니다</a:t>
            </a:r>
            <a:r>
              <a:rPr lang="en-US" altLang="ko-KR" sz="2800" dirty="0" smtClean="0">
                <a:solidFill>
                  <a:schemeClr val="tx1">
                    <a:lumMod val="95000"/>
                  </a:schemeClr>
                </a:solidFill>
                <a:latin typeface="Palatino Linotype" pitchFamily="18" charset="0"/>
                <a:ea typeface="맑은 고딕" pitchFamily="50" charset="-127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800" dirty="0" smtClean="0"/>
              <a:t>서브 쿼리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상관</a:t>
            </a:r>
            <a:r>
              <a:rPr lang="en-US" altLang="ko-KR" sz="2800" dirty="0" smtClean="0"/>
              <a:t>( </a:t>
            </a:r>
            <a:r>
              <a:rPr lang="ko-KR" altLang="en-US" sz="2800" dirty="0" smtClean="0"/>
              <a:t>계속 </a:t>
            </a:r>
            <a:r>
              <a:rPr lang="en-US" altLang="ko-KR" sz="2800" dirty="0" smtClean="0"/>
              <a:t>)</a:t>
            </a:r>
          </a:p>
          <a:p>
            <a:pPr marL="457200" lvl="1" indent="0">
              <a:buNone/>
            </a:pPr>
            <a:r>
              <a:rPr lang="en-US" altLang="ko-KR" sz="2400" dirty="0" smtClean="0">
                <a:solidFill>
                  <a:srgbClr val="00B050"/>
                </a:solidFill>
              </a:rPr>
              <a:t>EXISTS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상관 중첩 질의에서 내부 쿼리 결과가 존재하는지 검사</a:t>
            </a:r>
            <a:endParaRPr lang="en-US" altLang="ko-KR" sz="2400" dirty="0" smtClean="0"/>
          </a:p>
          <a:p>
            <a:pPr marL="457200" lvl="1" indent="0">
              <a:buNone/>
            </a:pPr>
            <a:endParaRPr lang="en-US" altLang="ko-KR" sz="2400" dirty="0" smtClean="0"/>
          </a:p>
          <a:p>
            <a:pPr lvl="1">
              <a:buNone/>
            </a:pPr>
            <a:r>
              <a:rPr lang="en-US" altLang="ko-KR" sz="2400" dirty="0" smtClean="0"/>
              <a:t>(</a:t>
            </a:r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e.fname</a:t>
            </a: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employee as e</a:t>
            </a:r>
            <a:endParaRPr lang="en-US" altLang="ko-KR" sz="2400" dirty="0" smtClean="0">
              <a:solidFill>
                <a:srgbClr val="FF0000"/>
              </a:solidFill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smtClean="0">
                <a:solidFill>
                  <a:srgbClr val="00B050"/>
                </a:solidFill>
                <a:latin typeface="Palatino Linotype" pitchFamily="18" charset="0"/>
                <a:ea typeface="맑은 고딕" pitchFamily="50" charset="-127"/>
              </a:rPr>
              <a:t>EXISTS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(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SELECT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d.emp_ssn</a:t>
            </a:r>
            <a:endParaRPr lang="en-US" altLang="ko-KR" sz="2400" dirty="0" smtClean="0">
              <a:latin typeface="Palatino Linotype" pitchFamily="18" charset="0"/>
              <a:ea typeface="맑은 고딕" pitchFamily="50" charset="-127"/>
            </a:endParaRP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		 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FROM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dependent d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		 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WHERE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e.ssn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= </a:t>
            </a:r>
            <a:r>
              <a:rPr lang="en-US" altLang="ko-KR" sz="2400" dirty="0" err="1" smtClean="0">
                <a:latin typeface="Palatino Linotype" pitchFamily="18" charset="0"/>
                <a:ea typeface="맑은 고딕" pitchFamily="50" charset="-127"/>
              </a:rPr>
              <a:t>d.emp_ssn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</a:p>
          <a:p>
            <a:pPr marL="742950" lvl="2" indent="-285750">
              <a:lnSpc>
                <a:spcPct val="90000"/>
              </a:lnSpc>
              <a:buNone/>
              <a:tabLst>
                <a:tab pos="1905000" algn="l"/>
                <a:tab pos="2962275" algn="l"/>
                <a:tab pos="3949700" algn="l"/>
                <a:tab pos="4191000" algn="l"/>
              </a:tabLst>
            </a:pP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                                      </a:t>
            </a:r>
            <a:r>
              <a:rPr lang="en-US" altLang="ko-KR" sz="2400" dirty="0" smtClean="0">
                <a:solidFill>
                  <a:srgbClr val="FFFF00"/>
                </a:solidFill>
                <a:latin typeface="Palatino Linotype" pitchFamily="18" charset="0"/>
                <a:ea typeface="맑은 고딕" pitchFamily="50" charset="-127"/>
              </a:rPr>
              <a:t>AND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err="1" smtClean="0">
                <a:solidFill>
                  <a:srgbClr val="C00000"/>
                </a:solidFill>
                <a:latin typeface="Palatino Linotype" pitchFamily="18" charset="0"/>
                <a:ea typeface="맑은 고딕" pitchFamily="50" charset="-127"/>
              </a:rPr>
              <a:t>e.fname</a:t>
            </a:r>
            <a:r>
              <a:rPr lang="en-US" altLang="ko-KR" sz="2400" dirty="0" smtClean="0">
                <a:solidFill>
                  <a:srgbClr val="FF0000"/>
                </a:solidFill>
                <a:latin typeface="Palatino Linotype" pitchFamily="18" charset="0"/>
                <a:ea typeface="맑은 고딕" pitchFamily="50" charset="-127"/>
              </a:rPr>
              <a:t> </a:t>
            </a:r>
            <a:r>
              <a:rPr lang="en-US" altLang="ko-KR" sz="2400" dirty="0" smtClean="0">
                <a:latin typeface="Palatino Linotype" pitchFamily="18" charset="0"/>
                <a:ea typeface="맑은 고딕" pitchFamily="50" charset="-127"/>
              </a:rPr>
              <a:t>=d.name) ;</a:t>
            </a:r>
            <a:endParaRPr lang="en-US" altLang="ko-KR" sz="3200" dirty="0" smtClean="0">
              <a:latin typeface="Palatino Linotype" pitchFamily="18" charset="0"/>
              <a:ea typeface="맑은 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고려청자">
      <a:majorFont>
        <a:latin typeface="Georgia"/>
        <a:ea typeface=""/>
        <a:cs typeface=""/>
        <a:font script="Grek" typeface="Arial"/>
        <a:font script="Cyrl" typeface="Arial"/>
        <a:font script="Jpan" typeface="HG明朝E"/>
        <a:font script="Hang" typeface="HY견명조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Verdana"/>
        <a:ea typeface=""/>
        <a:cs typeface=""/>
        <a:font script="Grek" typeface="Arial"/>
        <a:font script="Cyrl" typeface="Arial"/>
        <a:font script="Jpan" typeface="HGP明朝E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7952</TotalTime>
  <Words>345</Words>
  <Application>Microsoft Office PowerPoint</Application>
  <PresentationFormat>화면 슬라이드 쇼(4:3)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Arial Unicode MS</vt:lpstr>
      <vt:lpstr>HY견명조</vt:lpstr>
      <vt:lpstr>굴림</vt:lpstr>
      <vt:lpstr>맑은 고딕</vt:lpstr>
      <vt:lpstr>Arial</vt:lpstr>
      <vt:lpstr>Georgia</vt:lpstr>
      <vt:lpstr>Palatino Linotype</vt:lpstr>
      <vt:lpstr>Times New Roman</vt:lpstr>
      <vt:lpstr>Verdana</vt:lpstr>
      <vt:lpstr>Wingdings</vt:lpstr>
      <vt:lpstr>Wingdings 2</vt:lpstr>
      <vt:lpstr>고려청자</vt:lpstr>
      <vt:lpstr>SQL – 서브 쿼리 - Database Basic -</vt:lpstr>
      <vt:lpstr>학습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dc:description>PresentationLoad.com</dc:description>
  <cp:lastModifiedBy>ihlee</cp:lastModifiedBy>
  <cp:revision>1369</cp:revision>
  <dcterms:created xsi:type="dcterms:W3CDTF">2007-11-27T23:54:21Z</dcterms:created>
  <dcterms:modified xsi:type="dcterms:W3CDTF">2014-12-01T12:34:56Z</dcterms:modified>
</cp:coreProperties>
</file>