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18"/>
  </p:notesMasterIdLst>
  <p:handoutMasterIdLst>
    <p:handoutMasterId r:id="rId19"/>
  </p:handoutMasterIdLst>
  <p:sldIdLst>
    <p:sldId id="288" r:id="rId2"/>
    <p:sldId id="355" r:id="rId3"/>
    <p:sldId id="370" r:id="rId4"/>
    <p:sldId id="414" r:id="rId5"/>
    <p:sldId id="423" r:id="rId6"/>
    <p:sldId id="424" r:id="rId7"/>
    <p:sldId id="434" r:id="rId8"/>
    <p:sldId id="425" r:id="rId9"/>
    <p:sldId id="426" r:id="rId10"/>
    <p:sldId id="435" r:id="rId11"/>
    <p:sldId id="429" r:id="rId12"/>
    <p:sldId id="436" r:id="rId13"/>
    <p:sldId id="437" r:id="rId14"/>
    <p:sldId id="430" r:id="rId15"/>
    <p:sldId id="433" r:id="rId16"/>
    <p:sldId id="34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50">
          <p15:clr>
            <a:srgbClr val="A4A3A4"/>
          </p15:clr>
        </p15:guide>
        <p15:guide id="2" pos="3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F62E"/>
    <a:srgbClr val="00323D"/>
    <a:srgbClr val="005061"/>
    <a:srgbClr val="005A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4633" autoAdjust="0"/>
  </p:normalViewPr>
  <p:slideViewPr>
    <p:cSldViewPr snapToGrid="0">
      <p:cViewPr varScale="1">
        <p:scale>
          <a:sx n="113" d="100"/>
          <a:sy n="113" d="100"/>
        </p:scale>
        <p:origin x="638" y="96"/>
      </p:cViewPr>
      <p:guideLst>
        <p:guide orient="horz" pos="2950"/>
        <p:guide pos="374"/>
      </p:guideLst>
    </p:cSldViewPr>
  </p:slideViewPr>
  <p:outlineViewPr>
    <p:cViewPr>
      <p:scale>
        <a:sx n="33" d="100"/>
        <a:sy n="33" d="100"/>
      </p:scale>
      <p:origin x="276" y="1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FC27DCB-F4DF-4AE4-959F-1DCEF3FCAA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21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6D748C11-BDA7-477F-BB77-94ECF8BD85F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8802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17DCE-D341-4CF4-B010-B3C3BA76B3B8}" type="slidenum">
              <a:rPr lang="de-DE" altLang="ko-KR" sz="1200" smtClean="0">
                <a:ea typeface="굴림" pitchFamily="50" charset="-127"/>
              </a:rPr>
              <a:pPr eaLnBrk="1" hangingPunct="1"/>
              <a:t>1</a:t>
            </a:fld>
            <a:endParaRPr lang="de-DE" altLang="ko-KR" sz="12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13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5850"/>
            <a:ext cx="9143999" cy="3571876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695575" y="4990207"/>
            <a:ext cx="40195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r>
              <a:rPr lang="ko-KR" altLang="en-US" sz="16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ko-KR" altLang="ko-KR" sz="1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110447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750629" y="121920"/>
            <a:ext cx="1393371" cy="862149"/>
          </a:xfrm>
          <a:prstGeom prst="rect">
            <a:avLst/>
          </a:prstGeom>
          <a:solidFill>
            <a:srgbClr val="005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50629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407EB1E-4F39-47AC-ADCF-1C7934EF557F}" type="datetimeFigureOut">
              <a:rPr lang="en-US" smtClean="0"/>
              <a:pPr/>
              <a:t>12/1/2014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84DD3EA1-1822-4788-98D9-04359F344D57}" type="slidenum">
              <a:rPr lang="en-US" altLang="ko-KR" sz="1000" b="1" smtClean="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78" y="200025"/>
            <a:ext cx="1268909" cy="60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66716" y="388841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2014.12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eaLnBrk="1" hangingPunct="1">
              <a:lnSpc>
                <a:spcPct val="65000"/>
              </a:lnSpc>
            </a:pPr>
            <a:r>
              <a:rPr lang="ko-KR" altLang="en-US" b="1" dirty="0">
                <a:latin typeface="Arial" pitchFamily="34" charset="0"/>
              </a:rPr>
              <a:t>이 </a:t>
            </a:r>
            <a:r>
              <a:rPr lang="ko-KR" altLang="en-US" b="1" dirty="0" err="1">
                <a:latin typeface="Arial" pitchFamily="34" charset="0"/>
              </a:rPr>
              <a:t>익</a:t>
            </a:r>
            <a:r>
              <a:rPr lang="ko-KR" altLang="en-US" b="1" dirty="0">
                <a:latin typeface="Arial" pitchFamily="34" charset="0"/>
              </a:rPr>
              <a:t> 훈</a:t>
            </a: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E-mail</a:t>
            </a:r>
            <a:r>
              <a:rPr lang="en-US" altLang="ko-KR" b="1" dirty="0">
                <a:latin typeface="Arial" pitchFamily="34" charset="0"/>
              </a:rPr>
              <a:t>: </a:t>
            </a:r>
            <a:r>
              <a:rPr lang="en-US" altLang="ko-KR" b="1" dirty="0" smtClean="0">
                <a:latin typeface="Arial" pitchFamily="34" charset="0"/>
              </a:rPr>
              <a:t>ihlee90@nhn.com 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               ihlee90@gmail.com</a:t>
            </a: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</p:txBody>
      </p:sp>
      <p:sp>
        <p:nvSpPr>
          <p:cNvPr id="10242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SQL – 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외부조인</a:t>
            </a:r>
            <a:r>
              <a:rPr lang="ko-KR" altLang="en-US" sz="4000" dirty="0">
                <a:solidFill>
                  <a:srgbClr val="FFFF00"/>
                </a:solidFill>
                <a:ea typeface="굴림" pitchFamily="50" charset="-127"/>
              </a:rPr>
              <a:t>과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 </a:t>
            </a:r>
            <a:r>
              <a:rPr lang="ko-KR" altLang="en-US" sz="4000" dirty="0" err="1" smtClean="0">
                <a:solidFill>
                  <a:srgbClr val="FFFF00"/>
                </a:solidFill>
                <a:ea typeface="굴림" pitchFamily="50" charset="-127"/>
              </a:rPr>
              <a:t>유니온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/>
            </a:r>
            <a:b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</a:br>
            <a:r>
              <a:rPr lang="en-US" altLang="ko-KR" sz="4000" i="1" dirty="0" smtClean="0">
                <a:solidFill>
                  <a:schemeClr val="tx1"/>
                </a:solidFill>
                <a:ea typeface="굴림" pitchFamily="50" charset="-127"/>
              </a:rPr>
              <a:t>- Database Basic -</a:t>
            </a:r>
            <a:endParaRPr lang="ko-KR" altLang="en-US" i="1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셀프</a:t>
            </a:r>
            <a:r>
              <a:rPr lang="ko-KR" altLang="en-US" sz="2800" dirty="0" smtClean="0"/>
              <a:t> 조인 예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6620" y="2095350"/>
            <a:ext cx="7717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olidFill>
                  <a:srgbClr val="FFFF00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en-US" altLang="ko-KR" dirty="0" smtClean="0"/>
              <a:t>e1.ssn, e1.name, e2.name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FF0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 smtClean="0"/>
              <a:t>employee e1 </a:t>
            </a:r>
            <a:r>
              <a:rPr lang="en-US" altLang="ko-KR" dirty="0" smtClean="0">
                <a:solidFill>
                  <a:srgbClr val="FFFF00"/>
                </a:solidFill>
              </a:rPr>
              <a:t>JOIN</a:t>
            </a:r>
            <a:r>
              <a:rPr lang="en-US" altLang="ko-KR" dirty="0" smtClean="0"/>
              <a:t> employee e2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 </a:t>
            </a:r>
            <a:r>
              <a:rPr lang="en-US" altLang="ko-KR" dirty="0" smtClean="0">
                <a:solidFill>
                  <a:srgbClr val="FFFF00"/>
                </a:solidFill>
              </a:rPr>
              <a:t>ON </a:t>
            </a:r>
            <a:r>
              <a:rPr lang="en-US" altLang="ko-KR" dirty="0" smtClean="0"/>
              <a:t>e1.superssn = e2.ssn;</a:t>
            </a:r>
            <a:endParaRPr lang="ko-KR" altLang="en-US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54397"/>
              </p:ext>
            </p:extLst>
          </p:nvPr>
        </p:nvGraphicFramePr>
        <p:xfrm>
          <a:off x="367391" y="3240134"/>
          <a:ext cx="3939562" cy="1292857"/>
        </p:xfrm>
        <a:graphic>
          <a:graphicData uri="http://schemas.openxmlformats.org/drawingml/2006/table">
            <a:tbl>
              <a:tblPr/>
              <a:tblGrid>
                <a:gridCol w="729555"/>
                <a:gridCol w="1403534"/>
                <a:gridCol w="903383"/>
                <a:gridCol w="903090"/>
              </a:tblGrid>
              <a:tr h="254283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employee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74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superssn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99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 H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H Y Jung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M S Lee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92652"/>
              </p:ext>
            </p:extLst>
          </p:nvPr>
        </p:nvGraphicFramePr>
        <p:xfrm>
          <a:off x="4721676" y="3229249"/>
          <a:ext cx="3939562" cy="1292857"/>
        </p:xfrm>
        <a:graphic>
          <a:graphicData uri="http://schemas.openxmlformats.org/drawingml/2006/table">
            <a:tbl>
              <a:tblPr/>
              <a:tblGrid>
                <a:gridCol w="729555"/>
                <a:gridCol w="1403534"/>
                <a:gridCol w="903383"/>
                <a:gridCol w="903090"/>
              </a:tblGrid>
              <a:tr h="254283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employee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74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superssn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99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 H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H Y Jung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M S Lee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3461657" y="3250623"/>
            <a:ext cx="849086" cy="1312376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85605" y="3250623"/>
            <a:ext cx="849086" cy="1312376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27116"/>
              </p:ext>
            </p:extLst>
          </p:nvPr>
        </p:nvGraphicFramePr>
        <p:xfrm>
          <a:off x="2722081" y="5288293"/>
          <a:ext cx="3692980" cy="1011724"/>
        </p:xfrm>
        <a:graphic>
          <a:graphicData uri="http://schemas.openxmlformats.org/drawingml/2006/table">
            <a:tbl>
              <a:tblPr/>
              <a:tblGrid>
                <a:gridCol w="887290"/>
                <a:gridCol w="1706989"/>
                <a:gridCol w="1098701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Query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result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74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430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 H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M S Lee</a:t>
                      </a:r>
                      <a:endParaRPr lang="ko-KR" altLang="en-US" sz="14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H Y Jung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M S Lee</a:t>
                      </a:r>
                      <a:endParaRPr lang="ko-KR" altLang="en-US" sz="14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 rot="5400000">
            <a:off x="4397810" y="4324457"/>
            <a:ext cx="341523" cy="110168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err="1" smtClean="0"/>
              <a:t>유니온</a:t>
            </a:r>
            <a:r>
              <a:rPr lang="ko-KR" altLang="en-US" dirty="0" smtClean="0"/>
              <a:t> </a:t>
            </a:r>
            <a:r>
              <a:rPr lang="en-US" altLang="ko-KR" dirty="0" smtClean="0"/>
              <a:t>(Union)</a:t>
            </a:r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둘 이상의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합집합하는</a:t>
            </a:r>
            <a:r>
              <a:rPr lang="ko-KR" altLang="en-US" dirty="0" smtClean="0"/>
              <a:t> 연산입니다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sz="2200" dirty="0" smtClean="0">
                <a:solidFill>
                  <a:srgbClr val="FFFF00"/>
                </a:solidFill>
              </a:rPr>
              <a:t>SELECT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w.pnum</a:t>
            </a:r>
            <a:r>
              <a:rPr lang="en-US" altLang="ko-KR" sz="2200" dirty="0" smtClean="0"/>
              <a:t>  </a:t>
            </a:r>
            <a:r>
              <a:rPr lang="en-US" altLang="ko-KR" sz="2200" dirty="0" smtClean="0">
                <a:solidFill>
                  <a:srgbClr val="FFFF00"/>
                </a:solidFill>
              </a:rPr>
              <a:t>FROM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workson</a:t>
            </a:r>
            <a:r>
              <a:rPr lang="en-US" altLang="ko-KR" sz="2200" dirty="0" smtClean="0"/>
              <a:t> w </a:t>
            </a:r>
            <a:r>
              <a:rPr lang="en-US" altLang="ko-KR" sz="2200" dirty="0" smtClean="0">
                <a:solidFill>
                  <a:srgbClr val="FFFF00"/>
                </a:solidFill>
              </a:rPr>
              <a:t>JOIN</a:t>
            </a:r>
            <a:r>
              <a:rPr lang="en-US" altLang="ko-KR" sz="2200" dirty="0" smtClean="0"/>
              <a:t> employee e</a:t>
            </a:r>
          </a:p>
          <a:p>
            <a:pPr lvl="1">
              <a:buNone/>
            </a:pPr>
            <a:r>
              <a:rPr lang="en-US" altLang="ko-KR" sz="2200" dirty="0" smtClean="0"/>
              <a:t>  </a:t>
            </a:r>
            <a:r>
              <a:rPr lang="en-US" altLang="ko-KR" sz="2200" dirty="0" smtClean="0">
                <a:solidFill>
                  <a:srgbClr val="FFFF00"/>
                </a:solidFill>
              </a:rPr>
              <a:t>ON</a:t>
            </a:r>
            <a:r>
              <a:rPr lang="en-US" altLang="ko-KR" sz="2200" dirty="0" smtClean="0"/>
              <a:t> w.ssn = e.ssn</a:t>
            </a:r>
          </a:p>
          <a:p>
            <a:pPr lvl="1">
              <a:buNone/>
            </a:pPr>
            <a:r>
              <a:rPr lang="en-US" altLang="ko-KR" sz="2200" dirty="0" smtClean="0">
                <a:solidFill>
                  <a:srgbClr val="FFFF00"/>
                </a:solidFill>
              </a:rPr>
              <a:t>WHERE </a:t>
            </a:r>
            <a:r>
              <a:rPr lang="en-US" altLang="ko-KR" sz="2200" dirty="0" smtClean="0"/>
              <a:t>e.name = ‘H Y Jung’;</a:t>
            </a:r>
            <a:endParaRPr lang="ko-KR" altLang="en-US" sz="2200" dirty="0" smtClean="0"/>
          </a:p>
          <a:p>
            <a:pPr lvl="1">
              <a:buNone/>
            </a:pPr>
            <a:r>
              <a:rPr lang="en-US" altLang="ko-KR" sz="2200" dirty="0" smtClean="0">
                <a:solidFill>
                  <a:srgbClr val="C00000"/>
                </a:solidFill>
              </a:rPr>
              <a:t>Union</a:t>
            </a:r>
          </a:p>
          <a:p>
            <a:pPr lvl="1">
              <a:buNone/>
            </a:pPr>
            <a:r>
              <a:rPr lang="en-US" altLang="ko-KR" sz="2200" dirty="0" smtClean="0">
                <a:solidFill>
                  <a:srgbClr val="FFFF00"/>
                </a:solidFill>
              </a:rPr>
              <a:t>SELECT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pnum</a:t>
            </a:r>
            <a:r>
              <a:rPr lang="en-US" altLang="ko-KR" sz="2200" dirty="0" smtClean="0"/>
              <a:t>  </a:t>
            </a:r>
            <a:r>
              <a:rPr lang="en-US" altLang="ko-KR" sz="2200" dirty="0" smtClean="0">
                <a:solidFill>
                  <a:srgbClr val="FFFF00"/>
                </a:solidFill>
              </a:rPr>
              <a:t>FROM</a:t>
            </a:r>
            <a:r>
              <a:rPr lang="en-US" altLang="ko-KR" sz="2200" dirty="0" smtClean="0"/>
              <a:t> project p </a:t>
            </a:r>
          </a:p>
          <a:p>
            <a:pPr lvl="1">
              <a:buNone/>
            </a:pPr>
            <a:r>
              <a:rPr lang="en-US" altLang="ko-KR" sz="2200" dirty="0" smtClean="0">
                <a:solidFill>
                  <a:srgbClr val="FFFF00"/>
                </a:solidFill>
              </a:rPr>
              <a:t>WHERE </a:t>
            </a:r>
            <a:r>
              <a:rPr lang="en-US" altLang="ko-KR" sz="2200" dirty="0" err="1" smtClean="0"/>
              <a:t>ctrl_dnum</a:t>
            </a:r>
            <a:r>
              <a:rPr lang="en-US" altLang="ko-KR" sz="2200" dirty="0" smtClean="0"/>
              <a:t> in (  </a:t>
            </a:r>
            <a:r>
              <a:rPr lang="en-US" altLang="ko-KR" sz="2200" dirty="0" smtClean="0">
                <a:solidFill>
                  <a:srgbClr val="FFFF00"/>
                </a:solidFill>
              </a:rPr>
              <a:t>SELECT</a:t>
            </a:r>
            <a:r>
              <a:rPr lang="en-US" altLang="ko-KR" sz="2200" dirty="0" smtClean="0"/>
              <a:t>  </a:t>
            </a:r>
            <a:r>
              <a:rPr lang="en-US" altLang="ko-KR" sz="2200" dirty="0" err="1" smtClean="0"/>
              <a:t>d.dnum</a:t>
            </a:r>
            <a:endParaRPr lang="en-US" altLang="ko-KR" sz="2200" dirty="0" smtClean="0"/>
          </a:p>
          <a:p>
            <a:pPr lvl="1">
              <a:buNone/>
            </a:pPr>
            <a:r>
              <a:rPr lang="en-US" altLang="ko-KR" sz="2200" dirty="0" smtClean="0"/>
              <a:t>      </a:t>
            </a:r>
            <a:r>
              <a:rPr lang="en-US" altLang="ko-KR" sz="2200" dirty="0" smtClean="0">
                <a:solidFill>
                  <a:srgbClr val="FFFF00"/>
                </a:solidFill>
              </a:rPr>
              <a:t>FROM</a:t>
            </a:r>
            <a:r>
              <a:rPr lang="en-US" altLang="ko-KR" sz="2200" dirty="0" smtClean="0"/>
              <a:t> department d </a:t>
            </a:r>
            <a:r>
              <a:rPr lang="en-US" altLang="ko-KR" sz="2200" dirty="0" smtClean="0">
                <a:solidFill>
                  <a:srgbClr val="FFFF00"/>
                </a:solidFill>
              </a:rPr>
              <a:t>JOIN </a:t>
            </a:r>
            <a:r>
              <a:rPr lang="en-US" altLang="ko-KR" sz="2200" dirty="0" smtClean="0"/>
              <a:t>employee e</a:t>
            </a:r>
          </a:p>
          <a:p>
            <a:pPr lvl="1">
              <a:buNone/>
            </a:pPr>
            <a:r>
              <a:rPr lang="en-US" altLang="ko-KR" sz="2200" dirty="0" smtClean="0"/>
              <a:t>      </a:t>
            </a:r>
            <a:r>
              <a:rPr lang="en-US" altLang="ko-KR" sz="2200" dirty="0" smtClean="0">
                <a:solidFill>
                  <a:srgbClr val="FFFF00"/>
                </a:solidFill>
              </a:rPr>
              <a:t>ON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d.mgrssn</a:t>
            </a:r>
            <a:r>
              <a:rPr lang="en-US" altLang="ko-KR" sz="2200" dirty="0" smtClean="0"/>
              <a:t> = e.ssn </a:t>
            </a:r>
          </a:p>
          <a:p>
            <a:pPr lvl="1">
              <a:buNone/>
            </a:pPr>
            <a:r>
              <a:rPr lang="en-US" altLang="ko-KR" sz="2200" dirty="0" smtClean="0">
                <a:solidFill>
                  <a:srgbClr val="FFFF00"/>
                </a:solidFill>
              </a:rPr>
              <a:t>      WHERE</a:t>
            </a:r>
            <a:r>
              <a:rPr lang="en-US" altLang="ko-KR" sz="2200" dirty="0" smtClean="0"/>
              <a:t> e.name = ‘H Y Jung’ ) 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800" dirty="0" err="1" smtClean="0"/>
              <a:t>유니온의</a:t>
            </a:r>
            <a:r>
              <a:rPr lang="ko-KR" altLang="en-US" sz="2800" dirty="0" smtClean="0"/>
              <a:t> 제약사항</a:t>
            </a:r>
            <a:endParaRPr lang="en-US" altLang="ko-KR" sz="2800" dirty="0" smtClean="0"/>
          </a:p>
          <a:p>
            <a:pPr lvl="1">
              <a:buNone/>
            </a:pPr>
            <a:r>
              <a:rPr lang="en-US" altLang="ko-KR" sz="2400" dirty="0" smtClean="0"/>
              <a:t>. </a:t>
            </a:r>
            <a:r>
              <a:rPr lang="ko-KR" altLang="en-US" sz="2400" dirty="0" smtClean="0"/>
              <a:t>대상 테이블들의 열 개수가 동일해야 함</a:t>
            </a:r>
            <a:endParaRPr lang="en-US" altLang="ko-KR" sz="2400" dirty="0" smtClean="0"/>
          </a:p>
          <a:p>
            <a:pPr lvl="1">
              <a:buNone/>
            </a:pPr>
            <a:r>
              <a:rPr lang="en-US" altLang="ko-KR" sz="2400" dirty="0" smtClean="0"/>
              <a:t>. </a:t>
            </a:r>
            <a:r>
              <a:rPr lang="ko-KR" altLang="en-US" sz="2400" dirty="0" smtClean="0"/>
              <a:t>동일 위치 열의 데이터 타입은 같거나 변환 가능한 값이어야 함</a:t>
            </a:r>
            <a:endParaRPr lang="en-US" altLang="ko-KR" sz="2400" dirty="0" smtClean="0"/>
          </a:p>
          <a:p>
            <a:pPr lvl="1">
              <a:buNone/>
            </a:pPr>
            <a:r>
              <a:rPr lang="en-US" altLang="ko-KR" sz="2400" dirty="0" smtClean="0"/>
              <a:t>. </a:t>
            </a:r>
            <a:r>
              <a:rPr lang="ko-KR" altLang="en-US" sz="2400" dirty="0" smtClean="0"/>
              <a:t>결과에서 </a:t>
            </a:r>
            <a:r>
              <a:rPr lang="ko-KR" altLang="en-US" sz="2400" dirty="0" err="1" smtClean="0"/>
              <a:t>중복값은</a:t>
            </a:r>
            <a:r>
              <a:rPr lang="ko-KR" altLang="en-US" sz="2400" dirty="0" smtClean="0"/>
              <a:t> 하나만 나옴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>
                <a:latin typeface="Arial Unicode MS"/>
                <a:ea typeface="Arial Unicode MS"/>
                <a:cs typeface="Arial Unicode MS"/>
              </a:rPr>
              <a:t>         ※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합집합의 중복 값까지 보려면 </a:t>
            </a:r>
            <a:r>
              <a:rPr lang="en-US" altLang="ko-KR" sz="2400" dirty="0" smtClean="0">
                <a:solidFill>
                  <a:srgbClr val="FFFF00"/>
                </a:solidFill>
              </a:rPr>
              <a:t>UNION ALL</a:t>
            </a:r>
            <a:r>
              <a:rPr lang="ko-KR" altLang="en-US" sz="2400" dirty="0" smtClean="0"/>
              <a:t>을 사용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755" y="4898361"/>
            <a:ext cx="458273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3" lvl="1"/>
            <a:r>
              <a:rPr lang="en-US" altLang="ko-KR" dirty="0">
                <a:solidFill>
                  <a:srgbClr val="FFFF00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en-US" altLang="ko-KR" dirty="0" smtClean="0"/>
              <a:t>col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col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…, </a:t>
            </a:r>
            <a:r>
              <a:rPr lang="en-US" altLang="ko-KR" dirty="0" err="1" smtClean="0"/>
              <a:t>col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FF00"/>
                </a:solidFill>
              </a:rPr>
              <a:t>FROM </a:t>
            </a:r>
            <a:r>
              <a:rPr lang="en-US" altLang="ko-KR" dirty="0" smtClean="0"/>
              <a:t> tb1</a:t>
            </a:r>
          </a:p>
          <a:p>
            <a:pPr marL="4763" lvl="1"/>
            <a:endParaRPr lang="en-US" altLang="ko-KR" sz="500" dirty="0"/>
          </a:p>
          <a:p>
            <a:pPr marL="4763" lvl="1">
              <a:buNone/>
            </a:pPr>
            <a:r>
              <a:rPr lang="en-US" altLang="ko-KR" sz="1800" dirty="0" smtClean="0"/>
              <a:t>UNION</a:t>
            </a: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11137" y="5597607"/>
            <a:ext cx="458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3" lvl="1"/>
            <a:r>
              <a:rPr lang="en-US" altLang="ko-KR" dirty="0">
                <a:solidFill>
                  <a:srgbClr val="FFFF00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en-US" altLang="ko-KR" dirty="0" smtClean="0"/>
              <a:t> att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att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…, att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FF00"/>
                </a:solidFill>
              </a:rPr>
              <a:t>FROM </a:t>
            </a:r>
            <a:r>
              <a:rPr lang="en-US" altLang="ko-KR" dirty="0" smtClean="0"/>
              <a:t> tb2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131502" y="4306687"/>
            <a:ext cx="120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smtClean="0">
                <a:solidFill>
                  <a:srgbClr val="00B0F0"/>
                </a:solidFill>
              </a:rPr>
              <a:t>n</a:t>
            </a:r>
            <a:r>
              <a:rPr lang="ko-KR" altLang="en-US" dirty="0" smtClean="0">
                <a:solidFill>
                  <a:srgbClr val="00B0F0"/>
                </a:solidFill>
              </a:rPr>
              <a:t>개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7" name="왼쪽 중괄호 6"/>
          <p:cNvSpPr/>
          <p:nvPr/>
        </p:nvSpPr>
        <p:spPr>
          <a:xfrm rot="5400000">
            <a:off x="2641249" y="3910683"/>
            <a:ext cx="295837" cy="16937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2662760" y="4706756"/>
            <a:ext cx="295837" cy="16937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75643" y="4780024"/>
            <a:ext cx="3463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3" lvl="1"/>
            <a:r>
              <a:rPr lang="en-US" altLang="ko-KR" sz="1600" dirty="0" smtClean="0">
                <a:solidFill>
                  <a:schemeClr val="bg1"/>
                </a:solidFill>
              </a:rPr>
              <a:t>col</a:t>
            </a:r>
            <a:r>
              <a:rPr lang="en-US" altLang="ko-KR" sz="1600" baseline="-25000" dirty="0" smtClean="0">
                <a:solidFill>
                  <a:schemeClr val="bg1"/>
                </a:solidFill>
              </a:rPr>
              <a:t>1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데이터 타입 </a:t>
            </a:r>
            <a:r>
              <a:rPr lang="en-US" altLang="ko-KR" sz="1600" dirty="0" smtClean="0">
                <a:solidFill>
                  <a:schemeClr val="bg1"/>
                </a:solidFill>
              </a:rPr>
              <a:t>= att</a:t>
            </a:r>
            <a:r>
              <a:rPr lang="en-US" altLang="ko-KR" sz="1600" baseline="-25000" dirty="0" smtClean="0">
                <a:solidFill>
                  <a:schemeClr val="bg1"/>
                </a:solidFill>
              </a:rPr>
              <a:t>1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테이터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4763" lvl="1"/>
            <a:r>
              <a:rPr lang="en-US" altLang="ko-KR" sz="1600" dirty="0" smtClean="0">
                <a:solidFill>
                  <a:schemeClr val="bg1"/>
                </a:solidFill>
              </a:rPr>
              <a:t>col</a:t>
            </a:r>
            <a:r>
              <a:rPr lang="en-US" altLang="ko-KR" sz="1600" baseline="-250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데이터 타입 </a:t>
            </a:r>
            <a:r>
              <a:rPr lang="en-US" altLang="ko-KR" sz="1600" dirty="0" smtClean="0">
                <a:solidFill>
                  <a:schemeClr val="bg1"/>
                </a:solidFill>
              </a:rPr>
              <a:t>= att</a:t>
            </a:r>
            <a:r>
              <a:rPr lang="en-US" altLang="ko-KR" sz="1600" baseline="-250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테이터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4763" lvl="1"/>
            <a:r>
              <a:rPr lang="en-US" altLang="ko-KR" sz="1600" dirty="0" smtClean="0">
                <a:solidFill>
                  <a:schemeClr val="bg1"/>
                </a:solidFill>
              </a:rPr>
              <a:t>…</a:t>
            </a:r>
          </a:p>
          <a:p>
            <a:pPr marL="4763" lvl="1"/>
            <a:r>
              <a:rPr lang="en-US" altLang="ko-KR" sz="1600" dirty="0" err="1" smtClean="0">
                <a:solidFill>
                  <a:schemeClr val="bg1"/>
                </a:solidFill>
              </a:rPr>
              <a:t>col</a:t>
            </a:r>
            <a:r>
              <a:rPr lang="en-US" altLang="ko-KR" sz="1600" baseline="-25000" dirty="0" err="1" smtClean="0">
                <a:solidFill>
                  <a:schemeClr val="bg1"/>
                </a:solidFill>
              </a:rPr>
              <a:t>n</a:t>
            </a:r>
            <a:r>
              <a:rPr lang="ko-KR" altLang="en-US" sz="1600" dirty="0" smtClean="0">
                <a:solidFill>
                  <a:schemeClr val="bg1"/>
                </a:solidFill>
              </a:rPr>
              <a:t>데이터 타입 </a:t>
            </a:r>
            <a:r>
              <a:rPr lang="en-US" altLang="ko-KR" sz="1600" dirty="0" smtClean="0">
                <a:solidFill>
                  <a:schemeClr val="bg1"/>
                </a:solidFill>
              </a:rPr>
              <a:t>= att</a:t>
            </a:r>
            <a:r>
              <a:rPr lang="en-US" altLang="ko-KR" sz="1600" baseline="-25000" dirty="0" smtClean="0">
                <a:solidFill>
                  <a:schemeClr val="bg1"/>
                </a:solidFill>
              </a:rPr>
              <a:t>n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테이터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4763" lvl="1"/>
            <a:endParaRPr lang="en-US" altLang="ko-KR" sz="1600" dirty="0">
              <a:solidFill>
                <a:schemeClr val="bg1"/>
              </a:solidFill>
            </a:endParaRPr>
          </a:p>
        </p:txBody>
      </p:sp>
      <p:cxnSp>
        <p:nvCxnSpPr>
          <p:cNvPr id="11" name="Shape 10"/>
          <p:cNvCxnSpPr/>
          <p:nvPr/>
        </p:nvCxnSpPr>
        <p:spPr>
          <a:xfrm flipV="1">
            <a:off x="3840480" y="5120640"/>
            <a:ext cx="1667435" cy="333487"/>
          </a:xfrm>
          <a:prstGeom prst="curvedConnector3">
            <a:avLst>
              <a:gd name="adj1" fmla="val 738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sz="2800" dirty="0" err="1" smtClean="0"/>
              <a:t>유니온과</a:t>
            </a:r>
            <a:r>
              <a:rPr lang="ko-KR" altLang="en-US" sz="2800" dirty="0" smtClean="0"/>
              <a:t> 유사한 집합 연산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 .INTERSECT : </a:t>
            </a:r>
            <a:r>
              <a:rPr lang="ko-KR" altLang="en-US" sz="2800" dirty="0" smtClean="0"/>
              <a:t>교집합 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 .EXCEPT : </a:t>
            </a:r>
            <a:r>
              <a:rPr lang="ko-KR" altLang="en-US" sz="2800" dirty="0" err="1" smtClean="0"/>
              <a:t>차집합</a:t>
            </a:r>
            <a:endParaRPr lang="en-US" altLang="ko-KR" sz="2800" dirty="0" smtClean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>
                <a:latin typeface="Arial Unicode MS"/>
                <a:ea typeface="Arial Unicode MS"/>
                <a:cs typeface="Arial Unicode MS"/>
              </a:rPr>
              <a:t>     ※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MySQL</a:t>
            </a:r>
            <a:r>
              <a:rPr lang="ko-KR" altLang="en-US" sz="2800" dirty="0" smtClean="0"/>
              <a:t>에서는 지원하지 않아요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다른 쿼리 형태로 해결할 수 있습니다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 사원이 </a:t>
            </a:r>
            <a:r>
              <a:rPr lang="en-US" altLang="ko-KR" dirty="0" smtClean="0"/>
              <a:t>‘M S Lee’</a:t>
            </a:r>
            <a:r>
              <a:rPr lang="ko-KR" altLang="en-US" dirty="0" smtClean="0"/>
              <a:t>인 직원들을 구하시오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부하직원이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 이상인 직원을 찾으시오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부하직원이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 이상이거나 참여한 프로젝트 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이상인 직원을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사원번호 순으로 출력하시오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예습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493</a:t>
            </a:r>
            <a:r>
              <a:rPr lang="ko-KR" altLang="en-US" dirty="0" smtClean="0"/>
              <a:t>쪽 </a:t>
            </a:r>
            <a:r>
              <a:rPr lang="en-US" altLang="ko-KR" dirty="0" smtClean="0"/>
              <a:t>~ 529</a:t>
            </a:r>
            <a:r>
              <a:rPr lang="ko-KR" altLang="en-US" dirty="0" smtClean="0"/>
              <a:t>쪽 제약조건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외부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Join, </a:t>
            </a:r>
            <a:r>
              <a:rPr lang="ko-KR" altLang="en-US" sz="2400" dirty="0" err="1" smtClean="0">
                <a:solidFill>
                  <a:schemeClr val="tx1">
                    <a:lumMod val="95000"/>
                  </a:schemeClr>
                </a:solidFill>
              </a:rPr>
              <a:t>셀프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Join, Union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연산을 이해하고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,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다양한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 Join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을 포함하는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SQL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을 사용할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시나리오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= </a:t>
            </a:r>
            <a:r>
              <a:rPr lang="ko-KR" altLang="en-US" sz="2400" dirty="0" err="1" smtClean="0"/>
              <a:t>이창업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/>
              <a:t>여러 테이블에 대한 </a:t>
            </a:r>
            <a:r>
              <a:rPr lang="en-US" altLang="ko-KR" dirty="0"/>
              <a:t>SQL</a:t>
            </a:r>
            <a:r>
              <a:rPr lang="ko-KR" altLang="en-US" dirty="0"/>
              <a:t>을 공부하고 있어요</a:t>
            </a:r>
            <a:r>
              <a:rPr lang="en-US" altLang="ko-KR" dirty="0"/>
              <a:t>. </a:t>
            </a:r>
            <a:r>
              <a:rPr lang="ko-KR" altLang="en-US" dirty="0" smtClean="0"/>
              <a:t>다양한 조인 방법과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결과를 합치는 방법이 있다는데</a:t>
            </a:r>
            <a:r>
              <a:rPr lang="en-US" altLang="ko-KR" dirty="0" smtClean="0"/>
              <a:t>… </a:t>
            </a:r>
            <a:r>
              <a:rPr lang="ko-KR" altLang="en-US" dirty="0"/>
              <a:t>그게 무엇인지 공부해야 겠어요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조인의 종류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카티젼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프로덕트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(Cartesian Product)</a:t>
            </a:r>
          </a:p>
          <a:p>
            <a:pPr lvl="1"/>
            <a:r>
              <a:rPr lang="ko-KR" altLang="en-US" dirty="0" smtClean="0"/>
              <a:t>내부 조인</a:t>
            </a:r>
            <a:r>
              <a:rPr lang="en-US" altLang="ko-KR" dirty="0" smtClean="0"/>
              <a:t>(Inner Join)</a:t>
            </a:r>
          </a:p>
          <a:p>
            <a:pPr lvl="2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동등조인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비동등조인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자연조인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조인</a:t>
            </a:r>
            <a:r>
              <a:rPr lang="en-US" altLang="ko-KR" dirty="0" smtClean="0"/>
              <a:t>(Outer Join)</a:t>
            </a:r>
            <a:endParaRPr lang="en-US" altLang="ko-KR" dirty="0" smtClean="0">
              <a:solidFill>
                <a:srgbClr val="92D05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오른쪽 중괄호 3"/>
          <p:cNvSpPr/>
          <p:nvPr/>
        </p:nvSpPr>
        <p:spPr>
          <a:xfrm>
            <a:off x="5405523" y="4780154"/>
            <a:ext cx="430306" cy="591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566" y="4820852"/>
            <a:ext cx="1957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D050"/>
                </a:solidFill>
              </a:rPr>
              <a:t>이번 시간에 공부해요</a:t>
            </a:r>
            <a:r>
              <a:rPr lang="en-US" altLang="ko-KR" dirty="0" smtClean="0">
                <a:solidFill>
                  <a:srgbClr val="92D050"/>
                </a:solidFill>
              </a:rPr>
              <a:t>.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5447795" y="2378786"/>
            <a:ext cx="430306" cy="209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1648" y="3058153"/>
            <a:ext cx="1725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92D050"/>
                </a:solidFill>
              </a:rPr>
              <a:t>지난  주에 공부했어요</a:t>
            </a:r>
            <a:r>
              <a:rPr lang="en-US" altLang="ko-KR" dirty="0" smtClean="0">
                <a:solidFill>
                  <a:srgbClr val="92D05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외부 조인</a:t>
            </a:r>
            <a:r>
              <a:rPr lang="en-US" altLang="ko-KR" dirty="0" smtClean="0"/>
              <a:t> (Outer Join)</a:t>
            </a:r>
          </a:p>
          <a:p>
            <a:pPr lvl="1">
              <a:buNone/>
            </a:pPr>
            <a:r>
              <a:rPr lang="ko-KR" altLang="en-US" dirty="0" smtClean="0"/>
              <a:t>조인 조건을 만족하지 않는 </a:t>
            </a:r>
            <a:r>
              <a:rPr lang="ko-KR" altLang="en-US" dirty="0" err="1" smtClean="0"/>
              <a:t>투플도</a:t>
            </a:r>
            <a:r>
              <a:rPr lang="ko-KR" altLang="en-US" dirty="0" smtClean="0"/>
              <a:t> 조인 결과로 출력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왼쪽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전체 외부 조인이 있어요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FFFF00"/>
                </a:solidFill>
              </a:rPr>
              <a:t>SELECT</a:t>
            </a:r>
            <a:r>
              <a:rPr lang="en-US" altLang="ko-KR" sz="2400" dirty="0" smtClean="0"/>
              <a:t> col1, …</a:t>
            </a: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FFFF00"/>
                </a:solidFill>
              </a:rPr>
              <a:t>FROM</a:t>
            </a:r>
            <a:r>
              <a:rPr lang="en-US" altLang="ko-KR" sz="2400" dirty="0" smtClean="0"/>
              <a:t> tb1 (LEFT, RIGHT, FULL) </a:t>
            </a:r>
            <a:r>
              <a:rPr lang="en-US" altLang="ko-KR" sz="2400" dirty="0" smtClean="0">
                <a:solidFill>
                  <a:srgbClr val="FFFF00"/>
                </a:solidFill>
              </a:rPr>
              <a:t>OUTER JOIN</a:t>
            </a:r>
            <a:r>
              <a:rPr lang="en-US" altLang="ko-KR" sz="2400" dirty="0" smtClean="0"/>
              <a:t> tb2</a:t>
            </a:r>
          </a:p>
          <a:p>
            <a:pPr lvl="1">
              <a:buNone/>
            </a:pPr>
            <a:r>
              <a:rPr lang="en-US" altLang="ko-KR" sz="2400" dirty="0" smtClean="0"/>
              <a:t>    </a:t>
            </a:r>
            <a:r>
              <a:rPr lang="en-US" altLang="ko-KR" sz="2400" dirty="0" smtClean="0">
                <a:solidFill>
                  <a:srgbClr val="FFFF00"/>
                </a:solidFill>
              </a:rPr>
              <a:t>ON</a:t>
            </a:r>
            <a:r>
              <a:rPr lang="en-US" altLang="ko-KR" sz="2400" dirty="0" smtClean="0"/>
              <a:t> &lt;join condition&gt;;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왼</a:t>
            </a:r>
            <a:r>
              <a:rPr lang="ko-KR" altLang="en-US" sz="2400" dirty="0"/>
              <a:t>쪽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외부 조인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예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5400000">
            <a:off x="4405977" y="4033950"/>
            <a:ext cx="341523" cy="110168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99448"/>
              </p:ext>
            </p:extLst>
          </p:nvPr>
        </p:nvGraphicFramePr>
        <p:xfrm>
          <a:off x="629749" y="2179005"/>
          <a:ext cx="2966070" cy="1180086"/>
        </p:xfrm>
        <a:graphic>
          <a:graphicData uri="http://schemas.openxmlformats.org/drawingml/2006/table">
            <a:tbl>
              <a:tblPr/>
              <a:tblGrid>
                <a:gridCol w="684640"/>
                <a:gridCol w="1433938"/>
                <a:gridCol w="847492"/>
              </a:tblGrid>
              <a:tr h="254283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employee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7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 H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H Y Jung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1003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 J Kim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3435"/>
              </p:ext>
            </p:extLst>
          </p:nvPr>
        </p:nvGraphicFramePr>
        <p:xfrm>
          <a:off x="5442966" y="2079882"/>
          <a:ext cx="3222549" cy="1467915"/>
        </p:xfrm>
        <a:graphic>
          <a:graphicData uri="http://schemas.openxmlformats.org/drawingml/2006/table">
            <a:tbl>
              <a:tblPr/>
              <a:tblGrid>
                <a:gridCol w="684640"/>
                <a:gridCol w="1433938"/>
                <a:gridCol w="1103971"/>
              </a:tblGrid>
              <a:tr h="28733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workson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hours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89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30003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189054"/>
              </p:ext>
            </p:extLst>
          </p:nvPr>
        </p:nvGraphicFramePr>
        <p:xfrm>
          <a:off x="1292535" y="4841473"/>
          <a:ext cx="6405461" cy="932392"/>
        </p:xfrm>
        <a:graphic>
          <a:graphicData uri="http://schemas.openxmlformats.org/drawingml/2006/table">
            <a:tbl>
              <a:tblPr/>
              <a:tblGrid>
                <a:gridCol w="796116"/>
                <a:gridCol w="1667413"/>
                <a:gridCol w="985483"/>
                <a:gridCol w="985483"/>
                <a:gridCol w="985483"/>
                <a:gridCol w="985483"/>
              </a:tblGrid>
              <a:tr h="254283"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Employee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  <a:cs typeface="Arial Unicode MS"/>
                        </a:rPr>
                        <a:t>⋉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workson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hours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 H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 H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46979"/>
              </p:ext>
            </p:extLst>
          </p:nvPr>
        </p:nvGraphicFramePr>
        <p:xfrm>
          <a:off x="1296080" y="5780679"/>
          <a:ext cx="6405461" cy="280658"/>
        </p:xfrm>
        <a:graphic>
          <a:graphicData uri="http://schemas.openxmlformats.org/drawingml/2006/table">
            <a:tbl>
              <a:tblPr/>
              <a:tblGrid>
                <a:gridCol w="796116"/>
                <a:gridCol w="1667413"/>
                <a:gridCol w="985483"/>
                <a:gridCol w="985483"/>
                <a:gridCol w="985483"/>
                <a:gridCol w="985483"/>
              </a:tblGrid>
              <a:tr h="280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H Y Jung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83603"/>
              </p:ext>
            </p:extLst>
          </p:nvPr>
        </p:nvGraphicFramePr>
        <p:xfrm>
          <a:off x="1291016" y="6071302"/>
          <a:ext cx="6405461" cy="280658"/>
        </p:xfrm>
        <a:graphic>
          <a:graphicData uri="http://schemas.openxmlformats.org/drawingml/2006/table">
            <a:tbl>
              <a:tblPr/>
              <a:tblGrid>
                <a:gridCol w="796116"/>
                <a:gridCol w="1667413"/>
                <a:gridCol w="985483"/>
                <a:gridCol w="985483"/>
                <a:gridCol w="985483"/>
                <a:gridCol w="985483"/>
              </a:tblGrid>
              <a:tr h="280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 J Kim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12779" y="2559378"/>
            <a:ext cx="1392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Left Outer Join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767944" y="5312253"/>
            <a:ext cx="903514" cy="468085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00598" y="5780338"/>
            <a:ext cx="903514" cy="30480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811488" y="5127177"/>
            <a:ext cx="903514" cy="30480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442857" y="2325335"/>
            <a:ext cx="713012" cy="1312376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66057" y="2325334"/>
            <a:ext cx="713012" cy="1141615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3963" y="3466949"/>
            <a:ext cx="7717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olidFill>
                  <a:srgbClr val="FFFF00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FF0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 smtClean="0"/>
              <a:t>employee e </a:t>
            </a:r>
            <a:r>
              <a:rPr lang="en-US" altLang="ko-KR" dirty="0" smtClean="0">
                <a:solidFill>
                  <a:srgbClr val="FFFF00"/>
                </a:solidFill>
              </a:rPr>
              <a:t>LEFT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FFFF00"/>
                </a:solidFill>
              </a:rPr>
              <a:t>OUTER JOIN</a:t>
            </a:r>
            <a:r>
              <a:rPr lang="en-US" altLang="ko-KR" dirty="0"/>
              <a:t> </a:t>
            </a:r>
            <a:r>
              <a:rPr lang="en-US" altLang="ko-KR" dirty="0" err="1" smtClean="0"/>
              <a:t>workson</a:t>
            </a:r>
            <a:r>
              <a:rPr lang="en-US" altLang="ko-KR" dirty="0" smtClean="0"/>
              <a:t> w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 </a:t>
            </a:r>
            <a:r>
              <a:rPr lang="en-US" altLang="ko-KR" dirty="0" smtClean="0">
                <a:solidFill>
                  <a:srgbClr val="FFFF00"/>
                </a:solidFill>
              </a:rPr>
              <a:t>ON </a:t>
            </a:r>
            <a:r>
              <a:rPr lang="en-US" altLang="ko-KR" dirty="0" smtClean="0"/>
              <a:t>e.ssn = w.ssn;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오</a:t>
            </a:r>
            <a:r>
              <a:rPr lang="ko-KR" altLang="en-US" sz="2400" dirty="0"/>
              <a:t>른</a:t>
            </a:r>
            <a:r>
              <a:rPr lang="ko-KR" altLang="en-US" sz="2400" dirty="0" smtClean="0"/>
              <a:t>쪽 외부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조인 </a:t>
            </a:r>
            <a:r>
              <a:rPr lang="ko-KR" altLang="en-US" sz="2400" dirty="0"/>
              <a:t>예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5400000">
            <a:off x="4405976" y="4153696"/>
            <a:ext cx="341523" cy="110168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09583"/>
              </p:ext>
            </p:extLst>
          </p:nvPr>
        </p:nvGraphicFramePr>
        <p:xfrm>
          <a:off x="629749" y="2287865"/>
          <a:ext cx="2966070" cy="1180086"/>
        </p:xfrm>
        <a:graphic>
          <a:graphicData uri="http://schemas.openxmlformats.org/drawingml/2006/table">
            <a:tbl>
              <a:tblPr/>
              <a:tblGrid>
                <a:gridCol w="684640"/>
                <a:gridCol w="1433938"/>
                <a:gridCol w="847492"/>
              </a:tblGrid>
              <a:tr h="254283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employee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7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 H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H Y Jung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1003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 J Kim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48419"/>
              </p:ext>
            </p:extLst>
          </p:nvPr>
        </p:nvGraphicFramePr>
        <p:xfrm>
          <a:off x="5442966" y="2188742"/>
          <a:ext cx="3222549" cy="1467915"/>
        </p:xfrm>
        <a:graphic>
          <a:graphicData uri="http://schemas.openxmlformats.org/drawingml/2006/table">
            <a:tbl>
              <a:tblPr/>
              <a:tblGrid>
                <a:gridCol w="684640"/>
                <a:gridCol w="1433938"/>
                <a:gridCol w="1103971"/>
              </a:tblGrid>
              <a:tr h="28733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workson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hours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89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30003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4671"/>
              </p:ext>
            </p:extLst>
          </p:nvPr>
        </p:nvGraphicFramePr>
        <p:xfrm>
          <a:off x="1292535" y="4961219"/>
          <a:ext cx="6405461" cy="932392"/>
        </p:xfrm>
        <a:graphic>
          <a:graphicData uri="http://schemas.openxmlformats.org/drawingml/2006/table">
            <a:tbl>
              <a:tblPr/>
              <a:tblGrid>
                <a:gridCol w="796116"/>
                <a:gridCol w="1667413"/>
                <a:gridCol w="985483"/>
                <a:gridCol w="985483"/>
                <a:gridCol w="985483"/>
                <a:gridCol w="985483"/>
              </a:tblGrid>
              <a:tr h="254283"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employee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  <a:cs typeface="Arial Unicode MS"/>
                        </a:rPr>
                        <a:t>⋊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workson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hours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 H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 H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04347"/>
              </p:ext>
            </p:extLst>
          </p:nvPr>
        </p:nvGraphicFramePr>
        <p:xfrm>
          <a:off x="1296080" y="5900425"/>
          <a:ext cx="6405461" cy="280658"/>
        </p:xfrm>
        <a:graphic>
          <a:graphicData uri="http://schemas.openxmlformats.org/drawingml/2006/table">
            <a:tbl>
              <a:tblPr/>
              <a:tblGrid>
                <a:gridCol w="796116"/>
                <a:gridCol w="1667413"/>
                <a:gridCol w="985483"/>
                <a:gridCol w="985483"/>
                <a:gridCol w="985483"/>
                <a:gridCol w="985483"/>
              </a:tblGrid>
              <a:tr h="280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H Y Jung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24693"/>
              </p:ext>
            </p:extLst>
          </p:nvPr>
        </p:nvGraphicFramePr>
        <p:xfrm>
          <a:off x="1291016" y="6191048"/>
          <a:ext cx="6405461" cy="280658"/>
        </p:xfrm>
        <a:graphic>
          <a:graphicData uri="http://schemas.openxmlformats.org/drawingml/2006/table">
            <a:tbl>
              <a:tblPr/>
              <a:tblGrid>
                <a:gridCol w="796116"/>
                <a:gridCol w="1667413"/>
                <a:gridCol w="985483"/>
                <a:gridCol w="985483"/>
                <a:gridCol w="985483"/>
                <a:gridCol w="985483"/>
              </a:tblGrid>
              <a:tr h="280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30003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12779" y="2668238"/>
            <a:ext cx="1392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Right Outer Join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767944" y="5431999"/>
            <a:ext cx="903514" cy="468085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800598" y="5900084"/>
            <a:ext cx="903514" cy="30480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11488" y="6194005"/>
            <a:ext cx="903514" cy="30480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442857" y="2434195"/>
            <a:ext cx="713012" cy="1312376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66057" y="2434194"/>
            <a:ext cx="713012" cy="1141615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6621" y="3521379"/>
            <a:ext cx="7717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olidFill>
                  <a:srgbClr val="FFFF00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FF0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 smtClean="0"/>
              <a:t>employee e </a:t>
            </a:r>
            <a:r>
              <a:rPr lang="en-US" altLang="ko-KR" dirty="0" smtClean="0">
                <a:solidFill>
                  <a:srgbClr val="FFFF00"/>
                </a:solidFill>
              </a:rPr>
              <a:t>RIGHT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FFFF00"/>
                </a:solidFill>
              </a:rPr>
              <a:t>OUTER JOIN</a:t>
            </a:r>
            <a:r>
              <a:rPr lang="en-US" altLang="ko-KR" dirty="0"/>
              <a:t> </a:t>
            </a:r>
            <a:r>
              <a:rPr lang="en-US" altLang="ko-KR" dirty="0" err="1" smtClean="0"/>
              <a:t>workson</a:t>
            </a:r>
            <a:r>
              <a:rPr lang="en-US" altLang="ko-KR" dirty="0" smtClean="0"/>
              <a:t> w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 </a:t>
            </a:r>
            <a:r>
              <a:rPr lang="en-US" altLang="ko-KR" dirty="0" smtClean="0">
                <a:solidFill>
                  <a:srgbClr val="FFFF00"/>
                </a:solidFill>
              </a:rPr>
              <a:t>On </a:t>
            </a:r>
            <a:r>
              <a:rPr lang="en-US" altLang="ko-KR" dirty="0" err="1" smtClean="0"/>
              <a:t>e.ssn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w.ssn</a:t>
            </a:r>
            <a:r>
              <a:rPr lang="en-US" altLang="ko-KR" dirty="0" smtClean="0"/>
              <a:t>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8176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직원들의 부양가족 목록을 구하시오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 smtClean="0"/>
              <a:t>부서들의 관리 프로젝트 </a:t>
            </a:r>
            <a:r>
              <a:rPr lang="ko-KR" altLang="en-US" dirty="0"/>
              <a:t>목록을 구하시오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800" dirty="0" smtClean="0"/>
              <a:t>* </a:t>
            </a:r>
            <a:r>
              <a:rPr lang="ko-KR" altLang="en-US" sz="2800" dirty="0" smtClean="0"/>
              <a:t>실습 데이터</a:t>
            </a:r>
            <a:r>
              <a:rPr lang="en-US" altLang="ko-KR" sz="2800" dirty="0" smtClean="0"/>
              <a:t>: company DB</a:t>
            </a:r>
          </a:p>
          <a:p>
            <a:pPr>
              <a:buNone/>
            </a:pP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err="1" smtClean="0"/>
              <a:t>셀프</a:t>
            </a:r>
            <a:r>
              <a:rPr lang="ko-KR" altLang="en-US" sz="2800" dirty="0" smtClean="0"/>
              <a:t> 조인</a:t>
            </a:r>
            <a:r>
              <a:rPr lang="en-US" altLang="ko-KR" sz="2800" dirty="0" smtClean="0"/>
              <a:t>(Self Join)</a:t>
            </a:r>
          </a:p>
          <a:p>
            <a:pPr marL="457200" lvl="1" indent="0">
              <a:buNone/>
            </a:pPr>
            <a:r>
              <a:rPr lang="ko-KR" altLang="en-US" sz="2400" dirty="0" smtClean="0"/>
              <a:t>자기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자신 테이블과 조인합니다</a:t>
            </a:r>
            <a:r>
              <a:rPr lang="en-US" altLang="ko-KR" sz="2400" dirty="0" smtClean="0"/>
              <a:t>.</a:t>
            </a:r>
          </a:p>
          <a:p>
            <a:pPr marL="457200" lvl="1" indent="0">
              <a:buNone/>
            </a:pPr>
            <a:r>
              <a:rPr lang="ko-KR" altLang="en-US" sz="2400" dirty="0" smtClean="0"/>
              <a:t>하나의 테이블로 같은 데이터를 가진 두 개 테이블을 조인하는 효과</a:t>
            </a:r>
            <a:r>
              <a:rPr lang="en-US" altLang="ko-KR" sz="2400" dirty="0" smtClean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7593</TotalTime>
  <Words>731</Words>
  <Application>Microsoft Office PowerPoint</Application>
  <PresentationFormat>화면 슬라이드 쇼(4:3)</PresentationFormat>
  <Paragraphs>260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Arial Unicode MS</vt:lpstr>
      <vt:lpstr>HY견명조</vt:lpstr>
      <vt:lpstr>굴림</vt:lpstr>
      <vt:lpstr>맑은 고딕</vt:lpstr>
      <vt:lpstr>Arial</vt:lpstr>
      <vt:lpstr>Georgia</vt:lpstr>
      <vt:lpstr>Times New Roman</vt:lpstr>
      <vt:lpstr>Verdana</vt:lpstr>
      <vt:lpstr>Wingdings</vt:lpstr>
      <vt:lpstr>Wingdings 2</vt:lpstr>
      <vt:lpstr>고려청자</vt:lpstr>
      <vt:lpstr>SQL – 외부조인과 유니온 - Database Basic -</vt:lpstr>
      <vt:lpstr>학습 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dc:description>PresentationLoad.com</dc:description>
  <cp:lastModifiedBy>ihlee</cp:lastModifiedBy>
  <cp:revision>1358</cp:revision>
  <dcterms:created xsi:type="dcterms:W3CDTF">2007-11-27T23:54:21Z</dcterms:created>
  <dcterms:modified xsi:type="dcterms:W3CDTF">2014-12-01T12:42:41Z</dcterms:modified>
</cp:coreProperties>
</file>