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25"/>
  </p:notesMasterIdLst>
  <p:handoutMasterIdLst>
    <p:handoutMasterId r:id="rId26"/>
  </p:handoutMasterIdLst>
  <p:sldIdLst>
    <p:sldId id="288" r:id="rId2"/>
    <p:sldId id="355" r:id="rId3"/>
    <p:sldId id="370" r:id="rId4"/>
    <p:sldId id="414" r:id="rId5"/>
    <p:sldId id="423" r:id="rId6"/>
    <p:sldId id="426" r:id="rId7"/>
    <p:sldId id="440" r:id="rId8"/>
    <p:sldId id="434" r:id="rId9"/>
    <p:sldId id="441" r:id="rId10"/>
    <p:sldId id="435" r:id="rId11"/>
    <p:sldId id="448" r:id="rId12"/>
    <p:sldId id="424" r:id="rId13"/>
    <p:sldId id="443" r:id="rId14"/>
    <p:sldId id="442" r:id="rId15"/>
    <p:sldId id="444" r:id="rId16"/>
    <p:sldId id="433" r:id="rId17"/>
    <p:sldId id="438" r:id="rId18"/>
    <p:sldId id="449" r:id="rId19"/>
    <p:sldId id="437" r:id="rId20"/>
    <p:sldId id="445" r:id="rId21"/>
    <p:sldId id="446" r:id="rId22"/>
    <p:sldId id="447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62E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9" autoAdjust="0"/>
    <p:restoredTop sz="94633" autoAdjust="0"/>
  </p:normalViewPr>
  <p:slideViewPr>
    <p:cSldViewPr snapToGrid="0">
      <p:cViewPr varScale="1">
        <p:scale>
          <a:sx n="113" d="100"/>
          <a:sy n="113" d="100"/>
        </p:scale>
        <p:origin x="163" y="96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36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07EB1E-4F39-47AC-ADCF-1C7934EF557F}" type="datetimeFigureOut">
              <a:rPr lang="en-US" smtClean="0"/>
              <a:pPr/>
              <a:t>12/16/2014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SQL –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제약조건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, </a:t>
            </a:r>
            <a:r>
              <a:rPr lang="ko-KR" altLang="en-US" sz="4000" dirty="0" err="1" smtClean="0">
                <a:solidFill>
                  <a:srgbClr val="FFFF00"/>
                </a:solidFill>
                <a:ea typeface="굴림" pitchFamily="50" charset="-127"/>
              </a:rPr>
              <a:t>뷰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,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트랜잭션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 Database Basic 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>
                <a:solidFill>
                  <a:srgbClr val="FFC000"/>
                </a:solidFill>
              </a:rPr>
              <a:t>변경 불가능한 </a:t>
            </a:r>
            <a:r>
              <a:rPr lang="ko-KR" altLang="en-US" sz="2800" dirty="0" err="1" smtClean="0">
                <a:solidFill>
                  <a:srgbClr val="FFC000"/>
                </a:solidFill>
              </a:rPr>
              <a:t>뷰</a:t>
            </a:r>
            <a:endParaRPr lang="en-US" altLang="ko-KR" sz="2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altLang="ko-KR" sz="2800" dirty="0" smtClean="0"/>
              <a:t>   SELECT</a:t>
            </a:r>
            <a:r>
              <a:rPr lang="ko-KR" altLang="en-US" sz="2800" dirty="0" smtClean="0"/>
              <a:t>만 가능하고</a:t>
            </a:r>
            <a:r>
              <a:rPr lang="en-US" altLang="ko-KR" sz="2800" dirty="0" smtClean="0"/>
              <a:t>, UPDATE, INSERT, DELETE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질의를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불가능한 </a:t>
            </a:r>
            <a:r>
              <a:rPr lang="ko-KR" altLang="en-US" sz="2800" dirty="0" err="1" smtClean="0"/>
              <a:t>뷰가</a:t>
            </a:r>
            <a:r>
              <a:rPr lang="ko-KR" altLang="en-US" sz="2800" dirty="0" smtClean="0"/>
              <a:t> 있습니다</a:t>
            </a:r>
            <a:r>
              <a:rPr lang="en-US" altLang="ko-KR" sz="2800" dirty="0" smtClean="0"/>
              <a:t>.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FontTx/>
              <a:buChar char="-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뷰의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정의에 다음을 포함하는 경우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  . </a:t>
            </a:r>
            <a:r>
              <a:rPr lang="ko-KR" altLang="en-US" sz="2400" dirty="0" smtClean="0"/>
              <a:t>집계함수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  . JOIN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  . group by, distinct, having, between, in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>
                <a:latin typeface="Arial Unicode MS"/>
                <a:ea typeface="Arial Unicode MS"/>
                <a:cs typeface="Arial Unicode MS"/>
              </a:rPr>
              <a:t>※ </a:t>
            </a:r>
            <a:r>
              <a:rPr lang="ko-KR" altLang="en-US" sz="2400" dirty="0" err="1" smtClean="0">
                <a:latin typeface="Arial Unicode MS"/>
                <a:ea typeface="Arial Unicode MS"/>
                <a:cs typeface="Arial Unicode MS"/>
              </a:rPr>
              <a:t>뷰는</a:t>
            </a:r>
            <a:r>
              <a:rPr lang="en-US" altLang="ko-KR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ko-KR" altLang="en-US" sz="2400" dirty="0" smtClean="0">
                <a:latin typeface="Arial Unicode MS"/>
                <a:ea typeface="Arial Unicode MS"/>
                <a:cs typeface="Arial Unicode MS"/>
              </a:rPr>
              <a:t>주로 조회하기 위해 사용</a:t>
            </a:r>
            <a:r>
              <a:rPr lang="en-US" altLang="ko-KR" sz="2400" dirty="0" smtClean="0">
                <a:latin typeface="Arial Unicode MS"/>
                <a:ea typeface="Arial Unicode MS"/>
                <a:cs typeface="Arial Unicode MS"/>
              </a:rPr>
              <a:t>.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en-US" altLang="ko-KR" sz="2800" dirty="0" err="1" smtClean="0"/>
              <a:t>book_sales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테이블에 대해 베스트셀러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위 데이터에 대한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뷰를</a:t>
            </a:r>
            <a:r>
              <a:rPr lang="ko-KR" altLang="en-US" sz="2800" dirty="0" smtClean="0"/>
              <a:t> 생성하고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해당 </a:t>
            </a:r>
            <a:r>
              <a:rPr lang="ko-KR" altLang="en-US" sz="2800" dirty="0" err="1" smtClean="0"/>
              <a:t>뷰를</a:t>
            </a:r>
            <a:r>
              <a:rPr lang="ko-KR" altLang="en-US" sz="2800" dirty="0" smtClean="0"/>
              <a:t> 이용하여  전체 베스트셀러를 검색하시오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>   </a:t>
            </a:r>
            <a:r>
              <a:rPr lang="ko-KR" altLang="en-US" sz="2800" dirty="0" smtClean="0"/>
              <a:t>또한</a:t>
            </a:r>
            <a:r>
              <a:rPr lang="en-US" altLang="ko-KR" sz="2800" dirty="0" smtClean="0"/>
              <a:t>, 5</a:t>
            </a:r>
            <a:r>
              <a:rPr lang="ko-KR" altLang="en-US" sz="2800" dirty="0" smtClean="0"/>
              <a:t>권 이상 판매된 베스트 셀러를 검색하시오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>   </a:t>
            </a:r>
            <a:r>
              <a:rPr lang="ko-KR" altLang="en-US" sz="2800" dirty="0" smtClean="0"/>
              <a:t>또한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베스트셀러 책을 </a:t>
            </a:r>
            <a:r>
              <a:rPr lang="en-US" altLang="ko-KR" sz="2800" dirty="0" smtClean="0"/>
              <a:t>insert (</a:t>
            </a:r>
            <a:r>
              <a:rPr lang="ko-KR" altLang="en-US" sz="2800" dirty="0" smtClean="0"/>
              <a:t>값</a:t>
            </a:r>
            <a:r>
              <a:rPr lang="en-US" altLang="ko-KR" sz="2800" dirty="0" smtClean="0">
                <a:sym typeface="Wingdings" pitchFamily="2" charset="2"/>
              </a:rPr>
              <a:t></a:t>
            </a:r>
            <a:r>
              <a:rPr lang="en-US" altLang="ko-KR" sz="2800" dirty="0" smtClean="0"/>
              <a:t>‘</a:t>
            </a:r>
            <a:r>
              <a:rPr lang="ko-KR" altLang="en-US" sz="2800" dirty="0" err="1" smtClean="0"/>
              <a:t>뷰에</a:t>
            </a:r>
            <a:r>
              <a:rPr lang="ko-KR" altLang="en-US" sz="2800" dirty="0" smtClean="0"/>
              <a:t> 대해서</a:t>
            </a:r>
            <a:r>
              <a:rPr lang="en-US" altLang="ko-KR" sz="2800" dirty="0" smtClean="0"/>
              <a:t>’, 10) </a:t>
            </a:r>
            <a:r>
              <a:rPr lang="ko-KR" altLang="en-US" sz="2800" dirty="0" smtClean="0"/>
              <a:t>해 보시오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- book </a:t>
            </a:r>
            <a:r>
              <a:rPr lang="ko-KR" altLang="en-US" sz="2400" dirty="0" smtClean="0"/>
              <a:t>테이블 사용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고급</a:t>
            </a:r>
            <a:r>
              <a:rPr lang="en-US" altLang="ko-KR" sz="2400" dirty="0" smtClean="0"/>
              <a:t> select </a:t>
            </a:r>
            <a:r>
              <a:rPr lang="ko-KR" altLang="en-US" sz="2400" dirty="0" smtClean="0"/>
              <a:t>강의자료 참고 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  - NEXT </a:t>
            </a:r>
            <a:r>
              <a:rPr lang="ko-KR" altLang="en-US" sz="2400" dirty="0" smtClean="0"/>
              <a:t>도서목록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xlsx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트랜잭션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(</a:t>
            </a:r>
            <a:r>
              <a:rPr lang="ko-KR" altLang="en-US" sz="2400" dirty="0" smtClean="0"/>
              <a:t>사용자 측면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작업의 논리적 단위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(</a:t>
            </a:r>
            <a:r>
              <a:rPr lang="ko-KR" altLang="en-US" sz="2400" dirty="0" smtClean="0"/>
              <a:t>시스템 측면</a:t>
            </a:r>
            <a:r>
              <a:rPr lang="en-US" altLang="ko-KR" sz="2400" dirty="0" smtClean="0"/>
              <a:t>) </a:t>
            </a:r>
            <a:r>
              <a:rPr lang="ko-KR" altLang="en-US" sz="2300" dirty="0" smtClean="0"/>
              <a:t>데이터들을 접근</a:t>
            </a:r>
            <a:r>
              <a:rPr lang="en-US" altLang="ko-KR" sz="2300" dirty="0" smtClean="0"/>
              <a:t>/</a:t>
            </a:r>
            <a:r>
              <a:rPr lang="ko-KR" altLang="en-US" sz="2300" dirty="0" smtClean="0"/>
              <a:t>변경하는 프로그램 단위</a:t>
            </a:r>
            <a:endParaRPr lang="en-US" altLang="ko-KR" sz="23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사례</a:t>
            </a:r>
            <a:endParaRPr lang="en-US" altLang="ko-KR" sz="2400" dirty="0" smtClean="0"/>
          </a:p>
          <a:p>
            <a:pPr lvl="1"/>
            <a:r>
              <a:rPr lang="en-US" altLang="ko-KR" sz="1800" dirty="0" smtClean="0"/>
              <a:t>(</a:t>
            </a:r>
            <a:r>
              <a:rPr lang="ko-KR" altLang="en-US" sz="1800" dirty="0" smtClean="0"/>
              <a:t>은행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계좌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1</a:t>
            </a:r>
            <a:r>
              <a:rPr lang="ko-KR" altLang="en-US" sz="1800" dirty="0" err="1" smtClean="0"/>
              <a:t>천만원을</a:t>
            </a:r>
            <a:r>
              <a:rPr lang="ko-KR" altLang="en-US" sz="1800" dirty="0" smtClean="0"/>
              <a:t> 이체한다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(</a:t>
            </a:r>
            <a:r>
              <a:rPr lang="ko-KR" altLang="en-US" sz="1800" dirty="0" smtClean="0"/>
              <a:t>학교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데이터베이스 강좌에 홍길동 학생이 </a:t>
            </a:r>
            <a:r>
              <a:rPr lang="ko-KR" altLang="en-US" sz="1800" dirty="0" err="1" smtClean="0"/>
              <a:t>수강신청한다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(</a:t>
            </a:r>
            <a:r>
              <a:rPr lang="ko-KR" altLang="en-US" sz="1800" dirty="0" smtClean="0"/>
              <a:t>항공</a:t>
            </a:r>
            <a:r>
              <a:rPr lang="en-US" altLang="ko-KR" sz="1800" dirty="0" smtClean="0"/>
              <a:t>) #123 </a:t>
            </a:r>
            <a:r>
              <a:rPr lang="ko-KR" altLang="en-US" sz="1800" dirty="0" smtClean="0"/>
              <a:t>항공기에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좌석이 사용가능한지 확인한다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r>
              <a:rPr lang="en-US" altLang="ko-KR" sz="1800" dirty="0" smtClean="0"/>
              <a:t>		       #123 </a:t>
            </a:r>
            <a:r>
              <a:rPr lang="ko-KR" altLang="en-US" sz="1800" dirty="0" smtClean="0"/>
              <a:t>항공기의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좌석을 예약한다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트랜잭션이 왜 필요한가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>
                <a:solidFill>
                  <a:srgbClr val="FFFF00"/>
                </a:solidFill>
              </a:rPr>
              <a:t>동시에 여러 사용자</a:t>
            </a:r>
            <a:r>
              <a:rPr lang="ko-KR" altLang="en-US" dirty="0" smtClean="0"/>
              <a:t>가 데이터를 공유하여 사용시에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문제가 발생하는데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문제를 해결하기 위한 방안이 필요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en-US" altLang="ko-KR" dirty="0" smtClean="0">
                <a:solidFill>
                  <a:srgbClr val="FFFF00"/>
                </a:solidFill>
              </a:rPr>
              <a:t>HW, SW </a:t>
            </a:r>
            <a:r>
              <a:rPr lang="ko-KR" altLang="en-US" dirty="0" smtClean="0">
                <a:solidFill>
                  <a:srgbClr val="FFFF00"/>
                </a:solidFill>
              </a:rPr>
              <a:t>에러</a:t>
            </a:r>
            <a:r>
              <a:rPr lang="ko-KR" altLang="en-US" dirty="0" smtClean="0"/>
              <a:t>와 같은 작업 실패에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 대한 대책이 필요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트랜잭션 시나리오</a:t>
            </a:r>
            <a:endParaRPr lang="en-US" altLang="ko-KR" sz="2400" dirty="0" smtClean="0"/>
          </a:p>
          <a:p>
            <a:pPr marL="514350" indent="-514350"/>
            <a:endParaRPr lang="en-US" altLang="ko-KR" sz="2400" dirty="0" smtClean="0"/>
          </a:p>
          <a:p>
            <a:pPr marL="514350" indent="-514350"/>
            <a:endParaRPr lang="en-US" altLang="ko-KR" sz="2400" dirty="0" smtClean="0"/>
          </a:p>
          <a:p>
            <a:pPr marL="514350" indent="-514350"/>
            <a:endParaRPr lang="en-US" altLang="ko-KR" sz="2400" dirty="0" smtClean="0"/>
          </a:p>
          <a:p>
            <a:pPr marL="514350" indent="-514350"/>
            <a:r>
              <a:rPr lang="ko-KR" altLang="en-US" sz="2400" dirty="0" err="1" smtClean="0"/>
              <a:t>원자성이</a:t>
            </a:r>
            <a:r>
              <a:rPr lang="ko-KR" altLang="en-US" sz="2400" dirty="0" smtClean="0"/>
              <a:t> 필요</a:t>
            </a:r>
            <a:r>
              <a:rPr lang="en-US" altLang="ko-KR" sz="2400" dirty="0" smtClean="0"/>
              <a:t>(all or nothing)</a:t>
            </a:r>
          </a:p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ko-KR" altLang="en-US" sz="2400" dirty="0" smtClean="0"/>
              <a:t>만약</a:t>
            </a:r>
            <a:r>
              <a:rPr lang="en-US" altLang="ko-KR" sz="2400" dirty="0" smtClean="0"/>
              <a:t>, 3</a:t>
            </a:r>
            <a:r>
              <a:rPr lang="ko-KR" altLang="en-US" sz="2400" dirty="0" err="1" smtClean="0"/>
              <a:t>번단계</a:t>
            </a:r>
            <a:r>
              <a:rPr lang="ko-KR" altLang="en-US" sz="2400" dirty="0" smtClean="0"/>
              <a:t> 후나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번 전에 트랜잭션이 실패한다면</a:t>
            </a:r>
            <a:r>
              <a:rPr lang="en-US" altLang="ko-KR" sz="2400" dirty="0" smtClean="0"/>
              <a:t>, DB </a:t>
            </a:r>
            <a:r>
              <a:rPr lang="ko-KR" altLang="en-US" sz="2400" dirty="0" smtClean="0"/>
              <a:t>상태는 비일관적 상태가 됩니다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지속성이 필요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ko-KR" altLang="en-US" sz="2400" dirty="0" smtClean="0"/>
              <a:t>사용자가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이체 완료를 </a:t>
            </a:r>
            <a:r>
              <a:rPr lang="ko-KR" altLang="en-US" sz="2400" dirty="0" err="1" smtClean="0"/>
              <a:t>통보받았다면</a:t>
            </a:r>
            <a:r>
              <a:rPr lang="en-US" altLang="ko-KR" sz="2400" dirty="0" smtClean="0"/>
              <a:t>, HW/SW </a:t>
            </a:r>
            <a:r>
              <a:rPr lang="ko-KR" altLang="en-US" sz="2400" dirty="0" smtClean="0"/>
              <a:t>에러가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 있더라도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변경은 유지되어야 합니다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75935" y="1204857"/>
            <a:ext cx="35607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/>
            <a:r>
              <a:rPr lang="ko-KR" altLang="en-US" dirty="0" smtClean="0"/>
              <a:t>계좌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10000$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pPr marL="268288" lvl="1" indent="-268288">
              <a:buFont typeface="Monotype Sorts" charset="2"/>
              <a:buNone/>
            </a:pPr>
            <a:r>
              <a:rPr lang="en-US" altLang="ko-KR" sz="1800" dirty="0" smtClean="0"/>
              <a:t>1.</a:t>
            </a:r>
            <a:r>
              <a:rPr lang="en-US" altLang="ko-KR" sz="1800" dirty="0" smtClean="0">
                <a:solidFill>
                  <a:srgbClr val="FFFF00"/>
                </a:solidFill>
              </a:rPr>
              <a:t>	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>read</a:t>
            </a:r>
            <a:r>
              <a:rPr lang="en-US" altLang="ko-KR" sz="1800" dirty="0" smtClean="0">
                <a:solidFill>
                  <a:srgbClr val="FFFF00"/>
                </a:solidFill>
              </a:rPr>
              <a:t>(</a:t>
            </a:r>
            <a:r>
              <a:rPr lang="en-US" altLang="ko-KR" sz="1800" i="1" dirty="0" smtClean="0">
                <a:solidFill>
                  <a:srgbClr val="FFFF00"/>
                </a:solidFill>
              </a:rPr>
              <a:t>A</a:t>
            </a:r>
            <a:r>
              <a:rPr lang="en-US" altLang="ko-KR" sz="1800" dirty="0" smtClean="0">
                <a:solidFill>
                  <a:srgbClr val="FFFF00"/>
                </a:solidFill>
              </a:rPr>
              <a:t>)</a:t>
            </a:r>
          </a:p>
          <a:p>
            <a:pPr marL="268288" lvl="1" indent="-268288">
              <a:buFont typeface="Monotype Sorts" charset="2"/>
              <a:buNone/>
            </a:pPr>
            <a:r>
              <a:rPr lang="en-US" altLang="ko-KR" sz="1800" dirty="0" smtClean="0"/>
              <a:t>2.	</a:t>
            </a:r>
            <a:r>
              <a:rPr lang="en-US" altLang="ko-KR" sz="1800" i="1" dirty="0" smtClean="0"/>
              <a:t>A</a:t>
            </a:r>
            <a:r>
              <a:rPr lang="en-US" altLang="ko-KR" sz="1800" dirty="0" smtClean="0"/>
              <a:t> := </a:t>
            </a:r>
            <a:r>
              <a:rPr lang="en-US" altLang="ko-KR" sz="1800" i="1" dirty="0" smtClean="0"/>
              <a:t>A – </a:t>
            </a:r>
            <a:r>
              <a:rPr lang="en-US" altLang="ko-KR" sz="1800" dirty="0" smtClean="0"/>
              <a:t>10000</a:t>
            </a:r>
          </a:p>
          <a:p>
            <a:pPr marL="268288" lvl="1" indent="-268288">
              <a:buFont typeface="Monotype Sorts" charset="2"/>
              <a:buNone/>
            </a:pPr>
            <a:r>
              <a:rPr lang="en-US" altLang="ko-KR" sz="1800" dirty="0" smtClean="0"/>
              <a:t>3.	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>write</a:t>
            </a:r>
            <a:r>
              <a:rPr lang="en-US" altLang="ko-KR" sz="1800" dirty="0" smtClean="0">
                <a:solidFill>
                  <a:srgbClr val="FFFF00"/>
                </a:solidFill>
              </a:rPr>
              <a:t>(</a:t>
            </a:r>
            <a:r>
              <a:rPr lang="en-US" altLang="ko-KR" sz="1800" i="1" dirty="0" smtClean="0">
                <a:solidFill>
                  <a:srgbClr val="FFFF00"/>
                </a:solidFill>
              </a:rPr>
              <a:t>A</a:t>
            </a:r>
            <a:r>
              <a:rPr lang="en-US" altLang="ko-KR" sz="1800" dirty="0" smtClean="0">
                <a:solidFill>
                  <a:srgbClr val="FFFF00"/>
                </a:solidFill>
              </a:rPr>
              <a:t>)</a:t>
            </a:r>
          </a:p>
          <a:p>
            <a:pPr marL="268288" lvl="1" indent="-268288">
              <a:buFont typeface="Monotype Sorts" charset="2"/>
              <a:buNone/>
            </a:pPr>
            <a:r>
              <a:rPr lang="en-US" altLang="ko-KR" sz="1800" dirty="0" smtClean="0"/>
              <a:t>4.	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>read</a:t>
            </a:r>
            <a:r>
              <a:rPr lang="en-US" altLang="ko-KR" sz="1800" dirty="0" smtClean="0">
                <a:solidFill>
                  <a:srgbClr val="FFFF00"/>
                </a:solidFill>
              </a:rPr>
              <a:t>(</a:t>
            </a:r>
            <a:r>
              <a:rPr lang="en-US" altLang="ko-KR" sz="1800" i="1" dirty="0" smtClean="0">
                <a:solidFill>
                  <a:srgbClr val="FFFF00"/>
                </a:solidFill>
              </a:rPr>
              <a:t>B</a:t>
            </a:r>
            <a:r>
              <a:rPr lang="en-US" altLang="ko-KR" sz="1800" dirty="0" smtClean="0">
                <a:solidFill>
                  <a:srgbClr val="FFFF00"/>
                </a:solidFill>
              </a:rPr>
              <a:t>)</a:t>
            </a:r>
          </a:p>
          <a:p>
            <a:pPr marL="268288" lvl="1" indent="-268288">
              <a:buFont typeface="Monotype Sorts" charset="2"/>
              <a:buNone/>
            </a:pPr>
            <a:r>
              <a:rPr lang="en-US" altLang="ko-KR" sz="1800" dirty="0" smtClean="0"/>
              <a:t>5.	</a:t>
            </a:r>
            <a:r>
              <a:rPr lang="en-US" altLang="ko-KR" sz="1800" i="1" dirty="0" smtClean="0"/>
              <a:t>B</a:t>
            </a:r>
            <a:r>
              <a:rPr lang="en-US" altLang="ko-KR" sz="1800" dirty="0" smtClean="0"/>
              <a:t> := </a:t>
            </a:r>
            <a:r>
              <a:rPr lang="en-US" altLang="ko-KR" sz="1800" i="1" dirty="0" smtClean="0"/>
              <a:t>B + </a:t>
            </a:r>
            <a:r>
              <a:rPr lang="en-US" altLang="ko-KR" sz="1800" dirty="0" smtClean="0"/>
              <a:t>10000</a:t>
            </a:r>
          </a:p>
          <a:p>
            <a:pPr marL="268288" lvl="1" indent="-268288">
              <a:buNone/>
            </a:pPr>
            <a:r>
              <a:rPr lang="en-US" altLang="ko-KR" sz="1800" b="1" dirty="0" smtClean="0"/>
              <a:t>6. 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>write</a:t>
            </a:r>
            <a:r>
              <a:rPr lang="en-US" altLang="ko-KR" sz="1800" dirty="0" smtClean="0">
                <a:solidFill>
                  <a:srgbClr val="FFFF00"/>
                </a:solidFill>
              </a:rPr>
              <a:t>(</a:t>
            </a:r>
            <a:r>
              <a:rPr lang="en-US" altLang="ko-KR" sz="1800" i="1" dirty="0" smtClean="0">
                <a:solidFill>
                  <a:srgbClr val="FFFF00"/>
                </a:solidFill>
              </a:rPr>
              <a:t>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트랜잭션 시나리오</a:t>
            </a:r>
            <a:endParaRPr lang="en-US" altLang="ko-KR" sz="2400" dirty="0" smtClean="0"/>
          </a:p>
          <a:p>
            <a:pPr marL="514350" indent="-514350"/>
            <a:endParaRPr lang="en-US" altLang="ko-KR" sz="2400" dirty="0" smtClean="0"/>
          </a:p>
          <a:p>
            <a:pPr marL="514350" indent="-514350"/>
            <a:endParaRPr lang="en-US" altLang="ko-KR" sz="2400" dirty="0" smtClean="0"/>
          </a:p>
          <a:p>
            <a:pPr marL="514350" indent="-514350"/>
            <a:endParaRPr lang="en-US" altLang="ko-KR" sz="2400" dirty="0" smtClean="0"/>
          </a:p>
          <a:p>
            <a:pPr marL="514350" indent="-514350"/>
            <a:r>
              <a:rPr lang="ko-KR" altLang="en-US" sz="2400" dirty="0" smtClean="0"/>
              <a:t>일관성이 필요</a:t>
            </a:r>
            <a:endParaRPr lang="en-US" altLang="ko-KR" sz="2400" dirty="0" smtClean="0"/>
          </a:p>
          <a:p>
            <a:pPr marL="268288" indent="-268288">
              <a:buNone/>
            </a:pPr>
            <a:r>
              <a:rPr lang="ko-KR" altLang="en-US" sz="2400" dirty="0" smtClean="0"/>
              <a:t>트랜잭션이 성공적으로 완료했다면</a:t>
            </a:r>
            <a:r>
              <a:rPr lang="en-US" altLang="ko-KR" sz="2400" dirty="0" smtClean="0"/>
              <a:t>, DB </a:t>
            </a:r>
            <a:r>
              <a:rPr lang="ko-KR" altLang="en-US" sz="2400" dirty="0" smtClean="0"/>
              <a:t>상태는 일관적 상태여야 합니다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트랜잭션 </a:t>
            </a:r>
            <a:r>
              <a:rPr lang="ko-KR" altLang="en-US" sz="2400" dirty="0" err="1" smtClean="0"/>
              <a:t>실행후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A+B </a:t>
            </a:r>
            <a:r>
              <a:rPr lang="ko-KR" altLang="en-US" sz="2400" dirty="0" smtClean="0"/>
              <a:t>값이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변하지 않음</a:t>
            </a:r>
            <a:r>
              <a:rPr lang="en-US" altLang="ko-KR" sz="2400" dirty="0" smtClean="0"/>
              <a:t>)</a:t>
            </a:r>
          </a:p>
          <a:p>
            <a:pPr marL="514350" indent="-514350"/>
            <a:r>
              <a:rPr lang="ko-KR" altLang="en-US" sz="2400" dirty="0" smtClean="0"/>
              <a:t>고립성이 필요</a:t>
            </a:r>
            <a:endParaRPr lang="en-US" altLang="ko-KR" sz="2400" dirty="0" smtClean="0"/>
          </a:p>
          <a:p>
            <a:pPr marL="268288" indent="-268288">
              <a:buNone/>
            </a:pPr>
            <a:r>
              <a:rPr lang="ko-KR" altLang="en-US" sz="2400" dirty="0" smtClean="0"/>
              <a:t>트랜잭션들은 서로 </a:t>
            </a:r>
            <a:r>
              <a:rPr lang="ko-KR" altLang="en-US" sz="2400" dirty="0" err="1" smtClean="0"/>
              <a:t>간섭없이</a:t>
            </a:r>
            <a:r>
              <a:rPr lang="ko-KR" altLang="en-US" sz="2400" dirty="0" smtClean="0"/>
              <a:t> 독립적으로 실행되어야 합니다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ko-KR" altLang="en-US" sz="2400" dirty="0" smtClean="0"/>
              <a:t>다른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트랜잭션이 부분 수행된 변경 데이터를 읽도록 허용된다면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비일관적인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의 값을 읽는 문제가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발생합니다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39267" y="925159"/>
            <a:ext cx="53895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/>
            <a:r>
              <a:rPr lang="en-US" altLang="ko-KR" sz="2400" b="1" dirty="0" smtClean="0"/>
              <a:t>            T1		     T2</a:t>
            </a:r>
          </a:p>
          <a:p>
            <a:pPr marL="268288" lvl="1" indent="-268288">
              <a:buFont typeface="Monotype Sorts" charset="2"/>
              <a:buNone/>
            </a:pPr>
            <a:r>
              <a:rPr lang="en-US" altLang="ko-KR" sz="1800" dirty="0" smtClean="0"/>
              <a:t>1.</a:t>
            </a:r>
            <a:r>
              <a:rPr lang="en-US" altLang="ko-KR" sz="1800" dirty="0" smtClean="0">
                <a:solidFill>
                  <a:srgbClr val="FFFF00"/>
                </a:solidFill>
              </a:rPr>
              <a:t>	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>read</a:t>
            </a:r>
            <a:r>
              <a:rPr lang="en-US" altLang="ko-KR" sz="1800" dirty="0" smtClean="0">
                <a:solidFill>
                  <a:srgbClr val="FFFF00"/>
                </a:solidFill>
              </a:rPr>
              <a:t>(</a:t>
            </a:r>
            <a:r>
              <a:rPr lang="en-US" altLang="ko-KR" sz="1800" i="1" dirty="0" smtClean="0">
                <a:solidFill>
                  <a:srgbClr val="FFFF00"/>
                </a:solidFill>
              </a:rPr>
              <a:t>A</a:t>
            </a:r>
            <a:r>
              <a:rPr lang="en-US" altLang="ko-KR" sz="1800" dirty="0" smtClean="0">
                <a:solidFill>
                  <a:srgbClr val="FFFF00"/>
                </a:solidFill>
              </a:rPr>
              <a:t>)</a:t>
            </a:r>
          </a:p>
          <a:p>
            <a:pPr marL="268288" lvl="1" indent="-268288">
              <a:buFont typeface="Monotype Sorts" charset="2"/>
              <a:buNone/>
            </a:pPr>
            <a:r>
              <a:rPr lang="en-US" altLang="ko-KR" sz="1800" dirty="0" smtClean="0"/>
              <a:t>2.	</a:t>
            </a:r>
            <a:r>
              <a:rPr lang="en-US" altLang="ko-KR" sz="1800" i="1" dirty="0" smtClean="0"/>
              <a:t>A</a:t>
            </a:r>
            <a:r>
              <a:rPr lang="en-US" altLang="ko-KR" sz="1800" dirty="0" smtClean="0"/>
              <a:t> := </a:t>
            </a:r>
            <a:r>
              <a:rPr lang="en-US" altLang="ko-KR" sz="1800" i="1" dirty="0" smtClean="0"/>
              <a:t>A – </a:t>
            </a:r>
            <a:r>
              <a:rPr lang="en-US" altLang="ko-KR" sz="1800" dirty="0" smtClean="0"/>
              <a:t>10000</a:t>
            </a:r>
          </a:p>
          <a:p>
            <a:pPr marL="342900" lvl="1" indent="-342900">
              <a:buFont typeface="Monotype Sorts" charset="2"/>
              <a:buAutoNum type="arabicPeriod" startAt="3"/>
            </a:pPr>
            <a:r>
              <a:rPr lang="en-US" altLang="ko-KR" sz="1800" b="1" dirty="0" smtClean="0">
                <a:solidFill>
                  <a:srgbClr val="FFFF00"/>
                </a:solidFill>
              </a:rPr>
              <a:t>write</a:t>
            </a:r>
            <a:r>
              <a:rPr lang="en-US" altLang="ko-KR" sz="1800" dirty="0" smtClean="0">
                <a:solidFill>
                  <a:srgbClr val="FFFF00"/>
                </a:solidFill>
              </a:rPr>
              <a:t>(</a:t>
            </a:r>
            <a:r>
              <a:rPr lang="en-US" altLang="ko-KR" sz="1800" i="1" dirty="0" smtClean="0">
                <a:solidFill>
                  <a:srgbClr val="FFFF00"/>
                </a:solidFill>
              </a:rPr>
              <a:t>A</a:t>
            </a:r>
            <a:r>
              <a:rPr lang="en-US" altLang="ko-KR" sz="1800" dirty="0" smtClean="0">
                <a:solidFill>
                  <a:srgbClr val="FFFF00"/>
                </a:solidFill>
              </a:rPr>
              <a:t>)</a:t>
            </a:r>
          </a:p>
          <a:p>
            <a:pPr marL="342900" lvl="1" indent="-342900"/>
            <a:r>
              <a:rPr lang="en-US" altLang="ko-KR" sz="1800" dirty="0" smtClean="0">
                <a:solidFill>
                  <a:srgbClr val="FFFF00"/>
                </a:solidFill>
              </a:rPr>
              <a:t>                                 </a:t>
            </a:r>
            <a:r>
              <a:rPr lang="en-US" altLang="ko-KR" sz="1800" dirty="0" smtClean="0"/>
              <a:t> read(A), read(B), print(A+B)</a:t>
            </a:r>
            <a:endParaRPr lang="en-US" altLang="ko-KR" sz="1800" dirty="0" smtClean="0">
              <a:solidFill>
                <a:srgbClr val="FFFF00"/>
              </a:solidFill>
            </a:endParaRPr>
          </a:p>
          <a:p>
            <a:pPr marL="268288" lvl="1" indent="-268288">
              <a:buFont typeface="Monotype Sorts" charset="2"/>
              <a:buNone/>
            </a:pPr>
            <a:r>
              <a:rPr lang="en-US" altLang="ko-KR" sz="1800" dirty="0" smtClean="0"/>
              <a:t>4.	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>read</a:t>
            </a:r>
            <a:r>
              <a:rPr lang="en-US" altLang="ko-KR" sz="1800" dirty="0" smtClean="0">
                <a:solidFill>
                  <a:srgbClr val="FFFF00"/>
                </a:solidFill>
              </a:rPr>
              <a:t>(</a:t>
            </a:r>
            <a:r>
              <a:rPr lang="en-US" altLang="ko-KR" sz="1800" i="1" dirty="0" smtClean="0">
                <a:solidFill>
                  <a:srgbClr val="FFFF00"/>
                </a:solidFill>
              </a:rPr>
              <a:t>B</a:t>
            </a:r>
            <a:r>
              <a:rPr lang="en-US" altLang="ko-KR" sz="1800" dirty="0" smtClean="0">
                <a:solidFill>
                  <a:srgbClr val="FFFF00"/>
                </a:solidFill>
              </a:rPr>
              <a:t>)</a:t>
            </a:r>
          </a:p>
          <a:p>
            <a:pPr marL="268288" lvl="1" indent="-268288">
              <a:buFont typeface="Monotype Sorts" charset="2"/>
              <a:buNone/>
            </a:pPr>
            <a:r>
              <a:rPr lang="en-US" altLang="ko-KR" sz="1800" dirty="0" smtClean="0"/>
              <a:t>5.	</a:t>
            </a:r>
            <a:r>
              <a:rPr lang="en-US" altLang="ko-KR" sz="1800" i="1" dirty="0" smtClean="0"/>
              <a:t>B</a:t>
            </a:r>
            <a:r>
              <a:rPr lang="en-US" altLang="ko-KR" sz="1800" dirty="0" smtClean="0"/>
              <a:t> := </a:t>
            </a:r>
            <a:r>
              <a:rPr lang="en-US" altLang="ko-KR" sz="1800" i="1" dirty="0" smtClean="0"/>
              <a:t>B + </a:t>
            </a:r>
            <a:r>
              <a:rPr lang="en-US" altLang="ko-KR" sz="1800" dirty="0" smtClean="0"/>
              <a:t>10000</a:t>
            </a:r>
          </a:p>
          <a:p>
            <a:pPr marL="268288" lvl="1" indent="-268288">
              <a:buNone/>
            </a:pPr>
            <a:r>
              <a:rPr lang="en-US" altLang="ko-KR" sz="1800" b="1" dirty="0" smtClean="0"/>
              <a:t>6. 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>write</a:t>
            </a:r>
            <a:r>
              <a:rPr lang="en-US" altLang="ko-KR" sz="1800" dirty="0" smtClean="0">
                <a:solidFill>
                  <a:srgbClr val="FFFF00"/>
                </a:solidFill>
              </a:rPr>
              <a:t>(</a:t>
            </a:r>
            <a:r>
              <a:rPr lang="en-US" altLang="ko-KR" sz="1800" i="1" dirty="0" smtClean="0">
                <a:solidFill>
                  <a:srgbClr val="FFFF00"/>
                </a:solidFill>
              </a:rPr>
              <a:t>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트랜잭션의 특성 </a:t>
            </a:r>
            <a:r>
              <a:rPr lang="en-US" altLang="ko-KR" sz="2800" dirty="0" smtClean="0"/>
              <a:t>(ACID)</a:t>
            </a:r>
          </a:p>
          <a:p>
            <a:pPr>
              <a:buNone/>
            </a:pPr>
            <a:r>
              <a:rPr lang="ko-KR" altLang="en-US" sz="2800" dirty="0" err="1" smtClean="0">
                <a:solidFill>
                  <a:srgbClr val="FFC000"/>
                </a:solidFill>
              </a:rPr>
              <a:t>원자성</a:t>
            </a:r>
            <a:r>
              <a:rPr lang="en-US" altLang="ko-KR" sz="2800" dirty="0" smtClean="0"/>
              <a:t>(</a:t>
            </a:r>
            <a:r>
              <a:rPr lang="en-US" altLang="ko-KR" sz="2800" dirty="0" smtClean="0">
                <a:solidFill>
                  <a:srgbClr val="FFFF00"/>
                </a:solidFill>
              </a:rPr>
              <a:t>A</a:t>
            </a:r>
            <a:r>
              <a:rPr lang="en-US" altLang="ko-KR" sz="2800" dirty="0" smtClean="0"/>
              <a:t>tomicity)</a:t>
            </a:r>
          </a:p>
          <a:p>
            <a:pPr>
              <a:buNone/>
            </a:pPr>
            <a:r>
              <a:rPr lang="en-US" altLang="ko-KR" sz="2200" dirty="0" smtClean="0"/>
              <a:t>			       : all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or nothing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FFC000"/>
                </a:solidFill>
              </a:rPr>
              <a:t>일관성</a:t>
            </a:r>
            <a:r>
              <a:rPr lang="en-US" altLang="ko-KR" sz="2800" dirty="0" smtClean="0"/>
              <a:t>(</a:t>
            </a:r>
            <a:r>
              <a:rPr lang="en-US" altLang="ko-KR" sz="2800" dirty="0" smtClean="0">
                <a:solidFill>
                  <a:srgbClr val="FFFF00"/>
                </a:solidFill>
              </a:rPr>
              <a:t>C</a:t>
            </a:r>
            <a:r>
              <a:rPr lang="en-US" altLang="ko-KR" sz="2800" dirty="0" smtClean="0"/>
              <a:t>onsistency)</a:t>
            </a:r>
          </a:p>
          <a:p>
            <a:pPr>
              <a:buNone/>
            </a:pPr>
            <a:r>
              <a:rPr lang="en-US" altLang="ko-KR" sz="2200" dirty="0" smtClean="0"/>
              <a:t>			       : </a:t>
            </a:r>
            <a:r>
              <a:rPr lang="ko-KR" altLang="en-US" sz="2200" dirty="0" smtClean="0"/>
              <a:t>일관적 상태</a:t>
            </a:r>
            <a:r>
              <a:rPr lang="en-US" altLang="ko-KR" sz="2200" dirty="0" smtClean="0">
                <a:latin typeface="맑은 고딕"/>
                <a:ea typeface="맑은 고딕"/>
              </a:rPr>
              <a:t>→</a:t>
            </a:r>
            <a:r>
              <a:rPr lang="ko-KR" altLang="en-US" sz="2200" dirty="0" smtClean="0"/>
              <a:t>일관적 상태</a:t>
            </a:r>
            <a:endParaRPr lang="en-US" altLang="ko-KR" sz="2200" dirty="0" smtClean="0"/>
          </a:p>
          <a:p>
            <a:pPr>
              <a:buNone/>
            </a:pPr>
            <a:r>
              <a:rPr lang="ko-KR" altLang="en-US" sz="2800" dirty="0" smtClean="0">
                <a:solidFill>
                  <a:srgbClr val="FFC000"/>
                </a:solidFill>
              </a:rPr>
              <a:t>고립성</a:t>
            </a:r>
            <a:r>
              <a:rPr lang="en-US" altLang="ko-KR" sz="2800" dirty="0" smtClean="0"/>
              <a:t>(</a:t>
            </a:r>
            <a:r>
              <a:rPr lang="en-US" altLang="ko-KR" sz="2800" dirty="0" smtClean="0">
                <a:solidFill>
                  <a:srgbClr val="FFFF00"/>
                </a:solidFill>
              </a:rPr>
              <a:t>I</a:t>
            </a:r>
            <a:r>
              <a:rPr lang="en-US" altLang="ko-KR" sz="2800" dirty="0" smtClean="0"/>
              <a:t>solation)</a:t>
            </a:r>
          </a:p>
          <a:p>
            <a:pPr>
              <a:buNone/>
            </a:pPr>
            <a:r>
              <a:rPr lang="en-US" altLang="ko-KR" sz="2200" dirty="0" smtClean="0"/>
              <a:t>			       : </a:t>
            </a:r>
            <a:r>
              <a:rPr lang="ko-KR" altLang="en-US" sz="2200" dirty="0" smtClean="0"/>
              <a:t>다른 트랜잭션과 </a:t>
            </a:r>
            <a:r>
              <a:rPr lang="ko-KR" altLang="en-US" sz="2200" dirty="0" err="1" smtClean="0"/>
              <a:t>비간섭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순차수행과 동일</a:t>
            </a:r>
            <a:endParaRPr lang="en-US" altLang="ko-KR" sz="2200" dirty="0" smtClean="0"/>
          </a:p>
          <a:p>
            <a:pPr>
              <a:buNone/>
            </a:pPr>
            <a:r>
              <a:rPr lang="ko-KR" altLang="en-US" sz="2800" dirty="0" smtClean="0">
                <a:solidFill>
                  <a:srgbClr val="FFC000"/>
                </a:solidFill>
              </a:rPr>
              <a:t>지속성</a:t>
            </a:r>
            <a:r>
              <a:rPr lang="en-US" altLang="ko-KR" sz="2800" dirty="0" smtClean="0"/>
              <a:t>(</a:t>
            </a:r>
            <a:r>
              <a:rPr lang="en-US" altLang="ko-KR" sz="2800" dirty="0" smtClean="0">
                <a:solidFill>
                  <a:srgbClr val="FFFF00"/>
                </a:solidFill>
              </a:rPr>
              <a:t>D</a:t>
            </a:r>
            <a:r>
              <a:rPr lang="en-US" altLang="ko-KR" sz="2800" dirty="0" smtClean="0"/>
              <a:t>urability)</a:t>
            </a:r>
          </a:p>
          <a:p>
            <a:pPr>
              <a:buNone/>
            </a:pPr>
            <a:r>
              <a:rPr lang="en-US" altLang="ko-KR" sz="2200" dirty="0" smtClean="0"/>
              <a:t>			       : </a:t>
            </a:r>
            <a:r>
              <a:rPr lang="ko-KR" altLang="en-US" sz="2200" dirty="0" smtClean="0"/>
              <a:t>완료 트랜잭션의 결과는 영구적</a:t>
            </a: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7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 smtClean="0"/>
              <a:t>트랜잭션의 사용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시작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- START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TRANSACTION;   // BEGIN</a:t>
            </a:r>
          </a:p>
          <a:p>
            <a:pPr>
              <a:buNone/>
            </a:pPr>
            <a:r>
              <a:rPr lang="ko-KR" altLang="en-US" sz="2800" dirty="0" smtClean="0"/>
              <a:t>완료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- COMMIT;</a:t>
            </a:r>
          </a:p>
          <a:p>
            <a:pPr>
              <a:buNone/>
            </a:pPr>
            <a:r>
              <a:rPr lang="ko-KR" altLang="en-US" sz="2800" dirty="0" smtClean="0"/>
              <a:t>취소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- ROLLBACK;</a:t>
            </a:r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>
                <a:latin typeface="Arial Unicode MS"/>
                <a:ea typeface="Arial Unicode MS"/>
                <a:cs typeface="Arial Unicode MS"/>
              </a:rPr>
              <a:t>※</a:t>
            </a:r>
            <a:r>
              <a:rPr lang="en-US" altLang="ko-KR" sz="2800" dirty="0" err="1" smtClean="0">
                <a:latin typeface="Arial Unicode MS"/>
                <a:ea typeface="Arial Unicode MS"/>
                <a:cs typeface="Arial Unicode MS"/>
              </a:rPr>
              <a:t>MySQL</a:t>
            </a:r>
            <a:r>
              <a:rPr lang="ko-KR" altLang="en-US" sz="2800" dirty="0" smtClean="0">
                <a:latin typeface="Arial Unicode MS"/>
                <a:ea typeface="Arial Unicode MS"/>
                <a:cs typeface="Arial Unicode MS"/>
              </a:rPr>
              <a:t>은 트랜잭션을 사용하려면</a:t>
            </a:r>
            <a:r>
              <a:rPr lang="en-US" altLang="ko-KR" sz="2800" dirty="0" smtClean="0">
                <a:latin typeface="Arial Unicode MS"/>
                <a:ea typeface="Arial Unicode MS"/>
                <a:cs typeface="Arial Unicode MS"/>
              </a:rPr>
              <a:t>, </a:t>
            </a:r>
          </a:p>
          <a:p>
            <a:pPr>
              <a:buNone/>
            </a:pPr>
            <a:r>
              <a:rPr lang="en-US" altLang="ko-KR" sz="2800" dirty="0" smtClean="0">
                <a:latin typeface="Arial Unicode MS"/>
                <a:ea typeface="Arial Unicode MS"/>
                <a:cs typeface="Arial Unicode MS"/>
              </a:rPr>
              <a:t>    </a:t>
            </a:r>
            <a:r>
              <a:rPr lang="ko-KR" altLang="en-US" sz="2800" dirty="0" smtClean="0">
                <a:latin typeface="Arial Unicode MS"/>
                <a:ea typeface="Arial Unicode MS"/>
                <a:cs typeface="Arial Unicode MS"/>
              </a:rPr>
              <a:t>저장엔진으로 </a:t>
            </a:r>
            <a:r>
              <a:rPr lang="en-US" altLang="ko-KR" sz="2800" dirty="0" err="1" smtClean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</a:rPr>
              <a:t>InnoDB</a:t>
            </a:r>
            <a:r>
              <a:rPr lang="ko-KR" altLang="en-US" sz="2800" dirty="0" smtClean="0">
                <a:latin typeface="Arial Unicode MS"/>
                <a:ea typeface="Arial Unicode MS"/>
                <a:cs typeface="Arial Unicode MS"/>
              </a:rPr>
              <a:t>를 사용해야 함</a:t>
            </a: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book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값을 수정해보고 값을 조회해 보시오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rollback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commit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트랜잭션을 이용한 </a:t>
            </a:r>
            <a:r>
              <a:rPr lang="en-US" altLang="ko-KR" sz="3600" dirty="0" smtClean="0"/>
              <a:t>DB </a:t>
            </a:r>
            <a:r>
              <a:rPr lang="ko-KR" altLang="en-US" sz="3600" dirty="0" smtClean="0"/>
              <a:t>작업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984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ODBC</a:t>
            </a:r>
            <a:r>
              <a:rPr lang="ko-KR" altLang="en-US" sz="2800" dirty="0" smtClean="0"/>
              <a:t>의 경우 </a:t>
            </a:r>
            <a:r>
              <a:rPr lang="en-US" altLang="ko-KR" sz="2800" dirty="0" smtClean="0"/>
              <a:t>auto </a:t>
            </a:r>
            <a:r>
              <a:rPr lang="en-US" altLang="ko-KR" sz="2800" dirty="0" err="1" smtClean="0"/>
              <a:t>commi</a:t>
            </a:r>
            <a:r>
              <a:rPr lang="ko-KR" altLang="en-US" sz="2800" dirty="0" smtClean="0"/>
              <a:t>이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기본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r>
              <a:rPr lang="en-US" altLang="ko-KR" sz="2800" dirty="0" smtClean="0"/>
              <a:t>SQL </a:t>
            </a:r>
            <a:r>
              <a:rPr lang="ko-KR" altLang="en-US" sz="2800" dirty="0" err="1" smtClean="0"/>
              <a:t>실행시마다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commi</a:t>
            </a:r>
            <a:r>
              <a:rPr lang="ko-KR" altLang="en-US" sz="2800" dirty="0" smtClean="0"/>
              <a:t>이 발생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따라서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기본 설정을 변경해야 트랜잭션을 사용할 수 있음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>   </a:t>
            </a:r>
            <a:r>
              <a:rPr lang="en-US" altLang="ko-KR" sz="2800" dirty="0" err="1" smtClean="0">
                <a:solidFill>
                  <a:srgbClr val="FFFF00"/>
                </a:solidFill>
              </a:rPr>
              <a:t>SQLSetConnectAttr</a:t>
            </a:r>
            <a:r>
              <a:rPr lang="en-US" altLang="ko-KR" sz="2800" dirty="0" smtClean="0">
                <a:solidFill>
                  <a:srgbClr val="FFFF00"/>
                </a:solidFill>
              </a:rPr>
              <a:t>(…,</a:t>
            </a:r>
            <a:r>
              <a:rPr lang="en-US" altLang="ko-KR" sz="1800" dirty="0" smtClean="0">
                <a:solidFill>
                  <a:srgbClr val="FFFF00"/>
                </a:solidFill>
              </a:rPr>
              <a:t>SQL_ATTR_AUTOCOMMIT</a:t>
            </a:r>
            <a:r>
              <a:rPr lang="en-US" altLang="ko-KR" sz="1800" dirty="0">
                <a:solidFill>
                  <a:srgbClr val="FFFF00"/>
                </a:solidFill>
              </a:rPr>
              <a:t>, SQL_AUTOCOMMIT_OFF </a:t>
            </a:r>
            <a:r>
              <a:rPr lang="en-US" altLang="ko-KR" sz="2800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FFFF00"/>
                </a:solidFill>
              </a:rPr>
              <a:t>   … </a:t>
            </a:r>
            <a:r>
              <a:rPr lang="en-US" altLang="ko-KR" sz="1800" dirty="0" err="1" smtClean="0"/>
              <a:t>SQLSetConnectAttr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후에 실행하는 명령문부터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</a:t>
            </a:r>
            <a:r>
              <a:rPr lang="en-US" altLang="ko-KR" sz="1800" dirty="0" err="1" smtClean="0">
                <a:solidFill>
                  <a:srgbClr val="FFFF00"/>
                </a:solidFill>
              </a:rPr>
              <a:t>SQLEndTran</a:t>
            </a:r>
            <a:r>
              <a:rPr lang="en-US" altLang="ko-KR" sz="1800" dirty="0" smtClean="0">
                <a:solidFill>
                  <a:srgbClr val="FFFF00"/>
                </a:solidFill>
              </a:rPr>
              <a:t>()</a:t>
            </a: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호출될때까지</a:t>
            </a:r>
            <a:r>
              <a:rPr lang="ko-KR" altLang="en-US" sz="1800" dirty="0" smtClean="0"/>
              <a:t> 하나의 트랜잭션</a:t>
            </a:r>
            <a:r>
              <a:rPr lang="en-US" altLang="ko-KR" sz="1800" dirty="0" smtClean="0"/>
              <a:t>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트랜잭션을 이용한 </a:t>
            </a:r>
            <a:r>
              <a:rPr lang="en-US" altLang="ko-KR" sz="3600" dirty="0"/>
              <a:t>DB </a:t>
            </a:r>
            <a:r>
              <a:rPr lang="ko-KR" altLang="en-US" sz="3600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9984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제약 조건과 </a:t>
            </a:r>
            <a:r>
              <a:rPr lang="ko-KR" altLang="en-US" sz="2400" dirty="0" err="1" smtClean="0">
                <a:solidFill>
                  <a:schemeClr val="tx1">
                    <a:lumMod val="95000"/>
                  </a:schemeClr>
                </a:solidFill>
              </a:rPr>
              <a:t>뷰를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이해하고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SQL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에서 사용할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트랜잭션을 이해하고 트랜잭션을 이용한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SQL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작업을 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93142" y="408790"/>
            <a:ext cx="8258204" cy="6260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…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rgbClr val="FFFF00"/>
                </a:solidFill>
              </a:rPr>
              <a:t>SQLSetConnectAttr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hDbc</a:t>
            </a:r>
            <a:r>
              <a:rPr lang="en-US" altLang="ko-KR" sz="1400" dirty="0"/>
              <a:t>, SQL_ATTR_AUTOCOMMIT, SQL_AUTOCOMMIT_OFF, </a:t>
            </a:r>
            <a:r>
              <a:rPr lang="en-US" altLang="ko-KR" sz="1400" dirty="0" smtClean="0"/>
              <a:t>	SQL_IS_INTEGER</a:t>
            </a:r>
            <a:r>
              <a:rPr lang="en-US" altLang="ko-KR" sz="1400" dirty="0"/>
              <a:t>); // *** transaction manual-commit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ret = </a:t>
            </a:r>
            <a:r>
              <a:rPr lang="en-US" altLang="ko-KR" sz="1400" dirty="0" err="1"/>
              <a:t>SQLConnect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hDbc</a:t>
            </a:r>
            <a:r>
              <a:rPr lang="en-US" altLang="ko-KR" sz="1400" dirty="0"/>
              <a:t>, (SQLWCHAR*)L"mysqlodbc64", SQL_NTS, </a:t>
            </a:r>
            <a:r>
              <a:rPr lang="en-US" altLang="ko-KR" sz="1400" dirty="0" smtClean="0"/>
              <a:t>		(</a:t>
            </a:r>
            <a:r>
              <a:rPr lang="en-US" altLang="ko-KR" sz="1400" dirty="0"/>
              <a:t>SQLWCHAR*)</a:t>
            </a:r>
            <a:r>
              <a:rPr lang="en-US" altLang="ko-KR" sz="1400" dirty="0" err="1"/>
              <a:t>L"nextuser</a:t>
            </a:r>
            <a:r>
              <a:rPr lang="en-US" altLang="ko-KR" sz="1400" dirty="0"/>
              <a:t>", SQL_NTS</a:t>
            </a:r>
            <a:r>
              <a:rPr lang="en-US" altLang="ko-KR" sz="1400" dirty="0" smtClean="0"/>
              <a:t>, (</a:t>
            </a:r>
            <a:r>
              <a:rPr lang="en-US" altLang="ko-KR" sz="1400" dirty="0"/>
              <a:t>SQLWCHAR*)</a:t>
            </a:r>
            <a:r>
              <a:rPr lang="en-US" altLang="ko-KR" sz="1400" dirty="0" err="1"/>
              <a:t>L"dbgood</a:t>
            </a:r>
            <a:r>
              <a:rPr lang="en-US" altLang="ko-KR" sz="1400" dirty="0"/>
              <a:t>", SQL_NTS);</a:t>
            </a:r>
          </a:p>
          <a:p>
            <a:pPr marL="0" indent="0">
              <a:buNone/>
            </a:pPr>
            <a:r>
              <a:rPr lang="en-US" altLang="ko-KR" sz="1400" dirty="0" err="1"/>
              <a:t>printf</a:t>
            </a:r>
            <a:r>
              <a:rPr lang="en-US" altLang="ko-KR" sz="1400" dirty="0"/>
              <a:t>("ret4 = %d\n", ret);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if (ret == SQL_SUCCESS || ret == SQL_SUCCESS_WITH_INFO)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("SQL Connect Ok\n");</a:t>
            </a:r>
          </a:p>
          <a:p>
            <a:pPr marL="0" indent="0">
              <a:buNone/>
            </a:pPr>
            <a:r>
              <a:rPr lang="en-US" altLang="ko-KR" sz="1400" dirty="0"/>
              <a:t>else  {  // display error code when we get error</a:t>
            </a:r>
          </a:p>
          <a:p>
            <a:pPr marL="0" indent="0">
              <a:buNone/>
            </a:pPr>
            <a:r>
              <a:rPr lang="en-US" altLang="ko-KR" sz="1400" dirty="0" smtClean="0"/>
              <a:t>	return</a:t>
            </a:r>
            <a:r>
              <a:rPr lang="en-US" altLang="ko-KR" sz="1400" dirty="0"/>
              <a:t>(-1);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// </a:t>
            </a:r>
            <a:r>
              <a:rPr lang="ko-KR" altLang="en-US" sz="1400" dirty="0"/>
              <a:t>명령핸들</a:t>
            </a:r>
          </a:p>
          <a:p>
            <a:pPr marL="0" indent="0">
              <a:buNone/>
            </a:pPr>
            <a:r>
              <a:rPr lang="en-US" altLang="ko-KR" sz="1400" dirty="0"/>
              <a:t>ret = </a:t>
            </a:r>
            <a:r>
              <a:rPr lang="en-US" altLang="ko-KR" sz="1400" dirty="0" err="1"/>
              <a:t>SQLAllocHandle</a:t>
            </a:r>
            <a:r>
              <a:rPr lang="en-US" altLang="ko-KR" sz="1400" dirty="0"/>
              <a:t>(SQL_HANDLE_STMT, </a:t>
            </a:r>
            <a:r>
              <a:rPr lang="en-US" altLang="ko-KR" sz="1400" dirty="0" err="1"/>
              <a:t>hDbc</a:t>
            </a:r>
            <a:r>
              <a:rPr lang="en-US" altLang="ko-KR" sz="1400" dirty="0"/>
              <a:t>, &amp;</a:t>
            </a:r>
            <a:r>
              <a:rPr lang="en-US" altLang="ko-KR" sz="1400" dirty="0" err="1"/>
              <a:t>hStmt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ret = </a:t>
            </a:r>
            <a:r>
              <a:rPr lang="en-US" altLang="ko-KR" sz="1400" dirty="0" err="1"/>
              <a:t>SQLExecDirect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hStmt</a:t>
            </a:r>
            <a:r>
              <a:rPr lang="en-US" altLang="ko-KR" sz="1400" dirty="0"/>
              <a:t>, (SQLWCHAR*)</a:t>
            </a:r>
          </a:p>
          <a:p>
            <a:pPr marL="0" indent="0">
              <a:buNone/>
            </a:pPr>
            <a:r>
              <a:rPr lang="en-US" altLang="ko-KR" sz="1400" dirty="0"/>
              <a:t>     </a:t>
            </a:r>
            <a:r>
              <a:rPr lang="en-US" altLang="ko-KR" sz="1400" dirty="0" smtClean="0"/>
              <a:t>	L"INSERT </a:t>
            </a:r>
            <a:r>
              <a:rPr lang="en-US" altLang="ko-KR" sz="1400" dirty="0"/>
              <a:t>INTO book(title, author, publication)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values</a:t>
            </a:r>
            <a:r>
              <a:rPr lang="en-US" altLang="ko-KR" sz="1400" dirty="0"/>
              <a:t>('Head First SQL test','</a:t>
            </a:r>
            <a:r>
              <a:rPr lang="ko-KR" altLang="en-US" sz="1400" dirty="0"/>
              <a:t>린 </a:t>
            </a:r>
            <a:r>
              <a:rPr lang="ko-KR" altLang="en-US" sz="1400" dirty="0" err="1"/>
              <a:t>베일리</a:t>
            </a:r>
            <a:r>
              <a:rPr lang="en-US" altLang="ko-KR" sz="1400" dirty="0"/>
              <a:t>','</a:t>
            </a:r>
            <a:r>
              <a:rPr lang="ko-KR" altLang="en-US" sz="1400" dirty="0" err="1"/>
              <a:t>한빛미디어</a:t>
            </a:r>
            <a:r>
              <a:rPr lang="en-US" altLang="ko-KR" sz="1400" dirty="0" smtClean="0"/>
              <a:t>')",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  </a:t>
            </a:r>
            <a:r>
              <a:rPr lang="en-US" altLang="ko-KR" sz="1400" dirty="0"/>
              <a:t>SQL_NTS);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605194" y="3410174"/>
            <a:ext cx="19578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68288" lvl="1" indent="-268288" algn="ctr"/>
            <a:r>
              <a:rPr lang="ko-KR" altLang="en-US" sz="1800" i="1" dirty="0" smtClean="0">
                <a:solidFill>
                  <a:schemeClr val="bg1"/>
                </a:solidFill>
              </a:rPr>
              <a:t>프로그램 예</a:t>
            </a:r>
            <a:endParaRPr lang="en-US" altLang="ko-KR" sz="18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946672"/>
            <a:ext cx="8258204" cy="5637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if (ret == SQL_SUCCESS) {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SQLEndTran</a:t>
            </a:r>
            <a:r>
              <a:rPr lang="en-US" altLang="ko-KR" sz="1600" dirty="0" smtClean="0"/>
              <a:t>(SQL_HANDLE_DBC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hDbc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SQL_COMMIT);</a:t>
            </a:r>
            <a:endParaRPr lang="en-US" altLang="ko-KR" sz="1600" dirty="0"/>
          </a:p>
          <a:p>
            <a:pPr marL="0" indent="0">
              <a:buNone/>
            </a:pPr>
            <a:r>
              <a:rPr lang="fr-FR" altLang="ko-KR" sz="1600" dirty="0" smtClean="0"/>
              <a:t>	_</a:t>
            </a:r>
            <a:r>
              <a:rPr lang="fr-FR" altLang="ko-KR" sz="1600" dirty="0"/>
              <a:t>tprintf(_T(" insert success \n") );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else {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SQLEndTran</a:t>
            </a:r>
            <a:r>
              <a:rPr lang="en-US" altLang="ko-KR" sz="1600" dirty="0" smtClean="0"/>
              <a:t>(SQL_HANDLE_DBC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hDbc</a:t>
            </a:r>
            <a:r>
              <a:rPr lang="en-US" altLang="ko-KR" sz="1600" dirty="0"/>
              <a:t>, SQL_ROLLBACK);</a:t>
            </a:r>
          </a:p>
          <a:p>
            <a:pPr marL="0" indent="0">
              <a:buNone/>
            </a:pPr>
            <a:r>
              <a:rPr lang="en-US" altLang="ko-KR" sz="1600" dirty="0" smtClean="0"/>
              <a:t>	_</a:t>
            </a:r>
            <a:r>
              <a:rPr lang="en-US" altLang="ko-KR" sz="1600" dirty="0" err="1"/>
              <a:t>tprintf</a:t>
            </a:r>
            <a:r>
              <a:rPr lang="en-US" altLang="ko-KR" sz="1600" dirty="0"/>
              <a:t>(_T("rollback!! \n") 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//</a:t>
            </a:r>
            <a:r>
              <a:rPr lang="ko-KR" altLang="en-US" sz="1600" dirty="0"/>
              <a:t>접속 종료 및 반환</a:t>
            </a:r>
          </a:p>
          <a:p>
            <a:pPr marL="0" indent="0">
              <a:buNone/>
            </a:pPr>
            <a:r>
              <a:rPr lang="en-US" altLang="ko-KR" sz="1600" dirty="0"/>
              <a:t>if (</a:t>
            </a:r>
            <a:r>
              <a:rPr lang="en-US" altLang="ko-KR" sz="1600" dirty="0" err="1"/>
              <a:t>hStmt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SQLFreeHandle</a:t>
            </a:r>
            <a:r>
              <a:rPr lang="en-US" altLang="ko-KR" sz="1600" dirty="0"/>
              <a:t>(SQL_HANDLE_STMT, </a:t>
            </a:r>
            <a:r>
              <a:rPr lang="en-US" altLang="ko-KR" sz="1600" dirty="0" err="1"/>
              <a:t>hStmt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if (</a:t>
            </a:r>
            <a:r>
              <a:rPr lang="en-US" altLang="ko-KR" sz="1600" dirty="0" err="1"/>
              <a:t>hDbc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SQLDisconnect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hDbc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if (</a:t>
            </a:r>
            <a:r>
              <a:rPr lang="en-US" altLang="ko-KR" sz="1600" dirty="0" err="1"/>
              <a:t>hDbc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SQLFreeHandle</a:t>
            </a:r>
            <a:r>
              <a:rPr lang="en-US" altLang="ko-KR" sz="1600" dirty="0"/>
              <a:t>(SQL_HANDLE_DBC, </a:t>
            </a:r>
            <a:r>
              <a:rPr lang="en-US" altLang="ko-KR" sz="1600" dirty="0" err="1"/>
              <a:t>hDbc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if (</a:t>
            </a:r>
            <a:r>
              <a:rPr lang="en-US" altLang="ko-KR" sz="1600" dirty="0" err="1"/>
              <a:t>hEnv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SQLFreeHandle</a:t>
            </a:r>
            <a:r>
              <a:rPr lang="en-US" altLang="ko-KR" sz="1600" dirty="0"/>
              <a:t>(SQL_HANDLE_ENV, </a:t>
            </a:r>
            <a:r>
              <a:rPr lang="en-US" altLang="ko-KR" sz="1600" dirty="0" err="1"/>
              <a:t>hEnv</a:t>
            </a:r>
            <a:r>
              <a:rPr lang="en-US" altLang="ko-KR" sz="1600" dirty="0" smtClean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...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도서를 판매하는 프로그램의 일부를 작성해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봅시다</a:t>
            </a:r>
            <a:r>
              <a:rPr lang="en-US" altLang="ko-KR" sz="2800" dirty="0" smtClean="0"/>
              <a:t>. book </a:t>
            </a:r>
            <a:r>
              <a:rPr lang="ko-KR" altLang="en-US" sz="2800" dirty="0" smtClean="0"/>
              <a:t>테이블의 </a:t>
            </a:r>
            <a:r>
              <a:rPr lang="en-US" altLang="ko-KR" sz="2800" dirty="0" smtClean="0"/>
              <a:t>inventory </a:t>
            </a:r>
            <a:r>
              <a:rPr lang="ko-KR" altLang="en-US" sz="2800" dirty="0" smtClean="0"/>
              <a:t>값을 </a:t>
            </a:r>
            <a:r>
              <a:rPr lang="en-US" altLang="ko-KR" sz="2800" dirty="0" smtClean="0"/>
              <a:t>-1</a:t>
            </a:r>
            <a:r>
              <a:rPr lang="ko-KR" altLang="en-US" sz="2800" dirty="0" smtClean="0"/>
              <a:t>하고</a:t>
            </a:r>
            <a:r>
              <a:rPr lang="en-US" altLang="ko-KR" sz="2800" dirty="0" smtClean="0"/>
              <a:t> 0</a:t>
            </a:r>
            <a:r>
              <a:rPr lang="ko-KR" altLang="en-US" sz="2800" dirty="0" smtClean="0"/>
              <a:t>보다 작은 값인 경우에 </a:t>
            </a:r>
            <a:r>
              <a:rPr lang="en-US" altLang="ko-KR" sz="2800" dirty="0" smtClean="0"/>
              <a:t>rollback</a:t>
            </a:r>
            <a:r>
              <a:rPr lang="ko-KR" altLang="en-US" sz="2800" dirty="0" smtClean="0"/>
              <a:t>하고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이상일 경우 </a:t>
            </a:r>
            <a:r>
              <a:rPr lang="en-US" altLang="ko-KR" sz="2800" dirty="0" smtClean="0"/>
              <a:t>commit</a:t>
            </a:r>
            <a:r>
              <a:rPr lang="ko-KR" altLang="en-US" sz="2800" dirty="0" smtClean="0"/>
              <a:t>하도록 프로그램을 작성하시오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>  - C++(Java) </a:t>
            </a:r>
            <a:r>
              <a:rPr lang="ko-KR" altLang="en-US" sz="2800" dirty="0" smtClean="0"/>
              <a:t>프로그램이나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 </a:t>
            </a:r>
            <a:r>
              <a:rPr lang="ko-KR" altLang="en-US" sz="2800" dirty="0" smtClean="0"/>
              <a:t>웹 프로그램으로 작성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시나리오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= </a:t>
            </a:r>
            <a:r>
              <a:rPr lang="ko-KR" altLang="en-US" sz="2400" dirty="0" err="1" smtClean="0"/>
              <a:t>이창업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/>
              <a:t>여러 테이블에 대한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도 알게 되어서 다양한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조작 및 프로그래밍이 가능하게 되었어요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그런데 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뿐만 아니라 여러 직원들도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사용해야 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데이터를 여러 명이 공유하여 동시에 사용할 경우에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데이터가 잘못 변경되거나 데이터 일관성이 깨질 수 </a:t>
            </a:r>
            <a:r>
              <a:rPr lang="ko-KR" altLang="en-US" dirty="0" err="1" smtClean="0"/>
              <a:t>있다네요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그것을 막는 방법에 대해서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공부할 필요가 있네요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CHECK </a:t>
            </a:r>
            <a:r>
              <a:rPr lang="ko-KR" altLang="en-US" dirty="0" smtClean="0"/>
              <a:t>제약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열에 넣을 수 있는 값을 제한합니다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sz="2400" dirty="0" smtClean="0"/>
          </a:p>
          <a:p>
            <a:pPr lvl="1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en-US" altLang="ko-KR" sz="2400" dirty="0" smtClean="0">
                <a:solidFill>
                  <a:srgbClr val="FFFF00"/>
                </a:solidFill>
              </a:rPr>
              <a:t>CREATE TABLE </a:t>
            </a:r>
            <a:r>
              <a:rPr lang="en-US" altLang="ko-KR" sz="2400" dirty="0" smtClean="0"/>
              <a:t>order (</a:t>
            </a:r>
          </a:p>
          <a:p>
            <a:pPr lvl="1">
              <a:buNone/>
            </a:pPr>
            <a:r>
              <a:rPr lang="en-US" altLang="ko-KR" sz="2400" dirty="0" smtClean="0"/>
              <a:t>         id INT AUTO_INCREMENT PRIMARY KEY, </a:t>
            </a:r>
          </a:p>
          <a:p>
            <a:pPr lvl="1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payType</a:t>
            </a:r>
            <a:r>
              <a:rPr lang="en-US" altLang="ko-KR" dirty="0" smtClean="0"/>
              <a:t> CHAR(1) </a:t>
            </a:r>
          </a:p>
          <a:p>
            <a:pPr lvl="1">
              <a:buNone/>
            </a:pPr>
            <a:r>
              <a:rPr lang="en-US" altLang="ko-KR" dirty="0" smtClean="0"/>
              <a:t>             </a:t>
            </a:r>
            <a:r>
              <a:rPr lang="en-US" altLang="ko-KR" dirty="0" smtClean="0">
                <a:solidFill>
                  <a:srgbClr val="FFC000"/>
                </a:solidFill>
              </a:rPr>
              <a:t>CHECK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payType</a:t>
            </a:r>
            <a:r>
              <a:rPr lang="en-US" altLang="ko-KR" dirty="0" smtClean="0"/>
              <a:t> IN( ‘M’, ‘C’, ‘E’))</a:t>
            </a:r>
          </a:p>
          <a:p>
            <a:pPr lvl="1">
              <a:buNone/>
            </a:pPr>
            <a:r>
              <a:rPr lang="en-US" altLang="ko-KR" dirty="0" smtClean="0"/>
              <a:t>      )</a:t>
            </a:r>
          </a:p>
          <a:p>
            <a:pPr lvl="1">
              <a:buNone/>
            </a:pPr>
            <a:r>
              <a:rPr lang="en-US" altLang="ko-KR" sz="2400" dirty="0" smtClean="0">
                <a:solidFill>
                  <a:srgbClr val="92D050"/>
                </a:solidFill>
              </a:rPr>
              <a:t>   </a:t>
            </a:r>
            <a:r>
              <a:rPr lang="en-US" altLang="ko-KR" sz="2400" dirty="0" smtClean="0">
                <a:solidFill>
                  <a:srgbClr val="92D050"/>
                </a:solidFill>
                <a:latin typeface="Arial Unicode MS"/>
                <a:ea typeface="Arial Unicode MS"/>
                <a:cs typeface="Arial Unicode MS"/>
              </a:rPr>
              <a:t>※ </a:t>
            </a:r>
            <a:r>
              <a:rPr lang="en-US" altLang="ko-KR" sz="2400" dirty="0" err="1" smtClean="0">
                <a:solidFill>
                  <a:srgbClr val="92D050"/>
                </a:solidFill>
                <a:latin typeface="Arial Unicode MS"/>
                <a:ea typeface="Arial Unicode MS"/>
                <a:cs typeface="Arial Unicode MS"/>
              </a:rPr>
              <a:t>MySQL</a:t>
            </a:r>
            <a:r>
              <a:rPr lang="ko-KR" altLang="en-US" sz="2400" dirty="0" smtClean="0">
                <a:solidFill>
                  <a:srgbClr val="92D050"/>
                </a:solidFill>
                <a:latin typeface="Arial Unicode MS"/>
                <a:ea typeface="Arial Unicode MS"/>
                <a:cs typeface="Arial Unicode MS"/>
              </a:rPr>
              <a:t>은 </a:t>
            </a:r>
            <a:r>
              <a:rPr lang="en-US" altLang="ko-KR" sz="2400" dirty="0" smtClean="0">
                <a:solidFill>
                  <a:srgbClr val="92D050"/>
                </a:solidFill>
                <a:latin typeface="Arial Unicode MS"/>
                <a:ea typeface="Arial Unicode MS"/>
                <a:cs typeface="Arial Unicode MS"/>
              </a:rPr>
              <a:t>CHECK</a:t>
            </a:r>
            <a:r>
              <a:rPr lang="ko-KR" altLang="en-US" sz="2400" dirty="0" smtClean="0">
                <a:solidFill>
                  <a:srgbClr val="92D050"/>
                </a:solidFill>
                <a:latin typeface="Arial Unicode MS"/>
                <a:ea typeface="Arial Unicode MS"/>
                <a:cs typeface="Arial Unicode MS"/>
              </a:rPr>
              <a:t>가 등록은 되지만</a:t>
            </a:r>
            <a:r>
              <a:rPr lang="en-US" altLang="ko-KR" sz="2400" dirty="0" smtClean="0">
                <a:solidFill>
                  <a:srgbClr val="92D050"/>
                </a:solidFill>
                <a:latin typeface="Arial Unicode MS"/>
                <a:ea typeface="Arial Unicode MS"/>
                <a:cs typeface="Arial Unicode MS"/>
              </a:rPr>
              <a:t>,</a:t>
            </a:r>
          </a:p>
          <a:p>
            <a:pPr lvl="1">
              <a:buNone/>
            </a:pPr>
            <a:r>
              <a:rPr lang="en-US" altLang="ko-KR" sz="2400" dirty="0" smtClean="0">
                <a:solidFill>
                  <a:srgbClr val="92D050"/>
                </a:solidFill>
                <a:latin typeface="Arial Unicode MS"/>
                <a:ea typeface="Arial Unicode MS"/>
                <a:cs typeface="Arial Unicode MS"/>
              </a:rPr>
              <a:t>        </a:t>
            </a:r>
            <a:r>
              <a:rPr lang="ko-KR" altLang="en-US" sz="2400" dirty="0" smtClean="0">
                <a:solidFill>
                  <a:srgbClr val="92D050"/>
                </a:solidFill>
                <a:latin typeface="Arial Unicode MS"/>
                <a:ea typeface="Arial Unicode MS"/>
                <a:cs typeface="Arial Unicode MS"/>
              </a:rPr>
              <a:t>동작하지</a:t>
            </a:r>
            <a:r>
              <a:rPr lang="en-US" altLang="ko-KR" sz="2400" dirty="0" smtClean="0">
                <a:solidFill>
                  <a:srgbClr val="92D05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ko-KR" altLang="en-US" sz="2400" dirty="0" smtClean="0">
                <a:solidFill>
                  <a:srgbClr val="92D050"/>
                </a:solidFill>
                <a:latin typeface="Arial Unicode MS"/>
                <a:ea typeface="Arial Unicode MS"/>
                <a:cs typeface="Arial Unicode MS"/>
              </a:rPr>
              <a:t>않음</a:t>
            </a:r>
            <a:endParaRPr lang="en-US" altLang="ko-KR" sz="2400" dirty="0" smtClean="0">
              <a:solidFill>
                <a:srgbClr val="92D05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제약조건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 </a:t>
            </a:r>
            <a:r>
              <a:rPr lang="ko-KR" altLang="en-US" dirty="0" smtClean="0"/>
              <a:t>책의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큰 값으로 </a:t>
            </a:r>
            <a:r>
              <a:rPr lang="ko-KR" altLang="en-US" dirty="0" err="1" smtClean="0"/>
              <a:t>자동증가되고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원 이상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만원 이하가 되도록 </a:t>
            </a:r>
            <a:r>
              <a:rPr lang="en-US" altLang="ko-KR" dirty="0" smtClean="0"/>
              <a:t>book </a:t>
            </a:r>
            <a:r>
              <a:rPr lang="ko-KR" altLang="en-US" dirty="0" smtClean="0"/>
              <a:t>테이블을 생성한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레코드를 삽입해서</a:t>
            </a:r>
            <a:r>
              <a:rPr lang="en-US" altLang="ko-KR" dirty="0"/>
              <a:t> </a:t>
            </a:r>
            <a:r>
              <a:rPr lang="en-US" altLang="ko-KR" dirty="0" smtClean="0"/>
              <a:t>CHECK </a:t>
            </a:r>
            <a:r>
              <a:rPr lang="ko-KR" altLang="en-US" dirty="0" smtClean="0"/>
              <a:t>제약조건의 동작을 확인해 보세요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 err="1" smtClean="0"/>
              <a:t>뷰</a:t>
            </a:r>
            <a:r>
              <a:rPr lang="en-US" altLang="ko-KR" sz="2800" dirty="0" smtClean="0"/>
              <a:t>(View)</a:t>
            </a:r>
          </a:p>
          <a:p>
            <a:pPr marL="457200" lvl="1" indent="0">
              <a:buNone/>
            </a:pPr>
            <a:r>
              <a:rPr lang="ko-KR" altLang="en-US" sz="2400" dirty="0" smtClean="0"/>
              <a:t>하나 이상의 테이블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또는 다른 </a:t>
            </a:r>
            <a:r>
              <a:rPr lang="ko-KR" altLang="en-US" sz="2400" dirty="0" err="1" smtClean="0"/>
              <a:t>뷰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에서 원하는 데이터를 선택하여 </a:t>
            </a:r>
            <a:r>
              <a:rPr lang="ko-KR" altLang="en-US" sz="2400" dirty="0" smtClean="0">
                <a:solidFill>
                  <a:srgbClr val="FFC000"/>
                </a:solidFill>
              </a:rPr>
              <a:t>가상의 테이블</a:t>
            </a:r>
            <a:r>
              <a:rPr lang="ko-KR" altLang="en-US" sz="2400" dirty="0" smtClean="0"/>
              <a:t>로 정의한 것</a:t>
            </a: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형식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CREATE</a:t>
            </a:r>
            <a:r>
              <a:rPr lang="en-US" altLang="ko-KR" sz="2400" dirty="0" smtClean="0">
                <a:solidFill>
                  <a:srgbClr val="FFFF00"/>
                </a:solidFill>
              </a:rPr>
              <a:t> </a:t>
            </a:r>
            <a:r>
              <a:rPr lang="en-US" altLang="ko-KR" sz="2400" b="1" dirty="0">
                <a:solidFill>
                  <a:srgbClr val="FFFF00"/>
                </a:solidFill>
              </a:rPr>
              <a:t>VIEW</a:t>
            </a:r>
            <a:r>
              <a:rPr lang="en-US" altLang="ko-KR" sz="2400" dirty="0">
                <a:solidFill>
                  <a:srgbClr val="FFFF00"/>
                </a:solidFill>
              </a:rPr>
              <a:t> </a:t>
            </a:r>
            <a:r>
              <a:rPr lang="ko-KR" altLang="en-US" sz="2400" dirty="0" err="1"/>
              <a:t>뷰이름</a:t>
            </a:r>
            <a:r>
              <a:rPr lang="ko-KR" altLang="en-US" sz="2400" dirty="0"/>
              <a:t> </a:t>
            </a:r>
            <a:r>
              <a:rPr lang="en-US" altLang="ko-KR" sz="2400" b="1" dirty="0">
                <a:solidFill>
                  <a:srgbClr val="FFFF00"/>
                </a:solidFill>
              </a:rPr>
              <a:t>AS</a:t>
            </a:r>
            <a:r>
              <a:rPr lang="en-US" altLang="ko-KR" sz="2400" dirty="0">
                <a:solidFill>
                  <a:srgbClr val="FFFF00"/>
                </a:solidFill>
              </a:rPr>
              <a:t> </a:t>
            </a:r>
            <a:r>
              <a:rPr lang="en-US" altLang="ko-KR" sz="2400" b="1" dirty="0">
                <a:solidFill>
                  <a:srgbClr val="FFFF00"/>
                </a:solidFill>
              </a:rPr>
              <a:t>SELECT</a:t>
            </a:r>
            <a:r>
              <a:rPr lang="en-US" altLang="ko-KR" sz="2400" dirty="0">
                <a:solidFill>
                  <a:srgbClr val="FFFF00"/>
                </a:solidFill>
              </a:rPr>
              <a:t> </a:t>
            </a:r>
            <a:r>
              <a:rPr lang="ko-KR" altLang="en-US" sz="2400" dirty="0"/>
              <a:t>구문</a:t>
            </a:r>
            <a:r>
              <a:rPr lang="en-US" altLang="ko-KR" sz="2400" dirty="0" smtClean="0"/>
              <a:t>;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en-US" altLang="ko-KR" sz="2400" dirty="0" smtClean="0">
                <a:solidFill>
                  <a:srgbClr val="FFFF00"/>
                </a:solidFill>
              </a:rPr>
              <a:t>CREATE VIEW </a:t>
            </a:r>
            <a:r>
              <a:rPr lang="en-US" altLang="ko-KR" sz="2400" dirty="0" smtClean="0"/>
              <a:t>bs10 </a:t>
            </a:r>
            <a:r>
              <a:rPr lang="en-US" altLang="ko-KR" sz="2400" dirty="0" smtClean="0">
                <a:solidFill>
                  <a:srgbClr val="FFFF00"/>
                </a:solidFill>
              </a:rPr>
              <a:t>AS</a:t>
            </a:r>
            <a:r>
              <a:rPr lang="en-US" altLang="ko-KR" sz="2400" dirty="0" smtClean="0"/>
              <a:t> 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	  SELECT title, SUM(</a:t>
            </a:r>
            <a:r>
              <a:rPr lang="en-US" altLang="ko-KR" sz="2400" dirty="0" err="1" smtClean="0"/>
              <a:t>sales_quantity</a:t>
            </a:r>
            <a:r>
              <a:rPr lang="en-US" altLang="ko-KR" sz="2400" dirty="0" smtClean="0"/>
              <a:t>) as </a:t>
            </a:r>
            <a:r>
              <a:rPr lang="en-US" altLang="ko-KR" sz="2400" dirty="0" err="1" smtClean="0"/>
              <a:t>total_sales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	  FROM </a:t>
            </a:r>
            <a:r>
              <a:rPr lang="en-US" altLang="ko-KR" sz="2400" dirty="0" err="1" smtClean="0"/>
              <a:t>book_sales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	  GROUP BY title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	  ORDER BY </a:t>
            </a:r>
            <a:r>
              <a:rPr lang="en-US" altLang="ko-KR" sz="2400" dirty="0" err="1" smtClean="0"/>
              <a:t>total_sales</a:t>
            </a:r>
            <a:r>
              <a:rPr lang="en-US" altLang="ko-KR" sz="2400" dirty="0" smtClean="0"/>
              <a:t> DESC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	  LIMIT 0, 10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err="1" smtClean="0"/>
              <a:t>뷰를</a:t>
            </a:r>
            <a:r>
              <a:rPr lang="ko-KR" altLang="en-US" sz="2800" dirty="0" smtClean="0"/>
              <a:t> 사용하는 이유</a:t>
            </a:r>
            <a:endParaRPr lang="en-US" altLang="ko-KR" sz="28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DB</a:t>
            </a:r>
            <a:r>
              <a:rPr lang="ko-KR" altLang="en-US" sz="2400" dirty="0" smtClean="0"/>
              <a:t> 구조를 변경해도 </a:t>
            </a:r>
            <a:r>
              <a:rPr lang="en-US" altLang="ko-KR" sz="2400" dirty="0" smtClean="0"/>
              <a:t>app.</a:t>
            </a:r>
            <a:r>
              <a:rPr lang="ko-KR" altLang="en-US" sz="2400" dirty="0" smtClean="0"/>
              <a:t> 변경 불필요</a:t>
            </a:r>
            <a:r>
              <a:rPr lang="en-US" altLang="ko-KR" sz="2400" dirty="0" smtClean="0"/>
              <a:t>: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 					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FFFF00"/>
                </a:solidFill>
              </a:rPr>
              <a:t>프로그램</a:t>
            </a:r>
            <a:r>
              <a:rPr lang="en-US" altLang="ko-KR" sz="2400" dirty="0" smtClean="0"/>
              <a:t>-</a:t>
            </a:r>
            <a:r>
              <a:rPr lang="ko-KR" altLang="en-US" sz="2400" dirty="0" smtClean="0">
                <a:solidFill>
                  <a:srgbClr val="FFFF00"/>
                </a:solidFill>
              </a:rPr>
              <a:t>데이터 분리</a:t>
            </a:r>
            <a:endParaRPr lang="en-US" altLang="ko-KR" sz="2400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altLang="ko-KR" sz="2400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ko-KR" altLang="en-US" sz="2400" dirty="0" smtClean="0"/>
              <a:t>복잡한 쿼리를 단순하게 작성 가능</a:t>
            </a:r>
            <a:r>
              <a:rPr lang="en-US" altLang="ko-KR" sz="2400" dirty="0" smtClean="0"/>
              <a:t>: </a:t>
            </a:r>
            <a:r>
              <a:rPr lang="ko-KR" altLang="en-US" sz="2400" dirty="0" smtClean="0">
                <a:solidFill>
                  <a:srgbClr val="FFFF00"/>
                </a:solidFill>
              </a:rPr>
              <a:t>편리성</a:t>
            </a:r>
            <a:endParaRPr lang="en-US" altLang="ko-KR" sz="2400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altLang="ko-KR" sz="2400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ko-KR" altLang="en-US" sz="2400" dirty="0" err="1" smtClean="0"/>
              <a:t>필요없는</a:t>
            </a:r>
            <a:r>
              <a:rPr lang="ko-KR" altLang="en-US" sz="2400" dirty="0" smtClean="0"/>
              <a:t> 정보를 사용자로부터 숨길 수 있음</a:t>
            </a:r>
            <a:r>
              <a:rPr lang="en-US" altLang="ko-KR" sz="2400" dirty="0" smtClean="0"/>
              <a:t>: </a:t>
            </a:r>
            <a:r>
              <a:rPr lang="ko-KR" altLang="en-US" sz="2400" dirty="0" smtClean="0">
                <a:solidFill>
                  <a:srgbClr val="FFFF00"/>
                </a:solidFill>
              </a:rPr>
              <a:t>보안</a:t>
            </a:r>
            <a:endParaRPr lang="en-US" altLang="ko-KR" sz="2400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altLang="ko-KR" sz="2400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95000"/>
                  </a:schemeClr>
                </a:solidFill>
              </a:rPr>
              <a:t>CHECK OPTION</a:t>
            </a:r>
            <a:r>
              <a:rPr lang="ko-KR" altLang="en-US" sz="2800" dirty="0" smtClean="0">
                <a:solidFill>
                  <a:schemeClr val="tx1">
                    <a:lumMod val="95000"/>
                  </a:schemeClr>
                </a:solidFill>
              </a:rPr>
              <a:t>을 사용한 뷰</a:t>
            </a:r>
            <a:endParaRPr lang="en-US" altLang="ko-KR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FFFF00"/>
                </a:solidFill>
              </a:rPr>
              <a:t>   CREATE VIEW </a:t>
            </a:r>
            <a:r>
              <a:rPr lang="en-US" altLang="ko-KR" sz="2400" dirty="0" smtClean="0"/>
              <a:t>book2010 </a:t>
            </a:r>
            <a:r>
              <a:rPr lang="en-US" altLang="ko-KR" sz="2400" dirty="0" smtClean="0">
                <a:solidFill>
                  <a:srgbClr val="FFFF00"/>
                </a:solidFill>
              </a:rPr>
              <a:t>AS</a:t>
            </a:r>
          </a:p>
          <a:p>
            <a:pPr>
              <a:buNone/>
            </a:pPr>
            <a:r>
              <a:rPr lang="en-US" altLang="ko-KR" sz="2400" dirty="0" smtClean="0"/>
              <a:t>      </a:t>
            </a:r>
            <a:r>
              <a:rPr lang="en-US" altLang="ko-KR" sz="2400" dirty="0" smtClean="0">
                <a:solidFill>
                  <a:srgbClr val="FFFF00"/>
                </a:solidFill>
              </a:rPr>
              <a:t>SELECT</a:t>
            </a:r>
            <a:r>
              <a:rPr lang="en-US" altLang="ko-KR" sz="2400" dirty="0" smtClean="0"/>
              <a:t> * 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FFFF00"/>
                </a:solidFill>
              </a:rPr>
              <a:t>	   FROM</a:t>
            </a:r>
            <a:r>
              <a:rPr lang="en-US" altLang="ko-KR" sz="2400" dirty="0" smtClean="0"/>
              <a:t> book</a:t>
            </a:r>
          </a:p>
          <a:p>
            <a:pPr>
              <a:buNone/>
            </a:pPr>
            <a:r>
              <a:rPr lang="en-US" altLang="ko-KR" sz="2400" dirty="0" smtClean="0"/>
              <a:t>	   </a:t>
            </a:r>
            <a:r>
              <a:rPr lang="en-US" altLang="ko-KR" sz="2400" dirty="0" smtClean="0">
                <a:solidFill>
                  <a:srgbClr val="FFFF00"/>
                </a:solidFill>
              </a:rPr>
              <a:t>WHERE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pub_year</a:t>
            </a:r>
            <a:r>
              <a:rPr lang="en-US" altLang="ko-KR" sz="2400" dirty="0" smtClean="0"/>
              <a:t> = 2010 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FFC000"/>
                </a:solidFill>
              </a:rPr>
              <a:t>      WITH CHECK OPTION</a:t>
            </a:r>
            <a:r>
              <a:rPr lang="en-US" altLang="ko-KR" sz="2400" dirty="0" smtClean="0"/>
              <a:t>;</a:t>
            </a:r>
          </a:p>
          <a:p>
            <a:pPr>
              <a:buNone/>
            </a:pP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book </a:t>
            </a:r>
            <a:r>
              <a:rPr lang="ko-KR" altLang="en-US" sz="2800" dirty="0" smtClean="0"/>
              <a:t>테이블에 대해 </a:t>
            </a:r>
            <a:r>
              <a:rPr lang="en-US" altLang="ko-KR" sz="2800" dirty="0" smtClean="0"/>
              <a:t>book2010 </a:t>
            </a:r>
            <a:r>
              <a:rPr lang="ko-KR" altLang="en-US" sz="2800" dirty="0" err="1" smtClean="0"/>
              <a:t>뷰를</a:t>
            </a:r>
            <a:r>
              <a:rPr lang="ko-KR" altLang="en-US" sz="2800" dirty="0" smtClean="0"/>
              <a:t> 생성하고</a:t>
            </a:r>
            <a:r>
              <a:rPr lang="en-US" altLang="ko-KR" sz="2800" dirty="0" smtClean="0"/>
              <a:t>(check option </a:t>
            </a:r>
            <a:r>
              <a:rPr lang="ko-KR" altLang="en-US" sz="2800" dirty="0" smtClean="0"/>
              <a:t>사용</a:t>
            </a:r>
            <a:r>
              <a:rPr lang="en-US" altLang="ko-KR" sz="2800" dirty="0" smtClean="0"/>
              <a:t>), </a:t>
            </a:r>
            <a:r>
              <a:rPr lang="ko-KR" altLang="en-US" sz="2800" dirty="0" smtClean="0"/>
              <a:t>해당 </a:t>
            </a:r>
            <a:r>
              <a:rPr lang="ko-KR" altLang="en-US" sz="2800" dirty="0" err="1" smtClean="0"/>
              <a:t>뷰를</a:t>
            </a:r>
            <a:r>
              <a:rPr lang="ko-KR" altLang="en-US" sz="2800" dirty="0" smtClean="0"/>
              <a:t> 이용하여 </a:t>
            </a:r>
            <a:r>
              <a:rPr lang="en-US" altLang="ko-KR" sz="2800" dirty="0" smtClean="0"/>
              <a:t>2010</a:t>
            </a:r>
            <a:r>
              <a:rPr lang="ko-KR" altLang="en-US" sz="2800" dirty="0" smtClean="0"/>
              <a:t>년도에 출판된 책을 검색해 보시오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>   </a:t>
            </a:r>
            <a:r>
              <a:rPr lang="ko-KR" altLang="en-US" sz="2800" dirty="0" smtClean="0"/>
              <a:t>또한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해당 </a:t>
            </a:r>
            <a:r>
              <a:rPr lang="ko-KR" altLang="en-US" sz="2800" dirty="0" err="1" smtClean="0"/>
              <a:t>뷰에</a:t>
            </a:r>
            <a:r>
              <a:rPr lang="ko-KR" altLang="en-US" sz="2800" dirty="0" smtClean="0"/>
              <a:t> 대해 </a:t>
            </a:r>
            <a:r>
              <a:rPr lang="ko-KR" altLang="en-US" sz="2800" dirty="0" err="1" smtClean="0"/>
              <a:t>출판년도가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2010, 2011</a:t>
            </a:r>
            <a:r>
              <a:rPr lang="ko-KR" altLang="en-US" sz="2800" dirty="0" smtClean="0"/>
              <a:t>년인 책을 </a:t>
            </a:r>
            <a:r>
              <a:rPr lang="en-US" altLang="ko-KR" sz="2800" dirty="0" smtClean="0"/>
              <a:t>insert</a:t>
            </a:r>
            <a:r>
              <a:rPr lang="ko-KR" altLang="en-US" sz="2800" dirty="0" smtClean="0"/>
              <a:t>하시오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- book </a:t>
            </a:r>
            <a:r>
              <a:rPr lang="ko-KR" altLang="en-US" sz="2400" dirty="0" smtClean="0"/>
              <a:t>테이블 사용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고급</a:t>
            </a:r>
            <a:r>
              <a:rPr lang="en-US" altLang="ko-KR" sz="2400" dirty="0" smtClean="0"/>
              <a:t> select </a:t>
            </a:r>
            <a:r>
              <a:rPr lang="ko-KR" altLang="en-US" sz="2400" dirty="0" smtClean="0"/>
              <a:t>강의자료 참고 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  - NEXT </a:t>
            </a:r>
            <a:r>
              <a:rPr lang="ko-KR" altLang="en-US" sz="2400" dirty="0" smtClean="0"/>
              <a:t>도서목록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xlsx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8826</TotalTime>
  <Words>744</Words>
  <Application>Microsoft Office PowerPoint</Application>
  <PresentationFormat>화면 슬라이드 쇼(4:3)</PresentationFormat>
  <Paragraphs>194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Arial Unicode MS</vt:lpstr>
      <vt:lpstr>HY견명조</vt:lpstr>
      <vt:lpstr>Monotype Sorts</vt:lpstr>
      <vt:lpstr>굴림</vt:lpstr>
      <vt:lpstr>맑은 고딕</vt:lpstr>
      <vt:lpstr>Arial</vt:lpstr>
      <vt:lpstr>Georgia</vt:lpstr>
      <vt:lpstr>Verdana</vt:lpstr>
      <vt:lpstr>Wingdings</vt:lpstr>
      <vt:lpstr>Wingdings 2</vt:lpstr>
      <vt:lpstr>고려청자</vt:lpstr>
      <vt:lpstr>SQL – 제약조건, 뷰, 트랜잭션 - Database Basic -</vt:lpstr>
      <vt:lpstr>학습 목표</vt:lpstr>
      <vt:lpstr>PowerPoint 프레젠테이션</vt:lpstr>
      <vt:lpstr>제약조건</vt:lpstr>
      <vt:lpstr>PowerPoint 프레젠테이션</vt:lpstr>
      <vt:lpstr>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트랜잭션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트랜잭션을 이용한 DB 작업</vt:lpstr>
      <vt:lpstr>트랜잭션을 이용한 DB 프로그래밍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1639</cp:revision>
  <dcterms:created xsi:type="dcterms:W3CDTF">2007-11-27T23:54:21Z</dcterms:created>
  <dcterms:modified xsi:type="dcterms:W3CDTF">2014-12-16T08:01:42Z</dcterms:modified>
</cp:coreProperties>
</file>