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6" r:id="rId1"/>
  </p:sldMasterIdLst>
  <p:notesMasterIdLst>
    <p:notesMasterId r:id="rId21"/>
  </p:notesMasterIdLst>
  <p:handoutMasterIdLst>
    <p:handoutMasterId r:id="rId22"/>
  </p:handoutMasterIdLst>
  <p:sldIdLst>
    <p:sldId id="288" r:id="rId2"/>
    <p:sldId id="355" r:id="rId3"/>
    <p:sldId id="423" r:id="rId4"/>
    <p:sldId id="493" r:id="rId5"/>
    <p:sldId id="492" r:id="rId6"/>
    <p:sldId id="494" r:id="rId7"/>
    <p:sldId id="495" r:id="rId8"/>
    <p:sldId id="496" r:id="rId9"/>
    <p:sldId id="485" r:id="rId10"/>
    <p:sldId id="486" r:id="rId11"/>
    <p:sldId id="497" r:id="rId12"/>
    <p:sldId id="498" r:id="rId13"/>
    <p:sldId id="499" r:id="rId14"/>
    <p:sldId id="500" r:id="rId15"/>
    <p:sldId id="501" r:id="rId16"/>
    <p:sldId id="502" r:id="rId17"/>
    <p:sldId id="503" r:id="rId18"/>
    <p:sldId id="504" r:id="rId19"/>
    <p:sldId id="348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950">
          <p15:clr>
            <a:srgbClr val="A4A3A4"/>
          </p15:clr>
        </p15:guide>
        <p15:guide id="2" pos="3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42FA"/>
    <a:srgbClr val="C15519"/>
    <a:srgbClr val="F04C50"/>
    <a:srgbClr val="C6B576"/>
    <a:srgbClr val="0099CC"/>
    <a:srgbClr val="7FF62E"/>
    <a:srgbClr val="00323D"/>
    <a:srgbClr val="005061"/>
    <a:srgbClr val="005A58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33" autoAdjust="0"/>
  </p:normalViewPr>
  <p:slideViewPr>
    <p:cSldViewPr snapToGrid="0">
      <p:cViewPr varScale="1">
        <p:scale>
          <a:sx n="113" d="100"/>
          <a:sy n="113" d="100"/>
        </p:scale>
        <p:origin x="734" y="96"/>
      </p:cViewPr>
      <p:guideLst>
        <p:guide orient="horz" pos="2950"/>
        <p:guide pos="374"/>
      </p:guideLst>
    </p:cSldViewPr>
  </p:slideViewPr>
  <p:outlineViewPr>
    <p:cViewPr>
      <p:scale>
        <a:sx n="33" d="100"/>
        <a:sy n="33" d="100"/>
      </p:scale>
      <p:origin x="276" y="175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-40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EFC27DCB-F4DF-4AE4-959F-1DCEF3FCAA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9215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6D748C11-BDA7-477F-BB77-94ECF8BD85F4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1880205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b="1" smtClean="0"/>
              <a:t>제목</a:t>
            </a:r>
          </a:p>
          <a:p>
            <a:pPr eaLnBrk="1" hangingPunct="1"/>
            <a:endParaRPr lang="ko-KR" altLang="en-US" smtClean="0"/>
          </a:p>
        </p:txBody>
      </p:sp>
      <p:sp>
        <p:nvSpPr>
          <p:cNvPr id="542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4A17DCE-D341-4CF4-B010-B3C3BA76B3B8}" type="slidenum">
              <a:rPr lang="de-DE" altLang="ko-KR" sz="1200" smtClean="0">
                <a:ea typeface="굴림" pitchFamily="50" charset="-127"/>
              </a:rPr>
              <a:pPr eaLnBrk="1" hangingPunct="1"/>
              <a:t>1</a:t>
            </a:fld>
            <a:endParaRPr lang="de-DE" altLang="ko-KR" sz="120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7318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20" name="자유형 19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8" name="자유형 7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7290" y="364331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457200" y="2285992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2263" y="51347"/>
            <a:ext cx="1000131" cy="1036773"/>
            <a:chOff x="13317" y="34771"/>
            <a:chExt cx="1272534" cy="1310103"/>
          </a:xfrm>
        </p:grpSpPr>
        <p:sp>
          <p:nvSpPr>
            <p:cNvPr id="12" name="자유형 11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3" name="자유형 12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4" name="자유형 13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8" name="자유형 7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9" name="자유형 8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29454" y="428606"/>
            <a:ext cx="1757346" cy="5357851"/>
          </a:xfrm>
        </p:spPr>
        <p:txBody>
          <a:bodyPr vert="eaVert"/>
          <a:lstStyle>
            <a:lvl1pPr algn="l">
              <a:defRPr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28596" y="428606"/>
            <a:ext cx="6357982" cy="536893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85850"/>
            <a:ext cx="9143999" cy="3571876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2695575" y="4990207"/>
            <a:ext cx="4019550" cy="8309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ko-KR" sz="1600" dirty="0" smtClean="0">
              <a:solidFill>
                <a:schemeClr val="tx1"/>
              </a:solidFill>
              <a:ea typeface="굴림" charset="-127"/>
            </a:endParaRPr>
          </a:p>
          <a:p>
            <a:pPr algn="ctr" eaLnBrk="1" hangingPunct="1">
              <a:defRPr/>
            </a:pPr>
            <a:endParaRPr lang="en-US" altLang="ko-KR" sz="1600" dirty="0" smtClean="0">
              <a:solidFill>
                <a:schemeClr val="tx1"/>
              </a:solidFill>
              <a:ea typeface="굴림" charset="-127"/>
            </a:endParaRPr>
          </a:p>
          <a:p>
            <a:pPr algn="ctr" eaLnBrk="1" hangingPunct="1">
              <a:defRPr/>
            </a:pPr>
            <a:r>
              <a:rPr lang="ko-KR" altLang="en-US" sz="1600" dirty="0" smtClean="0">
                <a:solidFill>
                  <a:schemeClr val="tx1"/>
                </a:solidFill>
                <a:ea typeface="굴림" charset="-127"/>
              </a:rPr>
              <a:t> </a:t>
            </a:r>
            <a:endParaRPr lang="ko-KR" altLang="ko-KR" sz="1600" dirty="0" smtClean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4110447" y="5995851"/>
            <a:ext cx="1393371" cy="862149"/>
          </a:xfrm>
          <a:prstGeom prst="rect">
            <a:avLst/>
          </a:prstGeom>
          <a:solidFill>
            <a:srgbClr val="003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7750629" y="121920"/>
            <a:ext cx="1393371" cy="862149"/>
          </a:xfrm>
          <a:prstGeom prst="rect">
            <a:avLst/>
          </a:prstGeom>
          <a:solidFill>
            <a:srgbClr val="005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7750629" y="5995851"/>
            <a:ext cx="1393371" cy="862149"/>
          </a:xfrm>
          <a:prstGeom prst="rect">
            <a:avLst/>
          </a:prstGeom>
          <a:solidFill>
            <a:srgbClr val="003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454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25" name="자유형 24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26" name="자유형 25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600202"/>
            <a:ext cx="8258204" cy="4525963"/>
          </a:xfrm>
        </p:spPr>
        <p:txBody>
          <a:bodyPr/>
          <a:lstStyle/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12/23/2014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2976" y="357166"/>
            <a:ext cx="7472386" cy="100013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grpSp>
        <p:nvGrpSpPr>
          <p:cNvPr id="8" name="그룹 7"/>
          <p:cNvGrpSpPr/>
          <p:nvPr/>
        </p:nvGrpSpPr>
        <p:grpSpPr>
          <a:xfrm>
            <a:off x="71407" y="106210"/>
            <a:ext cx="1000131" cy="1036773"/>
            <a:chOff x="13317" y="34771"/>
            <a:chExt cx="1272534" cy="1310103"/>
          </a:xfrm>
        </p:grpSpPr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21" name="자유형 20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414" y="1857364"/>
            <a:ext cx="690717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4414" y="3286124"/>
            <a:ext cx="691514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42845" y="1857364"/>
            <a:ext cx="1000131" cy="1036773"/>
            <a:chOff x="13317" y="34771"/>
            <a:chExt cx="1272534" cy="1310103"/>
          </a:xfrm>
        </p:grpSpPr>
        <p:sp>
          <p:nvSpPr>
            <p:cNvPr id="26" name="자유형 25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7" name="자유형 26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8" name="자유형 27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9" name="자유형 28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30" name="자유형 29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4" name="자유형 13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11" name="자유형 10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2" name="자유형 11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chemeClr val="accent1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chemeClr val="accent4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71407" y="71414"/>
            <a:ext cx="1000131" cy="1036774"/>
            <a:chOff x="13317" y="34771"/>
            <a:chExt cx="1272535" cy="1310104"/>
          </a:xfrm>
        </p:grpSpPr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1" name="자유형 20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3" name="자유형 22"/>
            <p:cNvSpPr>
              <a:spLocks/>
            </p:cNvSpPr>
            <p:nvPr userDrawn="1"/>
          </p:nvSpPr>
          <p:spPr bwMode="gray">
            <a:xfrm>
              <a:off x="969940" y="1030550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4" name="자유형 23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16" name="자유형 15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1407" y="106211"/>
            <a:ext cx="1000131" cy="1036773"/>
            <a:chOff x="13317" y="34771"/>
            <a:chExt cx="1272534" cy="1310103"/>
          </a:xfrm>
        </p:grpSpPr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1" name="자유형 20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3" name="자유형 22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12" name="자유형 11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3" name="자유형 12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6400" y="384598"/>
            <a:ext cx="7500990" cy="4817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b"/>
          <a:lstStyle>
            <a:lvl1pPr algn="l">
              <a:defRPr sz="2400" b="1">
                <a:ln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7662" y="1089026"/>
            <a:ext cx="4686304" cy="50546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71580" y="1089026"/>
            <a:ext cx="2686038" cy="50546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11" name="자유형 10"/>
          <p:cNvSpPr>
            <a:spLocks/>
          </p:cNvSpPr>
          <p:nvPr/>
        </p:nvSpPr>
        <p:spPr bwMode="gray">
          <a:xfrm>
            <a:off x="340905" y="106210"/>
            <a:ext cx="248288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gray">
          <a:xfrm>
            <a:off x="71407" y="653955"/>
            <a:ext cx="247040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gray">
          <a:xfrm>
            <a:off x="73902" y="106210"/>
            <a:ext cx="248288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rgbClr val="3F949A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4" name="자유형 13"/>
          <p:cNvSpPr>
            <a:spLocks/>
          </p:cNvSpPr>
          <p:nvPr/>
        </p:nvSpPr>
        <p:spPr bwMode="gray">
          <a:xfrm>
            <a:off x="823251" y="894237"/>
            <a:ext cx="248287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rgbClr val="3F949A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gray">
          <a:xfrm>
            <a:off x="344103" y="376692"/>
            <a:ext cx="479107" cy="517546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29190" y="928670"/>
            <a:ext cx="3857652" cy="928694"/>
          </a:xfrm>
        </p:spPr>
        <p:txBody>
          <a:bodyPr anchor="b"/>
          <a:lstStyle>
            <a:lvl1pPr algn="l">
              <a:defRPr sz="2000" b="1">
                <a:ln>
                  <a:noFill/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29190" y="1928802"/>
            <a:ext cx="3857652" cy="335758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 rot="21422455">
            <a:off x="609122" y="1000108"/>
            <a:ext cx="4000528" cy="4857784"/>
          </a:xfrm>
          <a:prstGeom prst="rect">
            <a:avLst/>
          </a:prstGeom>
          <a:solidFill>
            <a:srgbClr val="F8F8F8"/>
          </a:solidFill>
          <a:ln w="3175" cap="sq" cmpd="sng" algn="ctr">
            <a:solidFill>
              <a:srgbClr val="C0C0C0"/>
            </a:solidFill>
            <a:prstDash val="solid"/>
          </a:ln>
          <a:effectLst>
            <a:outerShdw blurRad="5715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3"/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"/>
          </p:nvPr>
        </p:nvSpPr>
        <p:spPr>
          <a:xfrm>
            <a:off x="642910" y="1000108"/>
            <a:ext cx="4004390" cy="4857784"/>
          </a:xfrm>
          <a:prstGeom prst="rect">
            <a:avLst/>
          </a:prstGeom>
          <a:solidFill>
            <a:schemeClr val="accent3"/>
          </a:solidFill>
          <a:ln w="3175" cap="sq" cmpd="sng" algn="ctr">
            <a:solidFill>
              <a:srgbClr val="F8F8F8"/>
            </a:solidFill>
            <a:prstDash val="solid"/>
            <a:miter lim="800000"/>
          </a:ln>
          <a:effectLst>
            <a:outerShdw blurRad="38100" dist="50800" dir="3000000" algn="tl" rotWithShape="0">
              <a:srgbClr val="000000">
                <a:alpha val="40000"/>
              </a:srgbClr>
            </a:outerShdw>
          </a:effectLst>
          <a:sp3d contourW="12700" prstMaterial="plastic">
            <a:contourClr>
              <a:srgbClr val="000000">
                <a:alpha val="35294"/>
              </a:srgbClr>
            </a:contourClr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407EB1E-4F39-47AC-ADCF-1C7934EF557F}" type="datetimeFigureOut">
              <a:rPr lang="en-US" smtClean="0"/>
              <a:pPr/>
              <a:t>12/23/2014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4532883" y="6613525"/>
            <a:ext cx="34176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fld id="{84DD3EA1-1822-4788-98D9-04359F344D57}" type="slidenum">
              <a:rPr lang="en-US" altLang="ko-KR" sz="1000" b="1" smtClean="0">
                <a:solidFill>
                  <a:schemeClr val="tx1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ko-KR" sz="1000" b="1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78" y="200025"/>
            <a:ext cx="1268909" cy="60007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</p:sldLayoutIdLst>
  <p:txStyles>
    <p:titleStyle>
      <a:lvl1pPr algn="ctr" rtl="0" eaLnBrk="1" latinLnBrk="1" hangingPunct="1">
        <a:spcBef>
          <a:spcPct val="0"/>
        </a:spcBef>
        <a:buNone/>
        <a:defRPr kumimoji="0" sz="4400" b="1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>
            <a:outerShdw blurRad="50800" dist="50800" dir="54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1366716" y="3888411"/>
            <a:ext cx="6400800" cy="1752600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2014.12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pPr eaLnBrk="1" hangingPunct="1">
              <a:lnSpc>
                <a:spcPct val="65000"/>
              </a:lnSpc>
            </a:pPr>
            <a:r>
              <a:rPr lang="ko-KR" altLang="en-US" b="1" dirty="0">
                <a:latin typeface="Arial" pitchFamily="34" charset="0"/>
              </a:rPr>
              <a:t>이 </a:t>
            </a:r>
            <a:r>
              <a:rPr lang="ko-KR" altLang="en-US" b="1" dirty="0" err="1">
                <a:latin typeface="Arial" pitchFamily="34" charset="0"/>
              </a:rPr>
              <a:t>익</a:t>
            </a:r>
            <a:r>
              <a:rPr lang="ko-KR" altLang="en-US" b="1" dirty="0">
                <a:latin typeface="Arial" pitchFamily="34" charset="0"/>
              </a:rPr>
              <a:t> 훈</a:t>
            </a:r>
            <a:endParaRPr lang="en-US" altLang="ko-KR" b="1" dirty="0">
              <a:latin typeface="Arial" pitchFamily="34" charset="0"/>
            </a:endParaRPr>
          </a:p>
          <a:p>
            <a:pPr eaLnBrk="1" hangingPunct="1">
              <a:lnSpc>
                <a:spcPct val="65000"/>
              </a:lnSpc>
            </a:pPr>
            <a:endParaRPr lang="en-US" altLang="ko-KR" b="1" dirty="0">
              <a:latin typeface="Arial" pitchFamily="34" charset="0"/>
            </a:endParaRPr>
          </a:p>
          <a:p>
            <a:pPr eaLnBrk="1" hangingPunct="1">
              <a:lnSpc>
                <a:spcPct val="65000"/>
              </a:lnSpc>
            </a:pPr>
            <a:r>
              <a:rPr lang="en-US" altLang="ko-KR" b="1" dirty="0" smtClean="0">
                <a:latin typeface="Arial" pitchFamily="34" charset="0"/>
              </a:rPr>
              <a:t>E-mail</a:t>
            </a:r>
            <a:r>
              <a:rPr lang="en-US" altLang="ko-KR" b="1" dirty="0">
                <a:latin typeface="Arial" pitchFamily="34" charset="0"/>
              </a:rPr>
              <a:t>: </a:t>
            </a:r>
            <a:r>
              <a:rPr lang="en-US" altLang="ko-KR" b="1" dirty="0" smtClean="0">
                <a:latin typeface="Arial" pitchFamily="34" charset="0"/>
              </a:rPr>
              <a:t>ihlee90@nhn.com  </a:t>
            </a:r>
          </a:p>
          <a:p>
            <a:pPr eaLnBrk="1" hangingPunct="1">
              <a:lnSpc>
                <a:spcPct val="65000"/>
              </a:lnSpc>
            </a:pPr>
            <a:r>
              <a:rPr lang="en-US" altLang="ko-KR" b="1" dirty="0" smtClean="0">
                <a:latin typeface="Arial" pitchFamily="34" charset="0"/>
              </a:rPr>
              <a:t> </a:t>
            </a:r>
          </a:p>
          <a:p>
            <a:pPr eaLnBrk="1" hangingPunct="1">
              <a:lnSpc>
                <a:spcPct val="65000"/>
              </a:lnSpc>
            </a:pPr>
            <a:r>
              <a:rPr lang="en-US" altLang="ko-KR" b="1" dirty="0" smtClean="0">
                <a:latin typeface="Arial" pitchFamily="34" charset="0"/>
              </a:rPr>
              <a:t>                ihlee90@gmail.com</a:t>
            </a:r>
          </a:p>
          <a:p>
            <a:pPr eaLnBrk="1" hangingPunct="1">
              <a:lnSpc>
                <a:spcPct val="65000"/>
              </a:lnSpc>
            </a:pPr>
            <a:endParaRPr lang="en-US" altLang="ko-KR" b="1" dirty="0">
              <a:latin typeface="Arial" pitchFamily="34" charset="0"/>
            </a:endParaRPr>
          </a:p>
        </p:txBody>
      </p:sp>
      <p:sp>
        <p:nvSpPr>
          <p:cNvPr id="10242" name="제목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4000" dirty="0" smtClean="0">
                <a:solidFill>
                  <a:srgbClr val="FFFF00"/>
                </a:solidFill>
                <a:ea typeface="굴림" pitchFamily="50" charset="-127"/>
              </a:rPr>
              <a:t>Stored Procedures</a:t>
            </a:r>
            <a:br>
              <a:rPr lang="en-US" altLang="ko-KR" sz="4000" dirty="0" smtClean="0">
                <a:solidFill>
                  <a:srgbClr val="FFFF00"/>
                </a:solidFill>
                <a:ea typeface="굴림" pitchFamily="50" charset="-127"/>
              </a:rPr>
            </a:br>
            <a:r>
              <a:rPr lang="en-US" altLang="ko-KR" sz="4000" i="1" dirty="0" smtClean="0">
                <a:solidFill>
                  <a:schemeClr val="tx1"/>
                </a:solidFill>
                <a:ea typeface="굴림" pitchFamily="50" charset="-127"/>
              </a:rPr>
              <a:t>- Database Basic -</a:t>
            </a:r>
            <a:endParaRPr lang="ko-KR" altLang="en-US" i="1" dirty="0" smtClean="0">
              <a:solidFill>
                <a:schemeClr val="tx1"/>
              </a:solidFill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* </a:t>
            </a:r>
            <a:r>
              <a:rPr lang="en-US" altLang="ko-KR" sz="2400" dirty="0" err="1"/>
              <a:t>s</a:t>
            </a:r>
            <a:r>
              <a:rPr lang="en-US" altLang="ko-KR" sz="2400" dirty="0" err="1" smtClean="0"/>
              <a:t>pinsertbook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생성</a:t>
            </a:r>
            <a:endParaRPr lang="en-US" altLang="ko-KR" sz="2400" dirty="0" smtClean="0"/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2201128"/>
            <a:ext cx="7743825" cy="2114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" y="4446682"/>
            <a:ext cx="76581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0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400" dirty="0" smtClean="0"/>
              <a:t>변수 선언</a:t>
            </a:r>
            <a:endParaRPr lang="en-US" altLang="ko-KR" sz="2400" dirty="0" smtClean="0"/>
          </a:p>
          <a:p>
            <a:pPr marL="457200" lvl="1" indent="0">
              <a:buNone/>
            </a:pPr>
            <a:r>
              <a:rPr lang="en-US" altLang="ko-KR" sz="2000" dirty="0">
                <a:solidFill>
                  <a:srgbClr val="FFFF00"/>
                </a:solidFill>
              </a:rPr>
              <a:t>DECLARE</a:t>
            </a:r>
            <a:r>
              <a:rPr lang="en-US" altLang="ko-KR" sz="2000" dirty="0"/>
              <a:t> </a:t>
            </a:r>
            <a:r>
              <a:rPr lang="en-US" altLang="ko-KR" sz="2000" dirty="0" err="1"/>
              <a:t>variable_name</a:t>
            </a:r>
            <a:r>
              <a:rPr lang="en-US" altLang="ko-KR" sz="2000" dirty="0"/>
              <a:t> datatype(size</a:t>
            </a:r>
            <a:r>
              <a:rPr lang="en-US" altLang="ko-KR" sz="2000" dirty="0" smtClean="0"/>
              <a:t>)</a:t>
            </a:r>
          </a:p>
          <a:p>
            <a:pPr marL="457200" lvl="1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	 </a:t>
            </a:r>
            <a:r>
              <a:rPr lang="en-US" altLang="ko-KR" sz="2000" dirty="0">
                <a:solidFill>
                  <a:srgbClr val="FFFF00"/>
                </a:solidFill>
              </a:rPr>
              <a:t>DEFAULT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default_value</a:t>
            </a:r>
            <a:r>
              <a:rPr lang="en-US" altLang="ko-KR" sz="2000" dirty="0" smtClean="0"/>
              <a:t>;</a:t>
            </a:r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buNone/>
            </a:pPr>
            <a:r>
              <a:rPr lang="ko-KR" altLang="en-US" sz="2000" dirty="0" smtClean="0"/>
              <a:t>예</a:t>
            </a:r>
            <a:r>
              <a:rPr lang="en-US" altLang="ko-KR" sz="2000" dirty="0" smtClean="0"/>
              <a:t>) DECLARE x, y INT DEFAULT 0;</a:t>
            </a:r>
            <a:endParaRPr lang="en-US" altLang="ko-KR" sz="2000" dirty="0"/>
          </a:p>
          <a:p>
            <a:pPr lvl="1"/>
            <a:endParaRPr lang="en-US" altLang="ko-KR" sz="2000" dirty="0" smtClean="0"/>
          </a:p>
          <a:p>
            <a:r>
              <a:rPr lang="ko-KR" altLang="en-US" sz="2400" dirty="0" smtClean="0"/>
              <a:t>변수 사용</a:t>
            </a:r>
            <a:endParaRPr lang="en-US" altLang="ko-KR" sz="2400" dirty="0" smtClean="0"/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FF00"/>
                </a:solidFill>
              </a:rPr>
              <a:t>SET</a:t>
            </a:r>
            <a:r>
              <a:rPr lang="en-US" altLang="ko-KR" dirty="0"/>
              <a:t> </a:t>
            </a:r>
            <a:r>
              <a:rPr lang="en-US" altLang="ko-KR" dirty="0" err="1"/>
              <a:t>variable_name</a:t>
            </a:r>
            <a:r>
              <a:rPr lang="en-US" altLang="ko-KR" dirty="0"/>
              <a:t> </a:t>
            </a:r>
            <a:r>
              <a:rPr lang="en-US" altLang="ko-KR" dirty="0" smtClean="0"/>
              <a:t>= value;</a:t>
            </a:r>
          </a:p>
          <a:p>
            <a:pPr marL="0" indent="0" fontAlgn="base">
              <a:buNone/>
            </a:pPr>
            <a:r>
              <a:rPr lang="en-US" altLang="ko-KR" sz="1900" dirty="0"/>
              <a:t> </a:t>
            </a:r>
            <a:r>
              <a:rPr lang="en-US" altLang="ko-KR" sz="1900" dirty="0" smtClean="0"/>
              <a:t>   </a:t>
            </a:r>
            <a:r>
              <a:rPr lang="ko-KR" altLang="en-US" sz="1900" dirty="0" smtClean="0"/>
              <a:t>예</a:t>
            </a:r>
            <a:r>
              <a:rPr lang="en-US" altLang="ko-KR" sz="1900" dirty="0" smtClean="0"/>
              <a:t>1) </a:t>
            </a:r>
            <a:r>
              <a:rPr lang="en-US" altLang="ko-KR" sz="1900" dirty="0"/>
              <a:t>DECLARE </a:t>
            </a:r>
            <a:r>
              <a:rPr lang="en-US" altLang="ko-KR" sz="1900" dirty="0" err="1"/>
              <a:t>total_count</a:t>
            </a:r>
            <a:r>
              <a:rPr lang="en-US" altLang="ko-KR" sz="1900" dirty="0"/>
              <a:t> INT DEFAULT 0</a:t>
            </a:r>
          </a:p>
          <a:p>
            <a:pPr marL="0" indent="0" fontAlgn="base">
              <a:buNone/>
            </a:pPr>
            <a:r>
              <a:rPr lang="en-US" altLang="ko-KR" sz="1900" dirty="0" smtClean="0"/>
              <a:t>           SET </a:t>
            </a:r>
            <a:r>
              <a:rPr lang="en-US" altLang="ko-KR" sz="1900" dirty="0" err="1"/>
              <a:t>total_count</a:t>
            </a:r>
            <a:r>
              <a:rPr lang="en-US" altLang="ko-KR" sz="1900" dirty="0"/>
              <a:t> </a:t>
            </a:r>
            <a:r>
              <a:rPr lang="en-US" altLang="ko-KR" sz="1900" dirty="0" smtClean="0"/>
              <a:t> = 0;                      -- </a:t>
            </a:r>
            <a:r>
              <a:rPr lang="ko-KR" altLang="en-US" sz="1900" dirty="0" smtClean="0"/>
              <a:t>명시적 값 할당</a:t>
            </a:r>
            <a:endParaRPr lang="en-US" altLang="ko-KR" sz="1900" dirty="0" smtClean="0"/>
          </a:p>
          <a:p>
            <a:pPr marL="0" indent="0" fontAlgn="base">
              <a:buNone/>
            </a:pPr>
            <a:r>
              <a:rPr lang="en-US" altLang="ko-KR" sz="1900" dirty="0" smtClean="0"/>
              <a:t>    </a:t>
            </a:r>
            <a:r>
              <a:rPr lang="ko-KR" altLang="en-US" sz="1900" dirty="0" smtClean="0"/>
              <a:t>예</a:t>
            </a:r>
            <a:r>
              <a:rPr lang="en-US" altLang="ko-KR" sz="1900" dirty="0"/>
              <a:t>2) DECLARE </a:t>
            </a:r>
            <a:r>
              <a:rPr lang="en-US" altLang="ko-KR" sz="1900" dirty="0" err="1" smtClean="0"/>
              <a:t>total_book</a:t>
            </a:r>
            <a:r>
              <a:rPr lang="en-US" altLang="ko-KR" sz="1900" dirty="0" smtClean="0"/>
              <a:t> </a:t>
            </a:r>
            <a:r>
              <a:rPr lang="en-US" altLang="ko-KR" sz="1900" dirty="0"/>
              <a:t>INT DEFAULT </a:t>
            </a:r>
            <a:r>
              <a:rPr lang="en-US" altLang="ko-KR" sz="1900" dirty="0" smtClean="0"/>
              <a:t>0</a:t>
            </a:r>
            <a:endParaRPr lang="en-US" altLang="ko-KR" sz="1900" dirty="0"/>
          </a:p>
          <a:p>
            <a:pPr marL="0" indent="0" fontAlgn="base">
              <a:buNone/>
            </a:pPr>
            <a:r>
              <a:rPr lang="en-US" altLang="ko-KR" sz="1900" dirty="0" smtClean="0"/>
              <a:t>          </a:t>
            </a:r>
            <a:r>
              <a:rPr lang="en-US" altLang="ko-KR" sz="1900" dirty="0" smtClean="0">
                <a:solidFill>
                  <a:srgbClr val="FFFF00"/>
                </a:solidFill>
              </a:rPr>
              <a:t>SELECT</a:t>
            </a:r>
            <a:r>
              <a:rPr lang="en-US" altLang="ko-KR" sz="1900" dirty="0" smtClean="0"/>
              <a:t> </a:t>
            </a:r>
            <a:r>
              <a:rPr lang="en-US" altLang="ko-KR" sz="1900" dirty="0"/>
              <a:t>COUNT(*) </a:t>
            </a:r>
            <a:r>
              <a:rPr lang="en-US" altLang="ko-KR" sz="1900" dirty="0">
                <a:solidFill>
                  <a:srgbClr val="FFFF00"/>
                </a:solidFill>
              </a:rPr>
              <a:t>INTO</a:t>
            </a:r>
            <a:r>
              <a:rPr lang="en-US" altLang="ko-KR" sz="1900" dirty="0"/>
              <a:t> </a:t>
            </a:r>
            <a:r>
              <a:rPr lang="en-US" altLang="ko-KR" sz="1900" dirty="0" err="1" smtClean="0"/>
              <a:t>total_book</a:t>
            </a:r>
            <a:r>
              <a:rPr lang="en-US" altLang="ko-KR" sz="1900" dirty="0" smtClean="0"/>
              <a:t>  --select</a:t>
            </a:r>
            <a:r>
              <a:rPr lang="ko-KR" altLang="en-US" sz="1900" dirty="0" smtClean="0"/>
              <a:t>결과값 할당</a:t>
            </a:r>
            <a:endParaRPr lang="en-US" altLang="ko-KR" sz="1900" dirty="0" smtClean="0"/>
          </a:p>
          <a:p>
            <a:pPr marL="0" indent="0" fontAlgn="base">
              <a:buNone/>
            </a:pPr>
            <a:r>
              <a:rPr lang="en-US" altLang="ko-KR" sz="1900" dirty="0" smtClean="0"/>
              <a:t>          FROM book</a:t>
            </a:r>
            <a:endParaRPr lang="en-US" altLang="ko-KR" sz="19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SP- </a:t>
            </a:r>
            <a:r>
              <a:rPr lang="ko-KR" altLang="en-US" dirty="0" smtClean="0"/>
              <a:t>변수 선언</a:t>
            </a:r>
            <a:r>
              <a:rPr lang="en-US" altLang="ko-KR" dirty="0" smtClean="0"/>
              <a:t>/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94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400" dirty="0" smtClean="0"/>
              <a:t>Mode</a:t>
            </a:r>
          </a:p>
          <a:p>
            <a:pPr lvl="1"/>
            <a:r>
              <a:rPr lang="en-US" altLang="ko-KR" sz="2000" dirty="0" smtClean="0"/>
              <a:t>IN</a:t>
            </a:r>
          </a:p>
          <a:p>
            <a:pPr lvl="1"/>
            <a:r>
              <a:rPr lang="en-US" altLang="ko-KR" sz="2000" dirty="0" smtClean="0"/>
              <a:t>OUT</a:t>
            </a:r>
          </a:p>
          <a:p>
            <a:pPr lvl="1"/>
            <a:r>
              <a:rPr lang="en-US" altLang="ko-KR" sz="2000" dirty="0" smtClean="0"/>
              <a:t>INOUT</a:t>
            </a:r>
          </a:p>
          <a:p>
            <a:pPr lvl="1"/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400" dirty="0" smtClean="0"/>
              <a:t> </a:t>
            </a:r>
            <a:r>
              <a:rPr lang="ko-KR" altLang="en-US" sz="2400" dirty="0" smtClean="0"/>
              <a:t>예</a:t>
            </a:r>
            <a:r>
              <a:rPr lang="en-US" altLang="ko-KR" sz="2400" dirty="0"/>
              <a:t>) </a:t>
            </a:r>
            <a:r>
              <a:rPr lang="en-US" altLang="ko-KR" sz="2400" dirty="0">
                <a:solidFill>
                  <a:srgbClr val="FFFF00"/>
                </a:solidFill>
              </a:rPr>
              <a:t>CREATE </a:t>
            </a:r>
            <a:r>
              <a:rPr lang="en-US" altLang="ko-KR" sz="2400" dirty="0" smtClean="0">
                <a:solidFill>
                  <a:srgbClr val="FFFF00"/>
                </a:solidFill>
              </a:rPr>
              <a:t>PROCEDURE </a:t>
            </a:r>
            <a:r>
              <a:rPr lang="en-US" altLang="ko-KR" sz="2400" dirty="0" err="1" smtClean="0"/>
              <a:t>findBookByTitle</a:t>
            </a:r>
            <a:r>
              <a:rPr lang="en-US" altLang="ko-KR" sz="2400" dirty="0" smtClean="0"/>
              <a:t>(IN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                             </a:t>
            </a:r>
            <a:r>
              <a:rPr lang="en-US" altLang="ko-KR" sz="2400" dirty="0" err="1" smtClean="0"/>
              <a:t>bookname</a:t>
            </a:r>
            <a:r>
              <a:rPr lang="en-US" altLang="ko-KR" sz="2400" dirty="0" smtClean="0"/>
              <a:t> </a:t>
            </a:r>
            <a:r>
              <a:rPr lang="en-US" altLang="ko-KR" sz="2400" dirty="0" err="1"/>
              <a:t>varchar</a:t>
            </a:r>
            <a:r>
              <a:rPr lang="en-US" altLang="ko-KR" sz="2400" dirty="0"/>
              <a:t>(50</a:t>
            </a:r>
            <a:r>
              <a:rPr lang="en-US" altLang="ko-KR" sz="2400" dirty="0" smtClean="0"/>
              <a:t>))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</a:t>
            </a:r>
            <a:r>
              <a:rPr lang="en-US" altLang="ko-KR" sz="2400" dirty="0" smtClean="0">
                <a:solidFill>
                  <a:srgbClr val="FFFF00"/>
                </a:solidFill>
              </a:rPr>
              <a:t>BEGIN 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SELECT </a:t>
            </a:r>
            <a:r>
              <a:rPr lang="en-US" altLang="ko-KR" sz="2400" dirty="0"/>
              <a:t>* FROM book 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WHERE </a:t>
            </a:r>
            <a:r>
              <a:rPr lang="en-US" altLang="ko-KR" sz="2400" dirty="0"/>
              <a:t>title = </a:t>
            </a:r>
            <a:r>
              <a:rPr lang="en-US" altLang="ko-KR" sz="2400" dirty="0" err="1"/>
              <a:t>bookname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</a:t>
            </a:r>
            <a:r>
              <a:rPr lang="en-US" altLang="ko-KR" sz="2400" dirty="0" smtClean="0">
                <a:solidFill>
                  <a:srgbClr val="FFFF00"/>
                </a:solidFill>
              </a:rPr>
              <a:t>END</a:t>
            </a:r>
            <a:r>
              <a:rPr lang="en-US" altLang="ko-KR" sz="2400" dirty="0" smtClean="0"/>
              <a:t>;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SP- </a:t>
            </a:r>
            <a:r>
              <a:rPr lang="ko-KR" altLang="en-US" dirty="0" smtClean="0"/>
              <a:t>매개변수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198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[</a:t>
            </a:r>
            <a:r>
              <a:rPr lang="ko-KR" altLang="en-US" sz="2800" dirty="0"/>
              <a:t>실습</a:t>
            </a:r>
            <a:r>
              <a:rPr lang="en-US" altLang="ko-KR" sz="2800" dirty="0"/>
              <a:t>] book </a:t>
            </a:r>
            <a:r>
              <a:rPr lang="ko-KR" altLang="en-US" sz="2800" dirty="0" smtClean="0"/>
              <a:t>테이블에서 주어진 출판사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입력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가 출판한 책의 총 권수를 구하는 </a:t>
            </a:r>
            <a:r>
              <a:rPr lang="en-US" altLang="ko-KR" sz="2800" dirty="0" smtClean="0"/>
              <a:t>SP</a:t>
            </a:r>
            <a:r>
              <a:rPr lang="ko-KR" altLang="en-US" sz="2800" dirty="0" smtClean="0"/>
              <a:t>인 </a:t>
            </a:r>
            <a:r>
              <a:rPr lang="en-US" altLang="ko-KR" sz="2800" dirty="0" err="1" smtClean="0"/>
              <a:t>countBooksByPub</a:t>
            </a:r>
            <a:r>
              <a:rPr lang="ko-KR" altLang="en-US" sz="2800" dirty="0" smtClean="0"/>
              <a:t>를 작성하고 실행해 </a:t>
            </a:r>
            <a:r>
              <a:rPr lang="ko-KR" altLang="en-US" sz="2800" dirty="0"/>
              <a:t>보시오</a:t>
            </a:r>
            <a:r>
              <a:rPr lang="en-US" altLang="ko-KR" sz="2800" dirty="0" smtClean="0"/>
              <a:t>.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 smtClean="0"/>
              <a:t>(Hints) </a:t>
            </a:r>
            <a:r>
              <a:rPr lang="ko-KR" altLang="en-US" sz="2400" dirty="0" smtClean="0"/>
              <a:t>작성한 후 </a:t>
            </a:r>
            <a:r>
              <a:rPr lang="en-US" altLang="ko-KR" sz="2400" dirty="0" smtClean="0"/>
              <a:t>SP </a:t>
            </a:r>
            <a:r>
              <a:rPr lang="ko-KR" altLang="en-US" sz="2400" dirty="0" smtClean="0"/>
              <a:t>실행은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FFFF00"/>
                </a:solidFill>
              </a:rPr>
              <a:t> SET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@count = 1</a:t>
            </a:r>
            <a:r>
              <a:rPr lang="en-US" altLang="ko-KR" sz="2400" dirty="0" smtClean="0"/>
              <a:t>;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FFFF00"/>
                </a:solidFill>
              </a:rPr>
              <a:t> CALL</a:t>
            </a:r>
            <a:r>
              <a:rPr lang="en-US" altLang="ko-KR" sz="2400" dirty="0" smtClean="0"/>
              <a:t> </a:t>
            </a:r>
            <a:r>
              <a:rPr lang="en-US" altLang="ko-KR" sz="2400" i="1" dirty="0" err="1"/>
              <a:t>countBooksByPub</a:t>
            </a:r>
            <a:r>
              <a:rPr lang="en-US" altLang="ko-KR" sz="2400" dirty="0"/>
              <a:t>( '</a:t>
            </a:r>
            <a:r>
              <a:rPr lang="ko-KR" altLang="en-US" sz="2400" dirty="0"/>
              <a:t>도깨비</a:t>
            </a:r>
            <a:r>
              <a:rPr lang="en-US" altLang="ko-KR" sz="2400" dirty="0"/>
              <a:t>', @count</a:t>
            </a:r>
            <a:r>
              <a:rPr lang="en-US" altLang="ko-KR" sz="2400" dirty="0" smtClean="0"/>
              <a:t>);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FFFF00"/>
                </a:solidFill>
              </a:rPr>
              <a:t> SELECT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@count;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49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문법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sz="2400" dirty="0">
                <a:solidFill>
                  <a:srgbClr val="FFFF00"/>
                </a:solidFill>
              </a:rPr>
              <a:t>IF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if_expression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FFFF00"/>
                </a:solidFill>
              </a:rPr>
              <a:t>THEN</a:t>
            </a:r>
            <a:r>
              <a:rPr lang="en-US" altLang="ko-KR" sz="2400" dirty="0"/>
              <a:t> commands</a:t>
            </a:r>
          </a:p>
          <a:p>
            <a:pPr marL="457200" lvl="1" indent="0" fontAlgn="base">
              <a:buNone/>
            </a:pPr>
            <a:r>
              <a:rPr lang="en-US" altLang="ko-KR" sz="2400" dirty="0"/>
              <a:t>   [</a:t>
            </a:r>
            <a:r>
              <a:rPr lang="en-US" altLang="ko-KR" sz="2400" dirty="0">
                <a:solidFill>
                  <a:srgbClr val="FFFF00"/>
                </a:solidFill>
              </a:rPr>
              <a:t>ELSEIF</a:t>
            </a:r>
            <a:r>
              <a:rPr lang="en-US" altLang="ko-KR" sz="2400" dirty="0"/>
              <a:t> </a:t>
            </a:r>
            <a:r>
              <a:rPr lang="en-US" altLang="ko-KR" sz="2400" dirty="0" err="1"/>
              <a:t>elseif_expression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FFFF00"/>
                </a:solidFill>
              </a:rPr>
              <a:t>THEN</a:t>
            </a:r>
            <a:r>
              <a:rPr lang="en-US" altLang="ko-KR" sz="2400" dirty="0"/>
              <a:t> commands]</a:t>
            </a:r>
          </a:p>
          <a:p>
            <a:pPr marL="457200" lvl="1" indent="0" fontAlgn="base">
              <a:buNone/>
            </a:pPr>
            <a:r>
              <a:rPr lang="en-US" altLang="ko-KR" sz="2400" dirty="0"/>
              <a:t>   [</a:t>
            </a:r>
            <a:r>
              <a:rPr lang="en-US" altLang="ko-KR" sz="2400" dirty="0">
                <a:solidFill>
                  <a:srgbClr val="FFFF00"/>
                </a:solidFill>
              </a:rPr>
              <a:t>ELSE</a:t>
            </a:r>
            <a:r>
              <a:rPr lang="en-US" altLang="ko-KR" sz="2400" dirty="0"/>
              <a:t> commands]</a:t>
            </a:r>
          </a:p>
          <a:p>
            <a:pPr marL="457200" lvl="1" indent="0" fontAlgn="base">
              <a:buNone/>
            </a:pPr>
            <a:r>
              <a:rPr lang="en-US" altLang="ko-KR" sz="2400" dirty="0" smtClean="0">
                <a:solidFill>
                  <a:srgbClr val="FFFF00"/>
                </a:solidFill>
              </a:rPr>
              <a:t>END </a:t>
            </a:r>
            <a:r>
              <a:rPr lang="en-US" altLang="ko-KR" sz="2400" dirty="0">
                <a:solidFill>
                  <a:srgbClr val="FFFF00"/>
                </a:solidFill>
              </a:rPr>
              <a:t>IF</a:t>
            </a:r>
            <a:r>
              <a:rPr lang="en-US" altLang="ko-KR" sz="2400" dirty="0"/>
              <a:t>;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SP-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15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2800" dirty="0" smtClean="0"/>
              <a:t>CASE</a:t>
            </a:r>
            <a:r>
              <a:rPr lang="ko-KR" altLang="en-US" sz="2800" dirty="0" smtClean="0"/>
              <a:t> 문법</a:t>
            </a:r>
            <a:endParaRPr lang="en-US" altLang="ko-KR" sz="2800" dirty="0" smtClean="0"/>
          </a:p>
          <a:p>
            <a:pPr marL="457200" lvl="1" indent="0" fontAlgn="base">
              <a:buNone/>
            </a:pPr>
            <a:r>
              <a:rPr lang="en-US" altLang="ko-KR" sz="2000" dirty="0">
                <a:solidFill>
                  <a:srgbClr val="FFFF00"/>
                </a:solidFill>
              </a:rPr>
              <a:t>CASE</a:t>
            </a:r>
            <a:r>
              <a:rPr lang="en-US" altLang="ko-KR" sz="2000" dirty="0"/>
              <a:t>  </a:t>
            </a:r>
            <a:r>
              <a:rPr lang="en-US" altLang="ko-KR" sz="2000" dirty="0" err="1"/>
              <a:t>case_expression</a:t>
            </a:r>
            <a:endParaRPr lang="en-US" altLang="ko-KR" sz="2000" dirty="0"/>
          </a:p>
          <a:p>
            <a:pPr marL="457200" lvl="1" indent="0" fontAlgn="base">
              <a:buNone/>
            </a:pPr>
            <a:r>
              <a:rPr lang="en-US" altLang="ko-KR" sz="2000" dirty="0"/>
              <a:t>   </a:t>
            </a:r>
            <a:r>
              <a:rPr lang="en-US" altLang="ko-KR" sz="2000" dirty="0">
                <a:solidFill>
                  <a:srgbClr val="FFFF00"/>
                </a:solidFill>
              </a:rPr>
              <a:t>WHEN</a:t>
            </a:r>
            <a:r>
              <a:rPr lang="en-US" altLang="ko-KR" sz="2000" dirty="0"/>
              <a:t> when_expression_1 </a:t>
            </a:r>
            <a:r>
              <a:rPr lang="en-US" altLang="ko-KR" sz="2000" dirty="0">
                <a:solidFill>
                  <a:srgbClr val="FFFF00"/>
                </a:solidFill>
              </a:rPr>
              <a:t>THEN</a:t>
            </a:r>
            <a:r>
              <a:rPr lang="en-US" altLang="ko-KR" sz="2000" dirty="0"/>
              <a:t> commands</a:t>
            </a:r>
          </a:p>
          <a:p>
            <a:pPr marL="457200" lvl="1" indent="0" fontAlgn="base">
              <a:buNone/>
            </a:pPr>
            <a:r>
              <a:rPr lang="en-US" altLang="ko-KR" sz="2000" dirty="0"/>
              <a:t>      ...</a:t>
            </a:r>
          </a:p>
          <a:p>
            <a:pPr marL="457200" lvl="1" indent="0" fontAlgn="base">
              <a:buNone/>
            </a:pPr>
            <a:r>
              <a:rPr lang="en-US" altLang="ko-KR" sz="2000" dirty="0"/>
              <a:t>   </a:t>
            </a:r>
            <a:r>
              <a:rPr lang="en-US" altLang="ko-KR" sz="2000" dirty="0">
                <a:solidFill>
                  <a:srgbClr val="FFFF00"/>
                </a:solidFill>
              </a:rPr>
              <a:t>ELSE</a:t>
            </a:r>
            <a:r>
              <a:rPr lang="en-US" altLang="ko-KR" sz="2000" dirty="0"/>
              <a:t> commands</a:t>
            </a:r>
          </a:p>
          <a:p>
            <a:pPr marL="457200" lvl="1" indent="0" fontAlgn="base">
              <a:buNone/>
            </a:pPr>
            <a:r>
              <a:rPr lang="en-US" altLang="ko-KR" sz="2000" dirty="0">
                <a:solidFill>
                  <a:srgbClr val="FFFF00"/>
                </a:solidFill>
              </a:rPr>
              <a:t>END CASE</a:t>
            </a:r>
            <a:r>
              <a:rPr lang="en-US" altLang="ko-KR" sz="2000" dirty="0"/>
              <a:t>;</a:t>
            </a:r>
          </a:p>
          <a:p>
            <a:pPr lvl="1"/>
            <a:endParaRPr lang="en-US" altLang="ko-KR" sz="1800" dirty="0" smtClean="0"/>
          </a:p>
          <a:p>
            <a:pPr marL="457200" lvl="1" indent="0">
              <a:buNone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) CREATE PROCEDURE </a:t>
            </a:r>
            <a:r>
              <a:rPr lang="en-US" altLang="ko-KR" sz="1800" dirty="0" err="1" smtClean="0"/>
              <a:t>spGetBookStatus</a:t>
            </a:r>
            <a:r>
              <a:rPr lang="en-US" altLang="ko-KR" sz="1800" dirty="0" smtClean="0"/>
              <a:t>( IN </a:t>
            </a:r>
            <a:r>
              <a:rPr lang="en-US" altLang="ko-KR" sz="1800" dirty="0" err="1" smtClean="0"/>
              <a:t>pBookNum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,</a:t>
            </a:r>
          </a:p>
          <a:p>
            <a:pPr marL="457200" lvl="1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 OUT </a:t>
            </a:r>
            <a:r>
              <a:rPr lang="en-US" altLang="ko-KR" sz="1800" dirty="0" err="1" smtClean="0"/>
              <a:t>pStatus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varchar</a:t>
            </a:r>
            <a:r>
              <a:rPr lang="en-US" altLang="ko-KR" sz="1800" dirty="0" smtClean="0"/>
              <a:t>(10))</a:t>
            </a:r>
          </a:p>
          <a:p>
            <a:pPr marL="457200" lvl="1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BEGIN</a:t>
            </a:r>
          </a:p>
          <a:p>
            <a:pPr marL="457200" lvl="1" indent="0">
              <a:buNone/>
            </a:pPr>
            <a:r>
              <a:rPr lang="en-US" altLang="ko-KR" sz="1800" dirty="0"/>
              <a:t>	 </a:t>
            </a:r>
            <a:r>
              <a:rPr lang="en-US" altLang="ko-KR" sz="1800" dirty="0" smtClean="0"/>
              <a:t>  DECLARE </a:t>
            </a:r>
            <a:r>
              <a:rPr lang="en-US" altLang="ko-KR" sz="1800" dirty="0" err="1" smtClean="0"/>
              <a:t>bookYear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varchar</a:t>
            </a:r>
            <a:r>
              <a:rPr lang="en-US" altLang="ko-KR" sz="1800" dirty="0" smtClean="0"/>
              <a:t>(10);</a:t>
            </a:r>
          </a:p>
          <a:p>
            <a:pPr marL="457200" lvl="1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   SELECT </a:t>
            </a:r>
            <a:r>
              <a:rPr lang="en-US" altLang="ko-KR" sz="1800" dirty="0" err="1" smtClean="0"/>
              <a:t>pub_year</a:t>
            </a:r>
            <a:r>
              <a:rPr lang="en-US" altLang="ko-KR" sz="1800" dirty="0" smtClean="0"/>
              <a:t> into </a:t>
            </a:r>
            <a:r>
              <a:rPr lang="en-US" altLang="ko-KR" sz="1800" dirty="0" err="1" smtClean="0"/>
              <a:t>bookYear</a:t>
            </a:r>
            <a:r>
              <a:rPr lang="en-US" altLang="ko-KR" sz="1800" dirty="0" smtClean="0"/>
              <a:t> </a:t>
            </a:r>
            <a:r>
              <a:rPr lang="en-US" altLang="ko-KR" sz="1800" dirty="0" smtClean="0"/>
              <a:t>FROM book WHERE id = </a:t>
            </a:r>
            <a:r>
              <a:rPr lang="en-US" altLang="ko-KR" sz="1800" dirty="0" err="1" smtClean="0"/>
              <a:t>pBookNum</a:t>
            </a:r>
            <a:r>
              <a:rPr lang="en-US" altLang="ko-KR" sz="1800" dirty="0" smtClean="0"/>
              <a:t>;</a:t>
            </a:r>
          </a:p>
          <a:p>
            <a:pPr marL="457200" lvl="1" indent="0">
              <a:buNone/>
            </a:pPr>
            <a:r>
              <a:rPr lang="en-US" altLang="ko-KR" sz="1800" dirty="0" smtClean="0"/>
              <a:t>	   CASE </a:t>
            </a:r>
            <a:r>
              <a:rPr lang="en-US" altLang="ko-KR" sz="1800" dirty="0" err="1" smtClean="0"/>
              <a:t>bookYear</a:t>
            </a:r>
            <a:r>
              <a:rPr lang="en-US" altLang="ko-KR" sz="1800" dirty="0" smtClean="0"/>
              <a:t> </a:t>
            </a:r>
            <a:endParaRPr lang="en-US" altLang="ko-KR" sz="1800" dirty="0" smtClean="0"/>
          </a:p>
          <a:p>
            <a:pPr marL="457200" lvl="1" indent="0">
              <a:buNone/>
            </a:pPr>
            <a:r>
              <a:rPr lang="en-US" altLang="ko-KR" sz="1800" dirty="0"/>
              <a:t>	 </a:t>
            </a:r>
            <a:r>
              <a:rPr lang="en-US" altLang="ko-KR" sz="1800" dirty="0" smtClean="0"/>
              <a:t>       WHEN 2014 THEN SET </a:t>
            </a:r>
            <a:r>
              <a:rPr lang="en-US" altLang="ko-KR" sz="1800" dirty="0" err="1" smtClean="0"/>
              <a:t>pStatus</a:t>
            </a:r>
            <a:r>
              <a:rPr lang="en-US" altLang="ko-KR" sz="1800" dirty="0" smtClean="0"/>
              <a:t> = ‘New’;</a:t>
            </a:r>
          </a:p>
          <a:p>
            <a:pPr marL="457200" lvl="1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        WHEN 2013 THEN SET </a:t>
            </a:r>
            <a:r>
              <a:rPr lang="en-US" altLang="ko-KR" sz="1800" dirty="0" err="1" smtClean="0"/>
              <a:t>pStatus</a:t>
            </a:r>
            <a:r>
              <a:rPr lang="en-US" altLang="ko-KR" sz="1800" dirty="0" smtClean="0"/>
              <a:t> = ‘Normal’;</a:t>
            </a:r>
          </a:p>
          <a:p>
            <a:pPr marL="457200" lvl="1" indent="0">
              <a:buNone/>
            </a:pPr>
            <a:r>
              <a:rPr lang="en-US" altLang="ko-KR" sz="1800" dirty="0"/>
              <a:t>	        </a:t>
            </a:r>
            <a:r>
              <a:rPr lang="en-US" altLang="ko-KR" sz="1800" dirty="0" smtClean="0"/>
              <a:t>ELSE  SET </a:t>
            </a:r>
            <a:r>
              <a:rPr lang="en-US" altLang="ko-KR" sz="1800" dirty="0" err="1"/>
              <a:t>pStatus</a:t>
            </a:r>
            <a:r>
              <a:rPr lang="en-US" altLang="ko-KR" sz="1800" dirty="0"/>
              <a:t> = </a:t>
            </a:r>
            <a:r>
              <a:rPr lang="en-US" altLang="ko-KR" sz="1800" dirty="0" smtClean="0"/>
              <a:t>‘Old’;</a:t>
            </a:r>
          </a:p>
          <a:p>
            <a:pPr marL="457200" lvl="1" indent="0">
              <a:buNone/>
            </a:pPr>
            <a:r>
              <a:rPr lang="en-US" altLang="ko-KR" sz="1800" dirty="0" smtClean="0"/>
              <a:t>	   END CASE;</a:t>
            </a:r>
          </a:p>
          <a:p>
            <a:pPr marL="457200" lvl="1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END;</a:t>
            </a:r>
            <a:endParaRPr lang="en-US" altLang="ko-KR" sz="1800" dirty="0"/>
          </a:p>
          <a:p>
            <a:pPr marL="457200" lvl="1" indent="0">
              <a:buNone/>
            </a:pP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502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z="2000" dirty="0" smtClean="0"/>
              <a:t>WHILE</a:t>
            </a:r>
            <a:endParaRPr lang="en-US" altLang="ko-KR" sz="2800" dirty="0"/>
          </a:p>
          <a:p>
            <a:pPr marL="457200" lvl="1" indent="0" fontAlgn="base">
              <a:buNone/>
            </a:pPr>
            <a:r>
              <a:rPr lang="en-US" altLang="ko-KR" sz="1800" dirty="0">
                <a:solidFill>
                  <a:srgbClr val="FFFF00"/>
                </a:solidFill>
              </a:rPr>
              <a:t>WHILE</a:t>
            </a:r>
            <a:r>
              <a:rPr lang="en-US" altLang="ko-KR" sz="1800" dirty="0"/>
              <a:t> expression </a:t>
            </a:r>
            <a:r>
              <a:rPr lang="en-US" altLang="ko-KR" sz="1800" dirty="0">
                <a:solidFill>
                  <a:srgbClr val="FFFF00"/>
                </a:solidFill>
              </a:rPr>
              <a:t>DO</a:t>
            </a:r>
          </a:p>
          <a:p>
            <a:pPr marL="457200" lvl="1" indent="0" fontAlgn="base">
              <a:buNone/>
            </a:pPr>
            <a:r>
              <a:rPr lang="en-US" altLang="ko-KR" sz="1800" dirty="0"/>
              <a:t>   </a:t>
            </a:r>
            <a:r>
              <a:rPr lang="en-US" altLang="ko-KR" sz="1800" dirty="0" smtClean="0"/>
              <a:t>Statements;</a:t>
            </a:r>
            <a:endParaRPr lang="en-US" altLang="ko-KR" sz="1800" dirty="0"/>
          </a:p>
          <a:p>
            <a:pPr marL="457200" lvl="1" indent="0" fontAlgn="base">
              <a:buNone/>
            </a:pPr>
            <a:r>
              <a:rPr lang="en-US" altLang="ko-KR" sz="1800" dirty="0">
                <a:solidFill>
                  <a:srgbClr val="FFFF00"/>
                </a:solidFill>
              </a:rPr>
              <a:t>END </a:t>
            </a:r>
            <a:r>
              <a:rPr lang="en-US" altLang="ko-KR" sz="1800" dirty="0" smtClean="0">
                <a:solidFill>
                  <a:srgbClr val="FFFF00"/>
                </a:solidFill>
              </a:rPr>
              <a:t>WHILE;</a:t>
            </a:r>
          </a:p>
          <a:p>
            <a:pPr marL="457200" lvl="1" indent="0" fontAlgn="base">
              <a:buNone/>
            </a:pPr>
            <a:endParaRPr lang="en-US" altLang="ko-KR" sz="2400" dirty="0"/>
          </a:p>
          <a:p>
            <a:pPr fontAlgn="base"/>
            <a:r>
              <a:rPr lang="en-US" altLang="ko-KR" sz="2000" dirty="0"/>
              <a:t>REPEAT</a:t>
            </a:r>
          </a:p>
          <a:p>
            <a:pPr marL="457200" lvl="1" indent="0" fontAlgn="base">
              <a:buNone/>
            </a:pPr>
            <a:r>
              <a:rPr lang="en-US" altLang="ko-KR" sz="1800" dirty="0" smtClean="0">
                <a:solidFill>
                  <a:srgbClr val="FFFF00"/>
                </a:solidFill>
              </a:rPr>
              <a:t>REPEAT</a:t>
            </a:r>
            <a:endParaRPr lang="en-US" altLang="ko-KR" sz="1800" dirty="0">
              <a:solidFill>
                <a:srgbClr val="FFFF00"/>
              </a:solidFill>
            </a:endParaRPr>
          </a:p>
          <a:p>
            <a:pPr marL="457200" lvl="1" indent="0" fontAlgn="base">
              <a:buNone/>
            </a:pPr>
            <a:r>
              <a:rPr lang="en-US" altLang="ko-KR" sz="1800" dirty="0" smtClean="0"/>
              <a:t>	Statements</a:t>
            </a:r>
            <a:r>
              <a:rPr lang="en-US" altLang="ko-KR" sz="1800" dirty="0"/>
              <a:t>;</a:t>
            </a:r>
          </a:p>
          <a:p>
            <a:pPr marL="457200" lvl="1" indent="0" fontAlgn="base">
              <a:buNone/>
            </a:pPr>
            <a:r>
              <a:rPr lang="en-US" altLang="ko-KR" sz="1800" dirty="0">
                <a:solidFill>
                  <a:srgbClr val="FFFF00"/>
                </a:solidFill>
              </a:rPr>
              <a:t>UNTIL</a:t>
            </a:r>
            <a:r>
              <a:rPr lang="en-US" altLang="ko-KR" sz="1800" dirty="0"/>
              <a:t> expression</a:t>
            </a:r>
          </a:p>
          <a:p>
            <a:pPr marL="457200" lvl="1" indent="0" fontAlgn="base">
              <a:buNone/>
            </a:pPr>
            <a:r>
              <a:rPr lang="en-US" altLang="ko-KR" sz="1800" dirty="0">
                <a:solidFill>
                  <a:srgbClr val="FFFF00"/>
                </a:solidFill>
              </a:rPr>
              <a:t>END </a:t>
            </a:r>
            <a:r>
              <a:rPr lang="en-US" altLang="ko-KR" sz="1800" dirty="0" smtClean="0">
                <a:solidFill>
                  <a:srgbClr val="FFFF00"/>
                </a:solidFill>
              </a:rPr>
              <a:t>REPEAT;</a:t>
            </a:r>
            <a:endParaRPr lang="en-US" altLang="ko-KR" sz="1800" dirty="0">
              <a:solidFill>
                <a:srgbClr val="FFFF00"/>
              </a:solidFill>
            </a:endParaRPr>
          </a:p>
          <a:p>
            <a:r>
              <a:rPr lang="en-US" altLang="ko-KR" sz="2400" dirty="0" smtClean="0"/>
              <a:t>LOOP</a:t>
            </a:r>
          </a:p>
          <a:p>
            <a:pPr marL="457200" lvl="1" indent="0">
              <a:buNone/>
            </a:pPr>
            <a:r>
              <a:rPr lang="en-US" altLang="ko-KR" sz="2000" dirty="0" err="1"/>
              <a:t>l</a:t>
            </a:r>
            <a:r>
              <a:rPr lang="en-US" altLang="ko-KR" sz="2000" dirty="0" err="1" smtClean="0"/>
              <a:t>oop_label</a:t>
            </a:r>
            <a:r>
              <a:rPr lang="en-US" altLang="ko-KR" sz="2000" dirty="0" smtClean="0"/>
              <a:t>:  </a:t>
            </a:r>
            <a:r>
              <a:rPr lang="en-US" altLang="ko-KR" sz="2000" dirty="0" smtClean="0">
                <a:solidFill>
                  <a:srgbClr val="FFFF00"/>
                </a:solidFill>
              </a:rPr>
              <a:t>LOOP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     … 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    </a:t>
            </a:r>
            <a:r>
              <a:rPr lang="en-US" altLang="ko-KR" sz="2000" dirty="0" smtClean="0">
                <a:solidFill>
                  <a:srgbClr val="FFFF00"/>
                </a:solidFill>
              </a:rPr>
              <a:t>LEAVE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loop_label</a:t>
            </a:r>
            <a:r>
              <a:rPr lang="en-US" altLang="ko-KR" sz="2000" dirty="0" smtClean="0"/>
              <a:t>;   -- break</a:t>
            </a:r>
            <a:r>
              <a:rPr lang="ko-KR" altLang="en-US" sz="2000" dirty="0" smtClean="0"/>
              <a:t>에 해당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2000" dirty="0" smtClean="0"/>
              <a:t>    …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    </a:t>
            </a:r>
            <a:r>
              <a:rPr lang="en-US" altLang="ko-KR" sz="2000" dirty="0" smtClean="0">
                <a:solidFill>
                  <a:srgbClr val="FFFF00"/>
                </a:solidFill>
              </a:rPr>
              <a:t>ITERATE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loop_label</a:t>
            </a:r>
            <a:r>
              <a:rPr lang="en-US" altLang="ko-KR" sz="2000" dirty="0" smtClean="0"/>
              <a:t>;   -- continue </a:t>
            </a:r>
            <a:r>
              <a:rPr lang="ko-KR" altLang="en-US" sz="2000" dirty="0" smtClean="0"/>
              <a:t>에 해당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2000" dirty="0" smtClean="0"/>
              <a:t>    …</a:t>
            </a:r>
          </a:p>
          <a:p>
            <a:pPr marL="457200" lvl="1" indent="0">
              <a:buNone/>
            </a:pPr>
            <a:r>
              <a:rPr lang="en-US" altLang="ko-KR" sz="2000" dirty="0" smtClean="0">
                <a:solidFill>
                  <a:srgbClr val="FFFF00"/>
                </a:solidFill>
              </a:rPr>
              <a:t>END LOOP;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SP-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49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z="2800" dirty="0" smtClean="0">
                <a:solidFill>
                  <a:srgbClr val="FFFF00"/>
                </a:solidFill>
              </a:rPr>
              <a:t>커서</a:t>
            </a:r>
            <a:endParaRPr lang="en-US" altLang="ko-KR" sz="2800" dirty="0">
              <a:solidFill>
                <a:srgbClr val="FFFF00"/>
              </a:solidFill>
            </a:endParaRPr>
          </a:p>
          <a:p>
            <a:pPr lvl="1"/>
            <a:r>
              <a:rPr lang="ko-KR" altLang="en-US" sz="2400" dirty="0" smtClean="0"/>
              <a:t>프로시저 내에서 </a:t>
            </a:r>
            <a:r>
              <a:rPr lang="en-US" altLang="ko-KR" sz="2400" dirty="0" err="1" smtClean="0"/>
              <a:t>resultset</a:t>
            </a:r>
            <a:r>
              <a:rPr lang="ko-KR" altLang="en-US" sz="2400" dirty="0" smtClean="0"/>
              <a:t> 처리 위해 사용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특징</a:t>
            </a:r>
            <a:endParaRPr lang="en-US" altLang="ko-KR" sz="2400" dirty="0" smtClean="0"/>
          </a:p>
          <a:p>
            <a:pPr lvl="2"/>
            <a:r>
              <a:rPr lang="en-US" altLang="ko-KR" sz="2400" dirty="0" smtClean="0"/>
              <a:t>Read-only: </a:t>
            </a:r>
            <a:r>
              <a:rPr lang="ko-KR" altLang="en-US" sz="2400" dirty="0" smtClean="0"/>
              <a:t>커서를 통해 읽기만 가능</a:t>
            </a:r>
            <a:endParaRPr lang="en-US" altLang="ko-KR" sz="2400" dirty="0" smtClean="0"/>
          </a:p>
          <a:p>
            <a:pPr lvl="2"/>
            <a:r>
              <a:rPr lang="en-US" altLang="ko-KR" sz="2400" dirty="0" smtClean="0"/>
              <a:t>Non-scrollable: SELECT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결과값들을 순차 읽기만 가능</a:t>
            </a:r>
            <a:r>
              <a:rPr lang="en-US" altLang="ko-KR" sz="2400" dirty="0" smtClean="0"/>
              <a:t>. skip, reverse </a:t>
            </a:r>
            <a:r>
              <a:rPr lang="ko-KR" altLang="en-US" sz="2400" dirty="0" smtClean="0"/>
              <a:t>불가</a:t>
            </a:r>
            <a:r>
              <a:rPr lang="en-US" altLang="ko-KR" sz="2400" dirty="0" smtClean="0"/>
              <a:t>.</a:t>
            </a:r>
          </a:p>
          <a:p>
            <a:pPr lvl="2"/>
            <a:endParaRPr lang="en-US" altLang="ko-KR" sz="2400" dirty="0" smtClean="0"/>
          </a:p>
          <a:p>
            <a:r>
              <a:rPr lang="ko-KR" altLang="en-US" sz="2800" dirty="0" smtClean="0"/>
              <a:t>문법</a:t>
            </a:r>
            <a:endParaRPr lang="en-US" altLang="ko-KR" sz="2800" dirty="0" smtClean="0"/>
          </a:p>
          <a:p>
            <a:pPr marL="457200" lvl="1" indent="0">
              <a:buNone/>
            </a:pPr>
            <a:r>
              <a:rPr lang="en-US" altLang="ko-KR" sz="2200" dirty="0">
                <a:solidFill>
                  <a:srgbClr val="FFFF00"/>
                </a:solidFill>
              </a:rPr>
              <a:t>DECLARE</a:t>
            </a:r>
            <a:r>
              <a:rPr lang="en-US" altLang="ko-KR" sz="2200" dirty="0"/>
              <a:t> </a:t>
            </a:r>
            <a:r>
              <a:rPr lang="en-US" altLang="ko-KR" sz="2200" dirty="0" err="1"/>
              <a:t>cursor_name</a:t>
            </a:r>
            <a:r>
              <a:rPr lang="en-US" altLang="ko-KR" sz="2200" dirty="0"/>
              <a:t> </a:t>
            </a:r>
            <a:endParaRPr lang="en-US" altLang="ko-KR" sz="2200" dirty="0" smtClean="0"/>
          </a:p>
          <a:p>
            <a:pPr marL="457200" lvl="1" indent="0">
              <a:buNone/>
            </a:pPr>
            <a:r>
              <a:rPr lang="en-US" altLang="ko-KR" sz="2200" dirty="0" smtClean="0">
                <a:solidFill>
                  <a:srgbClr val="FFFF00"/>
                </a:solidFill>
              </a:rPr>
              <a:t>CURSOR </a:t>
            </a:r>
            <a:r>
              <a:rPr lang="en-US" altLang="ko-KR" sz="2200" dirty="0">
                <a:solidFill>
                  <a:srgbClr val="FFFF00"/>
                </a:solidFill>
              </a:rPr>
              <a:t>FOR </a:t>
            </a:r>
            <a:r>
              <a:rPr lang="en-US" altLang="ko-KR" sz="2200" dirty="0" err="1"/>
              <a:t>SELECT_statement</a:t>
            </a:r>
            <a:r>
              <a:rPr lang="en-US" altLang="ko-KR" sz="2200" dirty="0" smtClean="0"/>
              <a:t>;   -- </a:t>
            </a:r>
            <a:r>
              <a:rPr lang="ko-KR" altLang="en-US" sz="2200" dirty="0" smtClean="0"/>
              <a:t>변수 선언 앞에 오면 안됨</a:t>
            </a:r>
            <a:r>
              <a:rPr lang="en-US" altLang="ko-KR" sz="2200" dirty="0" smtClean="0"/>
              <a:t>.</a:t>
            </a:r>
          </a:p>
          <a:p>
            <a:pPr marL="457200" lvl="1" indent="0">
              <a:buNone/>
            </a:pPr>
            <a:r>
              <a:rPr lang="en-US" altLang="ko-KR" sz="2200" dirty="0" smtClean="0"/>
              <a:t>…</a:t>
            </a:r>
          </a:p>
          <a:p>
            <a:pPr marL="457200" lvl="1" indent="0">
              <a:buNone/>
            </a:pPr>
            <a:r>
              <a:rPr lang="en-US" altLang="ko-KR" sz="2200" dirty="0">
                <a:solidFill>
                  <a:srgbClr val="FFFF00"/>
                </a:solidFill>
              </a:rPr>
              <a:t>OPEN</a:t>
            </a:r>
            <a:r>
              <a:rPr lang="en-US" altLang="ko-KR" sz="2200" dirty="0"/>
              <a:t> </a:t>
            </a:r>
            <a:r>
              <a:rPr lang="en-US" altLang="ko-KR" sz="2200" dirty="0" err="1"/>
              <a:t>cursor_name</a:t>
            </a:r>
            <a:r>
              <a:rPr lang="en-US" altLang="ko-KR" sz="2200" dirty="0" smtClean="0"/>
              <a:t>;  -- result set </a:t>
            </a:r>
            <a:r>
              <a:rPr lang="ko-KR" altLang="en-US" sz="2200" dirty="0" smtClean="0"/>
              <a:t>초기화</a:t>
            </a:r>
            <a:endParaRPr lang="en-US" altLang="ko-KR" sz="2200" dirty="0" smtClean="0"/>
          </a:p>
          <a:p>
            <a:pPr marL="457200" lvl="1" indent="0">
              <a:buNone/>
            </a:pPr>
            <a:r>
              <a:rPr lang="en-US" altLang="ko-KR" sz="2200" dirty="0" smtClean="0"/>
              <a:t>…</a:t>
            </a:r>
          </a:p>
          <a:p>
            <a:pPr marL="457200" lvl="1" indent="0">
              <a:buNone/>
            </a:pPr>
            <a:r>
              <a:rPr lang="en-US" altLang="ko-KR" sz="2200" dirty="0">
                <a:solidFill>
                  <a:srgbClr val="FFFF00"/>
                </a:solidFill>
              </a:rPr>
              <a:t>FETCH</a:t>
            </a:r>
            <a:r>
              <a:rPr lang="en-US" altLang="ko-KR" sz="2200" dirty="0"/>
              <a:t> </a:t>
            </a:r>
            <a:r>
              <a:rPr lang="en-US" altLang="ko-KR" sz="2200" dirty="0" err="1"/>
              <a:t>cursor_name</a:t>
            </a:r>
            <a:r>
              <a:rPr lang="en-US" altLang="ko-KR" sz="2200" dirty="0"/>
              <a:t> </a:t>
            </a:r>
            <a:r>
              <a:rPr lang="en-US" altLang="ko-KR" sz="2200" dirty="0">
                <a:solidFill>
                  <a:srgbClr val="FFFF00"/>
                </a:solidFill>
              </a:rPr>
              <a:t>INTO</a:t>
            </a:r>
            <a:r>
              <a:rPr lang="en-US" altLang="ko-KR" sz="2200" dirty="0"/>
              <a:t> variables list</a:t>
            </a:r>
            <a:r>
              <a:rPr lang="en-US" altLang="ko-KR" sz="2200" dirty="0" smtClean="0"/>
              <a:t>;</a:t>
            </a:r>
          </a:p>
          <a:p>
            <a:pPr marL="457200" lvl="1" indent="0">
              <a:buNone/>
            </a:pPr>
            <a:r>
              <a:rPr lang="en-US" altLang="ko-KR" sz="2200" dirty="0" smtClean="0"/>
              <a:t>…</a:t>
            </a:r>
          </a:p>
          <a:p>
            <a:pPr marL="457200" lvl="1" indent="0">
              <a:buNone/>
            </a:pPr>
            <a:r>
              <a:rPr lang="en-US" altLang="ko-KR" sz="2400" dirty="0">
                <a:solidFill>
                  <a:srgbClr val="FFFF00"/>
                </a:solidFill>
              </a:rPr>
              <a:t>CLOSE</a:t>
            </a:r>
            <a:r>
              <a:rPr lang="en-US" altLang="ko-KR" sz="2400" dirty="0"/>
              <a:t> </a:t>
            </a:r>
            <a:r>
              <a:rPr lang="en-US" altLang="ko-KR" sz="2400" dirty="0" err="1"/>
              <a:t>cursor_name</a:t>
            </a:r>
            <a:r>
              <a:rPr lang="en-US" altLang="ko-KR" sz="2400" dirty="0" smtClean="0"/>
              <a:t>;   -- release memory</a:t>
            </a:r>
          </a:p>
          <a:p>
            <a:pPr marL="457200" lvl="1" indent="0">
              <a:buNone/>
            </a:pPr>
            <a:endParaRPr lang="en-US" altLang="ko-KR" sz="2400" dirty="0" smtClean="0"/>
          </a:p>
          <a:p>
            <a:pPr marL="457200" lvl="1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 </a:t>
            </a:r>
            <a:r>
              <a:rPr lang="ko-KR" altLang="en-US" dirty="0" smtClean="0"/>
              <a:t>책의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출판사 목록</a:t>
            </a:r>
            <a:r>
              <a:rPr lang="en-US" altLang="ko-KR" dirty="0" smtClean="0"/>
              <a:t>(‘;’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구분자로</a:t>
            </a:r>
            <a:r>
              <a:rPr lang="ko-KR" altLang="en-US" dirty="0" smtClean="0"/>
              <a:t> 함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구하는 </a:t>
            </a:r>
            <a:r>
              <a:rPr lang="en-US" altLang="ko-KR" dirty="0" smtClean="0"/>
              <a:t>SP</a:t>
            </a:r>
          </a:p>
          <a:p>
            <a:pPr marL="457200" lvl="1" indent="0">
              <a:buNone/>
            </a:pPr>
            <a:r>
              <a:rPr lang="en-US" altLang="ko-KR" sz="2400" smtClean="0"/>
              <a:t>  </a:t>
            </a:r>
            <a:r>
              <a:rPr lang="en-US" altLang="ko-KR" sz="2400" dirty="0" smtClean="0"/>
              <a:t>-&gt; </a:t>
            </a:r>
            <a:r>
              <a:rPr lang="ko-KR" altLang="en-US" sz="2400" dirty="0" smtClean="0"/>
              <a:t>다음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슬라이드 </a:t>
            </a:r>
            <a:endParaRPr lang="en-US" altLang="ko-KR" sz="24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SP-cursor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025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596" y="402610"/>
            <a:ext cx="8258204" cy="5723556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altLang="ko-KR" sz="1400" dirty="0">
                <a:solidFill>
                  <a:srgbClr val="FFFF00"/>
                </a:solidFill>
              </a:rPr>
              <a:t>CREATE PROCEDURE </a:t>
            </a:r>
            <a:r>
              <a:rPr lang="en-US" altLang="ko-KR" sz="1400" dirty="0" err="1" smtClean="0"/>
              <a:t>buildPubList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(INOUT </a:t>
            </a:r>
            <a:r>
              <a:rPr lang="en-US" altLang="ko-KR" sz="1400" dirty="0" err="1" smtClean="0"/>
              <a:t>pubList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varchar</a:t>
            </a:r>
            <a:r>
              <a:rPr lang="en-US" altLang="ko-KR" sz="1400" dirty="0"/>
              <a:t>(4000))</a:t>
            </a:r>
          </a:p>
          <a:p>
            <a:pPr marL="0" indent="0" fontAlgn="base">
              <a:buNone/>
            </a:pPr>
            <a:r>
              <a:rPr lang="en-US" altLang="ko-KR" sz="1400" dirty="0"/>
              <a:t>BEGIN</a:t>
            </a:r>
          </a:p>
          <a:p>
            <a:pPr marL="0" indent="0" fontAlgn="base">
              <a:buNone/>
            </a:pPr>
            <a:r>
              <a:rPr lang="en-US" altLang="ko-KR" sz="1400" dirty="0"/>
              <a:t> </a:t>
            </a:r>
            <a:r>
              <a:rPr lang="en-US" altLang="ko-KR" sz="1400" dirty="0" smtClean="0"/>
              <a:t>   DECLARE </a:t>
            </a:r>
            <a:r>
              <a:rPr lang="en-US" altLang="ko-KR" sz="1400" dirty="0" err="1" smtClean="0"/>
              <a:t>vFinished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INTEGER DEFAULT 0;</a:t>
            </a:r>
          </a:p>
          <a:p>
            <a:pPr marL="0" indent="0" fontAlgn="base">
              <a:buNone/>
            </a:pPr>
            <a:r>
              <a:rPr lang="en-US" altLang="ko-KR" sz="1400" dirty="0"/>
              <a:t>    </a:t>
            </a:r>
            <a:r>
              <a:rPr lang="en-US" altLang="ko-KR" sz="1400" dirty="0" smtClean="0"/>
              <a:t>DECLARE </a:t>
            </a:r>
            <a:r>
              <a:rPr lang="en-US" altLang="ko-KR" sz="1400" dirty="0" err="1" smtClean="0"/>
              <a:t>vPub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varchar</a:t>
            </a:r>
            <a:r>
              <a:rPr lang="en-US" altLang="ko-KR" sz="1400" dirty="0"/>
              <a:t>(100) DEFAULT "";</a:t>
            </a:r>
          </a:p>
          <a:p>
            <a:pPr marL="0" indent="0" fontAlgn="base">
              <a:buNone/>
            </a:pPr>
            <a:r>
              <a:rPr lang="en-US" altLang="ko-KR" sz="1400" dirty="0"/>
              <a:t> </a:t>
            </a:r>
          </a:p>
          <a:p>
            <a:pPr marL="0" indent="0" fontAlgn="base">
              <a:buNone/>
            </a:pPr>
            <a:r>
              <a:rPr lang="en-US" altLang="ko-KR" sz="1400" dirty="0" smtClean="0"/>
              <a:t>    </a:t>
            </a:r>
            <a:r>
              <a:rPr lang="en-US" altLang="ko-KR" sz="1400" dirty="0" smtClean="0">
                <a:solidFill>
                  <a:srgbClr val="FFFF00"/>
                </a:solidFill>
              </a:rPr>
              <a:t>DECLARE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pubCursor</a:t>
            </a:r>
            <a:r>
              <a:rPr lang="en-US" altLang="ko-KR" sz="1400" dirty="0" smtClean="0"/>
              <a:t> </a:t>
            </a:r>
            <a:r>
              <a:rPr lang="en-US" altLang="ko-KR" sz="1400" dirty="0">
                <a:solidFill>
                  <a:srgbClr val="FFFF00"/>
                </a:solidFill>
              </a:rPr>
              <a:t>CURSOR FOR </a:t>
            </a:r>
            <a:endParaRPr lang="en-US" altLang="ko-KR" sz="1400" dirty="0" smtClean="0">
              <a:solidFill>
                <a:srgbClr val="FFFF00"/>
              </a:solidFill>
            </a:endParaRPr>
          </a:p>
          <a:p>
            <a:pPr marL="0" indent="0" fontAlgn="base">
              <a:buNone/>
            </a:pPr>
            <a:r>
              <a:rPr lang="en-US" altLang="ko-KR" sz="1400" dirty="0">
                <a:solidFill>
                  <a:srgbClr val="FFFF00"/>
                </a:solidFill>
              </a:rPr>
              <a:t> </a:t>
            </a:r>
            <a:r>
              <a:rPr lang="en-US" altLang="ko-KR" sz="1400" dirty="0" smtClean="0">
                <a:solidFill>
                  <a:srgbClr val="FFFF00"/>
                </a:solidFill>
              </a:rPr>
              <a:t>         </a:t>
            </a:r>
            <a:r>
              <a:rPr lang="en-US" altLang="ko-KR" sz="1400" dirty="0" smtClean="0"/>
              <a:t>SELECT DISTINCT(publication) FROM book; </a:t>
            </a:r>
            <a:r>
              <a:rPr lang="en-US" altLang="ko-KR" sz="1400" i="1" dirty="0" smtClean="0"/>
              <a:t>-- cursor for publication of book</a:t>
            </a:r>
            <a:endParaRPr lang="en-US" altLang="ko-KR" sz="1400" dirty="0"/>
          </a:p>
          <a:p>
            <a:pPr marL="0" indent="0" fontAlgn="base">
              <a:buNone/>
            </a:pPr>
            <a:endParaRPr lang="en-US" altLang="ko-KR" sz="1400" dirty="0"/>
          </a:p>
          <a:p>
            <a:pPr marL="0" indent="0" fontAlgn="base">
              <a:buNone/>
            </a:pPr>
            <a:r>
              <a:rPr lang="en-US" altLang="ko-KR" sz="1400" dirty="0" smtClean="0"/>
              <a:t>    </a:t>
            </a:r>
            <a:r>
              <a:rPr lang="en-US" altLang="ko-KR" sz="1400" dirty="0" smtClean="0">
                <a:solidFill>
                  <a:srgbClr val="FFFF00"/>
                </a:solidFill>
              </a:rPr>
              <a:t>DECLARE </a:t>
            </a:r>
            <a:r>
              <a:rPr lang="en-US" altLang="ko-KR" sz="1400" dirty="0">
                <a:solidFill>
                  <a:srgbClr val="FFFF00"/>
                </a:solidFill>
              </a:rPr>
              <a:t>CONTINUE HANDLER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</a:t>
            </a:r>
            <a:r>
              <a:rPr lang="en-US" altLang="ko-KR" sz="1400" i="1" dirty="0" smtClean="0"/>
              <a:t>-- </a:t>
            </a:r>
            <a:r>
              <a:rPr lang="en-US" altLang="ko-KR" sz="1400" i="1" dirty="0"/>
              <a:t>declare NOT FOUND handler</a:t>
            </a:r>
            <a:endParaRPr lang="en-US" altLang="ko-KR" sz="1400" dirty="0" smtClean="0"/>
          </a:p>
          <a:p>
            <a:pPr marL="0" indent="0" fontAlgn="base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</a:t>
            </a:r>
            <a:r>
              <a:rPr lang="en-US" altLang="ko-KR" sz="1400" dirty="0" smtClean="0">
                <a:solidFill>
                  <a:srgbClr val="FFFF00"/>
                </a:solidFill>
              </a:rPr>
              <a:t>FOR </a:t>
            </a:r>
            <a:r>
              <a:rPr lang="en-US" altLang="ko-KR" sz="1400" dirty="0">
                <a:solidFill>
                  <a:srgbClr val="FFFF00"/>
                </a:solidFill>
              </a:rPr>
              <a:t>NOT FOUND </a:t>
            </a:r>
            <a:r>
              <a:rPr lang="en-US" altLang="ko-KR" sz="1400" dirty="0"/>
              <a:t>SET </a:t>
            </a:r>
            <a:r>
              <a:rPr lang="en-US" altLang="ko-KR" sz="1400" dirty="0" err="1" smtClean="0"/>
              <a:t>vFinished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1</a:t>
            </a:r>
            <a:r>
              <a:rPr lang="en-US" altLang="ko-KR" sz="1400" dirty="0" smtClean="0"/>
              <a:t>; </a:t>
            </a:r>
            <a:endParaRPr lang="en-US" altLang="ko-KR" sz="1400" dirty="0"/>
          </a:p>
          <a:p>
            <a:pPr marL="0" indent="0" fontAlgn="base">
              <a:buNone/>
            </a:pPr>
            <a:endParaRPr lang="en-US" altLang="ko-KR" sz="1400" dirty="0"/>
          </a:p>
          <a:p>
            <a:pPr marL="0" indent="0" fontAlgn="base">
              <a:buNone/>
            </a:pPr>
            <a:r>
              <a:rPr lang="en-US" altLang="ko-KR" sz="1400" dirty="0" smtClean="0"/>
              <a:t>   </a:t>
            </a:r>
            <a:r>
              <a:rPr lang="en-US" altLang="ko-KR" sz="1400" dirty="0" smtClean="0">
                <a:solidFill>
                  <a:srgbClr val="FFFF00"/>
                </a:solidFill>
              </a:rPr>
              <a:t>OPEN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pubCursor</a:t>
            </a:r>
            <a:r>
              <a:rPr lang="en-US" altLang="ko-KR" sz="1400" dirty="0"/>
              <a:t>;</a:t>
            </a:r>
          </a:p>
          <a:p>
            <a:pPr marL="0" indent="0" fontAlgn="base">
              <a:buNone/>
            </a:pPr>
            <a:r>
              <a:rPr lang="en-US" altLang="ko-KR" sz="1400" dirty="0"/>
              <a:t> </a:t>
            </a:r>
          </a:p>
          <a:p>
            <a:pPr marL="0" indent="0" fontAlgn="base">
              <a:buNone/>
            </a:pPr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get_pub</a:t>
            </a:r>
            <a:r>
              <a:rPr lang="en-US" altLang="ko-KR" sz="1400" dirty="0" smtClean="0"/>
              <a:t>: LOOP</a:t>
            </a:r>
            <a:r>
              <a:rPr lang="en-US" altLang="ko-KR" sz="1400" dirty="0"/>
              <a:t> </a:t>
            </a:r>
          </a:p>
          <a:p>
            <a:pPr marL="0" indent="0" fontAlgn="base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</a:t>
            </a:r>
            <a:r>
              <a:rPr lang="en-US" altLang="ko-KR" sz="1400" dirty="0" smtClean="0">
                <a:solidFill>
                  <a:srgbClr val="FFFF00"/>
                </a:solidFill>
              </a:rPr>
              <a:t>FETCH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pubCursor</a:t>
            </a:r>
            <a:r>
              <a:rPr lang="en-US" altLang="ko-KR" sz="1400" dirty="0" smtClean="0"/>
              <a:t> </a:t>
            </a:r>
            <a:r>
              <a:rPr lang="en-US" altLang="ko-KR" sz="1400" dirty="0">
                <a:solidFill>
                  <a:srgbClr val="FFFF00"/>
                </a:solidFill>
              </a:rPr>
              <a:t>INTO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vPub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marL="0" indent="0" fontAlgn="base">
              <a:buNone/>
            </a:pPr>
            <a:r>
              <a:rPr lang="en-US" altLang="ko-KR" sz="1400" dirty="0" smtClean="0"/>
              <a:t>       IF </a:t>
            </a:r>
            <a:r>
              <a:rPr lang="en-US" altLang="ko-KR" sz="1400" dirty="0" err="1"/>
              <a:t>vFinished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= </a:t>
            </a:r>
            <a:r>
              <a:rPr lang="en-US" altLang="ko-KR" sz="1400" dirty="0"/>
              <a:t>1 THEN </a:t>
            </a:r>
          </a:p>
          <a:p>
            <a:pPr marL="0" indent="0" fontAlgn="base">
              <a:buNone/>
            </a:pPr>
            <a:r>
              <a:rPr lang="en-US" altLang="ko-KR" sz="1400" dirty="0" smtClean="0"/>
              <a:t>           LEAVE </a:t>
            </a:r>
            <a:r>
              <a:rPr lang="en-US" altLang="ko-KR" sz="1400" dirty="0" err="1"/>
              <a:t>get_pub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marL="0" indent="0" fontAlgn="base">
              <a:buNone/>
            </a:pPr>
            <a:r>
              <a:rPr lang="en-US" altLang="ko-KR" sz="1400" dirty="0" smtClean="0"/>
              <a:t>       END </a:t>
            </a:r>
            <a:r>
              <a:rPr lang="en-US" altLang="ko-KR" sz="1400" dirty="0"/>
              <a:t>IF</a:t>
            </a:r>
            <a:r>
              <a:rPr lang="en-US" altLang="ko-KR" sz="1400" dirty="0" smtClean="0"/>
              <a:t>;</a:t>
            </a:r>
            <a:r>
              <a:rPr lang="en-US" altLang="ko-KR" sz="1400" dirty="0"/>
              <a:t> </a:t>
            </a:r>
            <a:r>
              <a:rPr lang="en-US" altLang="ko-KR" sz="1400" i="1" dirty="0" smtClean="0"/>
              <a:t>    </a:t>
            </a:r>
            <a:endParaRPr lang="en-US" altLang="ko-KR" sz="1400" dirty="0"/>
          </a:p>
          <a:p>
            <a:pPr marL="0" indent="0" fontAlgn="base">
              <a:buNone/>
            </a:pPr>
            <a:r>
              <a:rPr lang="en-US" altLang="ko-KR" sz="1400" dirty="0" smtClean="0"/>
              <a:t>       SET </a:t>
            </a:r>
            <a:r>
              <a:rPr lang="en-US" altLang="ko-KR" sz="1400" dirty="0" err="1"/>
              <a:t>pubList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= CONCAT(</a:t>
            </a:r>
            <a:r>
              <a:rPr lang="en-US" altLang="ko-KR" sz="1400" dirty="0" err="1" smtClean="0"/>
              <a:t>vPub</a:t>
            </a:r>
            <a:r>
              <a:rPr lang="en-US" altLang="ko-KR" sz="1400" dirty="0" smtClean="0"/>
              <a:t>,";",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pubList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);   </a:t>
            </a:r>
            <a:r>
              <a:rPr lang="en-US" altLang="ko-KR" sz="1400" i="1" dirty="0" smtClean="0"/>
              <a:t>-- </a:t>
            </a:r>
            <a:r>
              <a:rPr lang="en-US" altLang="ko-KR" sz="1400" i="1" dirty="0"/>
              <a:t>build publication </a:t>
            </a:r>
            <a:r>
              <a:rPr lang="en-US" altLang="ko-KR" sz="1400" i="1" dirty="0" smtClean="0"/>
              <a:t>list</a:t>
            </a:r>
            <a:endParaRPr lang="en-US" altLang="ko-KR" sz="1400" dirty="0"/>
          </a:p>
          <a:p>
            <a:pPr marL="0" indent="0" fontAlgn="base">
              <a:buNone/>
            </a:pPr>
            <a:r>
              <a:rPr lang="en-US" altLang="ko-KR" sz="1400" dirty="0" smtClean="0"/>
              <a:t>   END </a:t>
            </a:r>
            <a:r>
              <a:rPr lang="en-US" altLang="ko-KR" sz="1400" dirty="0"/>
              <a:t>LOOP </a:t>
            </a:r>
            <a:r>
              <a:rPr lang="en-US" altLang="ko-KR" sz="1400" dirty="0" err="1"/>
              <a:t>get_pub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marL="0" indent="0" fontAlgn="base">
              <a:buNone/>
            </a:pPr>
            <a:r>
              <a:rPr lang="en-US" altLang="ko-KR" sz="1400" dirty="0"/>
              <a:t> </a:t>
            </a:r>
          </a:p>
          <a:p>
            <a:pPr marL="0" indent="0" fontAlgn="base">
              <a:buNone/>
            </a:pPr>
            <a:r>
              <a:rPr lang="en-US" altLang="ko-KR" sz="1400" dirty="0" smtClean="0"/>
              <a:t>   </a:t>
            </a:r>
            <a:r>
              <a:rPr lang="en-US" altLang="ko-KR" sz="1400" dirty="0" smtClean="0">
                <a:solidFill>
                  <a:srgbClr val="FFFF00"/>
                </a:solidFill>
              </a:rPr>
              <a:t>CLOSE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pubCursor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marL="0" indent="0" fontAlgn="base">
              <a:buNone/>
            </a:pPr>
            <a:r>
              <a:rPr lang="en-US" altLang="ko-KR" sz="1400" dirty="0" smtClean="0"/>
              <a:t>END //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42128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  <a:defRPr/>
            </a:pP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저장</a:t>
            </a:r>
            <a:r>
              <a:rPr lang="en-US" altLang="ko-KR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프로시저의 기초 개념과 장점을 이해하고 설명할 수 있다</a:t>
            </a:r>
            <a:r>
              <a:rPr lang="en-US" altLang="ko-KR" sz="2400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romanUcPeriod"/>
              <a:defRPr/>
            </a:pPr>
            <a:endParaRPr lang="en-US" altLang="ko-KR" sz="2400" dirty="0">
              <a:solidFill>
                <a:schemeClr val="tx1">
                  <a:lumMod val="95000"/>
                </a:schemeClr>
              </a:solidFill>
            </a:endParaRPr>
          </a:p>
          <a:p>
            <a:pPr marL="514350" indent="-514350">
              <a:buFont typeface="+mj-lt"/>
              <a:buAutoNum type="romanUcPeriod"/>
              <a:defRPr/>
            </a:pP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저장 프로시저의 기본 문법을 이해하고</a:t>
            </a:r>
            <a:r>
              <a:rPr lang="en-US" altLang="ko-KR" sz="2400" dirty="0" smtClean="0">
                <a:solidFill>
                  <a:schemeClr val="tx1">
                    <a:lumMod val="95000"/>
                  </a:schemeClr>
                </a:solidFill>
              </a:rPr>
              <a:t>,</a:t>
            </a: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 간단한 </a:t>
            </a:r>
            <a:r>
              <a:rPr lang="ko-KR" altLang="en-US" sz="2400" dirty="0" smtClean="0">
                <a:solidFill>
                  <a:srgbClr val="FFFF00"/>
                </a:solidFill>
              </a:rPr>
              <a:t>저장 프로시저를 작성</a:t>
            </a: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하여 </a:t>
            </a:r>
            <a:r>
              <a:rPr lang="en-US" altLang="ko-KR" sz="2400" dirty="0" err="1" smtClean="0">
                <a:solidFill>
                  <a:schemeClr val="tx1">
                    <a:lumMod val="95000"/>
                  </a:schemeClr>
                </a:solidFill>
              </a:rPr>
              <a:t>Mysql</a:t>
            </a:r>
            <a:r>
              <a:rPr lang="en-US" altLang="ko-KR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환경에서 실행할 수 있다</a:t>
            </a:r>
            <a:r>
              <a:rPr lang="en-US" altLang="ko-KR" sz="2400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marL="0" indent="0">
              <a:buNone/>
              <a:defRPr/>
            </a:pPr>
            <a:endParaRPr lang="en-US" altLang="ko-KR" sz="24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저장 프로시저</a:t>
            </a:r>
            <a:r>
              <a:rPr lang="en-US" altLang="ko-KR" dirty="0" smtClean="0"/>
              <a:t>(stored procedure)</a:t>
            </a:r>
            <a:r>
              <a:rPr lang="ko-KR" altLang="en-US" dirty="0" smtClean="0"/>
              <a:t>란 </a:t>
            </a:r>
            <a:r>
              <a:rPr lang="en-US" altLang="ko-KR" dirty="0" smtClean="0"/>
              <a:t>?</a:t>
            </a:r>
          </a:p>
          <a:p>
            <a:pPr marL="457200" lvl="1" indent="0">
              <a:buNone/>
            </a:pPr>
            <a:r>
              <a:rPr lang="en-US" altLang="ko-KR" sz="2400" dirty="0" smtClean="0"/>
              <a:t>DB </a:t>
            </a:r>
            <a:r>
              <a:rPr lang="ko-KR" altLang="en-US" sz="2400" dirty="0" smtClean="0"/>
              <a:t>내부에 저장된 일련의 </a:t>
            </a:r>
            <a:r>
              <a:rPr lang="en-US" altLang="ko-KR" sz="2400" dirty="0" smtClean="0"/>
              <a:t>SQL </a:t>
            </a:r>
            <a:r>
              <a:rPr lang="ko-KR" altLang="en-US" sz="2400" dirty="0" smtClean="0"/>
              <a:t>명령문들을 하나의 함수처럼 실행하기 위한 쿼리의 집합</a:t>
            </a:r>
            <a:endParaRPr lang="en-US" altLang="ko-KR" sz="2400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Stored Routine</a:t>
            </a:r>
          </a:p>
          <a:p>
            <a:pPr lvl="1"/>
            <a:r>
              <a:rPr lang="en-US" altLang="ko-KR" dirty="0" smtClean="0">
                <a:solidFill>
                  <a:srgbClr val="FFFF00"/>
                </a:solidFill>
              </a:rPr>
              <a:t>Stored procedure:</a:t>
            </a:r>
          </a:p>
          <a:p>
            <a:pPr lvl="1"/>
            <a:r>
              <a:rPr lang="en-US" altLang="ko-KR" dirty="0" smtClean="0"/>
              <a:t>Stored function :</a:t>
            </a:r>
          </a:p>
          <a:p>
            <a:pPr lvl="1"/>
            <a:r>
              <a:rPr lang="en-US" altLang="ko-KR" dirty="0" smtClean="0"/>
              <a:t>Trigger :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Stored procedure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48107" y="4172373"/>
            <a:ext cx="3163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명시적 </a:t>
            </a:r>
            <a:r>
              <a:rPr lang="en-US" altLang="ko-KR" dirty="0" smtClean="0">
                <a:solidFill>
                  <a:srgbClr val="FFFF00"/>
                </a:solidFill>
              </a:rPr>
              <a:t>return</a:t>
            </a:r>
            <a:r>
              <a:rPr lang="ko-KR" altLang="en-US" dirty="0" smtClean="0">
                <a:solidFill>
                  <a:srgbClr val="FFFF00"/>
                </a:solidFill>
              </a:rPr>
              <a:t> </a:t>
            </a:r>
            <a:r>
              <a:rPr lang="en-US" altLang="ko-KR" dirty="0">
                <a:solidFill>
                  <a:srgbClr val="FFFF00"/>
                </a:solidFill>
              </a:rPr>
              <a:t>x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48107" y="4696612"/>
            <a:ext cx="3163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하나의</a:t>
            </a:r>
            <a:r>
              <a:rPr lang="en-US" altLang="ko-KR" dirty="0"/>
              <a:t> </a:t>
            </a:r>
            <a:r>
              <a:rPr lang="ko-KR" altLang="en-US" dirty="0" smtClean="0"/>
              <a:t>결과 값 </a:t>
            </a:r>
            <a:r>
              <a:rPr lang="en-US" altLang="ko-KR" dirty="0" smtClean="0"/>
              <a:t>return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93067" y="5173436"/>
            <a:ext cx="4118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특정 시점에 지정된 일을 수행</a:t>
            </a:r>
          </a:p>
        </p:txBody>
      </p:sp>
    </p:spTree>
    <p:extLst>
      <p:ext uri="{BB962C8B-B14F-4D97-AF65-F5344CB8AC3E}">
        <p14:creationId xmlns:p14="http://schemas.microsoft.com/office/powerpoint/2010/main" val="7406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800" dirty="0" smtClean="0"/>
              <a:t>왜 </a:t>
            </a:r>
            <a:r>
              <a:rPr lang="ko-KR" altLang="en-US" sz="1800" dirty="0" err="1" smtClean="0"/>
              <a:t>로직을</a:t>
            </a:r>
            <a:r>
              <a:rPr lang="ko-KR" altLang="en-US" sz="1800" dirty="0" smtClean="0"/>
              <a:t> 응용 프로그램으로부터 추출해서 </a:t>
            </a:r>
            <a:r>
              <a:rPr lang="en-US" altLang="ko-KR" sz="1800" dirty="0" smtClean="0"/>
              <a:t>DB </a:t>
            </a:r>
            <a:r>
              <a:rPr lang="ko-KR" altLang="en-US" sz="1800" dirty="0" smtClean="0"/>
              <a:t>서버에 저장하는 고생을</a:t>
            </a:r>
            <a:r>
              <a:rPr lang="en-US" altLang="ko-KR" sz="1800" dirty="0" smtClean="0"/>
              <a:t>?</a:t>
            </a:r>
          </a:p>
          <a:p>
            <a:endParaRPr lang="en-US" altLang="ko-KR" sz="800" dirty="0" smtClean="0"/>
          </a:p>
          <a:p>
            <a:r>
              <a:rPr lang="ko-KR" altLang="en-US" sz="2000" dirty="0" smtClean="0"/>
              <a:t>장점</a:t>
            </a:r>
            <a:endParaRPr lang="en-US" altLang="ko-KR" sz="2000" dirty="0" smtClean="0"/>
          </a:p>
          <a:p>
            <a:pPr lvl="1"/>
            <a:r>
              <a:rPr lang="ko-KR" altLang="en-US" sz="1600" dirty="0" smtClean="0">
                <a:solidFill>
                  <a:srgbClr val="FF0000"/>
                </a:solidFill>
              </a:rPr>
              <a:t>성능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생성된 </a:t>
            </a:r>
            <a:r>
              <a:rPr lang="en-US" altLang="ko-KR" sz="1600" dirty="0" smtClean="0"/>
              <a:t>SP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compile</a:t>
            </a:r>
            <a:r>
              <a:rPr lang="ko-KR" altLang="en-US" sz="1600" dirty="0" smtClean="0"/>
              <a:t>후 </a:t>
            </a:r>
            <a:r>
              <a:rPr lang="en-US" altLang="ko-KR" sz="1600" dirty="0" smtClean="0"/>
              <a:t>DB </a:t>
            </a:r>
            <a:r>
              <a:rPr lang="ko-KR" altLang="en-US" sz="1600" dirty="0" smtClean="0"/>
              <a:t>내부에 저장됨</a:t>
            </a:r>
            <a:endParaRPr lang="en-US" altLang="ko-KR" sz="1600" dirty="0"/>
          </a:p>
          <a:p>
            <a:pPr lvl="1"/>
            <a:r>
              <a:rPr lang="ko-KR" altLang="en-US" sz="1600" dirty="0" smtClean="0"/>
              <a:t>데이터 </a:t>
            </a:r>
            <a:r>
              <a:rPr lang="ko-KR" altLang="en-US" sz="1600" dirty="0" err="1" smtClean="0"/>
              <a:t>트래픽</a:t>
            </a:r>
            <a:r>
              <a:rPr lang="ko-KR" altLang="en-US" sz="1600" dirty="0" smtClean="0"/>
              <a:t> 감소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프로그램과 </a:t>
            </a:r>
            <a:r>
              <a:rPr lang="en-US" altLang="ko-KR" sz="1600" dirty="0" smtClean="0"/>
              <a:t>DB </a:t>
            </a:r>
            <a:r>
              <a:rPr lang="ko-KR" altLang="en-US" sz="1600" dirty="0" smtClean="0"/>
              <a:t>서버간에 긴 </a:t>
            </a:r>
            <a:r>
              <a:rPr lang="en-US" altLang="ko-KR" sz="1600" dirty="0" smtClean="0"/>
              <a:t>SQL </a:t>
            </a:r>
            <a:r>
              <a:rPr lang="ko-KR" altLang="en-US" sz="1600" dirty="0" smtClean="0"/>
              <a:t>및 데이터 전송 감소</a:t>
            </a:r>
            <a:endParaRPr lang="en-US" altLang="ko-KR" sz="1600" dirty="0" smtClean="0"/>
          </a:p>
          <a:p>
            <a:pPr lvl="1"/>
            <a:r>
              <a:rPr lang="ko-KR" altLang="en-US" sz="1600" dirty="0" smtClean="0">
                <a:solidFill>
                  <a:srgbClr val="FFFF00"/>
                </a:solidFill>
              </a:rPr>
              <a:t>재사용 및 </a:t>
            </a:r>
            <a:r>
              <a:rPr lang="ko-KR" altLang="en-US" sz="1600" dirty="0" err="1" smtClean="0">
                <a:solidFill>
                  <a:srgbClr val="FFFF00"/>
                </a:solidFill>
              </a:rPr>
              <a:t>이식성</a:t>
            </a:r>
            <a:r>
              <a:rPr lang="en-US" altLang="ko-KR" sz="1600" dirty="0" smtClean="0"/>
              <a:t>: SP</a:t>
            </a:r>
            <a:r>
              <a:rPr lang="ko-KR" altLang="en-US" sz="1600" dirty="0" smtClean="0"/>
              <a:t>는 임의의 응용 프로그램에서 재사용가능하고 다양한 플랫폼에서 사용 가능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>
                <a:solidFill>
                  <a:srgbClr val="FFFF00"/>
                </a:solidFill>
              </a:rPr>
              <a:t>보안성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테이블에 대한 접근권한 </a:t>
            </a:r>
            <a:r>
              <a:rPr lang="ko-KR" altLang="en-US" sz="1600" dirty="0" err="1" smtClean="0"/>
              <a:t>허용없이</a:t>
            </a:r>
            <a:r>
              <a:rPr lang="ko-KR" altLang="en-US" sz="1600" dirty="0" smtClean="0"/>
              <a:t> 애플리케이션에 대해 </a:t>
            </a:r>
            <a:r>
              <a:rPr lang="en-US" altLang="ko-KR" sz="1600" dirty="0" smtClean="0"/>
              <a:t>SP</a:t>
            </a:r>
            <a:r>
              <a:rPr lang="ko-KR" altLang="en-US" sz="1600" dirty="0" smtClean="0"/>
              <a:t> 접근 권한을 허용 가능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로직</a:t>
            </a:r>
            <a:r>
              <a:rPr lang="ko-KR" altLang="en-US" sz="1600" dirty="0" smtClean="0"/>
              <a:t> 분리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데이터 접근 루틴과 비즈니스 </a:t>
            </a:r>
            <a:r>
              <a:rPr lang="ko-KR" altLang="en-US" sz="1600" dirty="0" err="1" smtClean="0"/>
              <a:t>로직을</a:t>
            </a:r>
            <a:r>
              <a:rPr lang="ko-KR" altLang="en-US" sz="1600" dirty="0" smtClean="0"/>
              <a:t> 분리 가능</a:t>
            </a:r>
            <a:endParaRPr lang="en-US" altLang="ko-KR" sz="1600" dirty="0" smtClean="0"/>
          </a:p>
          <a:p>
            <a:pPr lvl="1"/>
            <a:endParaRPr lang="en-US" altLang="ko-KR" sz="800" dirty="0"/>
          </a:p>
          <a:p>
            <a:r>
              <a:rPr lang="ko-KR" altLang="en-US" sz="2000" dirty="0" smtClean="0"/>
              <a:t>단점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언어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자체의 기능이 제한적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다양한 비즈니스 </a:t>
            </a:r>
            <a:r>
              <a:rPr lang="ko-KR" altLang="en-US" sz="1600" dirty="0" err="1" smtClean="0"/>
              <a:t>로직</a:t>
            </a:r>
            <a:r>
              <a:rPr lang="ko-KR" altLang="en-US" sz="1600" dirty="0" smtClean="0"/>
              <a:t> 구현 어려움</a:t>
            </a:r>
            <a:endParaRPr lang="en-US" altLang="ko-KR" sz="1600" dirty="0"/>
          </a:p>
          <a:p>
            <a:pPr lvl="1"/>
            <a:r>
              <a:rPr lang="ko-KR" altLang="en-US" sz="1600" dirty="0" smtClean="0"/>
              <a:t>개발 및 디버깅 도구가 좋지 않음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배포의 복잡성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응용 프로그램 배포 </a:t>
            </a:r>
            <a:r>
              <a:rPr lang="en-US" altLang="ko-KR" sz="1600" dirty="0" smtClean="0"/>
              <a:t>+</a:t>
            </a:r>
            <a:br>
              <a:rPr lang="en-US" altLang="ko-KR" sz="1600" dirty="0" smtClean="0"/>
            </a:br>
            <a:r>
              <a:rPr lang="en-US" altLang="ko-KR" sz="1600" dirty="0" smtClean="0"/>
              <a:t>			 </a:t>
            </a:r>
            <a:r>
              <a:rPr lang="ko-KR" altLang="en-US" sz="1600" dirty="0" smtClean="0"/>
              <a:t>저장 프로시저 배포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Stored </a:t>
            </a:r>
            <a:r>
              <a:rPr lang="en-US" altLang="ko-KR" dirty="0" err="1" smtClean="0"/>
              <a:t>procdure</a:t>
            </a:r>
            <a:r>
              <a:rPr lang="en-US" altLang="ko-KR" dirty="0" smtClean="0"/>
              <a:t> 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806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sz="2800" dirty="0" err="1" smtClean="0"/>
              <a:t>Mysql</a:t>
            </a:r>
            <a:r>
              <a:rPr lang="en-US" altLang="ko-KR" sz="2800" dirty="0" smtClean="0"/>
              <a:t> 5.0 </a:t>
            </a:r>
            <a:r>
              <a:rPr lang="ko-KR" altLang="en-US" sz="2800" dirty="0"/>
              <a:t>이후 버전부터 </a:t>
            </a:r>
            <a:r>
              <a:rPr lang="ko-KR" altLang="en-US" sz="2800" dirty="0" smtClean="0"/>
              <a:t>지원</a:t>
            </a:r>
            <a:endParaRPr lang="en-US" altLang="ko-KR" sz="2800" dirty="0" smtClean="0"/>
          </a:p>
          <a:p>
            <a:r>
              <a:rPr lang="en-US" altLang="ko-KR" sz="2600" dirty="0" smtClean="0"/>
              <a:t>MySQL</a:t>
            </a:r>
            <a:r>
              <a:rPr lang="ko-KR" altLang="en-US" sz="2600" dirty="0" smtClean="0"/>
              <a:t>의</a:t>
            </a:r>
            <a:r>
              <a:rPr lang="en-US" altLang="ko-KR" sz="2600" dirty="0" smtClean="0"/>
              <a:t> Stored Routine</a:t>
            </a:r>
            <a:r>
              <a:rPr lang="ko-KR" altLang="en-US" sz="2600" dirty="0" smtClean="0"/>
              <a:t>은</a:t>
            </a:r>
            <a:r>
              <a:rPr lang="en-US" altLang="ko-KR" sz="2600" dirty="0" smtClean="0"/>
              <a:t> </a:t>
            </a:r>
            <a:r>
              <a:rPr lang="en-US" altLang="ko-KR" sz="2600" dirty="0" smtClean="0">
                <a:solidFill>
                  <a:srgbClr val="FFFF00"/>
                </a:solidFill>
              </a:rPr>
              <a:t>SPL</a:t>
            </a:r>
            <a:r>
              <a:rPr lang="ko-KR" altLang="en-US" sz="2600" dirty="0" smtClean="0"/>
              <a:t>로</a:t>
            </a:r>
            <a:r>
              <a:rPr lang="en-US" altLang="ko-KR" sz="2600" dirty="0" smtClean="0"/>
              <a:t> </a:t>
            </a:r>
            <a:r>
              <a:rPr lang="ko-KR" altLang="en-US" sz="2600" dirty="0" smtClean="0"/>
              <a:t>작성됨</a:t>
            </a:r>
            <a:r>
              <a:rPr lang="en-US" altLang="ko-KR" sz="2600" dirty="0" smtClean="0"/>
              <a:t>. SPL(stored program language)</a:t>
            </a:r>
            <a:r>
              <a:rPr lang="ko-KR" altLang="en-US" sz="2600" dirty="0" smtClean="0"/>
              <a:t>은 </a:t>
            </a:r>
            <a:r>
              <a:rPr lang="en-US" altLang="ko-KR" sz="2600" dirty="0" smtClean="0"/>
              <a:t>ANSI </a:t>
            </a:r>
            <a:r>
              <a:rPr lang="en-US" altLang="ko-KR" sz="2600" dirty="0"/>
              <a:t>SQL:2003 SQL/Persistent Stored Module (</a:t>
            </a:r>
            <a:r>
              <a:rPr lang="en-US" altLang="ko-KR" sz="2600" dirty="0" smtClean="0"/>
              <a:t>PSM)</a:t>
            </a:r>
            <a:r>
              <a:rPr lang="ko-KR" altLang="en-US" sz="2600" dirty="0" smtClean="0"/>
              <a:t>의 일부</a:t>
            </a:r>
            <a:endParaRPr lang="en-US" altLang="ko-KR" sz="2600" dirty="0" smtClean="0"/>
          </a:p>
          <a:p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2400" dirty="0">
                <a:latin typeface="맑은 고딕" panose="020B0503020000020004" pitchFamily="50" charset="-127"/>
              </a:rPr>
              <a:t>※ </a:t>
            </a:r>
            <a:r>
              <a:rPr lang="ko-KR" altLang="en-US" sz="2400" dirty="0" smtClean="0">
                <a:latin typeface="맑은 고딕" panose="020B0503020000020004" pitchFamily="50" charset="-127"/>
              </a:rPr>
              <a:t>참고</a:t>
            </a:r>
            <a:r>
              <a:rPr lang="en-US" altLang="ko-KR" sz="2400" dirty="0" smtClean="0">
                <a:latin typeface="맑은 고딕" panose="020B0503020000020004" pitchFamily="50" charset="-127"/>
              </a:rPr>
              <a:t>  </a:t>
            </a:r>
            <a:r>
              <a:rPr lang="en-US" altLang="ko-KR" sz="2400" dirty="0">
                <a:latin typeface="맑은 고딕" panose="020B0503020000020004" pitchFamily="50" charset="-127"/>
              </a:rPr>
              <a:t>http://www.mysqltutorial.org/mysql-stored-procedure-tutorial.aspx</a:t>
            </a:r>
            <a:endParaRPr lang="en-US" altLang="ko-KR" sz="1600" b="1" dirty="0" smtClean="0">
              <a:solidFill>
                <a:srgbClr val="4B42FA"/>
              </a:solidFill>
              <a:latin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FF00"/>
              </a:solidFill>
              <a:latin typeface="맑은 고딕" panose="020B0503020000020004" pitchFamily="50" charset="-127"/>
            </a:endParaRPr>
          </a:p>
          <a:p>
            <a:r>
              <a:rPr lang="en-US" altLang="ko-KR" sz="2800" dirty="0" smtClean="0">
                <a:solidFill>
                  <a:srgbClr val="FFFF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800" dirty="0" smtClean="0">
                <a:latin typeface="맑은 고딕" panose="020B0503020000020004" pitchFamily="50" charset="-127"/>
              </a:rPr>
              <a:t>SP </a:t>
            </a:r>
            <a:r>
              <a:rPr lang="ko-KR" altLang="en-US" sz="2800" dirty="0" smtClean="0">
                <a:latin typeface="맑은 고딕" panose="020B0503020000020004" pitchFamily="50" charset="-127"/>
              </a:rPr>
              <a:t>상태 조회</a:t>
            </a:r>
            <a:endParaRPr lang="en-US" altLang="ko-KR" sz="2800" dirty="0" smtClean="0">
              <a:latin typeface="맑은 고딕" panose="020B0503020000020004" pitchFamily="50" charset="-127"/>
            </a:endParaRPr>
          </a:p>
          <a:p>
            <a:pPr lvl="1"/>
            <a:r>
              <a:rPr lang="en-US" altLang="ko-KR" sz="2400" dirty="0" smtClean="0"/>
              <a:t>SHOW PROCEDURE STATUS LIKE ‘</a:t>
            </a:r>
            <a:r>
              <a:rPr lang="en-US" altLang="ko-KR" sz="2400" i="1" dirty="0" smtClean="0"/>
              <a:t>pattern</a:t>
            </a:r>
            <a:r>
              <a:rPr lang="en-US" altLang="ko-KR" sz="2400" dirty="0" smtClean="0"/>
              <a:t>’;</a:t>
            </a:r>
          </a:p>
          <a:p>
            <a:pPr lvl="1"/>
            <a:r>
              <a:rPr lang="en-US" altLang="ko-KR" sz="2400" dirty="0"/>
              <a:t>SHOW </a:t>
            </a:r>
            <a:r>
              <a:rPr lang="en-US" altLang="ko-KR" sz="2400" dirty="0" smtClean="0"/>
              <a:t>CREATE PROCEDURE  </a:t>
            </a:r>
            <a:r>
              <a:rPr lang="en-US" altLang="ko-KR" sz="2400" i="1" dirty="0" err="1" smtClean="0"/>
              <a:t>procname</a:t>
            </a:r>
            <a:r>
              <a:rPr lang="en-US" altLang="ko-KR" sz="2400" dirty="0" smtClean="0"/>
              <a:t>;</a:t>
            </a:r>
            <a:endParaRPr lang="en-US" altLang="ko-KR" sz="2400" dirty="0"/>
          </a:p>
          <a:p>
            <a:pPr lvl="1"/>
            <a:endParaRPr lang="en-US" altLang="ko-KR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Stored</a:t>
            </a:r>
            <a:r>
              <a:rPr lang="ko-KR" altLang="en-US" dirty="0"/>
              <a:t> </a:t>
            </a:r>
            <a:r>
              <a:rPr lang="en-US" altLang="ko-KR" dirty="0" smtClean="0"/>
              <a:t>procedure</a:t>
            </a:r>
            <a:br>
              <a:rPr lang="en-US" altLang="ko-KR" dirty="0" smtClean="0"/>
            </a:br>
            <a:r>
              <a:rPr lang="en-US" altLang="ko-KR" dirty="0" smtClean="0"/>
              <a:t> in MySQL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797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SPL</a:t>
            </a:r>
            <a:br>
              <a:rPr lang="en-US" altLang="ko-KR" dirty="0" smtClean="0"/>
            </a:br>
            <a:r>
              <a:rPr lang="en-US" altLang="ko-KR" dirty="0" smtClean="0"/>
              <a:t>(stored program language)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79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SPL</a:t>
            </a:r>
            <a:r>
              <a:rPr lang="ko-KR" altLang="en-US" dirty="0" smtClean="0"/>
              <a:t>은 다음을 포함</a:t>
            </a:r>
            <a:endParaRPr lang="en-US" altLang="ko-KR" dirty="0"/>
          </a:p>
          <a:p>
            <a:pPr>
              <a:buNone/>
            </a:pPr>
            <a:endParaRPr lang="en-US" altLang="ko-KR" sz="1600" dirty="0" smtClean="0"/>
          </a:p>
          <a:p>
            <a:pPr lvl="1">
              <a:buFont typeface="Arial Black" panose="020B0A04020102020204" pitchFamily="34" charset="0"/>
              <a:buAutoNum type="arabicParenR"/>
            </a:pPr>
            <a:r>
              <a:rPr lang="en-US" altLang="ko-KR" sz="2400" dirty="0" smtClean="0">
                <a:solidFill>
                  <a:srgbClr val="FFFF00"/>
                </a:solidFill>
              </a:rPr>
              <a:t> CREATE</a:t>
            </a:r>
            <a:r>
              <a:rPr lang="en-US" altLang="ko-KR" sz="2400" dirty="0"/>
              <a:t>, ALTER, </a:t>
            </a:r>
            <a:r>
              <a:rPr lang="en-US" altLang="ko-KR" sz="2400" dirty="0">
                <a:solidFill>
                  <a:srgbClr val="FFFF00"/>
                </a:solidFill>
              </a:rPr>
              <a:t>DROP</a:t>
            </a:r>
            <a:r>
              <a:rPr lang="en-US" altLang="ko-KR" sz="2400" dirty="0"/>
              <a:t>, </a:t>
            </a:r>
            <a:r>
              <a:rPr lang="en-US" altLang="ko-KR" sz="2400" dirty="0" smtClean="0">
                <a:solidFill>
                  <a:srgbClr val="FFFF00"/>
                </a:solidFill>
              </a:rPr>
              <a:t>CALL</a:t>
            </a:r>
            <a:endParaRPr lang="en-US" altLang="ko-KR" sz="2400" dirty="0" smtClean="0"/>
          </a:p>
          <a:p>
            <a:pPr marL="457200" lvl="1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en-US" altLang="ko-KR" sz="24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→</a:t>
            </a:r>
            <a:r>
              <a:rPr lang="en-US" altLang="ko-KR" sz="2400" dirty="0" smtClean="0"/>
              <a:t> SP </a:t>
            </a:r>
            <a:r>
              <a:rPr lang="ko-KR" altLang="en-US" sz="2400" dirty="0" smtClean="0"/>
              <a:t>생성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삭제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실행</a:t>
            </a:r>
            <a:endParaRPr lang="en-US" altLang="ko-KR" sz="2400" dirty="0"/>
          </a:p>
          <a:p>
            <a:pPr marL="914400" lvl="1" indent="-457200">
              <a:buFont typeface="+mj-lt"/>
              <a:buAutoNum type="arabicParenR" startAt="2"/>
            </a:pPr>
            <a:r>
              <a:rPr lang="en-US" altLang="ko-KR" sz="2400" dirty="0">
                <a:solidFill>
                  <a:srgbClr val="FFFF00"/>
                </a:solidFill>
              </a:rPr>
              <a:t>BEGIN .. END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		</a:t>
            </a:r>
            <a:r>
              <a:rPr lang="en-US" altLang="ko-KR" sz="24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→ </a:t>
            </a:r>
            <a:r>
              <a:rPr lang="en-US" altLang="ko-KR" sz="2400" dirty="0" smtClean="0">
                <a:latin typeface="+mn-ea"/>
              </a:rPr>
              <a:t>SP </a:t>
            </a:r>
            <a:r>
              <a:rPr lang="ko-KR" altLang="en-US" sz="2400" dirty="0" smtClean="0">
                <a:latin typeface="+mn-ea"/>
              </a:rPr>
              <a:t>작성시작</a:t>
            </a:r>
            <a:r>
              <a:rPr lang="en-US" altLang="ko-KR" sz="2400" dirty="0" smtClean="0">
                <a:latin typeface="+mn-ea"/>
              </a:rPr>
              <a:t>/</a:t>
            </a:r>
            <a:r>
              <a:rPr lang="ko-KR" altLang="en-US" sz="2400" dirty="0" smtClean="0">
                <a:latin typeface="+mn-ea"/>
              </a:rPr>
              <a:t>끝</a:t>
            </a:r>
            <a:endParaRPr lang="en-US" altLang="ko-KR" sz="2400" dirty="0">
              <a:latin typeface="+mn-ea"/>
            </a:endParaRPr>
          </a:p>
          <a:p>
            <a:pPr lvl="1">
              <a:buFont typeface="Arial Black" panose="020B0A04020102020204" pitchFamily="34" charset="0"/>
              <a:buAutoNum type="arabicParenR" startAt="2"/>
            </a:pPr>
            <a:r>
              <a:rPr lang="en-US" altLang="ko-KR" sz="2400" dirty="0" smtClean="0">
                <a:solidFill>
                  <a:srgbClr val="FFFF00"/>
                </a:solidFill>
              </a:rPr>
              <a:t> DECLARE</a:t>
            </a:r>
            <a:r>
              <a:rPr lang="en-US" altLang="ko-KR" sz="2400" dirty="0"/>
              <a:t>, </a:t>
            </a:r>
            <a:r>
              <a:rPr lang="en-US" altLang="ko-KR" sz="2400" dirty="0">
                <a:solidFill>
                  <a:srgbClr val="FFFF00"/>
                </a:solidFill>
              </a:rPr>
              <a:t>SET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		</a:t>
            </a:r>
            <a:r>
              <a:rPr lang="en-US" altLang="ko-KR" sz="24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→ </a:t>
            </a:r>
            <a:r>
              <a:rPr lang="ko-KR" altLang="en-US" sz="2400" dirty="0" smtClean="0">
                <a:latin typeface="+mn-ea"/>
              </a:rPr>
              <a:t>변수 선언</a:t>
            </a:r>
            <a:r>
              <a:rPr lang="en-US" altLang="ko-KR" sz="2400" dirty="0" smtClean="0">
                <a:latin typeface="+mn-ea"/>
              </a:rPr>
              <a:t>/</a:t>
            </a:r>
            <a:r>
              <a:rPr lang="ko-KR" altLang="en-US" sz="2400" dirty="0" smtClean="0">
                <a:latin typeface="+mn-ea"/>
              </a:rPr>
              <a:t>사용</a:t>
            </a:r>
            <a:r>
              <a:rPr lang="en-US" altLang="ko-KR" sz="2400" dirty="0" smtClean="0">
                <a:latin typeface="+mn-ea"/>
              </a:rPr>
              <a:t>  </a:t>
            </a:r>
            <a:endParaRPr lang="en-US" altLang="ko-KR" sz="2400" dirty="0">
              <a:latin typeface="+mn-ea"/>
            </a:endParaRPr>
          </a:p>
          <a:p>
            <a:pPr lvl="1">
              <a:buFont typeface="Arial Black" panose="020B0A04020102020204" pitchFamily="34" charset="0"/>
              <a:buAutoNum type="arabicParenR" startAt="2"/>
            </a:pPr>
            <a:r>
              <a:rPr lang="en-US" altLang="ko-KR" sz="2400" dirty="0" smtClean="0"/>
              <a:t> OPEN</a:t>
            </a:r>
            <a:r>
              <a:rPr lang="en-US" altLang="ko-KR" sz="2400" dirty="0"/>
              <a:t>, FETCH, CLOSE </a:t>
            </a:r>
            <a:r>
              <a:rPr lang="en-US" altLang="ko-KR" sz="2400" dirty="0" smtClean="0">
                <a:solidFill>
                  <a:srgbClr val="FFFF00"/>
                </a:solidFill>
              </a:rPr>
              <a:t>CURSOR</a:t>
            </a:r>
            <a:r>
              <a:rPr lang="en-US" altLang="ko-KR" sz="2400" dirty="0" smtClean="0"/>
              <a:t> </a:t>
            </a:r>
            <a:r>
              <a:rPr lang="en-US" altLang="ko-KR" sz="24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→ </a:t>
            </a:r>
            <a:r>
              <a:rPr lang="ko-KR" altLang="en-US" sz="2400" dirty="0" smtClean="0">
                <a:latin typeface="+mn-ea"/>
              </a:rPr>
              <a:t>결과 </a:t>
            </a:r>
            <a:r>
              <a:rPr lang="en-US" altLang="ko-KR" sz="2400" dirty="0" smtClean="0">
                <a:latin typeface="+mn-ea"/>
              </a:rPr>
              <a:t>fetch</a:t>
            </a:r>
            <a:endParaRPr lang="en-US" altLang="ko-KR" sz="2400" dirty="0">
              <a:latin typeface="+mn-ea"/>
            </a:endParaRPr>
          </a:p>
          <a:p>
            <a:pPr lvl="1">
              <a:buFont typeface="Arial Black" panose="020B0A04020102020204" pitchFamily="34" charset="0"/>
              <a:buAutoNum type="arabicParenR" startAt="2"/>
            </a:pPr>
            <a:r>
              <a:rPr lang="en-US" altLang="ko-KR" sz="2400" dirty="0" smtClean="0">
                <a:solidFill>
                  <a:srgbClr val="FFFF00"/>
                </a:solidFill>
              </a:rPr>
              <a:t> Flow </a:t>
            </a:r>
            <a:r>
              <a:rPr lang="en-US" altLang="ko-KR" sz="2400" dirty="0">
                <a:solidFill>
                  <a:srgbClr val="FFFF00"/>
                </a:solidFill>
              </a:rPr>
              <a:t>Control </a:t>
            </a:r>
            <a:r>
              <a:rPr lang="en-US" altLang="ko-KR" sz="2400" dirty="0" smtClean="0"/>
              <a:t>		</a:t>
            </a:r>
            <a:r>
              <a:rPr lang="en-US" altLang="ko-KR" sz="24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→ </a:t>
            </a:r>
            <a:r>
              <a:rPr lang="ko-KR" altLang="en-US" sz="2400" dirty="0" err="1" smtClean="0">
                <a:latin typeface="+mn-ea"/>
              </a:rPr>
              <a:t>조건문</a:t>
            </a:r>
            <a:r>
              <a:rPr lang="en-US" altLang="ko-KR" sz="2400" dirty="0" smtClean="0">
                <a:latin typeface="+mn-ea"/>
              </a:rPr>
              <a:t>, </a:t>
            </a:r>
            <a:r>
              <a:rPr lang="ko-KR" altLang="en-US" sz="2400" dirty="0" err="1" smtClean="0">
                <a:latin typeface="+mn-ea"/>
              </a:rPr>
              <a:t>반복문</a:t>
            </a:r>
            <a:endParaRPr lang="en-US" altLang="ko-KR" sz="2400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SPL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32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sz="2000" dirty="0"/>
              <a:t>DELIMITER </a:t>
            </a:r>
            <a:r>
              <a:rPr lang="en-US" altLang="ko-KR" sz="2000" dirty="0" smtClean="0"/>
              <a:t>//      -- </a:t>
            </a:r>
            <a:r>
              <a:rPr lang="ko-KR" altLang="en-US" sz="2000" dirty="0" err="1" smtClean="0"/>
              <a:t>구분자</a:t>
            </a:r>
            <a:r>
              <a:rPr lang="ko-KR" altLang="en-US" sz="2000" dirty="0" smtClean="0"/>
              <a:t> 변경</a:t>
            </a:r>
            <a:endParaRPr lang="en-US" altLang="ko-KR" sz="2000" dirty="0"/>
          </a:p>
          <a:p>
            <a:pPr lvl="1">
              <a:buNone/>
            </a:pPr>
            <a:r>
              <a:rPr lang="en-US" altLang="ko-KR" sz="2000" dirty="0" smtClean="0">
                <a:solidFill>
                  <a:srgbClr val="FFFF00"/>
                </a:solidFill>
              </a:rPr>
              <a:t>CREATE </a:t>
            </a:r>
            <a:r>
              <a:rPr lang="en-US" altLang="ko-KR" sz="2000" dirty="0">
                <a:solidFill>
                  <a:srgbClr val="FFFF00"/>
                </a:solidFill>
              </a:rPr>
              <a:t>PROCEDURE </a:t>
            </a:r>
            <a:r>
              <a:rPr lang="en-US" altLang="ko-KR" sz="2000" i="1" dirty="0" err="1" smtClean="0"/>
              <a:t>sprocTest</a:t>
            </a:r>
            <a:r>
              <a:rPr lang="en-US" altLang="ko-KR" sz="2000" dirty="0" smtClean="0"/>
              <a:t>(p1 VARCHAR(32), p2 VARCHAR(20), p3 INT)</a:t>
            </a:r>
          </a:p>
          <a:p>
            <a:pPr lvl="1">
              <a:buNone/>
            </a:pPr>
            <a:r>
              <a:rPr lang="en-US" altLang="ko-KR" sz="2000" dirty="0" smtClean="0"/>
              <a:t>BEGIN</a:t>
            </a:r>
          </a:p>
          <a:p>
            <a:pPr lvl="1">
              <a:buNone/>
            </a:pPr>
            <a:r>
              <a:rPr lang="en-US" altLang="ko-KR" sz="2000" dirty="0" smtClean="0"/>
              <a:t>    … </a:t>
            </a:r>
            <a:endParaRPr lang="en-US" altLang="ko-KR" sz="2000" dirty="0"/>
          </a:p>
          <a:p>
            <a:pPr lvl="1">
              <a:buNone/>
            </a:pPr>
            <a:r>
              <a:rPr lang="en-US" altLang="ko-KR" sz="2000" dirty="0" smtClean="0"/>
              <a:t>END</a:t>
            </a:r>
            <a:endParaRPr lang="en-US" altLang="ko-KR" sz="2000" dirty="0"/>
          </a:p>
          <a:p>
            <a:pPr lvl="1">
              <a:buNone/>
            </a:pPr>
            <a:r>
              <a:rPr lang="en-US" altLang="ko-KR" sz="2000" dirty="0" smtClean="0"/>
              <a:t>//</a:t>
            </a:r>
            <a:endParaRPr lang="en-US" altLang="ko-KR" sz="2000" dirty="0"/>
          </a:p>
          <a:p>
            <a:pPr lvl="1">
              <a:buNone/>
            </a:pPr>
            <a:r>
              <a:rPr lang="en-US" altLang="ko-KR" sz="2000" dirty="0" smtClean="0"/>
              <a:t>DELIMITER ;       -- </a:t>
            </a:r>
            <a:r>
              <a:rPr lang="ko-KR" altLang="en-US" sz="2000" dirty="0" err="1" smtClean="0"/>
              <a:t>구분자</a:t>
            </a:r>
            <a:r>
              <a:rPr lang="ko-KR" altLang="en-US" sz="2000" dirty="0" smtClean="0"/>
              <a:t> 복원</a:t>
            </a:r>
            <a:endParaRPr lang="en-US" altLang="ko-KR" dirty="0"/>
          </a:p>
          <a:p>
            <a:pPr marL="0" indent="0">
              <a:buNone/>
            </a:pPr>
            <a:endParaRPr lang="en-US" altLang="ko-KR" sz="1300" dirty="0" smtClean="0"/>
          </a:p>
          <a:p>
            <a:r>
              <a:rPr lang="ko-KR" altLang="en-US" dirty="0" smtClean="0"/>
              <a:t>삭제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sz="2400" dirty="0">
                <a:solidFill>
                  <a:srgbClr val="FFFF00"/>
                </a:solidFill>
              </a:rPr>
              <a:t>DROP</a:t>
            </a:r>
            <a:r>
              <a:rPr lang="en-US" altLang="ko-KR" sz="2400" dirty="0"/>
              <a:t> {</a:t>
            </a:r>
            <a:r>
              <a:rPr lang="en-US" altLang="ko-KR" sz="2400" dirty="0">
                <a:solidFill>
                  <a:srgbClr val="FFFF00"/>
                </a:solidFill>
              </a:rPr>
              <a:t>PROCEDURE </a:t>
            </a:r>
            <a:r>
              <a:rPr lang="en-US" altLang="ko-KR" sz="2400" dirty="0"/>
              <a:t>| </a:t>
            </a:r>
            <a:r>
              <a:rPr lang="en-US" altLang="ko-KR" sz="2400" dirty="0">
                <a:solidFill>
                  <a:srgbClr val="FFFF00"/>
                </a:solidFill>
              </a:rPr>
              <a:t>FUNCTION</a:t>
            </a:r>
            <a:r>
              <a:rPr lang="en-US" altLang="ko-KR" sz="2400" dirty="0"/>
              <a:t>} [IF EXISTS] </a:t>
            </a:r>
            <a:r>
              <a:rPr lang="en-US" altLang="ko-KR" sz="2400" dirty="0" err="1" smtClean="0"/>
              <a:t>SRName</a:t>
            </a:r>
            <a:r>
              <a:rPr lang="en-US" altLang="ko-KR" sz="2400" dirty="0" smtClean="0"/>
              <a:t>;</a:t>
            </a:r>
            <a:endParaRPr lang="en-US" altLang="ko-KR" sz="2400" dirty="0"/>
          </a:p>
          <a:p>
            <a:endParaRPr lang="en-US" altLang="ko-KR" sz="1200" dirty="0" smtClean="0"/>
          </a:p>
          <a:p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sz="2400" dirty="0">
                <a:solidFill>
                  <a:srgbClr val="FFFF00"/>
                </a:solidFill>
              </a:rPr>
              <a:t>CALL </a:t>
            </a:r>
            <a:r>
              <a:rPr lang="en-US" altLang="ko-KR" sz="2400" dirty="0" err="1"/>
              <a:t>SPName</a:t>
            </a:r>
            <a:r>
              <a:rPr lang="en-US" altLang="ko-KR" sz="2400" dirty="0"/>
              <a:t>([parameter </a:t>
            </a:r>
            <a:r>
              <a:rPr lang="en-US" altLang="ko-KR" sz="2400" dirty="0" smtClean="0"/>
              <a:t>[,...]]);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/>
              <a:t>/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398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 smtClean="0"/>
              <a:t>[</a:t>
            </a:r>
            <a:r>
              <a:rPr lang="ko-KR" altLang="en-US" sz="2400" dirty="0" smtClean="0"/>
              <a:t>실습</a:t>
            </a:r>
            <a:r>
              <a:rPr lang="en-US" altLang="ko-KR" sz="2400" dirty="0" smtClean="0"/>
              <a:t>] book </a:t>
            </a:r>
            <a:r>
              <a:rPr lang="ko-KR" altLang="en-US" sz="2400" dirty="0" smtClean="0"/>
              <a:t>테이블에 </a:t>
            </a:r>
            <a:r>
              <a:rPr lang="ko-KR" altLang="en-US" sz="2400" dirty="0" err="1" smtClean="0"/>
              <a:t>투플을</a:t>
            </a:r>
            <a:r>
              <a:rPr lang="ko-KR" altLang="en-US" sz="2400" dirty="0" smtClean="0"/>
              <a:t> 삽입하는 </a:t>
            </a:r>
            <a:r>
              <a:rPr lang="en-US" altLang="ko-KR" sz="2400" dirty="0" smtClean="0"/>
              <a:t>SP</a:t>
            </a:r>
            <a:r>
              <a:rPr lang="ko-KR" altLang="en-US" sz="2400" dirty="0" smtClean="0"/>
              <a:t>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생성</a:t>
            </a:r>
            <a:r>
              <a:rPr lang="en-US" altLang="ko-KR" sz="2400" dirty="0" smtClean="0"/>
              <a:t>(id</a:t>
            </a:r>
            <a:r>
              <a:rPr lang="ko-KR" altLang="en-US" sz="2400" dirty="0" smtClean="0"/>
              <a:t>값은 매개변수로 </a:t>
            </a:r>
            <a:r>
              <a:rPr lang="ko-KR" altLang="en-US" sz="2400" dirty="0" err="1" smtClean="0"/>
              <a:t>입력받음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하고 실행해 보시오</a:t>
            </a:r>
            <a:r>
              <a:rPr lang="en-US" altLang="ko-KR" sz="2400" dirty="0" smtClean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i="1" dirty="0" smtClean="0"/>
              <a:t> * </a:t>
            </a:r>
            <a:r>
              <a:rPr lang="ko-KR" altLang="en-US" sz="2400" i="1" dirty="0" smtClean="0"/>
              <a:t>삽입하는 값은 임의의 값으로</a:t>
            </a:r>
            <a:r>
              <a:rPr lang="en-US" altLang="ko-KR" sz="2400" i="1" dirty="0" smtClean="0"/>
              <a:t>… </a:t>
            </a:r>
            <a:r>
              <a:rPr lang="ko-KR" altLang="en-US" sz="2400" i="1" dirty="0" smtClean="0"/>
              <a:t>다음</a:t>
            </a:r>
            <a:r>
              <a:rPr lang="en-US" altLang="ko-KR" sz="2400" i="1" dirty="0" smtClean="0"/>
              <a:t> </a:t>
            </a:r>
            <a:r>
              <a:rPr lang="ko-KR" altLang="en-US" sz="2400" i="1" dirty="0" smtClean="0"/>
              <a:t>슬라이드 참고</a:t>
            </a:r>
            <a:endParaRPr lang="en-US" altLang="ko-KR" sz="2400" i="1" dirty="0" smtClean="0"/>
          </a:p>
          <a:p>
            <a:pPr marL="0" indent="0">
              <a:buNone/>
            </a:pPr>
            <a:r>
              <a:rPr lang="en-US" altLang="ko-KR" sz="2400" i="1" dirty="0"/>
              <a:t> </a:t>
            </a:r>
            <a:r>
              <a:rPr lang="en-US" altLang="ko-KR" sz="2400" i="1" dirty="0" smtClean="0"/>
              <a:t>* </a:t>
            </a:r>
            <a:r>
              <a:rPr lang="ko-KR" altLang="en-US" sz="2400" i="1" dirty="0" smtClean="0"/>
              <a:t>명령 창에서 </a:t>
            </a:r>
            <a:r>
              <a:rPr lang="en-US" altLang="ko-KR" sz="2400" i="1" dirty="0" smtClean="0"/>
              <a:t>SP </a:t>
            </a:r>
            <a:r>
              <a:rPr lang="ko-KR" altLang="en-US" sz="2400" i="1" dirty="0" smtClean="0"/>
              <a:t>생성 실행</a:t>
            </a:r>
            <a:r>
              <a:rPr lang="en-US" altLang="ko-KR" sz="2400" i="1" dirty="0"/>
              <a:t> </a:t>
            </a:r>
            <a:r>
              <a:rPr lang="en-US" altLang="ko-KR" sz="2400" i="1" dirty="0" smtClean="0"/>
              <a:t> </a:t>
            </a:r>
            <a:r>
              <a:rPr lang="ko-KR" altLang="en-US" sz="2400" i="1" dirty="0" smtClean="0"/>
              <a:t>또는 </a:t>
            </a:r>
            <a:r>
              <a:rPr lang="en-US" altLang="ko-KR" sz="2400" i="1" dirty="0" smtClean="0"/>
              <a:t>workbench </a:t>
            </a:r>
            <a:r>
              <a:rPr lang="ko-KR" altLang="en-US" sz="2400" i="1" dirty="0" smtClean="0"/>
              <a:t>이용</a:t>
            </a:r>
            <a:endParaRPr lang="en-US" altLang="ko-KR" sz="2400" i="1" dirty="0" smtClean="0"/>
          </a:p>
          <a:p>
            <a:pPr marL="0" indent="0">
              <a:buNone/>
            </a:pPr>
            <a:endParaRPr lang="en-US" altLang="ko-KR" sz="2400" i="1" dirty="0"/>
          </a:p>
          <a:p>
            <a:pPr marL="0" indent="0">
              <a:buNone/>
            </a:pPr>
            <a:r>
              <a:rPr lang="en-US" altLang="ko-KR" sz="2400" i="1" dirty="0" smtClean="0"/>
              <a:t>  (</a:t>
            </a:r>
            <a:r>
              <a:rPr lang="ko-KR" altLang="en-US" sz="2400" i="1" dirty="0" smtClean="0"/>
              <a:t>추가</a:t>
            </a:r>
            <a:r>
              <a:rPr lang="en-US" altLang="ko-KR" sz="2400" i="1" dirty="0" smtClean="0"/>
              <a:t>) </a:t>
            </a:r>
            <a:endParaRPr lang="ko-KR" altLang="en-US" sz="2400" i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158" y="4158549"/>
            <a:ext cx="4737692" cy="248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0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고려청자">
      <a:majorFont>
        <a:latin typeface="Georgia"/>
        <a:ea typeface=""/>
        <a:cs typeface=""/>
        <a:font script="Grek" typeface="Arial"/>
        <a:font script="Cyrl" typeface="Arial"/>
        <a:font script="Jpan" typeface="HG明朝E"/>
        <a:font script="Hang" typeface="HY견명조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Verdana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10483</TotalTime>
  <Words>566</Words>
  <Application>Microsoft Office PowerPoint</Application>
  <PresentationFormat>화면 슬라이드 쇼(4:3)</PresentationFormat>
  <Paragraphs>201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HY견명조</vt:lpstr>
      <vt:lpstr>굴림</vt:lpstr>
      <vt:lpstr>맑은 고딕</vt:lpstr>
      <vt:lpstr>바탕</vt:lpstr>
      <vt:lpstr>Arial</vt:lpstr>
      <vt:lpstr>Arial Black</vt:lpstr>
      <vt:lpstr>Georgia</vt:lpstr>
      <vt:lpstr>Verdana</vt:lpstr>
      <vt:lpstr>Wingdings</vt:lpstr>
      <vt:lpstr>Wingdings 2</vt:lpstr>
      <vt:lpstr>고려청자</vt:lpstr>
      <vt:lpstr>Stored Procedures - Database Basic -</vt:lpstr>
      <vt:lpstr>학습 목표</vt:lpstr>
      <vt:lpstr>Stored procedure</vt:lpstr>
      <vt:lpstr>Why Stored procdure ?</vt:lpstr>
      <vt:lpstr>Stored procedure  in MySQL</vt:lpstr>
      <vt:lpstr>SPL (stored program language)</vt:lpstr>
      <vt:lpstr>SPL 문법</vt:lpstr>
      <vt:lpstr>SP 생성/삭제/실행</vt:lpstr>
      <vt:lpstr>PowerPoint 프레젠테이션</vt:lpstr>
      <vt:lpstr>PowerPoint 프레젠테이션</vt:lpstr>
      <vt:lpstr>SP- 변수 선언/사용</vt:lpstr>
      <vt:lpstr>SP- 매개변수</vt:lpstr>
      <vt:lpstr>PowerPoint 프레젠테이션</vt:lpstr>
      <vt:lpstr>SP-조건문</vt:lpstr>
      <vt:lpstr> </vt:lpstr>
      <vt:lpstr>SP-반복문 </vt:lpstr>
      <vt:lpstr>SP-cursor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sh</dc:creator>
  <dc:description>PresentationLoad.com</dc:description>
  <cp:lastModifiedBy>ihlee</cp:lastModifiedBy>
  <cp:revision>2135</cp:revision>
  <dcterms:created xsi:type="dcterms:W3CDTF">2007-11-27T23:54:21Z</dcterms:created>
  <dcterms:modified xsi:type="dcterms:W3CDTF">2014-12-23T06:39:04Z</dcterms:modified>
</cp:coreProperties>
</file>