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Number" id="{4A116A51-5E31-8348-A525-E9A2A1B2680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71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6" autoAdjust="0"/>
  </p:normalViewPr>
  <p:slideViewPr>
    <p:cSldViewPr>
      <p:cViewPr varScale="1">
        <p:scale>
          <a:sx n="72" d="100"/>
          <a:sy n="72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746C8-F039-41AC-A4D6-77BF590001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87809-91D2-42A7-8687-D31C8652C9F0}">
      <dgm:prSet phldrT="[Text]"/>
      <dgm:spPr/>
      <dgm:t>
        <a:bodyPr/>
        <a:lstStyle/>
        <a:p>
          <a:r>
            <a:rPr lang="en-US" dirty="0" err="1" smtClean="0"/>
            <a:t>GetTime</a:t>
          </a:r>
          <a:endParaRPr lang="en-US" dirty="0"/>
        </a:p>
      </dgm:t>
    </dgm:pt>
    <dgm:pt modelId="{5A00A22D-0B37-4BBA-BCF1-AF94EEE4406D}" type="parTrans" cxnId="{E315534F-4673-4381-B5AD-C6ED8A9BCCB5}">
      <dgm:prSet/>
      <dgm:spPr/>
      <dgm:t>
        <a:bodyPr/>
        <a:lstStyle/>
        <a:p>
          <a:endParaRPr lang="en-US"/>
        </a:p>
      </dgm:t>
    </dgm:pt>
    <dgm:pt modelId="{7A8EA9B2-F6FE-43A1-A114-2833AC9FF081}" type="sibTrans" cxnId="{E315534F-4673-4381-B5AD-C6ED8A9BCCB5}">
      <dgm:prSet/>
      <dgm:spPr/>
      <dgm:t>
        <a:bodyPr/>
        <a:lstStyle/>
        <a:p>
          <a:endParaRPr lang="en-US"/>
        </a:p>
      </dgm:t>
    </dgm:pt>
    <dgm:pt modelId="{A73AD80E-DCE7-4E8E-814B-C53AB5689531}">
      <dgm:prSet phldrT="[Text]"/>
      <dgm:spPr/>
      <dgm:t>
        <a:bodyPr/>
        <a:lstStyle/>
        <a:p>
          <a:r>
            <a:rPr lang="en-US" dirty="0" smtClean="0"/>
            <a:t>11 Region type</a:t>
          </a:r>
          <a:endParaRPr lang="en-US" dirty="0"/>
        </a:p>
      </dgm:t>
    </dgm:pt>
    <dgm:pt modelId="{CB86E6CF-06C1-41F6-99F0-131D5717A31C}" type="parTrans" cxnId="{53CC2E93-3C4E-463A-B0E3-106631898268}">
      <dgm:prSet/>
      <dgm:spPr/>
      <dgm:t>
        <a:bodyPr/>
        <a:lstStyle/>
        <a:p>
          <a:endParaRPr lang="en-US"/>
        </a:p>
      </dgm:t>
    </dgm:pt>
    <dgm:pt modelId="{4CF6FA2D-EEA0-4A3F-9B4F-6F1E58D0D457}" type="sibTrans" cxnId="{53CC2E93-3C4E-463A-B0E3-106631898268}">
      <dgm:prSet/>
      <dgm:spPr/>
      <dgm:t>
        <a:bodyPr/>
        <a:lstStyle/>
        <a:p>
          <a:endParaRPr lang="en-US"/>
        </a:p>
      </dgm:t>
    </dgm:pt>
    <dgm:pt modelId="{A8F19ED1-1058-4A1A-BB8B-4480C929236A}">
      <dgm:prSet phldrT="[Text]"/>
      <dgm:spPr/>
      <dgm:t>
        <a:bodyPr/>
        <a:lstStyle/>
        <a:p>
          <a:r>
            <a:rPr lang="en-US" dirty="0" smtClean="0"/>
            <a:t>Return</a:t>
          </a:r>
          <a:endParaRPr lang="en-US" dirty="0"/>
        </a:p>
      </dgm:t>
    </dgm:pt>
    <dgm:pt modelId="{22610D05-17A8-49FB-8123-61B05920D639}" type="parTrans" cxnId="{DDCBADE2-BAB4-4777-8BCB-B554711ED183}">
      <dgm:prSet/>
      <dgm:spPr/>
      <dgm:t>
        <a:bodyPr/>
        <a:lstStyle/>
        <a:p>
          <a:endParaRPr lang="en-US"/>
        </a:p>
      </dgm:t>
    </dgm:pt>
    <dgm:pt modelId="{BAFA014A-47A3-4A59-98BF-8661AAD21AA7}" type="sibTrans" cxnId="{DDCBADE2-BAB4-4777-8BCB-B554711ED183}">
      <dgm:prSet/>
      <dgm:spPr/>
      <dgm:t>
        <a:bodyPr/>
        <a:lstStyle/>
        <a:p>
          <a:endParaRPr lang="en-US"/>
        </a:p>
      </dgm:t>
    </dgm:pt>
    <dgm:pt modelId="{99443544-9464-4316-8E24-155C84101C16}">
      <dgm:prSet phldrT="[Text]"/>
      <dgm:spPr/>
      <dgm:t>
        <a:bodyPr/>
        <a:lstStyle/>
        <a:p>
          <a:r>
            <a:rPr lang="en-US" dirty="0" smtClean="0"/>
            <a:t>Based on conditions</a:t>
          </a:r>
          <a:endParaRPr lang="en-US" dirty="0"/>
        </a:p>
      </dgm:t>
    </dgm:pt>
    <dgm:pt modelId="{8AB0AFCD-2771-4197-A508-2065F2987CCE}" type="parTrans" cxnId="{5D8EEA2E-651F-493A-BABC-A7796AA45DAE}">
      <dgm:prSet/>
      <dgm:spPr/>
      <dgm:t>
        <a:bodyPr/>
        <a:lstStyle/>
        <a:p>
          <a:endParaRPr lang="en-US"/>
        </a:p>
      </dgm:t>
    </dgm:pt>
    <dgm:pt modelId="{5AD6F6D5-0CAC-4019-BA86-15EFF1345B62}" type="sibTrans" cxnId="{5D8EEA2E-651F-493A-BABC-A7796AA45DAE}">
      <dgm:prSet/>
      <dgm:spPr/>
      <dgm:t>
        <a:bodyPr/>
        <a:lstStyle/>
        <a:p>
          <a:endParaRPr lang="en-US"/>
        </a:p>
      </dgm:t>
    </dgm:pt>
    <dgm:pt modelId="{97D562DE-5957-448B-BBF7-131B854AA864}">
      <dgm:prSet phldrT="[Text]"/>
      <dgm:spPr/>
      <dgm:t>
        <a:bodyPr/>
        <a:lstStyle/>
        <a:p>
          <a:r>
            <a:rPr lang="en-US" dirty="0" smtClean="0"/>
            <a:t>11 Time Interval</a:t>
          </a:r>
          <a:endParaRPr lang="en-US" dirty="0"/>
        </a:p>
      </dgm:t>
    </dgm:pt>
    <dgm:pt modelId="{7B65EFF8-7339-4C53-8880-7C1A7B9CE05C}" type="parTrans" cxnId="{0FBB98D2-BBF1-4A25-B745-DC489C99F19E}">
      <dgm:prSet/>
      <dgm:spPr/>
      <dgm:t>
        <a:bodyPr/>
        <a:lstStyle/>
        <a:p>
          <a:endParaRPr lang="en-US"/>
        </a:p>
      </dgm:t>
    </dgm:pt>
    <dgm:pt modelId="{B0066C10-08F0-49AE-92DB-11BDF8ED6C92}" type="sibTrans" cxnId="{0FBB98D2-BBF1-4A25-B745-DC489C99F19E}">
      <dgm:prSet/>
      <dgm:spPr/>
      <dgm:t>
        <a:bodyPr/>
        <a:lstStyle/>
        <a:p>
          <a:endParaRPr lang="en-US"/>
        </a:p>
      </dgm:t>
    </dgm:pt>
    <dgm:pt modelId="{F62C27CA-2BB3-409C-89FA-A81162991D02}">
      <dgm:prSet phldrT="[Text]"/>
      <dgm:spPr/>
      <dgm:t>
        <a:bodyPr/>
        <a:lstStyle/>
        <a:p>
          <a:r>
            <a:rPr lang="en-US" smtClean="0"/>
            <a:t>GetPlace</a:t>
          </a:r>
          <a:endParaRPr lang="en-US"/>
        </a:p>
      </dgm:t>
    </dgm:pt>
    <dgm:pt modelId="{9094D15C-AD4C-4542-9E5A-709AC237AB54}" type="parTrans" cxnId="{76542F0F-A5C2-486A-95BC-906AC467DBCE}">
      <dgm:prSet/>
      <dgm:spPr/>
      <dgm:t>
        <a:bodyPr/>
        <a:lstStyle/>
        <a:p>
          <a:endParaRPr lang="en-US"/>
        </a:p>
      </dgm:t>
    </dgm:pt>
    <dgm:pt modelId="{6AE7CCDE-8E7F-4145-BA12-C63ACFAC3AA1}" type="sibTrans" cxnId="{76542F0F-A5C2-486A-95BC-906AC467DBCE}">
      <dgm:prSet/>
      <dgm:spPr/>
      <dgm:t>
        <a:bodyPr/>
        <a:lstStyle/>
        <a:p>
          <a:endParaRPr lang="en-US"/>
        </a:p>
      </dgm:t>
    </dgm:pt>
    <dgm:pt modelId="{B764BEF4-4F80-4795-AE04-603FBA9EF1C9}" type="pres">
      <dgm:prSet presAssocID="{906746C8-F039-41AC-A4D6-77BF590001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063D8-B28E-4225-9AB2-EB3419107F51}" type="pres">
      <dgm:prSet presAssocID="{66E87809-91D2-42A7-8687-D31C8652C9F0}" presName="composite" presStyleCnt="0"/>
      <dgm:spPr/>
    </dgm:pt>
    <dgm:pt modelId="{3E354192-8E04-4DA9-9406-913DA44120B9}" type="pres">
      <dgm:prSet presAssocID="{66E87809-91D2-42A7-8687-D31C8652C9F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7A99-D534-427F-BF4D-DC9A878B0232}" type="pres">
      <dgm:prSet presAssocID="{66E87809-91D2-42A7-8687-D31C8652C9F0}" presName="descendantText" presStyleLbl="alignAcc1" presStyleIdx="0" presStyleCnt="3" custLinFactNeighborX="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556C-0105-4C00-AC35-2AF47832C8EF}" type="pres">
      <dgm:prSet presAssocID="{7A8EA9B2-F6FE-43A1-A114-2833AC9FF081}" presName="sp" presStyleCnt="0"/>
      <dgm:spPr/>
    </dgm:pt>
    <dgm:pt modelId="{FEBCE2B4-E3E8-42DB-BD07-C97321624AF1}" type="pres">
      <dgm:prSet presAssocID="{F62C27CA-2BB3-409C-89FA-A81162991D02}" presName="composite" presStyleCnt="0"/>
      <dgm:spPr/>
    </dgm:pt>
    <dgm:pt modelId="{AF8435BD-FC14-4463-A4AC-0D246C47AC11}" type="pres">
      <dgm:prSet presAssocID="{F62C27CA-2BB3-409C-89FA-A81162991D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23B58-2E11-4A97-89D4-E677BFC119F1}" type="pres">
      <dgm:prSet presAssocID="{F62C27CA-2BB3-409C-89FA-A81162991D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F75BE-5C79-4401-B61B-F9E4671AAAED}" type="pres">
      <dgm:prSet presAssocID="{6AE7CCDE-8E7F-4145-BA12-C63ACFAC3AA1}" presName="sp" presStyleCnt="0"/>
      <dgm:spPr/>
    </dgm:pt>
    <dgm:pt modelId="{C8CA70FB-295B-4F8E-86DA-72F479DAF44D}" type="pres">
      <dgm:prSet presAssocID="{A8F19ED1-1058-4A1A-BB8B-4480C929236A}" presName="composite" presStyleCnt="0"/>
      <dgm:spPr/>
    </dgm:pt>
    <dgm:pt modelId="{9485B57D-8C64-4610-A795-49AAA3CDE850}" type="pres">
      <dgm:prSet presAssocID="{A8F19ED1-1058-4A1A-BB8B-4480C929236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AF2F8-CAB5-45A5-A954-9D84615E8A36}" type="pres">
      <dgm:prSet presAssocID="{A8F19ED1-1058-4A1A-BB8B-4480C929236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542F0F-A5C2-486A-95BC-906AC467DBCE}" srcId="{906746C8-F039-41AC-A4D6-77BF590001B8}" destId="{F62C27CA-2BB3-409C-89FA-A81162991D02}" srcOrd="1" destOrd="0" parTransId="{9094D15C-AD4C-4542-9E5A-709AC237AB54}" sibTransId="{6AE7CCDE-8E7F-4145-BA12-C63ACFAC3AA1}"/>
    <dgm:cxn modelId="{FFA24CAB-6023-4380-B0E7-3AE301AB606D}" type="presOf" srcId="{97D562DE-5957-448B-BBF7-131B854AA864}" destId="{C3067A99-D534-427F-BF4D-DC9A878B0232}" srcOrd="0" destOrd="0" presId="urn:microsoft.com/office/officeart/2005/8/layout/chevron2"/>
    <dgm:cxn modelId="{5D8EEA2E-651F-493A-BABC-A7796AA45DAE}" srcId="{A8F19ED1-1058-4A1A-BB8B-4480C929236A}" destId="{99443544-9464-4316-8E24-155C84101C16}" srcOrd="0" destOrd="0" parTransId="{8AB0AFCD-2771-4197-A508-2065F2987CCE}" sibTransId="{5AD6F6D5-0CAC-4019-BA86-15EFF1345B62}"/>
    <dgm:cxn modelId="{F925D2FC-DDDB-4042-A545-C398F43ACBEB}" type="presOf" srcId="{99443544-9464-4316-8E24-155C84101C16}" destId="{B0AAF2F8-CAB5-45A5-A954-9D84615E8A36}" srcOrd="0" destOrd="0" presId="urn:microsoft.com/office/officeart/2005/8/layout/chevron2"/>
    <dgm:cxn modelId="{22916578-BCF8-46F2-B2F1-89470CC703AA}" type="presOf" srcId="{F62C27CA-2BB3-409C-89FA-A81162991D02}" destId="{AF8435BD-FC14-4463-A4AC-0D246C47AC11}" srcOrd="0" destOrd="0" presId="urn:microsoft.com/office/officeart/2005/8/layout/chevron2"/>
    <dgm:cxn modelId="{0FBB98D2-BBF1-4A25-B745-DC489C99F19E}" srcId="{66E87809-91D2-42A7-8687-D31C8652C9F0}" destId="{97D562DE-5957-448B-BBF7-131B854AA864}" srcOrd="0" destOrd="0" parTransId="{7B65EFF8-7339-4C53-8880-7C1A7B9CE05C}" sibTransId="{B0066C10-08F0-49AE-92DB-11BDF8ED6C92}"/>
    <dgm:cxn modelId="{062579D2-B7FA-406C-89CA-C3C302BF16A8}" type="presOf" srcId="{A8F19ED1-1058-4A1A-BB8B-4480C929236A}" destId="{9485B57D-8C64-4610-A795-49AAA3CDE850}" srcOrd="0" destOrd="0" presId="urn:microsoft.com/office/officeart/2005/8/layout/chevron2"/>
    <dgm:cxn modelId="{E315534F-4673-4381-B5AD-C6ED8A9BCCB5}" srcId="{906746C8-F039-41AC-A4D6-77BF590001B8}" destId="{66E87809-91D2-42A7-8687-D31C8652C9F0}" srcOrd="0" destOrd="0" parTransId="{5A00A22D-0B37-4BBA-BCF1-AF94EEE4406D}" sibTransId="{7A8EA9B2-F6FE-43A1-A114-2833AC9FF081}"/>
    <dgm:cxn modelId="{53CC2E93-3C4E-463A-B0E3-106631898268}" srcId="{F62C27CA-2BB3-409C-89FA-A81162991D02}" destId="{A73AD80E-DCE7-4E8E-814B-C53AB5689531}" srcOrd="0" destOrd="0" parTransId="{CB86E6CF-06C1-41F6-99F0-131D5717A31C}" sibTransId="{4CF6FA2D-EEA0-4A3F-9B4F-6F1E58D0D457}"/>
    <dgm:cxn modelId="{BC290B6B-73DD-40BE-A669-8097A6061549}" type="presOf" srcId="{906746C8-F039-41AC-A4D6-77BF590001B8}" destId="{B764BEF4-4F80-4795-AE04-603FBA9EF1C9}" srcOrd="0" destOrd="0" presId="urn:microsoft.com/office/officeart/2005/8/layout/chevron2"/>
    <dgm:cxn modelId="{F769239D-FEC2-445E-9797-2645CB32625D}" type="presOf" srcId="{A73AD80E-DCE7-4E8E-814B-C53AB5689531}" destId="{48023B58-2E11-4A97-89D4-E677BFC119F1}" srcOrd="0" destOrd="0" presId="urn:microsoft.com/office/officeart/2005/8/layout/chevron2"/>
    <dgm:cxn modelId="{46987203-EC7B-423C-B575-A70D6D3A9876}" type="presOf" srcId="{66E87809-91D2-42A7-8687-D31C8652C9F0}" destId="{3E354192-8E04-4DA9-9406-913DA44120B9}" srcOrd="0" destOrd="0" presId="urn:microsoft.com/office/officeart/2005/8/layout/chevron2"/>
    <dgm:cxn modelId="{DDCBADE2-BAB4-4777-8BCB-B554711ED183}" srcId="{906746C8-F039-41AC-A4D6-77BF590001B8}" destId="{A8F19ED1-1058-4A1A-BB8B-4480C929236A}" srcOrd="2" destOrd="0" parTransId="{22610D05-17A8-49FB-8123-61B05920D639}" sibTransId="{BAFA014A-47A3-4A59-98BF-8661AAD21AA7}"/>
    <dgm:cxn modelId="{3861C83B-E1AB-4547-9244-BB140150EC45}" type="presParOf" srcId="{B764BEF4-4F80-4795-AE04-603FBA9EF1C9}" destId="{A22063D8-B28E-4225-9AB2-EB3419107F51}" srcOrd="0" destOrd="0" presId="urn:microsoft.com/office/officeart/2005/8/layout/chevron2"/>
    <dgm:cxn modelId="{D4A5B27F-C0D3-4375-AD9D-A2D73F64B89E}" type="presParOf" srcId="{A22063D8-B28E-4225-9AB2-EB3419107F51}" destId="{3E354192-8E04-4DA9-9406-913DA44120B9}" srcOrd="0" destOrd="0" presId="urn:microsoft.com/office/officeart/2005/8/layout/chevron2"/>
    <dgm:cxn modelId="{28A0F6E8-E477-4DCC-9C0A-899563561196}" type="presParOf" srcId="{A22063D8-B28E-4225-9AB2-EB3419107F51}" destId="{C3067A99-D534-427F-BF4D-DC9A878B0232}" srcOrd="1" destOrd="0" presId="urn:microsoft.com/office/officeart/2005/8/layout/chevron2"/>
    <dgm:cxn modelId="{E802E797-623F-4929-AA0C-C07B0DF8C3FA}" type="presParOf" srcId="{B764BEF4-4F80-4795-AE04-603FBA9EF1C9}" destId="{C7AA556C-0105-4C00-AC35-2AF47832C8EF}" srcOrd="1" destOrd="0" presId="urn:microsoft.com/office/officeart/2005/8/layout/chevron2"/>
    <dgm:cxn modelId="{26A1E1EE-BBF0-4A06-B5E5-F77510FB00E3}" type="presParOf" srcId="{B764BEF4-4F80-4795-AE04-603FBA9EF1C9}" destId="{FEBCE2B4-E3E8-42DB-BD07-C97321624AF1}" srcOrd="2" destOrd="0" presId="urn:microsoft.com/office/officeart/2005/8/layout/chevron2"/>
    <dgm:cxn modelId="{54DA390F-3CBB-42DD-BE8D-CB83B7FC2FC2}" type="presParOf" srcId="{FEBCE2B4-E3E8-42DB-BD07-C97321624AF1}" destId="{AF8435BD-FC14-4463-A4AC-0D246C47AC11}" srcOrd="0" destOrd="0" presId="urn:microsoft.com/office/officeart/2005/8/layout/chevron2"/>
    <dgm:cxn modelId="{E22618DB-58B7-4940-971F-714B8EC507B2}" type="presParOf" srcId="{FEBCE2B4-E3E8-42DB-BD07-C97321624AF1}" destId="{48023B58-2E11-4A97-89D4-E677BFC119F1}" srcOrd="1" destOrd="0" presId="urn:microsoft.com/office/officeart/2005/8/layout/chevron2"/>
    <dgm:cxn modelId="{C010E095-B9D7-43D5-82DD-B6958EA4F706}" type="presParOf" srcId="{B764BEF4-4F80-4795-AE04-603FBA9EF1C9}" destId="{138F75BE-5C79-4401-B61B-F9E4671AAAED}" srcOrd="3" destOrd="0" presId="urn:microsoft.com/office/officeart/2005/8/layout/chevron2"/>
    <dgm:cxn modelId="{D9EB1AF4-3D03-401E-A1F6-E78D101BD208}" type="presParOf" srcId="{B764BEF4-4F80-4795-AE04-603FBA9EF1C9}" destId="{C8CA70FB-295B-4F8E-86DA-72F479DAF44D}" srcOrd="4" destOrd="0" presId="urn:microsoft.com/office/officeart/2005/8/layout/chevron2"/>
    <dgm:cxn modelId="{3043D9FC-CDBE-4FCF-9761-9B30940C6116}" type="presParOf" srcId="{C8CA70FB-295B-4F8E-86DA-72F479DAF44D}" destId="{9485B57D-8C64-4610-A795-49AAA3CDE850}" srcOrd="0" destOrd="0" presId="urn:microsoft.com/office/officeart/2005/8/layout/chevron2"/>
    <dgm:cxn modelId="{62605866-FBBF-4018-AE34-AE82C10F04C4}" type="presParOf" srcId="{C8CA70FB-295B-4F8E-86DA-72F479DAF44D}" destId="{B0AAF2F8-CAB5-45A5-A954-9D84615E8A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746C8-F039-41AC-A4D6-77BF590001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87809-91D2-42A7-8687-D31C8652C9F0}">
      <dgm:prSet phldrT="[Text]"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5A00A22D-0B37-4BBA-BCF1-AF94EEE4406D}" type="parTrans" cxnId="{E315534F-4673-4381-B5AD-C6ED8A9BCCB5}">
      <dgm:prSet/>
      <dgm:spPr/>
      <dgm:t>
        <a:bodyPr/>
        <a:lstStyle/>
        <a:p>
          <a:endParaRPr lang="en-US"/>
        </a:p>
      </dgm:t>
    </dgm:pt>
    <dgm:pt modelId="{7A8EA9B2-F6FE-43A1-A114-2833AC9FF081}" type="sibTrans" cxnId="{E315534F-4673-4381-B5AD-C6ED8A9BCCB5}">
      <dgm:prSet/>
      <dgm:spPr/>
      <dgm:t>
        <a:bodyPr/>
        <a:lstStyle/>
        <a:p>
          <a:endParaRPr lang="en-US"/>
        </a:p>
      </dgm:t>
    </dgm:pt>
    <dgm:pt modelId="{A73AD80E-DCE7-4E8E-814B-C53AB5689531}">
      <dgm:prSet phldrT="[Text]"/>
      <dgm:spPr/>
      <dgm:t>
        <a:bodyPr/>
        <a:lstStyle/>
        <a:p>
          <a:r>
            <a:rPr lang="en-US" dirty="0" err="1" smtClean="0"/>
            <a:t>IsOccurred</a:t>
          </a:r>
          <a:r>
            <a:rPr lang="en-US" dirty="0" smtClean="0"/>
            <a:t>(</a:t>
          </a:r>
          <a:r>
            <a:rPr lang="en-US" dirty="0" err="1" smtClean="0"/>
            <a:t>Pot</a:t>
          </a:r>
          <a:r>
            <a:rPr lang="en-US" baseline="-25000" dirty="0" err="1" smtClean="0"/>
            <a:t>i</a:t>
          </a:r>
          <a:r>
            <a:rPr lang="en-US" dirty="0" smtClean="0"/>
            <a:t>)</a:t>
          </a:r>
          <a:endParaRPr lang="en-US" dirty="0"/>
        </a:p>
      </dgm:t>
    </dgm:pt>
    <dgm:pt modelId="{CB86E6CF-06C1-41F6-99F0-131D5717A31C}" type="parTrans" cxnId="{53CC2E93-3C4E-463A-B0E3-106631898268}">
      <dgm:prSet/>
      <dgm:spPr/>
      <dgm:t>
        <a:bodyPr/>
        <a:lstStyle/>
        <a:p>
          <a:endParaRPr lang="en-US"/>
        </a:p>
      </dgm:t>
    </dgm:pt>
    <dgm:pt modelId="{4CF6FA2D-EEA0-4A3F-9B4F-6F1E58D0D457}" type="sibTrans" cxnId="{53CC2E93-3C4E-463A-B0E3-106631898268}">
      <dgm:prSet/>
      <dgm:spPr/>
      <dgm:t>
        <a:bodyPr/>
        <a:lstStyle/>
        <a:p>
          <a:endParaRPr lang="en-US"/>
        </a:p>
      </dgm:t>
    </dgm:pt>
    <dgm:pt modelId="{A8F19ED1-1058-4A1A-BB8B-4480C929236A}">
      <dgm:prSet phldrT="[Text]"/>
      <dgm:spPr/>
      <dgm:t>
        <a:bodyPr/>
        <a:lstStyle/>
        <a:p>
          <a:r>
            <a:rPr lang="en-US" dirty="0" smtClean="0"/>
            <a:t>Return</a:t>
          </a:r>
          <a:endParaRPr lang="en-US" dirty="0"/>
        </a:p>
      </dgm:t>
    </dgm:pt>
    <dgm:pt modelId="{22610D05-17A8-49FB-8123-61B05920D639}" type="parTrans" cxnId="{DDCBADE2-BAB4-4777-8BCB-B554711ED183}">
      <dgm:prSet/>
      <dgm:spPr/>
      <dgm:t>
        <a:bodyPr/>
        <a:lstStyle/>
        <a:p>
          <a:endParaRPr lang="en-US"/>
        </a:p>
      </dgm:t>
    </dgm:pt>
    <dgm:pt modelId="{BAFA014A-47A3-4A59-98BF-8661AAD21AA7}" type="sibTrans" cxnId="{DDCBADE2-BAB4-4777-8BCB-B554711ED183}">
      <dgm:prSet/>
      <dgm:spPr/>
      <dgm:t>
        <a:bodyPr/>
        <a:lstStyle/>
        <a:p>
          <a:endParaRPr lang="en-US"/>
        </a:p>
      </dgm:t>
    </dgm:pt>
    <dgm:pt modelId="{99443544-9464-4316-8E24-155C84101C16}">
      <dgm:prSet phldrT="[Text]"/>
      <dgm:spPr/>
      <dgm:t>
        <a:bodyPr/>
        <a:lstStyle/>
        <a:p>
          <a:r>
            <a:rPr lang="en-US" dirty="0" smtClean="0"/>
            <a:t>AND(Pot</a:t>
          </a:r>
          <a:r>
            <a:rPr lang="en-US" baseline="-25000" dirty="0" smtClean="0"/>
            <a:t>1...9</a:t>
          </a:r>
          <a:r>
            <a:rPr lang="en-US" dirty="0" smtClean="0"/>
            <a:t>)</a:t>
          </a:r>
          <a:endParaRPr lang="en-US" dirty="0"/>
        </a:p>
      </dgm:t>
    </dgm:pt>
    <dgm:pt modelId="{8AB0AFCD-2771-4197-A508-2065F2987CCE}" type="parTrans" cxnId="{5D8EEA2E-651F-493A-BABC-A7796AA45DAE}">
      <dgm:prSet/>
      <dgm:spPr/>
      <dgm:t>
        <a:bodyPr/>
        <a:lstStyle/>
        <a:p>
          <a:endParaRPr lang="en-US"/>
        </a:p>
      </dgm:t>
    </dgm:pt>
    <dgm:pt modelId="{5AD6F6D5-0CAC-4019-BA86-15EFF1345B62}" type="sibTrans" cxnId="{5D8EEA2E-651F-493A-BABC-A7796AA45DAE}">
      <dgm:prSet/>
      <dgm:spPr/>
      <dgm:t>
        <a:bodyPr/>
        <a:lstStyle/>
        <a:p>
          <a:endParaRPr lang="en-US"/>
        </a:p>
      </dgm:t>
    </dgm:pt>
    <dgm:pt modelId="{97D562DE-5957-448B-BBF7-131B854AA864}">
      <dgm:prSet phldrT="[Text]"/>
      <dgm:spPr/>
      <dgm:t>
        <a:bodyPr/>
        <a:lstStyle/>
        <a:p>
          <a:r>
            <a:rPr lang="en-US" dirty="0" smtClean="0"/>
            <a:t>9 Necessary conditions</a:t>
          </a:r>
          <a:endParaRPr lang="en-US" dirty="0"/>
        </a:p>
      </dgm:t>
    </dgm:pt>
    <dgm:pt modelId="{7B65EFF8-7339-4C53-8880-7C1A7B9CE05C}" type="parTrans" cxnId="{0FBB98D2-BBF1-4A25-B745-DC489C99F19E}">
      <dgm:prSet/>
      <dgm:spPr/>
      <dgm:t>
        <a:bodyPr/>
        <a:lstStyle/>
        <a:p>
          <a:endParaRPr lang="en-US"/>
        </a:p>
      </dgm:t>
    </dgm:pt>
    <dgm:pt modelId="{B0066C10-08F0-49AE-92DB-11BDF8ED6C92}" type="sibTrans" cxnId="{0FBB98D2-BBF1-4A25-B745-DC489C99F19E}">
      <dgm:prSet/>
      <dgm:spPr/>
      <dgm:t>
        <a:bodyPr/>
        <a:lstStyle/>
        <a:p>
          <a:endParaRPr lang="en-US"/>
        </a:p>
      </dgm:t>
    </dgm:pt>
    <dgm:pt modelId="{F62C27CA-2BB3-409C-89FA-A81162991D02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9094D15C-AD4C-4542-9E5A-709AC237AB54}" type="parTrans" cxnId="{76542F0F-A5C2-486A-95BC-906AC467DBCE}">
      <dgm:prSet/>
      <dgm:spPr/>
      <dgm:t>
        <a:bodyPr/>
        <a:lstStyle/>
        <a:p>
          <a:endParaRPr lang="en-US"/>
        </a:p>
      </dgm:t>
    </dgm:pt>
    <dgm:pt modelId="{6AE7CCDE-8E7F-4145-BA12-C63ACFAC3AA1}" type="sibTrans" cxnId="{76542F0F-A5C2-486A-95BC-906AC467DBCE}">
      <dgm:prSet/>
      <dgm:spPr/>
      <dgm:t>
        <a:bodyPr/>
        <a:lstStyle/>
        <a:p>
          <a:endParaRPr lang="en-US"/>
        </a:p>
      </dgm:t>
    </dgm:pt>
    <dgm:pt modelId="{B764BEF4-4F80-4795-AE04-603FBA9EF1C9}" type="pres">
      <dgm:prSet presAssocID="{906746C8-F039-41AC-A4D6-77BF590001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063D8-B28E-4225-9AB2-EB3419107F51}" type="pres">
      <dgm:prSet presAssocID="{66E87809-91D2-42A7-8687-D31C8652C9F0}" presName="composite" presStyleCnt="0"/>
      <dgm:spPr/>
    </dgm:pt>
    <dgm:pt modelId="{3E354192-8E04-4DA9-9406-913DA44120B9}" type="pres">
      <dgm:prSet presAssocID="{66E87809-91D2-42A7-8687-D31C8652C9F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7A99-D534-427F-BF4D-DC9A878B0232}" type="pres">
      <dgm:prSet presAssocID="{66E87809-91D2-42A7-8687-D31C8652C9F0}" presName="descendantText" presStyleLbl="alignAcc1" presStyleIdx="0" presStyleCnt="3" custLinFactNeighborX="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556C-0105-4C00-AC35-2AF47832C8EF}" type="pres">
      <dgm:prSet presAssocID="{7A8EA9B2-F6FE-43A1-A114-2833AC9FF081}" presName="sp" presStyleCnt="0"/>
      <dgm:spPr/>
    </dgm:pt>
    <dgm:pt modelId="{FEBCE2B4-E3E8-42DB-BD07-C97321624AF1}" type="pres">
      <dgm:prSet presAssocID="{F62C27CA-2BB3-409C-89FA-A81162991D02}" presName="composite" presStyleCnt="0"/>
      <dgm:spPr/>
    </dgm:pt>
    <dgm:pt modelId="{AF8435BD-FC14-4463-A4AC-0D246C47AC11}" type="pres">
      <dgm:prSet presAssocID="{F62C27CA-2BB3-409C-89FA-A81162991D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23B58-2E11-4A97-89D4-E677BFC119F1}" type="pres">
      <dgm:prSet presAssocID="{F62C27CA-2BB3-409C-89FA-A81162991D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F75BE-5C79-4401-B61B-F9E4671AAAED}" type="pres">
      <dgm:prSet presAssocID="{6AE7CCDE-8E7F-4145-BA12-C63ACFAC3AA1}" presName="sp" presStyleCnt="0"/>
      <dgm:spPr/>
    </dgm:pt>
    <dgm:pt modelId="{C8CA70FB-295B-4F8E-86DA-72F479DAF44D}" type="pres">
      <dgm:prSet presAssocID="{A8F19ED1-1058-4A1A-BB8B-4480C929236A}" presName="composite" presStyleCnt="0"/>
      <dgm:spPr/>
    </dgm:pt>
    <dgm:pt modelId="{9485B57D-8C64-4610-A795-49AAA3CDE850}" type="pres">
      <dgm:prSet presAssocID="{A8F19ED1-1058-4A1A-BB8B-4480C929236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AF2F8-CAB5-45A5-A954-9D84615E8A36}" type="pres">
      <dgm:prSet presAssocID="{A8F19ED1-1058-4A1A-BB8B-4480C929236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542F0F-A5C2-486A-95BC-906AC467DBCE}" srcId="{906746C8-F039-41AC-A4D6-77BF590001B8}" destId="{F62C27CA-2BB3-409C-89FA-A81162991D02}" srcOrd="1" destOrd="0" parTransId="{9094D15C-AD4C-4542-9E5A-709AC237AB54}" sibTransId="{6AE7CCDE-8E7F-4145-BA12-C63ACFAC3AA1}"/>
    <dgm:cxn modelId="{717A3155-93B7-415E-B2C5-FC72B96F90AE}" type="presOf" srcId="{906746C8-F039-41AC-A4D6-77BF590001B8}" destId="{B764BEF4-4F80-4795-AE04-603FBA9EF1C9}" srcOrd="0" destOrd="0" presId="urn:microsoft.com/office/officeart/2005/8/layout/chevron2"/>
    <dgm:cxn modelId="{CB20B662-4E8C-4565-8743-1CA02B62FAEA}" type="presOf" srcId="{A8F19ED1-1058-4A1A-BB8B-4480C929236A}" destId="{9485B57D-8C64-4610-A795-49AAA3CDE850}" srcOrd="0" destOrd="0" presId="urn:microsoft.com/office/officeart/2005/8/layout/chevron2"/>
    <dgm:cxn modelId="{233BDAB5-FDA2-4B17-929C-4D99C5EA461C}" type="presOf" srcId="{F62C27CA-2BB3-409C-89FA-A81162991D02}" destId="{AF8435BD-FC14-4463-A4AC-0D246C47AC11}" srcOrd="0" destOrd="0" presId="urn:microsoft.com/office/officeart/2005/8/layout/chevron2"/>
    <dgm:cxn modelId="{5D8EEA2E-651F-493A-BABC-A7796AA45DAE}" srcId="{A8F19ED1-1058-4A1A-BB8B-4480C929236A}" destId="{99443544-9464-4316-8E24-155C84101C16}" srcOrd="0" destOrd="0" parTransId="{8AB0AFCD-2771-4197-A508-2065F2987CCE}" sibTransId="{5AD6F6D5-0CAC-4019-BA86-15EFF1345B62}"/>
    <dgm:cxn modelId="{8683D19C-7DC0-4C8E-8CDB-FACAED6FD436}" type="presOf" srcId="{99443544-9464-4316-8E24-155C84101C16}" destId="{B0AAF2F8-CAB5-45A5-A954-9D84615E8A36}" srcOrd="0" destOrd="0" presId="urn:microsoft.com/office/officeart/2005/8/layout/chevron2"/>
    <dgm:cxn modelId="{41C9EA45-39F1-47A3-9869-2CBCB1428AB7}" type="presOf" srcId="{A73AD80E-DCE7-4E8E-814B-C53AB5689531}" destId="{48023B58-2E11-4A97-89D4-E677BFC119F1}" srcOrd="0" destOrd="0" presId="urn:microsoft.com/office/officeart/2005/8/layout/chevron2"/>
    <dgm:cxn modelId="{0FBB98D2-BBF1-4A25-B745-DC489C99F19E}" srcId="{66E87809-91D2-42A7-8687-D31C8652C9F0}" destId="{97D562DE-5957-448B-BBF7-131B854AA864}" srcOrd="0" destOrd="0" parTransId="{7B65EFF8-7339-4C53-8880-7C1A7B9CE05C}" sibTransId="{B0066C10-08F0-49AE-92DB-11BDF8ED6C92}"/>
    <dgm:cxn modelId="{43F1AE48-DFA5-44A5-98D9-1AB38BC2805A}" type="presOf" srcId="{66E87809-91D2-42A7-8687-D31C8652C9F0}" destId="{3E354192-8E04-4DA9-9406-913DA44120B9}" srcOrd="0" destOrd="0" presId="urn:microsoft.com/office/officeart/2005/8/layout/chevron2"/>
    <dgm:cxn modelId="{E315534F-4673-4381-B5AD-C6ED8A9BCCB5}" srcId="{906746C8-F039-41AC-A4D6-77BF590001B8}" destId="{66E87809-91D2-42A7-8687-D31C8652C9F0}" srcOrd="0" destOrd="0" parTransId="{5A00A22D-0B37-4BBA-BCF1-AF94EEE4406D}" sibTransId="{7A8EA9B2-F6FE-43A1-A114-2833AC9FF081}"/>
    <dgm:cxn modelId="{53CC2E93-3C4E-463A-B0E3-106631898268}" srcId="{F62C27CA-2BB3-409C-89FA-A81162991D02}" destId="{A73AD80E-DCE7-4E8E-814B-C53AB5689531}" srcOrd="0" destOrd="0" parTransId="{CB86E6CF-06C1-41F6-99F0-131D5717A31C}" sibTransId="{4CF6FA2D-EEA0-4A3F-9B4F-6F1E58D0D457}"/>
    <dgm:cxn modelId="{8CDF5100-0A4E-4E3B-B9BF-44B96780EC77}" type="presOf" srcId="{97D562DE-5957-448B-BBF7-131B854AA864}" destId="{C3067A99-D534-427F-BF4D-DC9A878B0232}" srcOrd="0" destOrd="0" presId="urn:microsoft.com/office/officeart/2005/8/layout/chevron2"/>
    <dgm:cxn modelId="{DDCBADE2-BAB4-4777-8BCB-B554711ED183}" srcId="{906746C8-F039-41AC-A4D6-77BF590001B8}" destId="{A8F19ED1-1058-4A1A-BB8B-4480C929236A}" srcOrd="2" destOrd="0" parTransId="{22610D05-17A8-49FB-8123-61B05920D639}" sibTransId="{BAFA014A-47A3-4A59-98BF-8661AAD21AA7}"/>
    <dgm:cxn modelId="{4C7B0EE0-31B8-4242-8634-64F1247E66B3}" type="presParOf" srcId="{B764BEF4-4F80-4795-AE04-603FBA9EF1C9}" destId="{A22063D8-B28E-4225-9AB2-EB3419107F51}" srcOrd="0" destOrd="0" presId="urn:microsoft.com/office/officeart/2005/8/layout/chevron2"/>
    <dgm:cxn modelId="{A220CF2D-9672-47D8-84AD-A832B915970B}" type="presParOf" srcId="{A22063D8-B28E-4225-9AB2-EB3419107F51}" destId="{3E354192-8E04-4DA9-9406-913DA44120B9}" srcOrd="0" destOrd="0" presId="urn:microsoft.com/office/officeart/2005/8/layout/chevron2"/>
    <dgm:cxn modelId="{6AF0BA15-F486-42A6-8382-90C60B775488}" type="presParOf" srcId="{A22063D8-B28E-4225-9AB2-EB3419107F51}" destId="{C3067A99-D534-427F-BF4D-DC9A878B0232}" srcOrd="1" destOrd="0" presId="urn:microsoft.com/office/officeart/2005/8/layout/chevron2"/>
    <dgm:cxn modelId="{DDE2C606-61EB-44A6-83E7-826C8FC1FA48}" type="presParOf" srcId="{B764BEF4-4F80-4795-AE04-603FBA9EF1C9}" destId="{C7AA556C-0105-4C00-AC35-2AF47832C8EF}" srcOrd="1" destOrd="0" presId="urn:microsoft.com/office/officeart/2005/8/layout/chevron2"/>
    <dgm:cxn modelId="{7490B567-591A-43D1-8229-C1314D7899AA}" type="presParOf" srcId="{B764BEF4-4F80-4795-AE04-603FBA9EF1C9}" destId="{FEBCE2B4-E3E8-42DB-BD07-C97321624AF1}" srcOrd="2" destOrd="0" presId="urn:microsoft.com/office/officeart/2005/8/layout/chevron2"/>
    <dgm:cxn modelId="{E2BC7DCA-0DA2-47E1-AE77-3BA4C377298F}" type="presParOf" srcId="{FEBCE2B4-E3E8-42DB-BD07-C97321624AF1}" destId="{AF8435BD-FC14-4463-A4AC-0D246C47AC11}" srcOrd="0" destOrd="0" presId="urn:microsoft.com/office/officeart/2005/8/layout/chevron2"/>
    <dgm:cxn modelId="{E7618147-A08C-4D46-A3F4-0CFD980379D0}" type="presParOf" srcId="{FEBCE2B4-E3E8-42DB-BD07-C97321624AF1}" destId="{48023B58-2E11-4A97-89D4-E677BFC119F1}" srcOrd="1" destOrd="0" presId="urn:microsoft.com/office/officeart/2005/8/layout/chevron2"/>
    <dgm:cxn modelId="{136A9F2A-A7D9-4C6C-8942-AC7A6ABCA47C}" type="presParOf" srcId="{B764BEF4-4F80-4795-AE04-603FBA9EF1C9}" destId="{138F75BE-5C79-4401-B61B-F9E4671AAAED}" srcOrd="3" destOrd="0" presId="urn:microsoft.com/office/officeart/2005/8/layout/chevron2"/>
    <dgm:cxn modelId="{E584995A-EF93-455B-97AA-CE2340711AA5}" type="presParOf" srcId="{B764BEF4-4F80-4795-AE04-603FBA9EF1C9}" destId="{C8CA70FB-295B-4F8E-86DA-72F479DAF44D}" srcOrd="4" destOrd="0" presId="urn:microsoft.com/office/officeart/2005/8/layout/chevron2"/>
    <dgm:cxn modelId="{0361C9F6-1074-45B3-BCB1-799BFAA7D2E4}" type="presParOf" srcId="{C8CA70FB-295B-4F8E-86DA-72F479DAF44D}" destId="{9485B57D-8C64-4610-A795-49AAA3CDE850}" srcOrd="0" destOrd="0" presId="urn:microsoft.com/office/officeart/2005/8/layout/chevron2"/>
    <dgm:cxn modelId="{EC67EDCA-4513-4C85-AB61-32AEFD5C55F9}" type="presParOf" srcId="{C8CA70FB-295B-4F8E-86DA-72F479DAF44D}" destId="{B0AAF2F8-CAB5-45A5-A954-9D84615E8A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4192-8E04-4DA9-9406-913DA44120B9}">
      <dsp:nvSpPr>
        <dsp:cNvPr id="0" name=""/>
        <dsp:cNvSpPr/>
      </dsp:nvSpPr>
      <dsp:spPr>
        <a:xfrm rot="5400000">
          <a:off x="-118322" y="119551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GetTime</a:t>
          </a:r>
          <a:endParaRPr lang="en-US" sz="1100" kern="1200" dirty="0"/>
        </a:p>
      </dsp:txBody>
      <dsp:txXfrm rot="-5400000">
        <a:off x="0" y="277314"/>
        <a:ext cx="552170" cy="236644"/>
      </dsp:txXfrm>
    </dsp:sp>
    <dsp:sp modelId="{C3067A99-D534-427F-BF4D-DC9A878B0232}">
      <dsp:nvSpPr>
        <dsp:cNvPr id="0" name=""/>
        <dsp:cNvSpPr/>
      </dsp:nvSpPr>
      <dsp:spPr>
        <a:xfrm rot="5400000">
          <a:off x="1520588" y="-967189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11 Time Interval</a:t>
          </a:r>
          <a:endParaRPr lang="en-US" sz="1900" kern="1200" dirty="0"/>
        </a:p>
      </dsp:txBody>
      <dsp:txXfrm rot="-5400000">
        <a:off x="552171" y="26257"/>
        <a:ext cx="2424536" cy="462671"/>
      </dsp:txXfrm>
    </dsp:sp>
    <dsp:sp modelId="{AF8435BD-FC14-4463-A4AC-0D246C47AC11}">
      <dsp:nvSpPr>
        <dsp:cNvPr id="0" name=""/>
        <dsp:cNvSpPr/>
      </dsp:nvSpPr>
      <dsp:spPr>
        <a:xfrm rot="5400000">
          <a:off x="-118322" y="772935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GetPlace</a:t>
          </a:r>
          <a:endParaRPr lang="en-US" sz="1100" kern="1200"/>
        </a:p>
      </dsp:txBody>
      <dsp:txXfrm rot="-5400000">
        <a:off x="0" y="930698"/>
        <a:ext cx="552170" cy="236644"/>
      </dsp:txXfrm>
    </dsp:sp>
    <dsp:sp modelId="{48023B58-2E11-4A97-89D4-E677BFC119F1}">
      <dsp:nvSpPr>
        <dsp:cNvPr id="0" name=""/>
        <dsp:cNvSpPr/>
      </dsp:nvSpPr>
      <dsp:spPr>
        <a:xfrm rot="5400000">
          <a:off x="1520588" y="-313804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11 Region type</a:t>
          </a:r>
          <a:endParaRPr lang="en-US" sz="1900" kern="1200" dirty="0"/>
        </a:p>
      </dsp:txBody>
      <dsp:txXfrm rot="-5400000">
        <a:off x="552171" y="679642"/>
        <a:ext cx="2424536" cy="462671"/>
      </dsp:txXfrm>
    </dsp:sp>
    <dsp:sp modelId="{9485B57D-8C64-4610-A795-49AAA3CDE850}">
      <dsp:nvSpPr>
        <dsp:cNvPr id="0" name=""/>
        <dsp:cNvSpPr/>
      </dsp:nvSpPr>
      <dsp:spPr>
        <a:xfrm rot="5400000">
          <a:off x="-118322" y="1426320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</a:t>
          </a:r>
          <a:endParaRPr lang="en-US" sz="1100" kern="1200" dirty="0"/>
        </a:p>
      </dsp:txBody>
      <dsp:txXfrm rot="-5400000">
        <a:off x="0" y="1584083"/>
        <a:ext cx="552170" cy="236644"/>
      </dsp:txXfrm>
    </dsp:sp>
    <dsp:sp modelId="{B0AAF2F8-CAB5-45A5-A954-9D84615E8A36}">
      <dsp:nvSpPr>
        <dsp:cNvPr id="0" name=""/>
        <dsp:cNvSpPr/>
      </dsp:nvSpPr>
      <dsp:spPr>
        <a:xfrm rot="5400000">
          <a:off x="1520588" y="339580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Based on conditions</a:t>
          </a:r>
          <a:endParaRPr lang="en-US" sz="1900" kern="1200" dirty="0"/>
        </a:p>
      </dsp:txBody>
      <dsp:txXfrm rot="-5400000">
        <a:off x="552171" y="1333027"/>
        <a:ext cx="2424536" cy="462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4192-8E04-4DA9-9406-913DA44120B9}">
      <dsp:nvSpPr>
        <dsp:cNvPr id="0" name=""/>
        <dsp:cNvSpPr/>
      </dsp:nvSpPr>
      <dsp:spPr>
        <a:xfrm rot="5400000">
          <a:off x="-118322" y="119551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Loop</a:t>
          </a:r>
          <a:endParaRPr lang="en-US" sz="1100" kern="1200" dirty="0"/>
        </a:p>
      </dsp:txBody>
      <dsp:txXfrm rot="-5400000">
        <a:off x="0" y="277314"/>
        <a:ext cx="552170" cy="236644"/>
      </dsp:txXfrm>
    </dsp:sp>
    <dsp:sp modelId="{C3067A99-D534-427F-BF4D-DC9A878B0232}">
      <dsp:nvSpPr>
        <dsp:cNvPr id="0" name=""/>
        <dsp:cNvSpPr/>
      </dsp:nvSpPr>
      <dsp:spPr>
        <a:xfrm rot="5400000">
          <a:off x="1520588" y="-967189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9 Necessary conditions</a:t>
          </a:r>
          <a:endParaRPr lang="en-US" sz="1700" kern="1200" dirty="0"/>
        </a:p>
      </dsp:txBody>
      <dsp:txXfrm rot="-5400000">
        <a:off x="552171" y="26257"/>
        <a:ext cx="2424536" cy="462671"/>
      </dsp:txXfrm>
    </dsp:sp>
    <dsp:sp modelId="{AF8435BD-FC14-4463-A4AC-0D246C47AC11}">
      <dsp:nvSpPr>
        <dsp:cNvPr id="0" name=""/>
        <dsp:cNvSpPr/>
      </dsp:nvSpPr>
      <dsp:spPr>
        <a:xfrm rot="5400000">
          <a:off x="-118322" y="772935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Compute</a:t>
          </a:r>
          <a:endParaRPr lang="en-US" sz="1100" kern="1200" dirty="0"/>
        </a:p>
      </dsp:txBody>
      <dsp:txXfrm rot="-5400000">
        <a:off x="0" y="930698"/>
        <a:ext cx="552170" cy="236644"/>
      </dsp:txXfrm>
    </dsp:sp>
    <dsp:sp modelId="{48023B58-2E11-4A97-89D4-E677BFC119F1}">
      <dsp:nvSpPr>
        <dsp:cNvPr id="0" name=""/>
        <dsp:cNvSpPr/>
      </dsp:nvSpPr>
      <dsp:spPr>
        <a:xfrm rot="5400000">
          <a:off x="1520588" y="-313804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IsOccurred</a:t>
          </a:r>
          <a:r>
            <a:rPr lang="en-US" sz="1700" kern="1200" dirty="0" smtClean="0"/>
            <a:t>(</a:t>
          </a:r>
          <a:r>
            <a:rPr lang="en-US" sz="1700" kern="1200" dirty="0" err="1" smtClean="0"/>
            <a:t>Pot</a:t>
          </a:r>
          <a:r>
            <a:rPr lang="en-US" sz="1700" kern="1200" baseline="-25000" dirty="0" err="1" smtClean="0"/>
            <a:t>i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552171" y="679642"/>
        <a:ext cx="2424536" cy="462671"/>
      </dsp:txXfrm>
    </dsp:sp>
    <dsp:sp modelId="{9485B57D-8C64-4610-A795-49AAA3CDE850}">
      <dsp:nvSpPr>
        <dsp:cNvPr id="0" name=""/>
        <dsp:cNvSpPr/>
      </dsp:nvSpPr>
      <dsp:spPr>
        <a:xfrm rot="5400000">
          <a:off x="-118322" y="1426320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</a:t>
          </a:r>
          <a:endParaRPr lang="en-US" sz="1100" kern="1200" dirty="0"/>
        </a:p>
      </dsp:txBody>
      <dsp:txXfrm rot="-5400000">
        <a:off x="0" y="1584083"/>
        <a:ext cx="552170" cy="236644"/>
      </dsp:txXfrm>
    </dsp:sp>
    <dsp:sp modelId="{B0AAF2F8-CAB5-45A5-A954-9D84615E8A36}">
      <dsp:nvSpPr>
        <dsp:cNvPr id="0" name=""/>
        <dsp:cNvSpPr/>
      </dsp:nvSpPr>
      <dsp:spPr>
        <a:xfrm rot="5400000">
          <a:off x="1520588" y="339580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AND(Pot</a:t>
          </a:r>
          <a:r>
            <a:rPr lang="en-US" sz="1700" kern="1200" baseline="-25000" dirty="0" smtClean="0"/>
            <a:t>1...9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552171" y="1333027"/>
        <a:ext cx="2424536" cy="46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D2D7-B421-AA4E-866D-C76D407B15C6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CF1B-F68B-B646-A649-832CFAFC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D90D-190E-43A5-9570-6DEC79A43DAE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2DCC-8FBF-447B-8E2F-C37A105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5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Holocene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Systematic methods of concept formation</a:t>
            </a:r>
            <a:r>
              <a:rPr lang="en-US" dirty="0" smtClean="0"/>
              <a:t>, e.g. equality, chiefdom, state</a:t>
            </a:r>
          </a:p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mathematical formalism of PG unlike other social phenomena</a:t>
            </a:r>
            <a:endParaRPr lang="en-US" dirty="0" smtClean="0"/>
          </a:p>
          <a:p>
            <a:pPr lvl="1"/>
            <a:r>
              <a:rPr lang="en-US" dirty="0" smtClean="0"/>
              <a:t>- Bargaining and negotiations: decision models &amp; game-theory</a:t>
            </a:r>
          </a:p>
          <a:p>
            <a:pPr lvl="1"/>
            <a:r>
              <a:rPr lang="en-US" dirty="0" smtClean="0"/>
              <a:t>- Social dynamics (e.g. demographics): dynamic systems of </a:t>
            </a:r>
            <a:r>
              <a:rPr lang="en-US" dirty="0" err="1" smtClean="0"/>
              <a:t>d.e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Onto:</a:t>
            </a:r>
            <a:r>
              <a:rPr lang="en-US" dirty="0" smtClean="0"/>
              <a:t> PG deals with social entities such as actors, situations, perceptions, decisions, behaviors, institutions</a:t>
            </a:r>
          </a:p>
          <a:p>
            <a:pPr lvl="1"/>
            <a:r>
              <a:rPr lang="en-US" b="1" dirty="0" smtClean="0"/>
              <a:t>Empirical:</a:t>
            </a:r>
            <a:r>
              <a:rPr lang="en-US" dirty="0" smtClean="0"/>
              <a:t> Field data on PG regions has recently become</a:t>
            </a:r>
            <a:r>
              <a:rPr lang="en-US" baseline="0" dirty="0" smtClean="0"/>
              <a:t> available. </a:t>
            </a:r>
            <a:r>
              <a:rPr lang="en-US" dirty="0" smtClean="0"/>
              <a:t>Sites for primary </a:t>
            </a:r>
            <a:r>
              <a:rPr lang="en-US" b="1" dirty="0" smtClean="0"/>
              <a:t>chiefdom</a:t>
            </a:r>
            <a:r>
              <a:rPr lang="en-US" dirty="0" smtClean="0"/>
              <a:t> formation [early state s</a:t>
            </a:r>
            <a:r>
              <a:rPr lang="en-US" baseline="0" dirty="0" smtClean="0"/>
              <a:t>ites</a:t>
            </a:r>
            <a:r>
              <a:rPr lang="en-US" dirty="0" smtClean="0"/>
              <a:t>: </a:t>
            </a:r>
            <a:r>
              <a:rPr lang="en-US" dirty="0" err="1" smtClean="0"/>
              <a:t>Uruk</a:t>
            </a:r>
            <a:r>
              <a:rPr lang="en-US" dirty="0" smtClean="0"/>
              <a:t>, Yellow River Valley]</a:t>
            </a:r>
          </a:p>
          <a:p>
            <a:pPr lvl="1"/>
            <a:r>
              <a:rPr lang="en-US" b="1" dirty="0" smtClean="0"/>
              <a:t>Comparative:</a:t>
            </a:r>
            <a:r>
              <a:rPr lang="en-US" dirty="0" smtClean="0"/>
              <a:t> Occurred in</a:t>
            </a:r>
            <a:r>
              <a:rPr lang="en-US" baseline="0" dirty="0" smtClean="0"/>
              <a:t> several regions. </a:t>
            </a:r>
            <a:r>
              <a:rPr lang="en-US" dirty="0" smtClean="0"/>
              <a:t>Shared &amp; individual features</a:t>
            </a:r>
            <a:r>
              <a:rPr lang="en-US" baseline="0" dirty="0" smtClean="0"/>
              <a:t> -&gt; </a:t>
            </a:r>
            <a:r>
              <a:rPr lang="en-US" dirty="0" smtClean="0"/>
              <a:t>Cross-cultural comparative research</a:t>
            </a:r>
          </a:p>
          <a:p>
            <a:pPr lvl="1"/>
            <a:r>
              <a:rPr lang="en-US" b="1" dirty="0" smtClean="0"/>
              <a:t>Comp:</a:t>
            </a:r>
            <a:r>
              <a:rPr lang="en-US" dirty="0" smtClean="0"/>
              <a:t> ABMs provide </a:t>
            </a:r>
            <a:r>
              <a:rPr lang="en-US" baseline="0" dirty="0" smtClean="0"/>
              <a:t>computational </a:t>
            </a:r>
            <a:r>
              <a:rPr lang="en-US" dirty="0" smtClean="0"/>
              <a:t>alternatives</a:t>
            </a:r>
            <a:r>
              <a:rPr lang="en-US" baseline="0" dirty="0" smtClean="0"/>
              <a:t> to formal social theories based solely on math models.</a:t>
            </a:r>
            <a:r>
              <a:rPr lang="en-US" dirty="0" smtClean="0"/>
              <a:t> Requires foundation in substantive social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hunter-gatherer society were egalitarian and lacked social institutions for collective governance (proved in 20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century)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warmer climate with increased food supply, in addition to plant and animal domestication : some groups became wealthier than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“contract” emerged between social groups of haves and have-nots, and by joining in civil society all sides enjoy the rule of law against excessive oppression by the strongest or wealthiest.</a:t>
            </a:r>
            <a:endParaRPr lang="en-US" b="1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Modern</a:t>
            </a:r>
            <a:r>
              <a:rPr lang="en-US" b="1" baseline="0" dirty="0" smtClean="0"/>
              <a:t> Narrative</a:t>
            </a:r>
            <a:r>
              <a:rPr lang="en-US" baseline="0" dirty="0" smtClean="0"/>
              <a:t>: </a:t>
            </a:r>
            <a:r>
              <a:rPr lang="en-US" dirty="0" smtClean="0"/>
              <a:t>Control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precious goods</a:t>
            </a:r>
            <a:r>
              <a:rPr lang="en-US" dirty="0" smtClean="0"/>
              <a:t>), Tributary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cosmic associations</a:t>
            </a:r>
            <a:r>
              <a:rPr lang="en-US" dirty="0" smtClean="0"/>
              <a:t>), Redistribution (payoff in</a:t>
            </a:r>
            <a:r>
              <a:rPr lang="en-US" baseline="0" dirty="0" smtClean="0"/>
              <a:t> exchange of obedience</a:t>
            </a:r>
            <a:r>
              <a:rPr lang="en-US" dirty="0" smtClean="0"/>
              <a:t>) strategies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Rashevsky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Formation of the earliest village-based polities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 among several key quantities involved in PG - e.g. of key quantities: size of land holdings, population sizes, distances, areas, amounts of food produced and consumed, and agricultural yield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method math equations rather than a causal theory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Theory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</a:t>
            </a:r>
            <a:r>
              <a:rPr lang="en-US" dirty="0" smtClean="0"/>
              <a:t>heory of Political Coalitions in political science (Riker, 1962)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game-theoretic theory where a chief provides side-payments to confederates in exchange for their loyalty in governing a regional territory consisting of 2-3 levels of administrative hierarchy.</a:t>
            </a:r>
          </a:p>
          <a:p>
            <a:pPr marL="0" indent="0">
              <a:buFontTx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Canonical Theory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built on earlier informal theories of socio-political complexity, probabilistic uncertainty and collective action. Explains PG by 2 processes at different time scale.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processes consists of situational changes (opportunities &amp; threats) integrated over time -&gt; consequences (memories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leadership, experiences, payoffs, and similar lessons from collective action) -&gt; changes in sociopolitical complexity (beliefs, norms, expectations, social relations)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PG occurs as one of several possible emergent outcomes  in the possibility-space of a society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EF4-4EDB-164C-AE2F-3850C3027C79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B35D-7062-DC4D-830F-E30C43EA2AA0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C3F5-8B71-6346-ACBC-468168707CF9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17-CB15-F445-8F8B-FC8F9982CB2E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3961-3D5C-064E-94E7-E02FFE90993E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3AA2-0903-F04C-85B2-F02E9AC251DC}" type="datetime1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7F8-4B6A-F649-8431-676B9E68724F}" type="datetime1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A50C-CA2A-784F-917B-935487864792}" type="datetime1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91E-F021-DF49-8688-6035050D24F3}" type="datetime1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2C86-ECE0-7548-9146-877332D919CB}" type="datetime1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A9BB-AB77-944D-A61F-3CC441FF8DD7}" type="datetime1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D0E2-0164-7645-8D5C-D87BCF2DD8A2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d.ornl.gov/projects/qen/nercEURASIA.html" TargetMode="External"/><Relationship Id="rId4" Type="http://schemas.openxmlformats.org/officeDocument/2006/relationships/hyperlink" Target="http://www.esd.ornl.gov/projects/qen/euras(1.gif" TargetMode="External"/><Relationship Id="rId5" Type="http://schemas.openxmlformats.org/officeDocument/2006/relationships/hyperlink" Target="http://www.esd.ornl.gov/projects/qen/NEW_MAPS/eurasia.gif" TargetMode="External"/><Relationship Id="rId6" Type="http://schemas.openxmlformats.org/officeDocument/2006/relationships/hyperlink" Target="http://www.esd.ornl.gov/projects/qen/NEW_MAPS/eurasia4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ztalha/pg-ab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esd.ornl.gov/projects/qen/nercEURASI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PG-ABM: An Agent-based Model of Politogenesis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Talha</a:t>
            </a:r>
            <a:r>
              <a:rPr lang="en-US" dirty="0" smtClean="0"/>
              <a:t> Oz</a:t>
            </a:r>
          </a:p>
          <a:p>
            <a:r>
              <a:rPr lang="en-US" dirty="0" smtClean="0"/>
              <a:t>Origins of Social Complexity</a:t>
            </a:r>
          </a:p>
          <a:p>
            <a:r>
              <a:rPr lang="en-US" dirty="0" smtClean="0"/>
              <a:t>CSS620 Term Project - Fall 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B49-8C87-F542-BA6B-484F0AE831FE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"/>
    </mc:Choice>
    <mc:Fallback xmlns="">
      <p:transition spd="slow" advTm="22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github.com/oztalha/pg-abm</a:t>
            </a:r>
            <a:endParaRPr lang="en-US" dirty="0" smtClean="0"/>
          </a:p>
          <a:p>
            <a:r>
              <a:rPr lang="en-US" dirty="0"/>
              <a:t>Implemented in </a:t>
            </a:r>
            <a:r>
              <a:rPr lang="en-US" dirty="0" smtClean="0"/>
              <a:t>MASON</a:t>
            </a:r>
          </a:p>
          <a:p>
            <a:r>
              <a:rPr lang="en-US" dirty="0" smtClean="0"/>
              <a:t>Modeling </a:t>
            </a:r>
            <a:r>
              <a:rPr lang="en-US" dirty="0" smtClean="0">
                <a:hlinkClick r:id="rId3"/>
              </a:rPr>
              <a:t>Eurasia during the last 150,000 years</a:t>
            </a:r>
            <a:endParaRPr lang="en-US" dirty="0" smtClean="0"/>
          </a:p>
          <a:p>
            <a:pPr lvl="1"/>
            <a:r>
              <a:rPr lang="en-US" dirty="0"/>
              <a:t>Warmest phase of the </a:t>
            </a:r>
            <a:r>
              <a:rPr lang="en-US" dirty="0" err="1"/>
              <a:t>Eemian</a:t>
            </a:r>
            <a:r>
              <a:rPr lang="en-US" dirty="0"/>
              <a:t> interglacial, </a:t>
            </a:r>
            <a:r>
              <a:rPr lang="en-US" dirty="0" smtClean="0"/>
              <a:t>~ </a:t>
            </a:r>
            <a:r>
              <a:rPr lang="en-US" dirty="0"/>
              <a:t>130,000 </a:t>
            </a:r>
            <a:r>
              <a:rPr lang="en-US" dirty="0" smtClean="0"/>
              <a:t>- </a:t>
            </a:r>
            <a:r>
              <a:rPr lang="en-US" dirty="0"/>
              <a:t>120,000 </a:t>
            </a:r>
            <a:r>
              <a:rPr lang="en-US" dirty="0" err="1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Heinrich events across </a:t>
            </a:r>
            <a:r>
              <a:rPr lang="en-US" dirty="0" smtClean="0"/>
              <a:t>Eurasia, about 110,000 </a:t>
            </a:r>
            <a:r>
              <a:rPr lang="en-US" dirty="0"/>
              <a:t>- </a:t>
            </a:r>
            <a:r>
              <a:rPr lang="en-US" dirty="0" smtClean="0"/>
              <a:t>70,000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70,000-55,000 </a:t>
            </a:r>
            <a:r>
              <a:rPr lang="en-US" baseline="30000" dirty="0"/>
              <a:t>14</a:t>
            </a:r>
            <a:r>
              <a:rPr lang="en-US" dirty="0" smtClean="0"/>
              <a:t>C </a:t>
            </a:r>
            <a:r>
              <a:rPr lang="en-US" dirty="0" err="1"/>
              <a:t>y.a</a:t>
            </a:r>
            <a:r>
              <a:rPr lang="en-US" dirty="0"/>
              <a:t>. Stage 4 Glacial </a:t>
            </a:r>
            <a:r>
              <a:rPr lang="en-US" dirty="0" smtClean="0"/>
              <a:t>Maximum</a:t>
            </a:r>
          </a:p>
          <a:p>
            <a:pPr lvl="1"/>
            <a:r>
              <a:rPr lang="en-US" dirty="0"/>
              <a:t>55,000-30,000 </a:t>
            </a:r>
            <a:r>
              <a:rPr lang="en-US" baseline="30000" dirty="0"/>
              <a:t>14</a:t>
            </a:r>
            <a:r>
              <a:rPr lang="en-US" dirty="0" smtClean="0"/>
              <a:t>C </a:t>
            </a:r>
            <a:r>
              <a:rPr lang="en-US" dirty="0" err="1" smtClean="0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30,000-25,000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LGM and late Glacial 18,000-14,000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12,000-11,000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r>
              <a:rPr lang="en-US" dirty="0"/>
              <a:t>.</a:t>
            </a:r>
            <a:endParaRPr lang="en-US" dirty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Eurasia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color map) </a:t>
            </a:r>
            <a:r>
              <a:rPr lang="en-US" dirty="0">
                <a:hlinkClick r:id="rId5"/>
              </a:rPr>
              <a:t>11,000 </a:t>
            </a:r>
            <a:r>
              <a:rPr lang="en-US" baseline="30000" dirty="0">
                <a:hlinkClick r:id="rId5"/>
              </a:rPr>
              <a:t>14</a:t>
            </a:r>
            <a:r>
              <a:rPr lang="en-US" dirty="0">
                <a:hlinkClick r:id="rId5"/>
              </a:rPr>
              <a:t>C </a:t>
            </a:r>
            <a:r>
              <a:rPr lang="en-US" dirty="0" err="1" smtClean="0">
                <a:hlinkClick r:id="rId5"/>
              </a:rPr>
              <a:t>ya</a:t>
            </a:r>
            <a:r>
              <a:rPr lang="en-US" dirty="0" smtClean="0"/>
              <a:t> just before Younger Dryas</a:t>
            </a:r>
          </a:p>
          <a:p>
            <a:pPr lvl="1"/>
            <a:r>
              <a:rPr lang="en-US" dirty="0"/>
              <a:t>Younger Dryas 11,200-10,200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6"/>
              </a:rPr>
              <a:t>Early </a:t>
            </a:r>
            <a:r>
              <a:rPr lang="en-US" dirty="0">
                <a:hlinkClick r:id="rId6"/>
              </a:rPr>
              <a:t>Holocene - 9,000 </a:t>
            </a:r>
            <a:r>
              <a:rPr lang="en-US" baseline="30000" dirty="0">
                <a:hlinkClick r:id="rId6"/>
              </a:rPr>
              <a:t>14</a:t>
            </a:r>
            <a:r>
              <a:rPr lang="en-US" dirty="0">
                <a:hlinkClick r:id="rId6"/>
              </a:rPr>
              <a:t>C </a:t>
            </a:r>
            <a:r>
              <a:rPr lang="en-US" dirty="0" err="1" smtClean="0">
                <a:hlinkClick r:id="rId6"/>
              </a:rPr>
              <a:t>ya</a:t>
            </a:r>
            <a:endParaRPr lang="en-US" dirty="0" smtClean="0"/>
          </a:p>
          <a:p>
            <a:pPr lvl="1"/>
            <a:r>
              <a:rPr lang="en-US" dirty="0" smtClean="0"/>
              <a:t>8,000-7,000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E83-D452-5A46-AEED-53F1E31FDEE1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Eurasia ~9,000 BC</a:t>
            </a:r>
            <a:endParaRPr lang="en-US" dirty="0"/>
          </a:p>
        </p:txBody>
      </p:sp>
      <p:pic>
        <p:nvPicPr>
          <p:cNvPr id="1026" name="Picture 2" descr="C:\Users\Talha\git\pg-abm\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524000"/>
            <a:ext cx="250518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lha\git\pg-abm\eura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9149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94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Adapted from </a:t>
            </a:r>
            <a:r>
              <a:rPr lang="en-US" sz="1400" dirty="0" smtClean="0">
                <a:hlinkClick r:id="rId4"/>
              </a:rPr>
              <a:t>Preliminary land ecosystem maps of the world since the Last Glacial Maximum</a:t>
            </a:r>
            <a:r>
              <a:rPr lang="en-US" sz="1400" dirty="0"/>
              <a:t> Compiled by Jonathan Adams, </a:t>
            </a:r>
            <a:r>
              <a:rPr lang="en-US" sz="1400" dirty="0" smtClean="0"/>
              <a:t>Environmental </a:t>
            </a:r>
            <a:r>
              <a:rPr lang="en-US" sz="1400" dirty="0"/>
              <a:t>Sciences Division, Oak Ridge National Lab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ECCF-E443-8846-AF65-159EF0AAFE95}" type="datetime1">
              <a:rPr lang="en-US" smtClean="0"/>
              <a:t>12/15/14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Population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17-CB15-F445-8F8B-FC8F9982CB2E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40681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Estimated world and regional populations at various dates (in millions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/>
              <a:t>Year	</a:t>
            </a:r>
            <a:r>
              <a:rPr lang="en-US" dirty="0" smtClean="0"/>
              <a:t>	World</a:t>
            </a:r>
            <a:r>
              <a:rPr lang="en-US" dirty="0"/>
              <a:t>	Africa	Asia	Europe	Latin </a:t>
            </a:r>
            <a:r>
              <a:rPr lang="en-US" dirty="0" smtClean="0"/>
              <a:t>America</a:t>
            </a:r>
            <a:endParaRPr lang="en-US" dirty="0"/>
          </a:p>
          <a:p>
            <a:r>
              <a:rPr lang="en-US" dirty="0" smtClean="0"/>
              <a:t>70,000 </a:t>
            </a:r>
            <a:r>
              <a:rPr lang="en-US" dirty="0"/>
              <a:t>BC	&lt; 0.015					</a:t>
            </a:r>
          </a:p>
          <a:p>
            <a:r>
              <a:rPr lang="en-US" dirty="0"/>
              <a:t>10,000 BC	4						</a:t>
            </a:r>
          </a:p>
          <a:p>
            <a:r>
              <a:rPr lang="en-US" dirty="0"/>
              <a:t>8000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6500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5000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4000 BC	</a:t>
            </a:r>
            <a:r>
              <a:rPr lang="en-US" dirty="0" smtClean="0"/>
              <a:t>	7</a:t>
            </a:r>
            <a:r>
              <a:rPr lang="en-US" dirty="0"/>
              <a:t>						</a:t>
            </a:r>
          </a:p>
          <a:p>
            <a:r>
              <a:rPr lang="en-US" dirty="0"/>
              <a:t>3000 BC	</a:t>
            </a:r>
            <a:r>
              <a:rPr lang="en-US" dirty="0" smtClean="0"/>
              <a:t>	14</a:t>
            </a:r>
            <a:r>
              <a:rPr lang="en-US" dirty="0"/>
              <a:t>						</a:t>
            </a:r>
          </a:p>
          <a:p>
            <a:r>
              <a:rPr lang="en-US" dirty="0"/>
              <a:t>2000 BC	</a:t>
            </a:r>
            <a:r>
              <a:rPr lang="en-US" dirty="0" smtClean="0"/>
              <a:t>	27</a:t>
            </a:r>
            <a:r>
              <a:rPr lang="en-US" dirty="0"/>
              <a:t>						</a:t>
            </a:r>
          </a:p>
          <a:p>
            <a:r>
              <a:rPr lang="en-US" dirty="0"/>
              <a:t>1000 BC	</a:t>
            </a:r>
            <a:r>
              <a:rPr lang="en-US" dirty="0" smtClean="0"/>
              <a:t>	50</a:t>
            </a:r>
            <a:r>
              <a:rPr lang="en-US" dirty="0"/>
              <a:t>	7	33	9			</a:t>
            </a:r>
          </a:p>
          <a:p>
            <a:r>
              <a:rPr lang="en-US" dirty="0"/>
              <a:t>500 BC	</a:t>
            </a:r>
            <a:r>
              <a:rPr lang="en-US" dirty="0" smtClean="0"/>
              <a:t>	100</a:t>
            </a:r>
            <a:r>
              <a:rPr lang="en-US" dirty="0"/>
              <a:t>	14	66	16			</a:t>
            </a:r>
          </a:p>
          <a:p>
            <a:r>
              <a:rPr lang="en-US" dirty="0"/>
              <a:t>AD 1	</a:t>
            </a:r>
            <a:r>
              <a:rPr lang="en-US" dirty="0" smtClean="0"/>
              <a:t>	200</a:t>
            </a:r>
            <a:r>
              <a:rPr lang="en-US" dirty="0"/>
              <a:t>	23	141	28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50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World_population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6537" y="1447800"/>
            <a:ext cx="33204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Initialization: Randomly assigned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968394" y="2190259"/>
            <a:ext cx="3358634" cy="6585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Islivable</a:t>
            </a:r>
            <a:r>
              <a:rPr lang="en-US" sz="1400" dirty="0" smtClean="0"/>
              <a:t>(</a:t>
            </a:r>
            <a:r>
              <a:rPr lang="en-US" sz="1400" dirty="0" err="1" smtClean="0"/>
              <a:t>place,time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647711" y="1828800"/>
            <a:ext cx="19072" cy="36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103" idx="0"/>
          </p:cNvCxnSpPr>
          <p:nvPr/>
        </p:nvCxnSpPr>
        <p:spPr>
          <a:xfrm rot="10800000" flipV="1">
            <a:off x="560398" y="2519551"/>
            <a:ext cx="407997" cy="239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691838" y="3459114"/>
            <a:ext cx="228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relocate randomly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647711" y="2848845"/>
            <a:ext cx="0" cy="71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247955" y="2966747"/>
            <a:ext cx="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01137" y="3570514"/>
            <a:ext cx="33258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Potentials //stochastic</a:t>
            </a:r>
            <a:endParaRPr lang="en-US" dirty="0"/>
          </a:p>
        </p:txBody>
      </p:sp>
      <p:sp>
        <p:nvSpPr>
          <p:cNvPr id="71" name="Diamond 70"/>
          <p:cNvSpPr/>
          <p:nvPr/>
        </p:nvSpPr>
        <p:spPr>
          <a:xfrm>
            <a:off x="1006537" y="4343400"/>
            <a:ext cx="3358634" cy="631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IsPotSatisfied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2680455" y="3951514"/>
            <a:ext cx="5399" cy="39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85855" y="491601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2312488" y="5055690"/>
            <a:ext cx="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Diamond 74"/>
          <p:cNvSpPr/>
          <p:nvPr/>
        </p:nvSpPr>
        <p:spPr>
          <a:xfrm>
            <a:off x="1006537" y="5547389"/>
            <a:ext cx="3358634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IsRealized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4953000" y="5909340"/>
            <a:ext cx="2699824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the statistics &amp;</a:t>
            </a:r>
          </a:p>
          <a:p>
            <a:pPr algn="ctr"/>
            <a:r>
              <a:rPr lang="en-US" dirty="0" smtClean="0"/>
              <a:t>Terminate the run</a:t>
            </a:r>
            <a:endParaRPr lang="en-US" dirty="0"/>
          </a:p>
        </p:txBody>
      </p:sp>
      <p:sp>
        <p:nvSpPr>
          <p:cNvPr id="85" name="Left Brace 84"/>
          <p:cNvSpPr/>
          <p:nvPr/>
        </p:nvSpPr>
        <p:spPr>
          <a:xfrm>
            <a:off x="4495800" y="1447800"/>
            <a:ext cx="527957" cy="1828800"/>
          </a:xfrm>
          <a:prstGeom prst="leftBrace">
            <a:avLst>
              <a:gd name="adj1" fmla="val 8333"/>
              <a:gd name="adj2" fmla="val 58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>
            <a:off x="4577442" y="3581400"/>
            <a:ext cx="446315" cy="2191868"/>
          </a:xfrm>
          <a:prstGeom prst="leftBrace">
            <a:avLst>
              <a:gd name="adj1" fmla="val 8333"/>
              <a:gd name="adj2" fmla="val 48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5" idx="2"/>
            <a:endCxn id="83" idx="1"/>
          </p:cNvCxnSpPr>
          <p:nvPr/>
        </p:nvCxnSpPr>
        <p:spPr>
          <a:xfrm rot="16200000" flipH="1">
            <a:off x="3819427" y="5023416"/>
            <a:ext cx="1" cy="2267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1" idx="1"/>
            <a:endCxn id="103" idx="0"/>
          </p:cNvCxnSpPr>
          <p:nvPr/>
        </p:nvCxnSpPr>
        <p:spPr>
          <a:xfrm flipH="1">
            <a:off x="560397" y="4659086"/>
            <a:ext cx="446140" cy="25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/>
          <p:cNvSpPr/>
          <p:nvPr/>
        </p:nvSpPr>
        <p:spPr>
          <a:xfrm>
            <a:off x="152400" y="4916017"/>
            <a:ext cx="815994" cy="6313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Ste</a:t>
            </a:r>
            <a:r>
              <a:rPr lang="en-US" dirty="0"/>
              <a:t>p</a:t>
            </a:r>
          </a:p>
        </p:txBody>
      </p:sp>
      <p:graphicFrame>
        <p:nvGraphicFramePr>
          <p:cNvPr id="111" name="Diagram 110"/>
          <p:cNvGraphicFramePr/>
          <p:nvPr>
            <p:extLst>
              <p:ext uri="{D42A27DB-BD31-4B8C-83A1-F6EECF244321}">
                <p14:modId xmlns:p14="http://schemas.microsoft.com/office/powerpoint/2010/main" val="3931617984"/>
              </p:ext>
            </p:extLst>
          </p:nvPr>
        </p:nvGraphicFramePr>
        <p:xfrm>
          <a:off x="5105400" y="1377846"/>
          <a:ext cx="3001736" cy="209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5" name="Diagram 114"/>
          <p:cNvGraphicFramePr/>
          <p:nvPr>
            <p:extLst>
              <p:ext uri="{D42A27DB-BD31-4B8C-83A1-F6EECF244321}">
                <p14:modId xmlns:p14="http://schemas.microsoft.com/office/powerpoint/2010/main" val="865017619"/>
              </p:ext>
            </p:extLst>
          </p:nvPr>
        </p:nvGraphicFramePr>
        <p:xfrm>
          <a:off x="5105400" y="3693158"/>
          <a:ext cx="3001736" cy="209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3733800" y="6156990"/>
            <a:ext cx="5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Elbow Connector 25"/>
          <p:cNvCxnSpPr>
            <a:stCxn id="75" idx="1"/>
            <a:endCxn id="103" idx="2"/>
          </p:cNvCxnSpPr>
          <p:nvPr/>
        </p:nvCxnSpPr>
        <p:spPr>
          <a:xfrm rot="10800000">
            <a:off x="560397" y="5547389"/>
            <a:ext cx="44614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79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Metastasis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473C-DBFF-1544-AC1B-E6A226C47CA6}" type="datetime1">
              <a:rPr lang="en-US" smtClean="0"/>
              <a:t>12/15/14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Screenshot of PG-ABM</a:t>
            </a:r>
            <a:endParaRPr lang="en-US" dirty="0"/>
          </a:p>
        </p:txBody>
      </p:sp>
      <p:pic>
        <p:nvPicPr>
          <p:cNvPr id="2050" name="Picture 2" descr="C:\Users\Talha\git\pg-abm\PG-ABM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14463"/>
            <a:ext cx="49149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E75-7039-8146-9380-9CA836F87067}" type="datetime1">
              <a:rPr lang="en-US" smtClean="0"/>
              <a:t>12/15/14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Output: Heatmap of realizations</a:t>
            </a:r>
          </a:p>
          <a:p>
            <a:r>
              <a:rPr lang="en-US" dirty="0" smtClean="0"/>
              <a:t>Parameter </a:t>
            </a:r>
            <a:r>
              <a:rPr lang="en-US" smtClean="0"/>
              <a:t>sweep </a:t>
            </a:r>
            <a:r>
              <a:rPr lang="en-US" smtClean="0"/>
              <a:t>-&gt; </a:t>
            </a:r>
            <a:r>
              <a:rPr lang="en-US" smtClean="0"/>
              <a:t>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A035-1248-E34F-A472-FF9E37CA9D8E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Motivation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 Politogenesis</a:t>
            </a:r>
            <a:endParaRPr lang="en-US" dirty="0" smtClean="0"/>
          </a:p>
          <a:p>
            <a:pPr lvl="1"/>
            <a:r>
              <a:rPr lang="en-US" dirty="0" smtClean="0"/>
              <a:t>Challenges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Studying Politogenesis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Theories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related to Politogenesis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Cioffi’s Formal Theory of </a:t>
            </a:r>
            <a:r>
              <a:rPr lang="en-US" sz="3200" dirty="0" smtClean="0"/>
              <a:t>Politogenesis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Observation &amp; Basis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lvl="1"/>
            <a:r>
              <a:rPr lang="en-US" dirty="0" smtClean="0"/>
              <a:t>Formulization</a:t>
            </a:r>
          </a:p>
          <a:p>
            <a:pPr lvl="1"/>
            <a:r>
              <a:rPr lang="en-US" dirty="0" smtClean="0"/>
              <a:t>Theorems</a:t>
            </a:r>
          </a:p>
          <a:p>
            <a:r>
              <a:rPr lang="en-US" dirty="0" smtClean="0"/>
              <a:t>PG-ABM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D6CE-DB6E-E049-84C8-3DAC606B1506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origins </a:t>
            </a:r>
            <a:r>
              <a:rPr lang="en-US" dirty="0"/>
              <a:t>of the </a:t>
            </a:r>
            <a:r>
              <a:rPr lang="en-US" dirty="0" smtClean="0"/>
              <a:t>social </a:t>
            </a:r>
            <a:r>
              <a:rPr lang="en-US" dirty="0"/>
              <a:t>life</a:t>
            </a:r>
          </a:p>
          <a:p>
            <a:pPr lvl="1"/>
            <a:r>
              <a:rPr lang="en-US" dirty="0" smtClean="0"/>
              <a:t>Origins of the universe as in bio. &amp; phys. sci.</a:t>
            </a:r>
          </a:p>
          <a:p>
            <a:pPr lvl="1"/>
            <a:r>
              <a:rPr lang="en-US" dirty="0" smtClean="0"/>
              <a:t>Started w/ polities, long </a:t>
            </a:r>
            <a:r>
              <a:rPr lang="en-US" dirty="0"/>
              <a:t>after humans </a:t>
            </a:r>
            <a:r>
              <a:rPr lang="en-US" dirty="0" smtClean="0"/>
              <a:t>originated</a:t>
            </a:r>
          </a:p>
          <a:p>
            <a:endParaRPr lang="en-US" dirty="0" smtClean="0"/>
          </a:p>
          <a:p>
            <a:r>
              <a:rPr lang="en-US" dirty="0" smtClean="0"/>
              <a:t>Cen shed light on</a:t>
            </a:r>
          </a:p>
          <a:p>
            <a:pPr lvl="1"/>
            <a:r>
              <a:rPr lang="en-US" dirty="0" smtClean="0"/>
              <a:t>Development of more </a:t>
            </a:r>
            <a:r>
              <a:rPr lang="en-US" dirty="0"/>
              <a:t>complex </a:t>
            </a:r>
            <a:r>
              <a:rPr lang="en-US" dirty="0" smtClean="0"/>
              <a:t>polities</a:t>
            </a:r>
          </a:p>
          <a:p>
            <a:pPr lvl="1"/>
            <a:r>
              <a:rPr lang="en-US" dirty="0" smtClean="0"/>
              <a:t>Contemporary sociopolitical complexity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insights for the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62D-9200-A645-AAD8-33E68D965621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Conceptual</a:t>
            </a:r>
          </a:p>
          <a:p>
            <a:r>
              <a:rPr lang="en-US" dirty="0" smtClean="0"/>
              <a:t>Formal</a:t>
            </a:r>
          </a:p>
          <a:p>
            <a:r>
              <a:rPr lang="en-US" dirty="0" smtClean="0"/>
              <a:t>Ontological</a:t>
            </a:r>
          </a:p>
          <a:p>
            <a:r>
              <a:rPr lang="en-US" dirty="0" smtClean="0"/>
              <a:t>Empirical</a:t>
            </a:r>
          </a:p>
          <a:p>
            <a:r>
              <a:rPr lang="en-US" dirty="0" smtClean="0"/>
              <a:t>Comparative</a:t>
            </a:r>
          </a:p>
          <a:p>
            <a:r>
              <a:rPr lang="en-US" b="1" dirty="0" smtClean="0"/>
              <a:t>Computational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972F-1FE9-D746-82F0-7923E8A4E300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Theories of </a:t>
            </a:r>
            <a:r>
              <a:rPr lang="en-US" dirty="0" smtClean="0"/>
              <a:t>Politogenesis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dirty="0"/>
              <a:t>Narrative </a:t>
            </a:r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Contract Theory (</a:t>
            </a:r>
            <a:r>
              <a:rPr lang="en-US" dirty="0" smtClean="0"/>
              <a:t>Rousseau, 1762)</a:t>
            </a:r>
          </a:p>
          <a:p>
            <a:pPr lvl="1"/>
            <a:r>
              <a:rPr lang="en-US" b="1" dirty="0" smtClean="0"/>
              <a:t>Philosophical</a:t>
            </a:r>
            <a:r>
              <a:rPr lang="en-US" dirty="0" smtClean="0"/>
              <a:t> theories</a:t>
            </a:r>
          </a:p>
          <a:p>
            <a:pPr lvl="1"/>
            <a:r>
              <a:rPr lang="en-US" dirty="0" smtClean="0"/>
              <a:t>Modern theories on how </a:t>
            </a:r>
            <a:r>
              <a:rPr lang="en-US" dirty="0"/>
              <a:t>chiefdoms </a:t>
            </a:r>
            <a:r>
              <a:rPr lang="en-US" b="1" dirty="0" smtClean="0"/>
              <a:t>operate</a:t>
            </a:r>
          </a:p>
          <a:p>
            <a:endParaRPr lang="en-US" dirty="0" smtClean="0"/>
          </a:p>
          <a:p>
            <a:r>
              <a:rPr lang="en-US" dirty="0" smtClean="0"/>
              <a:t>Formal theories</a:t>
            </a:r>
          </a:p>
          <a:p>
            <a:pPr lvl="1"/>
            <a:r>
              <a:rPr lang="en-US" dirty="0"/>
              <a:t>Looking at History Through </a:t>
            </a:r>
            <a:r>
              <a:rPr lang="en-US" dirty="0" smtClean="0"/>
              <a:t>Math (</a:t>
            </a:r>
            <a:r>
              <a:rPr lang="en-US" dirty="0" err="1" smtClean="0"/>
              <a:t>Rashevsky</a:t>
            </a:r>
            <a:r>
              <a:rPr lang="en-US" dirty="0" smtClean="0"/>
              <a:t>, 1968)</a:t>
            </a:r>
          </a:p>
          <a:p>
            <a:pPr lvl="1"/>
            <a:r>
              <a:rPr lang="en-US" dirty="0" smtClean="0"/>
              <a:t>Control Theory (based on Riker</a:t>
            </a:r>
            <a:r>
              <a:rPr lang="en-US" dirty="0"/>
              <a:t>, 1962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Canonical Theory </a:t>
            </a:r>
            <a:r>
              <a:rPr lang="en-US" dirty="0"/>
              <a:t>(Cioffi, </a:t>
            </a:r>
            <a:r>
              <a:rPr lang="en-US" dirty="0" smtClean="0"/>
              <a:t>2005)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36C-8FEB-EB4B-A117-C7E9C181A92B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Basis of </a:t>
            </a:r>
            <a:r>
              <a:rPr lang="en-US" dirty="0"/>
              <a:t>Cioffi’s Theory of 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Archaeological records</a:t>
            </a:r>
          </a:p>
          <a:p>
            <a:pPr lvl="1"/>
            <a:r>
              <a:rPr lang="en-US" dirty="0" smtClean="0"/>
              <a:t>Homo </a:t>
            </a:r>
            <a:r>
              <a:rPr lang="en-US" dirty="0"/>
              <a:t>sapiens sapiens </a:t>
            </a:r>
            <a:r>
              <a:rPr lang="en-US" dirty="0" smtClean="0"/>
              <a:t>originated 200tya in Africa</a:t>
            </a:r>
          </a:p>
          <a:p>
            <a:pPr lvl="1"/>
            <a:r>
              <a:rPr lang="en-US" dirty="0" smtClean="0"/>
              <a:t>First chiefdom formed 10tya in N. Mesopotamia</a:t>
            </a:r>
          </a:p>
          <a:p>
            <a:endParaRPr lang="en-US" dirty="0" smtClean="0"/>
          </a:p>
          <a:p>
            <a:r>
              <a:rPr lang="en-US" dirty="0" smtClean="0"/>
              <a:t>Core questions in the theory of PG</a:t>
            </a:r>
          </a:p>
          <a:p>
            <a:pPr lvl="1"/>
            <a:r>
              <a:rPr lang="en-US" dirty="0" smtClean="0"/>
              <a:t>What constituted the potential</a:t>
            </a:r>
          </a:p>
          <a:p>
            <a:pPr lvl="1"/>
            <a:r>
              <a:rPr lang="en-US" dirty="0" smtClean="0"/>
              <a:t>How can it be characterized &amp; specified</a:t>
            </a:r>
          </a:p>
          <a:p>
            <a:pPr lvl="1"/>
            <a:r>
              <a:rPr lang="en-US" dirty="0" smtClean="0"/>
              <a:t>When it is actually realized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FF94-23A9-B742-9442-0F754B36B574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351127"/>
              </p:ext>
            </p:extLst>
          </p:nvPr>
        </p:nvGraphicFramePr>
        <p:xfrm>
          <a:off x="457200" y="1600200"/>
          <a:ext cx="82296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981200"/>
                <a:gridCol w="3352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Necessary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Basic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Assumptions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Kinship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Society as simple prior to 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Communicative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 as antecedent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Normative sociality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Chiefdom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 as compound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identification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requirements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Confederates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of event freq.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 procurement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Territoriality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Homicidal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Politogenesis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Collective action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7D40-AAD4-FE48-B91A-211A81C672F5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534400" cy="1143000"/>
          </a:xfrm>
        </p:spPr>
        <p:txBody>
          <a:bodyPr>
            <a:noAutofit/>
          </a:bodyPr>
          <a:lstStyle/>
          <a:p>
            <a:r>
              <a:rPr lang="en-US" sz="2000" dirty="0"/>
              <a:t>Forward sequential causal logic tree for initial politogenesis grafted with </a:t>
            </a:r>
            <a:r>
              <a:rPr lang="en-US" sz="2000" dirty="0" smtClean="0"/>
              <a:t>a first-order backward </a:t>
            </a:r>
            <a:r>
              <a:rPr lang="en-US" sz="2000" dirty="0"/>
              <a:t>conditional causal tree for complexity </a:t>
            </a:r>
            <a:r>
              <a:rPr lang="en-US" sz="2000" dirty="0" smtClean="0"/>
              <a:t>potential (conditions 1-9)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4875"/>
            <a:ext cx="61245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Talha\Dropbox\CSS 620 Readings\R_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590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7EE2-3232-4345-BBC4-E66625A37634}" type="datetime1">
              <a:rPr lang="en-US" smtClean="0"/>
              <a:t>12/15/14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Probability of politogenesis</a:t>
            </a:r>
          </a:p>
          <a:p>
            <a:pPr fontAlgn="t"/>
            <a:r>
              <a:rPr lang="en-US" dirty="0"/>
              <a:t>Probability of metastability</a:t>
            </a:r>
          </a:p>
          <a:p>
            <a:pPr fontAlgn="t"/>
            <a:r>
              <a:rPr lang="en-US" dirty="0"/>
              <a:t>Probability of potential for PG</a:t>
            </a:r>
          </a:p>
          <a:p>
            <a:pPr fontAlgn="t"/>
            <a:r>
              <a:rPr lang="en-US" dirty="0"/>
              <a:t>Probability of realization</a:t>
            </a:r>
          </a:p>
          <a:p>
            <a:pPr fontAlgn="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/>
              <a:t>probability of </a:t>
            </a:r>
            <a:r>
              <a:rPr lang="en-US" dirty="0" smtClean="0"/>
              <a:t>PG</a:t>
            </a:r>
          </a:p>
          <a:p>
            <a:pPr fontAlgn="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/>
              <a:t>probability of </a:t>
            </a:r>
            <a:r>
              <a:rPr lang="en-US" dirty="0" smtClean="0"/>
              <a:t>metastability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00175"/>
            <a:ext cx="27908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Talha\Dropbox\CSS 620 Readings\metastab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24100"/>
            <a:ext cx="19526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alha\Dropbox\CSS 620 Readings\politogenes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667000"/>
            <a:ext cx="15049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810000"/>
            <a:ext cx="2505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029200"/>
            <a:ext cx="2352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5248275"/>
            <a:ext cx="80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04C-0534-914F-82BA-A14AEE7A1C0D}" type="datetime1">
              <a:rPr lang="en-US" smtClean="0"/>
              <a:t>12/15/14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1024</Words>
  <Application>Microsoft Macintosh PowerPoint</Application>
  <PresentationFormat>On-screen Show (4:3)</PresentationFormat>
  <Paragraphs>202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PG-ABM: An Agent-based Model of Politogenesis</vt:lpstr>
      <vt:lpstr>Overview</vt:lpstr>
      <vt:lpstr>Motivation</vt:lpstr>
      <vt:lpstr>Challenges</vt:lpstr>
      <vt:lpstr>Social Theories of Politogenesis</vt:lpstr>
      <vt:lpstr>Basis of Cioffi’s Theory of PG</vt:lpstr>
      <vt:lpstr>Formalization</vt:lpstr>
      <vt:lpstr>Forward sequential causal logic tree for initial politogenesis grafted with a first-order backward conditional causal tree for complexity potential (conditions 1-9)</vt:lpstr>
      <vt:lpstr>Theorems</vt:lpstr>
      <vt:lpstr>Environment</vt:lpstr>
      <vt:lpstr>Eurasia ~9,000 BC</vt:lpstr>
      <vt:lpstr>World Population</vt:lpstr>
      <vt:lpstr>Agents</vt:lpstr>
      <vt:lpstr>Screenshot of PG-ABM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ABAPOLITO: An Agent-based Model of Politogenesis</dc:title>
  <dc:creator>Talha Oz</dc:creator>
  <cp:lastModifiedBy>Talha Oz</cp:lastModifiedBy>
  <cp:revision>89</cp:revision>
  <dcterms:created xsi:type="dcterms:W3CDTF">2014-11-28T15:53:17Z</dcterms:created>
  <dcterms:modified xsi:type="dcterms:W3CDTF">2014-12-16T03:09:29Z</dcterms:modified>
</cp:coreProperties>
</file>