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media/image1.jpg" ContentType="image/jp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7142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1222" y="2050795"/>
            <a:ext cx="7549555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D40AF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D40AF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D40AF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D40AF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09245"/>
            <a:ext cx="5348605" cy="54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D40AF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99" y="2185987"/>
            <a:ext cx="11049000" cy="285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000133" y="6439915"/>
            <a:ext cx="8997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50" spc="-29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dirty="0" sz="6100" spc="-685">
                <a:solidFill>
                  <a:srgbClr val="FFFFFF"/>
                </a:solidFill>
              </a:rPr>
              <a:t>画像生成ツールの比較</a:t>
            </a:r>
            <a:endParaRPr sz="610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143499" y="3438524"/>
            <a:ext cx="1905000" cy="57150"/>
          </a:xfrm>
          <a:custGeom>
            <a:avLst/>
            <a:gdLst/>
            <a:ahLst/>
            <a:cxnLst/>
            <a:rect l="l" t="t" r="r" b="b"/>
            <a:pathLst>
              <a:path w="1905000" h="57150">
                <a:moveTo>
                  <a:pt x="1904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904999" y="0"/>
                </a:lnTo>
                <a:lnTo>
                  <a:pt x="1904999" y="571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260280" y="3954043"/>
            <a:ext cx="1671320" cy="397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-310">
                <a:solidFill>
                  <a:srgbClr val="FFFFFF"/>
                </a:solidFill>
                <a:latin typeface="SimSun"/>
                <a:cs typeface="SimSun"/>
              </a:rPr>
              <a:t>勉強会用資料</a:t>
            </a:r>
            <a:endParaRPr sz="245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96296" y="6053581"/>
            <a:ext cx="159956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dirty="0" sz="2000" spc="-200">
                <a:solidFill>
                  <a:srgbClr val="FFFFFF"/>
                </a:solidFill>
                <a:latin typeface="SimSun"/>
                <a:cs typeface="SimSun"/>
              </a:rPr>
              <a:t>年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z="2000" spc="-200">
                <a:solidFill>
                  <a:srgbClr val="FFFFFF"/>
                </a:solidFill>
                <a:latin typeface="SimSun"/>
                <a:cs typeface="SimSun"/>
              </a:rPr>
              <a:t>月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31</a:t>
            </a:r>
            <a:r>
              <a:rPr dirty="0" sz="2000" spc="-95">
                <a:solidFill>
                  <a:srgbClr val="FFFFFF"/>
                </a:solidFill>
                <a:latin typeface="SimSun"/>
                <a:cs typeface="SimSun"/>
              </a:rPr>
              <a:t>日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7" name="object 7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000133" y="6405781"/>
            <a:ext cx="899794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470788"/>
            <a:ext cx="939800" cy="6457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50" spc="-515"/>
              <a:t>目次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1753304"/>
            <a:ext cx="3830320" cy="2276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7985" indent="-375285">
              <a:lnSpc>
                <a:spcPct val="100000"/>
              </a:lnSpc>
              <a:spcBef>
                <a:spcPts val="95"/>
              </a:spcBef>
              <a:buClr>
                <a:srgbClr val="3B81F5"/>
              </a:buClr>
              <a:buSzPct val="110256"/>
              <a:buFont typeface="Avenir LT Std 55 Roman"/>
              <a:buAutoNum type="arabicPeriod"/>
              <a:tabLst>
                <a:tab pos="387985" algn="l"/>
              </a:tabLst>
            </a:pPr>
            <a:r>
              <a:rPr dirty="0" sz="1950" spc="-85">
                <a:solidFill>
                  <a:srgbClr val="1F2937"/>
                </a:solidFill>
                <a:latin typeface="Franklin Gothic Demi"/>
                <a:cs typeface="Franklin Gothic Demi"/>
              </a:rPr>
              <a:t>AI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画像生成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の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基本概念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と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仕組</a:t>
            </a:r>
            <a:r>
              <a:rPr dirty="0" sz="2000" spc="-50">
                <a:solidFill>
                  <a:srgbClr val="1F2937"/>
                </a:solidFill>
                <a:latin typeface="PMingLiU"/>
                <a:cs typeface="PMingLiU"/>
              </a:rPr>
              <a:t>み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81F5"/>
              </a:buClr>
              <a:buFont typeface="Avenir LT Std 55 Roman"/>
              <a:buAutoNum type="arabicPeriod"/>
            </a:pPr>
            <a:endParaRPr sz="1800">
              <a:latin typeface="PMingLiU"/>
              <a:cs typeface="PMingLiU"/>
            </a:endParaRPr>
          </a:p>
          <a:p>
            <a:pPr marL="387985" indent="-375285">
              <a:lnSpc>
                <a:spcPct val="100000"/>
              </a:lnSpc>
              <a:spcBef>
                <a:spcPts val="5"/>
              </a:spcBef>
              <a:buClr>
                <a:srgbClr val="3B81F5"/>
              </a:buClr>
              <a:buSzPct val="107500"/>
              <a:buFont typeface="Avenir LT Std 55 Roman"/>
              <a:buAutoNum type="arabicPeriod"/>
              <a:tabLst>
                <a:tab pos="387985" algn="l"/>
              </a:tabLst>
            </a:pP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主要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な</a:t>
            </a:r>
            <a:r>
              <a:rPr dirty="0" sz="1950" spc="-85">
                <a:solidFill>
                  <a:srgbClr val="1F2937"/>
                </a:solidFill>
                <a:latin typeface="Franklin Gothic Demi"/>
                <a:cs typeface="Franklin Gothic Demi"/>
              </a:rPr>
              <a:t>AI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画像生成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ツールの</a:t>
            </a:r>
            <a:r>
              <a:rPr dirty="0" sz="2000" spc="-125">
                <a:solidFill>
                  <a:srgbClr val="1F2937"/>
                </a:solidFill>
                <a:latin typeface="SimSun"/>
                <a:cs typeface="SimSun"/>
              </a:rPr>
              <a:t>概要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81F5"/>
              </a:buClr>
              <a:buFont typeface="Avenir LT Std 55 Roman"/>
              <a:buAutoNum type="arabicPeriod"/>
            </a:pPr>
            <a:endParaRPr sz="1800">
              <a:latin typeface="SimSun"/>
              <a:cs typeface="SimSun"/>
            </a:endParaRPr>
          </a:p>
          <a:p>
            <a:pPr marL="387985" indent="-375285">
              <a:lnSpc>
                <a:spcPct val="100000"/>
              </a:lnSpc>
              <a:spcBef>
                <a:spcPts val="5"/>
              </a:spcBef>
              <a:buClr>
                <a:srgbClr val="3B81F5"/>
              </a:buClr>
              <a:buSzPct val="107500"/>
              <a:buFont typeface="Avenir LT Std 55 Roman"/>
              <a:buAutoNum type="arabicPeriod"/>
              <a:tabLst>
                <a:tab pos="387985" algn="l"/>
              </a:tabLst>
            </a:pP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各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ツールの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特徴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と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強</a:t>
            </a:r>
            <a:r>
              <a:rPr dirty="0" sz="2000" spc="-50">
                <a:solidFill>
                  <a:srgbClr val="1F2937"/>
                </a:solidFill>
                <a:latin typeface="PMingLiU"/>
                <a:cs typeface="PMingLiU"/>
              </a:rPr>
              <a:t>み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3B81F5"/>
              </a:buClr>
              <a:buFont typeface="Avenir LT Std 55 Roman"/>
              <a:buAutoNum type="arabicPeriod"/>
            </a:pPr>
            <a:endParaRPr sz="1800">
              <a:latin typeface="PMingLiU"/>
              <a:cs typeface="PMingLiU"/>
            </a:endParaRPr>
          </a:p>
          <a:p>
            <a:pPr marL="387985" indent="-375285">
              <a:lnSpc>
                <a:spcPct val="100000"/>
              </a:lnSpc>
              <a:spcBef>
                <a:spcPts val="5"/>
              </a:spcBef>
              <a:buClr>
                <a:srgbClr val="3B81F5"/>
              </a:buClr>
              <a:buSzPct val="107500"/>
              <a:buFont typeface="Avenir LT Std 55 Roman"/>
              <a:buAutoNum type="arabicPeriod"/>
              <a:tabLst>
                <a:tab pos="387985" algn="l"/>
              </a:tabLst>
            </a:pP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画質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‧スピード‧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使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いやすさ</a:t>
            </a:r>
            <a:r>
              <a:rPr dirty="0" sz="2000" spc="-175">
                <a:solidFill>
                  <a:srgbClr val="1F2937"/>
                </a:solidFill>
                <a:latin typeface="SimSun"/>
                <a:cs typeface="SimSun"/>
              </a:rPr>
              <a:t>比較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6899" y="4315529"/>
            <a:ext cx="200152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dirty="0" sz="2150" spc="-25" b="1">
                <a:solidFill>
                  <a:srgbClr val="3B81F5"/>
                </a:solidFill>
                <a:latin typeface="Avenir LT Std 55 Roman"/>
                <a:cs typeface="Avenir LT Std 55 Roman"/>
              </a:rPr>
              <a:t>5.</a:t>
            </a:r>
            <a:r>
              <a:rPr dirty="0" sz="2150" b="1">
                <a:solidFill>
                  <a:srgbClr val="3B81F5"/>
                </a:solidFill>
                <a:latin typeface="Avenir LT Std 55 Roman"/>
                <a:cs typeface="Avenir LT Std 55 Roman"/>
              </a:rPr>
              <a:t>	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料金体系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の</a:t>
            </a:r>
            <a:r>
              <a:rPr dirty="0" sz="2000" spc="-180">
                <a:solidFill>
                  <a:srgbClr val="1F2937"/>
                </a:solidFill>
                <a:latin typeface="SimSun"/>
                <a:cs typeface="SimSun"/>
              </a:rPr>
              <a:t>比較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4953704"/>
            <a:ext cx="3578860" cy="99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7985" indent="-375285">
              <a:lnSpc>
                <a:spcPct val="100000"/>
              </a:lnSpc>
              <a:spcBef>
                <a:spcPts val="95"/>
              </a:spcBef>
              <a:buClr>
                <a:srgbClr val="3B81F5"/>
              </a:buClr>
              <a:buSzPct val="107500"/>
              <a:buFont typeface="Avenir LT Std 55 Roman"/>
              <a:buAutoNum type="arabicPeriod" startAt="6"/>
              <a:tabLst>
                <a:tab pos="387985" algn="l"/>
              </a:tabLst>
            </a:pPr>
            <a:r>
              <a:rPr dirty="0" sz="2000" spc="-240">
                <a:solidFill>
                  <a:srgbClr val="1F2937"/>
                </a:solidFill>
                <a:latin typeface="PMingLiU"/>
                <a:cs typeface="PMingLiU"/>
              </a:rPr>
              <a:t>ユースケース</a:t>
            </a: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別</a:t>
            </a:r>
            <a:r>
              <a:rPr dirty="0" sz="2000" spc="-195">
                <a:solidFill>
                  <a:srgbClr val="1F2937"/>
                </a:solidFill>
                <a:latin typeface="PMingLiU"/>
                <a:cs typeface="PMingLiU"/>
              </a:rPr>
              <a:t>おすすめツール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81F5"/>
              </a:buClr>
              <a:buFont typeface="Avenir LT Std 55 Roman"/>
              <a:buAutoNum type="arabicPeriod" startAt="6"/>
            </a:pPr>
            <a:endParaRPr sz="1800">
              <a:latin typeface="PMingLiU"/>
              <a:cs typeface="PMingLiU"/>
            </a:endParaRPr>
          </a:p>
          <a:p>
            <a:pPr marL="387985" indent="-375285">
              <a:lnSpc>
                <a:spcPct val="100000"/>
              </a:lnSpc>
              <a:spcBef>
                <a:spcPts val="5"/>
              </a:spcBef>
              <a:buClr>
                <a:srgbClr val="3B81F5"/>
              </a:buClr>
              <a:buSzPct val="107500"/>
              <a:buFont typeface="Avenir LT Std 55 Roman"/>
              <a:buAutoNum type="arabicPeriod" startAt="6"/>
              <a:tabLst>
                <a:tab pos="387985" algn="l"/>
              </a:tabLst>
            </a:pPr>
            <a:r>
              <a:rPr dirty="0" sz="2000" spc="-200">
                <a:solidFill>
                  <a:srgbClr val="1F2937"/>
                </a:solidFill>
                <a:latin typeface="SimSun"/>
                <a:cs typeface="SimSun"/>
              </a:rPr>
              <a:t>今後</a:t>
            </a:r>
            <a:r>
              <a:rPr dirty="0" sz="2000" spc="-200">
                <a:solidFill>
                  <a:srgbClr val="1F2937"/>
                </a:solidFill>
                <a:latin typeface="PMingLiU"/>
                <a:cs typeface="PMingLiU"/>
              </a:rPr>
              <a:t>の</a:t>
            </a:r>
            <a:r>
              <a:rPr dirty="0" sz="2000" spc="-125">
                <a:solidFill>
                  <a:srgbClr val="1F2937"/>
                </a:solidFill>
                <a:latin typeface="SimSun"/>
                <a:cs typeface="SimSun"/>
              </a:rPr>
              <a:t>展望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6899" y="6230054"/>
            <a:ext cx="108712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dirty="0" sz="2150" spc="-25" b="1">
                <a:solidFill>
                  <a:srgbClr val="3B81F5"/>
                </a:solidFill>
                <a:latin typeface="Avenir LT Std 55 Roman"/>
                <a:cs typeface="Avenir LT Std 55 Roman"/>
              </a:rPr>
              <a:t>8.</a:t>
            </a:r>
            <a:r>
              <a:rPr dirty="0" sz="2150" b="1">
                <a:solidFill>
                  <a:srgbClr val="3B81F5"/>
                </a:solidFill>
                <a:latin typeface="Avenir LT Std 55 Roman"/>
                <a:cs typeface="Avenir LT Std 55 Roman"/>
              </a:rPr>
              <a:t>	</a:t>
            </a:r>
            <a:r>
              <a:rPr dirty="0" sz="2000" spc="-185">
                <a:solidFill>
                  <a:srgbClr val="1F2937"/>
                </a:solidFill>
                <a:latin typeface="PMingLiU"/>
                <a:cs typeface="PMingLiU"/>
              </a:rPr>
              <a:t>まとめ</a:t>
            </a:r>
            <a:endParaRPr sz="2000">
              <a:latin typeface="PMingLiU"/>
              <a:cs typeface="PMingLiU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899" y="2886074"/>
            <a:ext cx="2857499" cy="28574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375997" y="4000555"/>
            <a:ext cx="2023745" cy="577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2915" marR="5080" indent="-450850">
              <a:lnSpc>
                <a:spcPct val="113300"/>
              </a:lnSpc>
              <a:spcBef>
                <a:spcPts val="95"/>
              </a:spcBef>
            </a:pPr>
            <a:r>
              <a:rPr dirty="0" sz="1600" spc="-165">
                <a:solidFill>
                  <a:srgbClr val="3B81F5"/>
                </a:solidFill>
                <a:latin typeface="SimSun"/>
                <a:cs typeface="SimSun"/>
              </a:rPr>
              <a:t>主要な</a:t>
            </a:r>
            <a:r>
              <a:rPr dirty="0" sz="1550" spc="-65" b="0">
                <a:solidFill>
                  <a:srgbClr val="3B81F5"/>
                </a:solidFill>
                <a:latin typeface="Noto Sans JP Medium"/>
                <a:cs typeface="Noto Sans JP Medium"/>
              </a:rPr>
              <a:t>AI</a:t>
            </a:r>
            <a:r>
              <a:rPr dirty="0" sz="1600" spc="-165">
                <a:solidFill>
                  <a:srgbClr val="3B81F5"/>
                </a:solidFill>
                <a:latin typeface="SimSun"/>
                <a:cs typeface="SimSun"/>
              </a:rPr>
              <a:t>画像生成ツール</a:t>
            </a:r>
            <a:r>
              <a:rPr dirty="0" sz="1600" spc="-150">
                <a:solidFill>
                  <a:srgbClr val="3B81F5"/>
                </a:solidFill>
                <a:latin typeface="SimSun"/>
                <a:cs typeface="SimSun"/>
              </a:rPr>
              <a:t>の特徴と比較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10" name="object 10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1000133" y="6405781"/>
            <a:ext cx="899794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300" spc="-160">
                <a:latin typeface="Noto Sans JP"/>
                <a:cs typeface="Noto Sans JP"/>
              </a:rPr>
              <a:t>AI</a:t>
            </a:r>
            <a:r>
              <a:rPr dirty="0" spc="-375"/>
              <a:t>画像生成の基本概念と仕組み</a:t>
            </a:r>
            <a:endParaRPr sz="330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09599" y="1028699"/>
            <a:ext cx="1143000" cy="47625"/>
          </a:xfrm>
          <a:custGeom>
            <a:avLst/>
            <a:gdLst/>
            <a:ahLst/>
            <a:cxnLst/>
            <a:rect l="l" t="t" r="r" b="b"/>
            <a:pathLst>
              <a:path w="1143000" h="47625">
                <a:moveTo>
                  <a:pt x="1142999" y="47624"/>
                </a:moveTo>
                <a:lnTo>
                  <a:pt x="0" y="47624"/>
                </a:lnTo>
                <a:lnTo>
                  <a:pt x="0" y="0"/>
                </a:lnTo>
                <a:lnTo>
                  <a:pt x="1142999" y="0"/>
                </a:lnTo>
                <a:lnTo>
                  <a:pt x="1142999" y="476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333555"/>
            <a:ext cx="4630420" cy="36893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64135">
              <a:lnSpc>
                <a:spcPct val="119100"/>
              </a:lnSpc>
              <a:spcBef>
                <a:spcPts val="130"/>
              </a:spcBef>
            </a:pPr>
            <a:r>
              <a:rPr dirty="0" sz="1550" spc="-70">
                <a:solidFill>
                  <a:srgbClr val="374050"/>
                </a:solidFill>
                <a:latin typeface="Franklin Gothic Demi"/>
                <a:cs typeface="Franklin Gothic Demi"/>
              </a:rPr>
              <a:t>AI</a:t>
            </a:r>
            <a:r>
              <a:rPr dirty="0" sz="1600" spc="-170">
                <a:solidFill>
                  <a:srgbClr val="374050"/>
                </a:solidFill>
                <a:latin typeface="SimSun"/>
                <a:cs typeface="SimSun"/>
              </a:rPr>
              <a:t>画像生成とは、テキストや画像、データなどの入力に</a:t>
            </a:r>
            <a:r>
              <a:rPr dirty="0" sz="1600" spc="-190">
                <a:solidFill>
                  <a:srgbClr val="374050"/>
                </a:solidFill>
                <a:latin typeface="SimSun"/>
                <a:cs typeface="SimSun"/>
              </a:rPr>
              <a:t>基づいて、</a:t>
            </a:r>
            <a:r>
              <a:rPr dirty="0" sz="1550" spc="-70">
                <a:solidFill>
                  <a:srgbClr val="374050"/>
                </a:solidFill>
                <a:latin typeface="Franklin Gothic Demi"/>
                <a:cs typeface="Franklin Gothic Demi"/>
              </a:rPr>
              <a:t>AI</a:t>
            </a:r>
            <a:r>
              <a:rPr dirty="0" sz="1600" spc="-160">
                <a:solidFill>
                  <a:srgbClr val="374050"/>
                </a:solidFill>
                <a:latin typeface="SimSun"/>
                <a:cs typeface="SimSun"/>
              </a:rPr>
              <a:t>が自動的に新しい画像を作成する技術で</a:t>
            </a:r>
            <a:r>
              <a:rPr dirty="0" sz="1600" spc="-50">
                <a:solidFill>
                  <a:srgbClr val="374050"/>
                </a:solidFill>
                <a:latin typeface="SimSun"/>
                <a:cs typeface="SimSun"/>
              </a:rPr>
              <a:t> </a:t>
            </a:r>
            <a:r>
              <a:rPr dirty="0" sz="1600" spc="-180">
                <a:solidFill>
                  <a:srgbClr val="374050"/>
                </a:solidFill>
                <a:latin typeface="SimSun"/>
                <a:cs typeface="SimSun"/>
              </a:rPr>
              <a:t>す。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SimSun"/>
              <a:cs typeface="SimSun"/>
            </a:endParaRPr>
          </a:p>
          <a:p>
            <a:pPr marL="309245" marR="5080" indent="-297180">
              <a:lnSpc>
                <a:spcPct val="110700"/>
              </a:lnSpc>
            </a:pPr>
            <a:r>
              <a:rPr dirty="0" sz="1600" spc="509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500" spc="-180" b="1">
                <a:solidFill>
                  <a:srgbClr val="374050"/>
                </a:solidFill>
                <a:latin typeface="BIZ UDPGothic"/>
                <a:cs typeface="BIZ UDPGothic"/>
              </a:rPr>
              <a:t>テキストから の生成</a:t>
            </a:r>
            <a:r>
              <a:rPr dirty="0" sz="1500" spc="-85" b="1">
                <a:solidFill>
                  <a:srgbClr val="374050"/>
                </a:solidFill>
                <a:latin typeface="BIZ UDPGothic"/>
                <a:cs typeface="BIZ UDPGothic"/>
              </a:rPr>
              <a:t>（</a:t>
            </a:r>
            <a:r>
              <a:rPr dirty="0" sz="1600" spc="-85" b="1">
                <a:solidFill>
                  <a:srgbClr val="374050"/>
                </a:solidFill>
                <a:latin typeface="Noto Sans JP"/>
                <a:cs typeface="Noto Sans JP"/>
              </a:rPr>
              <a:t>Text-</a:t>
            </a:r>
            <a:r>
              <a:rPr dirty="0" sz="1600" spc="-155" b="1">
                <a:solidFill>
                  <a:srgbClr val="374050"/>
                </a:solidFill>
                <a:latin typeface="Noto Sans JP"/>
                <a:cs typeface="Noto Sans JP"/>
              </a:rPr>
              <a:t>to-</a:t>
            </a:r>
            <a:r>
              <a:rPr dirty="0" sz="1600" spc="-85" b="1">
                <a:solidFill>
                  <a:srgbClr val="374050"/>
                </a:solidFill>
                <a:latin typeface="Noto Sans JP"/>
                <a:cs typeface="Noto Sans JP"/>
              </a:rPr>
              <a:t>Image</a:t>
            </a:r>
            <a:r>
              <a:rPr dirty="0" sz="1500" spc="-85" b="1">
                <a:solidFill>
                  <a:srgbClr val="374050"/>
                </a:solidFill>
                <a:latin typeface="BIZ UDPGothic"/>
                <a:cs typeface="BIZ UDPGothic"/>
              </a:rPr>
              <a:t>）</a:t>
            </a:r>
            <a:r>
              <a:rPr dirty="0" sz="1500" spc="-170">
                <a:solidFill>
                  <a:srgbClr val="374050"/>
                </a:solidFill>
                <a:latin typeface="SimSun"/>
                <a:cs typeface="SimSun"/>
              </a:rPr>
              <a:t>：テキストプロン</a:t>
            </a:r>
            <a:r>
              <a:rPr dirty="0" sz="1500" spc="-229">
                <a:solidFill>
                  <a:srgbClr val="374050"/>
                </a:solidFill>
                <a:latin typeface="SimSun"/>
                <a:cs typeface="SimSun"/>
              </a:rPr>
              <a:t>プトを分析し、そ れに合った画像を生成</a:t>
            </a:r>
            <a:endParaRPr sz="1500">
              <a:latin typeface="SimSun"/>
              <a:cs typeface="SimSun"/>
            </a:endParaRPr>
          </a:p>
          <a:p>
            <a:pPr marL="309245" marR="53975" indent="-297180">
              <a:lnSpc>
                <a:spcPct val="106800"/>
              </a:lnSpc>
              <a:spcBef>
                <a:spcPts val="1270"/>
              </a:spcBef>
            </a:pPr>
            <a:r>
              <a:rPr dirty="0" sz="1600" spc="48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60" b="1">
                <a:solidFill>
                  <a:srgbClr val="374050"/>
                </a:solidFill>
                <a:latin typeface="Noto Sans JP"/>
                <a:cs typeface="Noto Sans JP"/>
              </a:rPr>
              <a:t>Diffusion</a:t>
            </a:r>
            <a:r>
              <a:rPr dirty="0" sz="1500" spc="-175" b="1">
                <a:solidFill>
                  <a:srgbClr val="374050"/>
                </a:solidFill>
                <a:latin typeface="BIZ UDPGothic"/>
                <a:cs typeface="BIZ UDPGothic"/>
              </a:rPr>
              <a:t>モデル</a:t>
            </a:r>
            <a:r>
              <a:rPr dirty="0" sz="1500" spc="-235">
                <a:solidFill>
                  <a:srgbClr val="374050"/>
                </a:solidFill>
                <a:latin typeface="SimSun"/>
                <a:cs typeface="SimSun"/>
              </a:rPr>
              <a:t>：ノイズから 徐々にクリアな画像を作り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上げる仕組み</a:t>
            </a:r>
            <a:r>
              <a:rPr dirty="0" sz="1500" spc="-125">
                <a:solidFill>
                  <a:srgbClr val="374050"/>
                </a:solidFill>
                <a:latin typeface="SimSun"/>
                <a:cs typeface="SimSun"/>
              </a:rPr>
              <a:t>（</a:t>
            </a:r>
            <a:r>
              <a:rPr dirty="0" sz="1500" spc="-125">
                <a:solidFill>
                  <a:srgbClr val="374050"/>
                </a:solidFill>
                <a:latin typeface="Noto Sans JP"/>
                <a:cs typeface="Noto Sans JP"/>
              </a:rPr>
              <a:t>Stable</a:t>
            </a:r>
            <a:r>
              <a:rPr dirty="0" sz="150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500" spc="-100">
                <a:solidFill>
                  <a:srgbClr val="374050"/>
                </a:solidFill>
                <a:latin typeface="Noto Sans JP"/>
                <a:cs typeface="Noto Sans JP"/>
              </a:rPr>
              <a:t>Diffusion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等</a:t>
            </a:r>
            <a:r>
              <a:rPr dirty="0" sz="1500" spc="-50">
                <a:solidFill>
                  <a:srgbClr val="374050"/>
                </a:solidFill>
                <a:latin typeface="SimSun"/>
                <a:cs typeface="SimSun"/>
              </a:rPr>
              <a:t>）</a:t>
            </a:r>
            <a:endParaRPr sz="1500">
              <a:latin typeface="SimSun"/>
              <a:cs typeface="SimSun"/>
            </a:endParaRPr>
          </a:p>
          <a:p>
            <a:pPr marL="309245" marR="107314" indent="-297180">
              <a:lnSpc>
                <a:spcPct val="106800"/>
              </a:lnSpc>
              <a:spcBef>
                <a:spcPts val="1345"/>
              </a:spcBef>
            </a:pPr>
            <a:r>
              <a:rPr dirty="0" sz="1600" spc="48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25" b="1">
                <a:solidFill>
                  <a:srgbClr val="374050"/>
                </a:solidFill>
                <a:latin typeface="Noto Sans JP"/>
                <a:cs typeface="Noto Sans JP"/>
              </a:rPr>
              <a:t>GAN</a:t>
            </a:r>
            <a:r>
              <a:rPr dirty="0" sz="1500" spc="-25" b="1">
                <a:solidFill>
                  <a:srgbClr val="374050"/>
                </a:solidFill>
                <a:latin typeface="BIZ UDPGothic"/>
                <a:cs typeface="BIZ UDPGothic"/>
              </a:rPr>
              <a:t>（</a:t>
            </a:r>
            <a:r>
              <a:rPr dirty="0" sz="1500" spc="-120" b="1">
                <a:solidFill>
                  <a:srgbClr val="374050"/>
                </a:solidFill>
                <a:latin typeface="BIZ UDPGothic"/>
                <a:cs typeface="BIZ UDPGothic"/>
              </a:rPr>
              <a:t>敵対的生成ネットワーク</a:t>
            </a:r>
            <a:r>
              <a:rPr dirty="0" sz="1500" spc="190" b="1">
                <a:solidFill>
                  <a:srgbClr val="374050"/>
                </a:solidFill>
                <a:latin typeface="BIZ UDPGothic"/>
                <a:cs typeface="BIZ UDPGothic"/>
              </a:rPr>
              <a:t>）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：「生成器」と「識別</a:t>
            </a:r>
            <a:r>
              <a:rPr dirty="0" sz="1500" spc="-225">
                <a:solidFill>
                  <a:srgbClr val="374050"/>
                </a:solidFill>
                <a:latin typeface="SimSun"/>
                <a:cs typeface="SimSun"/>
              </a:rPr>
              <a:t>器」が互いに競い合いながら 精度を高める</a:t>
            </a:r>
            <a:endParaRPr sz="1500">
              <a:latin typeface="SimSun"/>
              <a:cs typeface="SimSun"/>
            </a:endParaRPr>
          </a:p>
          <a:p>
            <a:pPr marL="309245" marR="129539" indent="-297180">
              <a:lnSpc>
                <a:spcPct val="106800"/>
              </a:lnSpc>
              <a:spcBef>
                <a:spcPts val="1345"/>
              </a:spcBef>
            </a:pPr>
            <a:r>
              <a:rPr dirty="0" sz="1600" spc="43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500" spc="-185" b="1">
                <a:solidFill>
                  <a:srgbClr val="374050"/>
                </a:solidFill>
                <a:latin typeface="BIZ UDPGothic"/>
                <a:cs typeface="BIZ UDPGothic"/>
              </a:rPr>
              <a:t>潜在空間</a:t>
            </a:r>
            <a:r>
              <a:rPr dirty="0" sz="1500" spc="-190">
                <a:solidFill>
                  <a:srgbClr val="374050"/>
                </a:solidFill>
                <a:latin typeface="SimSun"/>
                <a:cs typeface="SimSun"/>
              </a:rPr>
              <a:t>：画像の特徴を数値化した多次元空間で、類似</a:t>
            </a:r>
            <a:r>
              <a:rPr dirty="0" sz="1500" spc="-175">
                <a:solidFill>
                  <a:srgbClr val="374050"/>
                </a:solidFill>
                <a:latin typeface="SimSun"/>
                <a:cs typeface="SimSun"/>
              </a:rPr>
              <a:t>画像は近い位置に配置される</a:t>
            </a:r>
            <a:endParaRPr sz="1500">
              <a:latin typeface="SimSun"/>
              <a:cs typeface="SimSu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550" y="2886075"/>
            <a:ext cx="6038849" cy="20954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7" name="object 7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70"/>
              <a:t>主要な</a:t>
            </a:r>
            <a:r>
              <a:rPr dirty="0" sz="3300" spc="-160">
                <a:latin typeface="Noto Sans JP"/>
                <a:cs typeface="Noto Sans JP"/>
              </a:rPr>
              <a:t>AI</a:t>
            </a:r>
            <a:r>
              <a:rPr dirty="0" spc="-350"/>
              <a:t>画像生成ツールの概要</a:t>
            </a:r>
            <a:endParaRPr sz="3300">
              <a:latin typeface="Noto Sans JP"/>
              <a:cs typeface="Noto Sans JP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09599" y="1028699"/>
            <a:ext cx="1143000" cy="47625"/>
          </a:xfrm>
          <a:custGeom>
            <a:avLst/>
            <a:gdLst/>
            <a:ahLst/>
            <a:cxnLst/>
            <a:rect l="l" t="t" r="r" b="b"/>
            <a:pathLst>
              <a:path w="1143000" h="47625">
                <a:moveTo>
                  <a:pt x="1142999" y="47624"/>
                </a:moveTo>
                <a:lnTo>
                  <a:pt x="0" y="47624"/>
                </a:lnTo>
                <a:lnTo>
                  <a:pt x="0" y="0"/>
                </a:lnTo>
                <a:lnTo>
                  <a:pt x="1142999" y="0"/>
                </a:lnTo>
                <a:lnTo>
                  <a:pt x="1142999" y="476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333555"/>
            <a:ext cx="4623435" cy="3396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225">
              <a:lnSpc>
                <a:spcPct val="121100"/>
              </a:lnSpc>
              <a:spcBef>
                <a:spcPts val="95"/>
              </a:spcBef>
            </a:pPr>
            <a:r>
              <a:rPr dirty="0" sz="1600" spc="-100">
                <a:solidFill>
                  <a:srgbClr val="374050"/>
                </a:solidFill>
                <a:latin typeface="Noto Sans JP"/>
                <a:cs typeface="Noto Sans JP"/>
              </a:rPr>
              <a:t>2025</a:t>
            </a:r>
            <a:r>
              <a:rPr dirty="0" sz="1600" spc="-165">
                <a:solidFill>
                  <a:srgbClr val="374050"/>
                </a:solidFill>
                <a:latin typeface="SimSun"/>
                <a:cs typeface="SimSun"/>
              </a:rPr>
              <a:t>年現在、さまざまな</a:t>
            </a:r>
            <a:r>
              <a:rPr dirty="0" sz="1600" spc="-9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600" spc="-170">
                <a:solidFill>
                  <a:srgbClr val="374050"/>
                </a:solidFill>
                <a:latin typeface="SimSun"/>
                <a:cs typeface="SimSun"/>
              </a:rPr>
              <a:t>画像生成ツールが登場してお</a:t>
            </a:r>
            <a:r>
              <a:rPr dirty="0" sz="1600" spc="-235">
                <a:solidFill>
                  <a:srgbClr val="374050"/>
                </a:solidFill>
                <a:latin typeface="SimSun"/>
                <a:cs typeface="SimSun"/>
              </a:rPr>
              <a:t>り、そ れぞれ独自の特徴や強みを持っています。</a:t>
            </a:r>
            <a:endParaRPr sz="1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SimSun"/>
              <a:cs typeface="SimSun"/>
            </a:endParaRPr>
          </a:p>
          <a:p>
            <a:pPr marL="309245" marR="97790" indent="-297180">
              <a:lnSpc>
                <a:spcPct val="108100"/>
              </a:lnSpc>
            </a:pPr>
            <a:r>
              <a:rPr dirty="0" sz="1600" spc="509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60" b="1">
                <a:solidFill>
                  <a:srgbClr val="374050"/>
                </a:solidFill>
                <a:latin typeface="Noto Sans JP"/>
                <a:cs typeface="Noto Sans JP"/>
              </a:rPr>
              <a:t>Midjourney</a:t>
            </a:r>
            <a:r>
              <a:rPr dirty="0" sz="1500" spc="-160">
                <a:solidFill>
                  <a:srgbClr val="374050"/>
                </a:solidFill>
                <a:latin typeface="SimSun"/>
                <a:cs typeface="SimSun"/>
              </a:rPr>
              <a:t>：</a:t>
            </a:r>
            <a:r>
              <a:rPr dirty="0" sz="1550" spc="-160">
                <a:solidFill>
                  <a:srgbClr val="374050"/>
                </a:solidFill>
                <a:latin typeface="Noto Sans JP"/>
                <a:cs typeface="Noto Sans JP"/>
              </a:rPr>
              <a:t>Discord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上で動作する、芸術性の高い画像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生成に強みを持つ</a:t>
            </a:r>
            <a:r>
              <a:rPr dirty="0" sz="1550" spc="-114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。独特の美的センスが特徴。</a:t>
            </a:r>
            <a:endParaRPr sz="1500">
              <a:latin typeface="SimSun"/>
              <a:cs typeface="SimSun"/>
            </a:endParaRPr>
          </a:p>
          <a:p>
            <a:pPr marL="309245" marR="5080" indent="-297180">
              <a:lnSpc>
                <a:spcPct val="108100"/>
              </a:lnSpc>
              <a:spcBef>
                <a:spcPts val="1235"/>
              </a:spcBef>
            </a:pPr>
            <a:r>
              <a:rPr dirty="0" sz="1600" spc="475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95" b="1">
                <a:solidFill>
                  <a:srgbClr val="374050"/>
                </a:solidFill>
                <a:latin typeface="Noto Sans JP"/>
                <a:cs typeface="Noto Sans JP"/>
              </a:rPr>
              <a:t>DALL-</a:t>
            </a:r>
            <a:r>
              <a:rPr dirty="0" sz="1600" spc="-185" b="1">
                <a:solidFill>
                  <a:srgbClr val="374050"/>
                </a:solidFill>
                <a:latin typeface="Noto Sans JP"/>
                <a:cs typeface="Noto Sans JP"/>
              </a:rPr>
              <a:t>E</a:t>
            </a:r>
            <a:r>
              <a:rPr dirty="0" sz="1600" spc="-65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00" spc="-155" b="1">
                <a:solidFill>
                  <a:srgbClr val="374050"/>
                </a:solidFill>
                <a:latin typeface="Noto Sans JP"/>
                <a:cs typeface="Noto Sans JP"/>
              </a:rPr>
              <a:t>3</a:t>
            </a:r>
            <a:r>
              <a:rPr dirty="0" sz="1500" spc="-155">
                <a:solidFill>
                  <a:srgbClr val="374050"/>
                </a:solidFill>
                <a:latin typeface="SimSun"/>
                <a:cs typeface="SimSun"/>
              </a:rPr>
              <a:t>：</a:t>
            </a:r>
            <a:r>
              <a:rPr dirty="0" sz="1550" spc="-155">
                <a:solidFill>
                  <a:srgbClr val="374050"/>
                </a:solidFill>
                <a:latin typeface="Noto Sans JP"/>
                <a:cs typeface="Noto Sans JP"/>
              </a:rPr>
              <a:t>OpenAI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開発の最新モデル。自然言語での指示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に優れ、</a:t>
            </a:r>
            <a:r>
              <a:rPr dirty="0" sz="1550" spc="-160">
                <a:solidFill>
                  <a:srgbClr val="374050"/>
                </a:solidFill>
                <a:latin typeface="Noto Sans JP"/>
                <a:cs typeface="Noto Sans JP"/>
              </a:rPr>
              <a:t>ChatGPT</a:t>
            </a:r>
            <a:r>
              <a:rPr dirty="0" sz="1500" spc="-175">
                <a:solidFill>
                  <a:srgbClr val="374050"/>
                </a:solidFill>
                <a:latin typeface="SimSun"/>
                <a:cs typeface="SimSun"/>
              </a:rPr>
              <a:t>連携で直感的に使用可能。</a:t>
            </a:r>
            <a:endParaRPr sz="1500">
              <a:latin typeface="SimSun"/>
              <a:cs typeface="SimSun"/>
            </a:endParaRPr>
          </a:p>
          <a:p>
            <a:pPr marL="309245" marR="10795" indent="-297180">
              <a:lnSpc>
                <a:spcPct val="106800"/>
              </a:lnSpc>
              <a:spcBef>
                <a:spcPts val="1260"/>
              </a:spcBef>
            </a:pPr>
            <a:r>
              <a:rPr dirty="0" sz="1600" spc="465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70" b="1">
                <a:solidFill>
                  <a:srgbClr val="374050"/>
                </a:solidFill>
                <a:latin typeface="Noto Sans JP"/>
                <a:cs typeface="Noto Sans JP"/>
              </a:rPr>
              <a:t>Stable</a:t>
            </a:r>
            <a:r>
              <a:rPr dirty="0" sz="1600" spc="-65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00" spc="-160" b="1">
                <a:solidFill>
                  <a:srgbClr val="374050"/>
                </a:solidFill>
                <a:latin typeface="Noto Sans JP"/>
                <a:cs typeface="Noto Sans JP"/>
              </a:rPr>
              <a:t>Diffusion</a:t>
            </a:r>
            <a:r>
              <a:rPr dirty="0" sz="1500" spc="-210">
                <a:solidFill>
                  <a:srgbClr val="374050"/>
                </a:solidFill>
                <a:latin typeface="SimSun"/>
                <a:cs typeface="SimSun"/>
              </a:rPr>
              <a:t>：オープンソースで、ローカル環境でも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動作可能。高いカスタマイズ性と自由度が特徴。</a:t>
            </a:r>
            <a:endParaRPr sz="1500">
              <a:latin typeface="SimSun"/>
              <a:cs typeface="SimSun"/>
            </a:endParaRPr>
          </a:p>
          <a:p>
            <a:pPr marL="309245" marR="137795" indent="-297180">
              <a:lnSpc>
                <a:spcPct val="104200"/>
              </a:lnSpc>
              <a:spcBef>
                <a:spcPts val="1395"/>
              </a:spcBef>
            </a:pPr>
            <a:r>
              <a:rPr dirty="0" sz="1600" spc="54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70" b="1">
                <a:solidFill>
                  <a:srgbClr val="374050"/>
                </a:solidFill>
                <a:latin typeface="Noto Sans JP"/>
                <a:cs typeface="Noto Sans JP"/>
              </a:rPr>
              <a:t>Google</a:t>
            </a:r>
            <a:r>
              <a:rPr dirty="0" sz="1600" spc="-40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00" spc="-170" b="1">
                <a:solidFill>
                  <a:srgbClr val="374050"/>
                </a:solidFill>
                <a:latin typeface="Noto Sans JP"/>
                <a:cs typeface="Noto Sans JP"/>
              </a:rPr>
              <a:t>Imagen</a:t>
            </a:r>
            <a:r>
              <a:rPr dirty="0" sz="1500" spc="-170">
                <a:solidFill>
                  <a:srgbClr val="374050"/>
                </a:solidFill>
                <a:latin typeface="SimSun"/>
                <a:cs typeface="SimSun"/>
              </a:rPr>
              <a:t>：</a:t>
            </a:r>
            <a:r>
              <a:rPr dirty="0" sz="1550" spc="-170">
                <a:solidFill>
                  <a:srgbClr val="374050"/>
                </a:solidFill>
                <a:latin typeface="Noto Sans JP"/>
                <a:cs typeface="Noto Sans JP"/>
              </a:rPr>
              <a:t>Google</a:t>
            </a:r>
            <a:r>
              <a:rPr dirty="0" sz="1500" spc="-175">
                <a:solidFill>
                  <a:srgbClr val="374050"/>
                </a:solidFill>
                <a:latin typeface="SimSun"/>
                <a:cs typeface="SimSun"/>
              </a:rPr>
              <a:t>が開発した高品質な画像生成</a:t>
            </a:r>
            <a:r>
              <a:rPr dirty="0" sz="1500" spc="-50">
                <a:solidFill>
                  <a:srgbClr val="374050"/>
                </a:solidFill>
                <a:latin typeface="SimSun"/>
                <a:cs typeface="SimSun"/>
              </a:rPr>
              <a:t> </a:t>
            </a:r>
            <a:r>
              <a:rPr dirty="0" sz="1550" spc="-114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500" spc="-195">
                <a:solidFill>
                  <a:srgbClr val="374050"/>
                </a:solidFill>
                <a:latin typeface="SimSun"/>
                <a:cs typeface="SimSun"/>
              </a:rPr>
              <a:t>。複雑なテキスト理解力と精細な画像表現に優れる。</a:t>
            </a:r>
            <a:endParaRPr sz="1500">
              <a:latin typeface="SimSun"/>
              <a:cs typeface="SimSu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550" y="2238375"/>
            <a:ext cx="6038849" cy="33908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7" name="object 7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09245"/>
            <a:ext cx="3835400" cy="5422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40"/>
              <a:t>各ツールの特徴と強み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1028699"/>
            <a:ext cx="1143000" cy="47625"/>
          </a:xfrm>
          <a:custGeom>
            <a:avLst/>
            <a:gdLst/>
            <a:ahLst/>
            <a:cxnLst/>
            <a:rect l="l" t="t" r="r" b="b"/>
            <a:pathLst>
              <a:path w="1143000" h="47625">
                <a:moveTo>
                  <a:pt x="1142999" y="47624"/>
                </a:moveTo>
                <a:lnTo>
                  <a:pt x="0" y="47624"/>
                </a:lnTo>
                <a:lnTo>
                  <a:pt x="0" y="0"/>
                </a:lnTo>
                <a:lnTo>
                  <a:pt x="1142999" y="0"/>
                </a:lnTo>
                <a:lnTo>
                  <a:pt x="1142999" y="476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333555"/>
            <a:ext cx="4619625" cy="4489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7625">
              <a:lnSpc>
                <a:spcPct val="121100"/>
              </a:lnSpc>
              <a:spcBef>
                <a:spcPts val="95"/>
              </a:spcBef>
            </a:pPr>
            <a:r>
              <a:rPr dirty="0" sz="1600" spc="-165">
                <a:solidFill>
                  <a:srgbClr val="374050"/>
                </a:solidFill>
                <a:latin typeface="SimSun"/>
                <a:cs typeface="SimSun"/>
              </a:rPr>
              <a:t>主要</a:t>
            </a:r>
            <a:r>
              <a:rPr dirty="0" sz="1550" spc="-70">
                <a:solidFill>
                  <a:srgbClr val="374050"/>
                </a:solidFill>
                <a:latin typeface="Franklin Gothic Demi"/>
                <a:cs typeface="Franklin Gothic Demi"/>
              </a:rPr>
              <a:t>AI</a:t>
            </a:r>
            <a:r>
              <a:rPr dirty="0" sz="1600" spc="-220">
                <a:solidFill>
                  <a:srgbClr val="374050"/>
                </a:solidFill>
                <a:latin typeface="SimSun"/>
                <a:cs typeface="SimSun"/>
              </a:rPr>
              <a:t>画像生成ツールにはそ れぞれ固有の特徴と強みが</a:t>
            </a:r>
            <a:r>
              <a:rPr dirty="0" sz="1600" spc="-185">
                <a:solidFill>
                  <a:srgbClr val="374050"/>
                </a:solidFill>
                <a:latin typeface="SimSun"/>
                <a:cs typeface="SimSun"/>
              </a:rPr>
              <a:t>あり、用途に応じた選択が重要です。</a:t>
            </a:r>
            <a:endParaRPr sz="1600">
              <a:latin typeface="SimSun"/>
              <a:cs typeface="SimSun"/>
            </a:endParaRPr>
          </a:p>
          <a:p>
            <a:pPr marL="309245" marR="10795" indent="-297180">
              <a:lnSpc>
                <a:spcPct val="109500"/>
              </a:lnSpc>
              <a:spcBef>
                <a:spcPts val="1870"/>
              </a:spcBef>
            </a:pPr>
            <a:r>
              <a:rPr dirty="0" sz="1600" spc="47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75" b="1">
                <a:solidFill>
                  <a:srgbClr val="1D40AF"/>
                </a:solidFill>
                <a:latin typeface="Noto Sans JP"/>
                <a:cs typeface="Noto Sans JP"/>
              </a:rPr>
              <a:t>Midjourney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：芸術的表現力と独創性に優れ、美しいビジ</a:t>
            </a:r>
            <a:r>
              <a:rPr dirty="0" sz="1500" spc="-204">
                <a:solidFill>
                  <a:srgbClr val="374050"/>
                </a:solidFill>
                <a:latin typeface="SimSun"/>
                <a:cs typeface="SimSun"/>
              </a:rPr>
              <a:t>ュアルやアート作品の生成が強み。直感的な操作と高品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質な出力バランスが特徴。</a:t>
            </a:r>
            <a:endParaRPr sz="1500">
              <a:latin typeface="SimSun"/>
              <a:cs typeface="SimSun"/>
            </a:endParaRPr>
          </a:p>
          <a:p>
            <a:pPr algn="just" marL="309245" marR="76835" indent="-297180">
              <a:lnSpc>
                <a:spcPct val="109600"/>
              </a:lnSpc>
              <a:spcBef>
                <a:spcPts val="1515"/>
              </a:spcBef>
            </a:pPr>
            <a:r>
              <a:rPr dirty="0" sz="1600" spc="50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90" b="1">
                <a:solidFill>
                  <a:srgbClr val="1D40AF"/>
                </a:solidFill>
                <a:latin typeface="Noto Sans JP"/>
                <a:cs typeface="Noto Sans JP"/>
              </a:rPr>
              <a:t>DALL-</a:t>
            </a:r>
            <a:r>
              <a:rPr dirty="0" sz="1600" spc="-180" b="1">
                <a:solidFill>
                  <a:srgbClr val="1D40AF"/>
                </a:solidFill>
                <a:latin typeface="Noto Sans JP"/>
                <a:cs typeface="Noto Sans JP"/>
              </a:rPr>
              <a:t>E</a:t>
            </a:r>
            <a:r>
              <a:rPr dirty="0" sz="1600" spc="-6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600" spc="-180" b="1">
                <a:solidFill>
                  <a:srgbClr val="1D40AF"/>
                </a:solidFill>
                <a:latin typeface="Noto Sans JP"/>
                <a:cs typeface="Noto Sans JP"/>
              </a:rPr>
              <a:t>3</a:t>
            </a:r>
            <a:r>
              <a:rPr dirty="0" sz="1500" spc="-220">
                <a:solidFill>
                  <a:srgbClr val="374050"/>
                </a:solidFill>
                <a:latin typeface="SimSun"/>
                <a:cs typeface="SimSun"/>
              </a:rPr>
              <a:t>：自然言語でのプロンプト理解精度が高く 、詳</a:t>
            </a:r>
            <a:r>
              <a:rPr dirty="0" sz="1500" spc="-240">
                <a:solidFill>
                  <a:srgbClr val="374050"/>
                </a:solidFill>
                <a:latin typeface="SimSun"/>
                <a:cs typeface="SimSun"/>
              </a:rPr>
              <a:t>細な指示から 正確な画像を生成。文章の意図を的確に反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映した画像作成が可能。</a:t>
            </a:r>
            <a:endParaRPr sz="1500">
              <a:latin typeface="SimSun"/>
              <a:cs typeface="SimSun"/>
            </a:endParaRPr>
          </a:p>
          <a:p>
            <a:pPr marL="309245" marR="5080" indent="-297180">
              <a:lnSpc>
                <a:spcPct val="109500"/>
              </a:lnSpc>
              <a:spcBef>
                <a:spcPts val="1445"/>
              </a:spcBef>
            </a:pPr>
            <a:r>
              <a:rPr dirty="0" sz="1600" spc="465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70" b="1">
                <a:solidFill>
                  <a:srgbClr val="1D40AF"/>
                </a:solidFill>
                <a:latin typeface="Noto Sans JP"/>
                <a:cs typeface="Noto Sans JP"/>
              </a:rPr>
              <a:t>Stable</a:t>
            </a:r>
            <a:r>
              <a:rPr dirty="0" sz="1600" spc="-6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600" spc="-160" b="1">
                <a:solidFill>
                  <a:srgbClr val="1D40AF"/>
                </a:solidFill>
                <a:latin typeface="Noto Sans JP"/>
                <a:cs typeface="Noto Sans JP"/>
              </a:rPr>
              <a:t>Diffusion</a:t>
            </a:r>
            <a:r>
              <a:rPr dirty="0" sz="1500" spc="-210">
                <a:solidFill>
                  <a:srgbClr val="374050"/>
                </a:solidFill>
                <a:latin typeface="SimSun"/>
                <a:cs typeface="SimSun"/>
              </a:rPr>
              <a:t>：オープンソースでカスタマイズ性が高</a:t>
            </a:r>
            <a:r>
              <a:rPr dirty="0" sz="1500" spc="-240">
                <a:solidFill>
                  <a:srgbClr val="374050"/>
                </a:solidFill>
                <a:latin typeface="SimSun"/>
                <a:cs typeface="SimSun"/>
              </a:rPr>
              <a:t>く 、自由度の高い拡張が可能。ローカル環境での実行や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モデルの微調整ができる点が強み。</a:t>
            </a:r>
            <a:endParaRPr sz="1500">
              <a:latin typeface="SimSun"/>
              <a:cs typeface="SimSun"/>
            </a:endParaRPr>
          </a:p>
          <a:p>
            <a:pPr marL="309245" marR="51435" indent="-297180">
              <a:lnSpc>
                <a:spcPct val="107600"/>
              </a:lnSpc>
              <a:spcBef>
                <a:spcPts val="1555"/>
              </a:spcBef>
            </a:pPr>
            <a:r>
              <a:rPr dirty="0" sz="1600" spc="459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600" spc="-170" b="1">
                <a:solidFill>
                  <a:srgbClr val="1D40AF"/>
                </a:solidFill>
                <a:latin typeface="Noto Sans JP"/>
                <a:cs typeface="Noto Sans JP"/>
              </a:rPr>
              <a:t>Google</a:t>
            </a:r>
            <a:r>
              <a:rPr dirty="0" sz="1600" spc="-6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600" spc="-190" b="1">
                <a:solidFill>
                  <a:srgbClr val="1D40AF"/>
                </a:solidFill>
                <a:latin typeface="Noto Sans JP"/>
                <a:cs typeface="Noto Sans JP"/>
              </a:rPr>
              <a:t>Imagen</a:t>
            </a:r>
            <a:r>
              <a:rPr dirty="0" sz="1500" spc="-190">
                <a:solidFill>
                  <a:srgbClr val="374050"/>
                </a:solidFill>
                <a:latin typeface="SimSun"/>
                <a:cs typeface="SimSun"/>
              </a:rPr>
              <a:t>：最高水準の画質とリアルな表現力が特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徴。複雑な指示にも対応し、細部までこだわった精密な</a:t>
            </a:r>
            <a:r>
              <a:rPr dirty="0" sz="1500" spc="-170">
                <a:solidFill>
                  <a:srgbClr val="374050"/>
                </a:solidFill>
                <a:latin typeface="SimSun"/>
                <a:cs typeface="SimSun"/>
              </a:rPr>
              <a:t>画像生成が可能。</a:t>
            </a:r>
            <a:endParaRPr sz="1500">
              <a:latin typeface="SimSun"/>
              <a:cs typeface="SimSu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550" y="2352675"/>
            <a:ext cx="6038849" cy="316229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7" name="object 7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09245"/>
            <a:ext cx="5740400" cy="5422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70"/>
              <a:t>画質</a:t>
            </a:r>
            <a:r>
              <a:rPr dirty="0" spc="360">
                <a:latin typeface="Meiryo"/>
                <a:cs typeface="Meiryo"/>
              </a:rPr>
              <a:t>‧スピード‧</a:t>
            </a:r>
            <a:r>
              <a:rPr dirty="0" spc="-370"/>
              <a:t>使</a:t>
            </a:r>
            <a:r>
              <a:rPr dirty="0" spc="-370">
                <a:latin typeface="Meiryo"/>
                <a:cs typeface="Meiryo"/>
              </a:rPr>
              <a:t>いやすさ</a:t>
            </a:r>
            <a:r>
              <a:rPr dirty="0" spc="-395"/>
              <a:t>比較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1028699"/>
            <a:ext cx="1143000" cy="47625"/>
          </a:xfrm>
          <a:custGeom>
            <a:avLst/>
            <a:gdLst/>
            <a:ahLst/>
            <a:cxnLst/>
            <a:rect l="l" t="t" r="r" b="b"/>
            <a:pathLst>
              <a:path w="1143000" h="47625">
                <a:moveTo>
                  <a:pt x="1142999" y="47624"/>
                </a:moveTo>
                <a:lnTo>
                  <a:pt x="0" y="47624"/>
                </a:lnTo>
                <a:lnTo>
                  <a:pt x="0" y="0"/>
                </a:lnTo>
                <a:lnTo>
                  <a:pt x="1142999" y="0"/>
                </a:lnTo>
                <a:lnTo>
                  <a:pt x="1142999" y="476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333555"/>
            <a:ext cx="10951210" cy="61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5"/>
              </a:spcBef>
            </a:pPr>
            <a:r>
              <a:rPr dirty="0" sz="1600" spc="-165">
                <a:solidFill>
                  <a:srgbClr val="374050"/>
                </a:solidFill>
                <a:latin typeface="SimSun"/>
                <a:cs typeface="SimSun"/>
              </a:rPr>
              <a:t>主要</a:t>
            </a:r>
            <a:r>
              <a:rPr dirty="0" sz="1600" spc="-9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600" spc="-165">
                <a:solidFill>
                  <a:srgbClr val="374050"/>
                </a:solidFill>
                <a:latin typeface="SimSun"/>
                <a:cs typeface="SimSun"/>
              </a:rPr>
              <a:t>画像生成ツールの性能を画質（</a:t>
            </a:r>
            <a:r>
              <a:rPr dirty="0" sz="1600" spc="-175">
                <a:solidFill>
                  <a:srgbClr val="374050"/>
                </a:solidFill>
                <a:latin typeface="SimSun"/>
                <a:cs typeface="SimSun"/>
              </a:rPr>
              <a:t>生成される画像のクオリティ</a:t>
            </a:r>
            <a:r>
              <a:rPr dirty="0" sz="1600" spc="-165">
                <a:solidFill>
                  <a:srgbClr val="374050"/>
                </a:solidFill>
                <a:latin typeface="SimSun"/>
                <a:cs typeface="SimSun"/>
              </a:rPr>
              <a:t>）、スピード（画像生成にかかる時間）、使いやすさ（インターフ</a:t>
            </a:r>
            <a:r>
              <a:rPr dirty="0" sz="1600" spc="-185">
                <a:solidFill>
                  <a:srgbClr val="374050"/>
                </a:solidFill>
                <a:latin typeface="SimSun"/>
                <a:cs typeface="SimSun"/>
              </a:rPr>
              <a:t>ェースの直感性と学習曲線</a:t>
            </a:r>
            <a:r>
              <a:rPr dirty="0" sz="1600" spc="-165">
                <a:solidFill>
                  <a:srgbClr val="374050"/>
                </a:solidFill>
                <a:latin typeface="SimSun"/>
                <a:cs typeface="SimSun"/>
              </a:rPr>
              <a:t>）の</a:t>
            </a:r>
            <a:r>
              <a:rPr dirty="0" sz="1600" spc="-100">
                <a:solidFill>
                  <a:srgbClr val="374050"/>
                </a:solidFill>
                <a:latin typeface="Noto Sans JP"/>
                <a:cs typeface="Noto Sans JP"/>
              </a:rPr>
              <a:t>3</a:t>
            </a:r>
            <a:r>
              <a:rPr dirty="0" sz="1600" spc="-229">
                <a:solidFill>
                  <a:srgbClr val="374050"/>
                </a:solidFill>
                <a:latin typeface="SimSun"/>
                <a:cs typeface="SimSun"/>
              </a:rPr>
              <a:t>つの観点から 比較します。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2190749"/>
            <a:ext cx="10972800" cy="3476625"/>
            <a:chOff x="609599" y="2190749"/>
            <a:chExt cx="10972800" cy="3476625"/>
          </a:xfrm>
        </p:grpSpPr>
        <p:sp>
          <p:nvSpPr>
            <p:cNvPr id="6" name="object 6" descr=""/>
            <p:cNvSpPr/>
            <p:nvPr/>
          </p:nvSpPr>
          <p:spPr>
            <a:xfrm>
              <a:off x="609587" y="2190749"/>
              <a:ext cx="10972800" cy="485775"/>
            </a:xfrm>
            <a:custGeom>
              <a:avLst/>
              <a:gdLst/>
              <a:ahLst/>
              <a:cxnLst/>
              <a:rect l="l" t="t" r="r" b="b"/>
              <a:pathLst>
                <a:path w="10972800" h="485775">
                  <a:moveTo>
                    <a:pt x="1971675" y="0"/>
                  </a:moveTo>
                  <a:lnTo>
                    <a:pt x="76200" y="0"/>
                  </a:lnTo>
                  <a:lnTo>
                    <a:pt x="68694" y="368"/>
                  </a:lnTo>
                  <a:lnTo>
                    <a:pt x="27889" y="17272"/>
                  </a:lnTo>
                  <a:lnTo>
                    <a:pt x="3263" y="54114"/>
                  </a:lnTo>
                  <a:lnTo>
                    <a:pt x="0" y="76200"/>
                  </a:lnTo>
                  <a:lnTo>
                    <a:pt x="0" y="485775"/>
                  </a:lnTo>
                  <a:lnTo>
                    <a:pt x="1971675" y="485775"/>
                  </a:lnTo>
                  <a:lnTo>
                    <a:pt x="1971675" y="0"/>
                  </a:lnTo>
                  <a:close/>
                </a:path>
                <a:path w="10972800" h="485775">
                  <a:moveTo>
                    <a:pt x="10972800" y="76200"/>
                  </a:moveTo>
                  <a:lnTo>
                    <a:pt x="10959973" y="33858"/>
                  </a:lnTo>
                  <a:lnTo>
                    <a:pt x="10925772" y="5803"/>
                  </a:lnTo>
                  <a:lnTo>
                    <a:pt x="10896600" y="0"/>
                  </a:lnTo>
                  <a:lnTo>
                    <a:pt x="8724900" y="0"/>
                  </a:lnTo>
                  <a:lnTo>
                    <a:pt x="8724900" y="485775"/>
                  </a:lnTo>
                  <a:lnTo>
                    <a:pt x="10972800" y="485775"/>
                  </a:lnTo>
                  <a:lnTo>
                    <a:pt x="10972800" y="76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81262" y="2676524"/>
              <a:ext cx="9001125" cy="2371725"/>
            </a:xfrm>
            <a:custGeom>
              <a:avLst/>
              <a:gdLst/>
              <a:ahLst/>
              <a:cxnLst/>
              <a:rect l="l" t="t" r="r" b="b"/>
              <a:pathLst>
                <a:path w="9001125" h="2371725">
                  <a:moveTo>
                    <a:pt x="9001125" y="0"/>
                  </a:moveTo>
                  <a:lnTo>
                    <a:pt x="6753225" y="0"/>
                  </a:lnTo>
                  <a:lnTo>
                    <a:pt x="4505325" y="0"/>
                  </a:lnTo>
                  <a:lnTo>
                    <a:pt x="2257425" y="0"/>
                  </a:lnTo>
                  <a:lnTo>
                    <a:pt x="0" y="0"/>
                  </a:lnTo>
                  <a:lnTo>
                    <a:pt x="0" y="866775"/>
                  </a:lnTo>
                  <a:lnTo>
                    <a:pt x="0" y="1495425"/>
                  </a:lnTo>
                  <a:lnTo>
                    <a:pt x="0" y="2371725"/>
                  </a:lnTo>
                  <a:lnTo>
                    <a:pt x="2257425" y="2371725"/>
                  </a:lnTo>
                  <a:lnTo>
                    <a:pt x="4505325" y="2371725"/>
                  </a:lnTo>
                  <a:lnTo>
                    <a:pt x="6753225" y="2371725"/>
                  </a:lnTo>
                  <a:lnTo>
                    <a:pt x="9001125" y="2371725"/>
                  </a:lnTo>
                  <a:lnTo>
                    <a:pt x="9001125" y="1495425"/>
                  </a:lnTo>
                  <a:lnTo>
                    <a:pt x="9001125" y="866775"/>
                  </a:lnTo>
                  <a:lnTo>
                    <a:pt x="9001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9599" y="5048249"/>
              <a:ext cx="1971675" cy="619125"/>
            </a:xfrm>
            <a:custGeom>
              <a:avLst/>
              <a:gdLst/>
              <a:ahLst/>
              <a:cxnLst/>
              <a:rect l="l" t="t" r="r" b="b"/>
              <a:pathLst>
                <a:path w="1971675" h="619125">
                  <a:moveTo>
                    <a:pt x="1971674" y="619124"/>
                  </a:moveTo>
                  <a:lnTo>
                    <a:pt x="76200" y="619124"/>
                  </a:lnTo>
                  <a:lnTo>
                    <a:pt x="68693" y="618762"/>
                  </a:lnTo>
                  <a:lnTo>
                    <a:pt x="27882" y="601857"/>
                  </a:lnTo>
                  <a:lnTo>
                    <a:pt x="3262" y="565011"/>
                  </a:lnTo>
                  <a:lnTo>
                    <a:pt x="0" y="542925"/>
                  </a:lnTo>
                  <a:lnTo>
                    <a:pt x="0" y="0"/>
                  </a:lnTo>
                  <a:lnTo>
                    <a:pt x="1971674" y="0"/>
                  </a:lnTo>
                  <a:lnTo>
                    <a:pt x="1971674" y="6191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81262" y="5048250"/>
              <a:ext cx="9001125" cy="619125"/>
            </a:xfrm>
            <a:custGeom>
              <a:avLst/>
              <a:gdLst/>
              <a:ahLst/>
              <a:cxnLst/>
              <a:rect l="l" t="t" r="r" b="b"/>
              <a:pathLst>
                <a:path w="9001125" h="619125">
                  <a:moveTo>
                    <a:pt x="9001125" y="0"/>
                  </a:moveTo>
                  <a:lnTo>
                    <a:pt x="6753225" y="0"/>
                  </a:lnTo>
                  <a:lnTo>
                    <a:pt x="4505325" y="0"/>
                  </a:lnTo>
                  <a:lnTo>
                    <a:pt x="2257425" y="0"/>
                  </a:lnTo>
                  <a:lnTo>
                    <a:pt x="0" y="0"/>
                  </a:lnTo>
                  <a:lnTo>
                    <a:pt x="0" y="619125"/>
                  </a:lnTo>
                  <a:lnTo>
                    <a:pt x="2257425" y="619125"/>
                  </a:lnTo>
                  <a:lnTo>
                    <a:pt x="4505325" y="619125"/>
                  </a:lnTo>
                  <a:lnTo>
                    <a:pt x="6753225" y="619125"/>
                  </a:lnTo>
                  <a:lnTo>
                    <a:pt x="8924925" y="619125"/>
                  </a:lnTo>
                  <a:lnTo>
                    <a:pt x="8932431" y="618769"/>
                  </a:lnTo>
                  <a:lnTo>
                    <a:pt x="8973248" y="601865"/>
                  </a:lnTo>
                  <a:lnTo>
                    <a:pt x="8997874" y="565023"/>
                  </a:lnTo>
                  <a:lnTo>
                    <a:pt x="9001125" y="542925"/>
                  </a:lnTo>
                  <a:lnTo>
                    <a:pt x="9001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09599" y="2185987"/>
          <a:ext cx="11049000" cy="285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2252979"/>
                <a:gridCol w="2252979"/>
                <a:gridCol w="2248534"/>
                <a:gridCol w="2248534"/>
              </a:tblGrid>
              <a:tr h="485140">
                <a:tc>
                  <a:txBody>
                    <a:bodyPr/>
                    <a:lstStyle/>
                    <a:p>
                      <a:pPr marL="65214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500" spc="-155" b="1">
                          <a:solidFill>
                            <a:srgbClr val="FFFFFF"/>
                          </a:solidFill>
                          <a:latin typeface="BIZ UDPGothic"/>
                          <a:cs typeface="BIZ UDPGothic"/>
                        </a:rPr>
                        <a:t>比較項目</a:t>
                      </a:r>
                      <a:endParaRPr sz="1500">
                        <a:latin typeface="BIZ UDPGothic"/>
                        <a:cs typeface="BIZ UDPGothic"/>
                      </a:endParaRPr>
                    </a:p>
                  </a:txBody>
                  <a:tcPr marL="0" marR="0" marB="0" marT="11430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600" spc="-7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Midjourney</a:t>
                      </a:r>
                      <a:endParaRPr sz="1600">
                        <a:latin typeface="Noto Sans JP"/>
                        <a:cs typeface="Noto Sans JP"/>
                      </a:endParaRPr>
                    </a:p>
                  </a:txBody>
                  <a:tcPr marL="0" marR="0" marB="0" marT="101600">
                    <a:solidFill>
                      <a:srgbClr val="3B8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600" spc="-19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DALL-</a:t>
                      </a:r>
                      <a:r>
                        <a:rPr dirty="0" sz="1600" spc="-18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E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3</a:t>
                      </a:r>
                      <a:endParaRPr sz="1600">
                        <a:latin typeface="Noto Sans JP"/>
                        <a:cs typeface="Noto Sans JP"/>
                      </a:endParaRPr>
                    </a:p>
                  </a:txBody>
                  <a:tcPr marL="0" marR="0" marB="0" marT="101600">
                    <a:solidFill>
                      <a:srgbClr val="3B8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600" spc="-170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Stable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Diffusion</a:t>
                      </a:r>
                      <a:endParaRPr sz="1600">
                        <a:latin typeface="Noto Sans JP"/>
                        <a:cs typeface="Noto Sans JP"/>
                      </a:endParaRPr>
                    </a:p>
                  </a:txBody>
                  <a:tcPr marL="0" marR="0" marB="0" marT="101600">
                    <a:solidFill>
                      <a:srgbClr val="3B8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600" spc="-170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Google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Noto Sans JP"/>
                          <a:cs typeface="Noto Sans JP"/>
                        </a:rPr>
                        <a:t>Imagen</a:t>
                      </a:r>
                      <a:endParaRPr sz="1600">
                        <a:latin typeface="Noto Sans JP"/>
                        <a:cs typeface="Noto Sans JP"/>
                      </a:endParaRPr>
                    </a:p>
                  </a:txBody>
                  <a:tcPr marL="0" marR="0" marB="0" marT="101600"/>
                </a:tc>
              </a:tr>
              <a:tr h="861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dirty="0" sz="1400" spc="-114" b="1">
                          <a:solidFill>
                            <a:srgbClr val="1F2937"/>
                          </a:solidFill>
                          <a:latin typeface="BIZ UDPGothic"/>
                          <a:cs typeface="BIZ UDPGothic"/>
                        </a:rPr>
                        <a:t>画質</a:t>
                      </a:r>
                      <a:endParaRPr sz="1400">
                        <a:latin typeface="BIZ UDPGothic"/>
                        <a:cs typeface="BIZ UDPGothic"/>
                      </a:endParaRPr>
                    </a:p>
                  </a:txBody>
                  <a:tcPr marL="0" marR="0" marB="0" marT="125095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400" spc="-160">
                          <a:latin typeface="SimSun"/>
                          <a:cs typeface="SimSun"/>
                        </a:rPr>
                        <a:t>芸術性に優れた高品質画像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55">
                          <a:latin typeface="SimSun"/>
                          <a:cs typeface="SimSun"/>
                        </a:rPr>
                        <a:t>精密かつ正確な表現力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41400" marR="165735" indent="-873125">
                        <a:lnSpc>
                          <a:spcPct val="111600"/>
                        </a:lnSpc>
                      </a:pPr>
                      <a:r>
                        <a:rPr dirty="0" sz="1400" spc="-175">
                          <a:latin typeface="SimSun"/>
                          <a:cs typeface="SimSun"/>
                        </a:rPr>
                        <a:t>モデルによって品質に差あ</a:t>
                      </a:r>
                      <a:r>
                        <a:rPr dirty="0" sz="1400" spc="-50">
                          <a:latin typeface="SimSun"/>
                          <a:cs typeface="SimSun"/>
                        </a:rPr>
                        <a:t>り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62230"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60">
                          <a:latin typeface="SimSun"/>
                          <a:cs typeface="SimSun"/>
                        </a:rPr>
                        <a:t>フォトリアルな高品質画像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dirty="0" sz="1400" spc="-110" b="1">
                          <a:solidFill>
                            <a:srgbClr val="1F2937"/>
                          </a:solidFill>
                          <a:latin typeface="BIZ UDPGothic"/>
                          <a:cs typeface="BIZ UDPGothic"/>
                        </a:rPr>
                        <a:t>生成スピード</a:t>
                      </a:r>
                      <a:endParaRPr sz="1400">
                        <a:latin typeface="BIZ UDPGothic"/>
                        <a:cs typeface="BIZ UDPGothic"/>
                      </a:endParaRPr>
                    </a:p>
                  </a:txBody>
                  <a:tcPr marL="0" marR="0" marB="0" marT="1587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400" spc="-204">
                          <a:latin typeface="SimSun"/>
                          <a:cs typeface="SimSun"/>
                        </a:rPr>
                        <a:t>混雑時は待ち 時間あり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9207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60">
                          <a:latin typeface="SimSun"/>
                          <a:cs typeface="SimSun"/>
                        </a:rPr>
                        <a:t>高速な生成、安定した応答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9207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55">
                          <a:latin typeface="SimSun"/>
                          <a:cs typeface="SimSun"/>
                        </a:rPr>
                        <a:t>ローカル環境では最速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9207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60">
                          <a:latin typeface="SimSun"/>
                          <a:cs typeface="SimSun"/>
                        </a:rPr>
                        <a:t>速度と品質のバランス良好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9207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</a:tr>
              <a:tr h="875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dirty="0" sz="1400" spc="-135" b="1">
                          <a:solidFill>
                            <a:srgbClr val="1F2937"/>
                          </a:solidFill>
                          <a:latin typeface="BIZ UDPGothic"/>
                          <a:cs typeface="BIZ UDPGothic"/>
                        </a:rPr>
                        <a:t>使いやすさ</a:t>
                      </a:r>
                      <a:endParaRPr sz="1400">
                        <a:latin typeface="BIZ UDPGothic"/>
                        <a:cs typeface="BIZ UDPGothic"/>
                      </a:endParaRPr>
                    </a:p>
                  </a:txBody>
                  <a:tcPr marL="0" marR="0" marB="0" marT="13970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47750" marR="196215" indent="-840740">
                        <a:lnSpc>
                          <a:spcPct val="114900"/>
                        </a:lnSpc>
                      </a:pPr>
                      <a:r>
                        <a:rPr dirty="0" sz="1450" spc="-114">
                          <a:latin typeface="Noto Sans JP"/>
                          <a:cs typeface="Noto Sans JP"/>
                        </a:rPr>
                        <a:t>Discord</a:t>
                      </a:r>
                      <a:r>
                        <a:rPr dirty="0" sz="1400" spc="-155">
                          <a:latin typeface="SimSun"/>
                          <a:cs typeface="SimSun"/>
                        </a:rPr>
                        <a:t>連携、独自コマン</a:t>
                      </a:r>
                      <a:r>
                        <a:rPr dirty="0" sz="1400" spc="-50">
                          <a:latin typeface="SimSun"/>
                          <a:cs typeface="SimSun"/>
                        </a:rPr>
                        <a:t>ド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5270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60">
                          <a:latin typeface="SimSun"/>
                          <a:cs typeface="SimSun"/>
                        </a:rPr>
                        <a:t>自然言語プロンプトで簡単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55">
                          <a:latin typeface="SimSun"/>
                          <a:cs typeface="SimSun"/>
                        </a:rPr>
                        <a:t>技術的知識が必要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70">
                          <a:latin typeface="SimSun"/>
                          <a:cs typeface="SimSun"/>
                        </a:rPr>
                        <a:t>直感的なインターフェース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B="0" marT="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 descr=""/>
          <p:cNvGrpSpPr/>
          <p:nvPr/>
        </p:nvGrpSpPr>
        <p:grpSpPr>
          <a:xfrm>
            <a:off x="3254573" y="2905124"/>
            <a:ext cx="911225" cy="153035"/>
            <a:chOff x="3254573" y="2905124"/>
            <a:chExt cx="911225" cy="15303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4573" y="2905124"/>
              <a:ext cx="158472" cy="15299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073" y="2905124"/>
              <a:ext cx="158472" cy="15299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048" y="2905124"/>
              <a:ext cx="158472" cy="15299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6548" y="2905124"/>
              <a:ext cx="158472" cy="15299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7048" y="2905124"/>
              <a:ext cx="158472" cy="152995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5502473" y="2905124"/>
            <a:ext cx="911225" cy="153035"/>
            <a:chOff x="5502473" y="2905124"/>
            <a:chExt cx="911225" cy="15303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473" y="2905124"/>
              <a:ext cx="158472" cy="15299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973" y="2905124"/>
              <a:ext cx="158472" cy="15299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3473" y="2905124"/>
              <a:ext cx="158472" cy="15299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448" y="2905124"/>
              <a:ext cx="158472" cy="15299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948" y="2905124"/>
              <a:ext cx="158472" cy="152995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9897" y="2790824"/>
            <a:ext cx="158472" cy="15299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872" y="2790824"/>
            <a:ext cx="158472" cy="15299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1372" y="2790824"/>
            <a:ext cx="158472" cy="15299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2967" y="2790824"/>
            <a:ext cx="158045" cy="15281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2347" y="2790824"/>
            <a:ext cx="158472" cy="152995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10007799" y="2905124"/>
            <a:ext cx="901700" cy="153035"/>
            <a:chOff x="10007799" y="2905124"/>
            <a:chExt cx="901700" cy="153035"/>
          </a:xfrm>
        </p:grpSpPr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7799" y="2905124"/>
              <a:ext cx="158472" cy="15299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8774" y="2905124"/>
              <a:ext cx="158472" cy="15299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9274" y="2905124"/>
              <a:ext cx="158472" cy="15299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9774" y="2905124"/>
              <a:ext cx="158472" cy="15299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0749" y="2905124"/>
              <a:ext cx="158472" cy="152995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3254573" y="3657600"/>
            <a:ext cx="911225" cy="153035"/>
            <a:chOff x="3254573" y="3657600"/>
            <a:chExt cx="911225" cy="153035"/>
          </a:xfrm>
        </p:grpSpPr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4573" y="3657600"/>
              <a:ext cx="158472" cy="15299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073" y="3657600"/>
              <a:ext cx="158472" cy="15299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048" y="3657600"/>
              <a:ext cx="158472" cy="15299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667" y="3657600"/>
              <a:ext cx="158045" cy="152816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7167" y="3657600"/>
              <a:ext cx="158045" cy="152816"/>
            </a:xfrm>
            <a:prstGeom prst="rect">
              <a:avLst/>
            </a:prstGeom>
          </p:spPr>
        </p:pic>
      </p:grpSp>
      <p:pic>
        <p:nvPicPr>
          <p:cNvPr id="40" name="object 4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2473" y="3657600"/>
            <a:ext cx="158472" cy="152995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2973" y="3657600"/>
            <a:ext cx="158472" cy="15299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3473" y="3657600"/>
            <a:ext cx="158472" cy="15299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4448" y="3657600"/>
            <a:ext cx="158472" cy="15299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5067" y="3657600"/>
            <a:ext cx="158045" cy="15281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9897" y="3657600"/>
            <a:ext cx="158472" cy="15299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872" y="3657600"/>
            <a:ext cx="158472" cy="15299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1372" y="3657600"/>
            <a:ext cx="158472" cy="15299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2347" y="3657600"/>
            <a:ext cx="158472" cy="152995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2847" y="3657600"/>
            <a:ext cx="158472" cy="152995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7799" y="3657600"/>
            <a:ext cx="158472" cy="152995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8774" y="3657600"/>
            <a:ext cx="158472" cy="152995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9274" y="3657600"/>
            <a:ext cx="158472" cy="152995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9773" y="3657600"/>
            <a:ext cx="158472" cy="152995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50867" y="3657600"/>
            <a:ext cx="158045" cy="152816"/>
          </a:xfrm>
          <a:prstGeom prst="rect">
            <a:avLst/>
          </a:prstGeom>
        </p:spPr>
      </p:pic>
      <p:grpSp>
        <p:nvGrpSpPr>
          <p:cNvPr id="55" name="object 55" descr=""/>
          <p:cNvGrpSpPr/>
          <p:nvPr/>
        </p:nvGrpSpPr>
        <p:grpSpPr>
          <a:xfrm>
            <a:off x="3254573" y="4286250"/>
            <a:ext cx="911225" cy="153035"/>
            <a:chOff x="3254573" y="4286250"/>
            <a:chExt cx="911225" cy="153035"/>
          </a:xfrm>
        </p:grpSpPr>
        <p:pic>
          <p:nvPicPr>
            <p:cNvPr id="56" name="object 5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4573" y="4286250"/>
              <a:ext cx="158472" cy="15299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073" y="4286250"/>
              <a:ext cx="158472" cy="15299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048" y="4286250"/>
              <a:ext cx="158472" cy="152995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6548" y="4286250"/>
              <a:ext cx="158472" cy="15299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7167" y="4286250"/>
              <a:ext cx="158045" cy="152816"/>
            </a:xfrm>
            <a:prstGeom prst="rect">
              <a:avLst/>
            </a:prstGeom>
          </p:spPr>
        </p:pic>
      </p:grpSp>
      <p:grpSp>
        <p:nvGrpSpPr>
          <p:cNvPr id="61" name="object 61" descr=""/>
          <p:cNvGrpSpPr/>
          <p:nvPr/>
        </p:nvGrpSpPr>
        <p:grpSpPr>
          <a:xfrm>
            <a:off x="5502473" y="4410075"/>
            <a:ext cx="911225" cy="153035"/>
            <a:chOff x="5502473" y="4410075"/>
            <a:chExt cx="911225" cy="153035"/>
          </a:xfrm>
        </p:grpSpPr>
        <p:pic>
          <p:nvPicPr>
            <p:cNvPr id="62" name="object 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473" y="4410075"/>
              <a:ext cx="158472" cy="152995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973" y="4410075"/>
              <a:ext cx="158472" cy="152995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3473" y="4410075"/>
              <a:ext cx="158472" cy="15299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448" y="4410075"/>
              <a:ext cx="158472" cy="15299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948" y="4410075"/>
              <a:ext cx="158472" cy="152995"/>
            </a:xfrm>
            <a:prstGeom prst="rect">
              <a:avLst/>
            </a:prstGeom>
          </p:spPr>
        </p:pic>
      </p:grpSp>
      <p:grpSp>
        <p:nvGrpSpPr>
          <p:cNvPr id="67" name="object 67" descr=""/>
          <p:cNvGrpSpPr/>
          <p:nvPr/>
        </p:nvGrpSpPr>
        <p:grpSpPr>
          <a:xfrm>
            <a:off x="7759897" y="4410075"/>
            <a:ext cx="901700" cy="153035"/>
            <a:chOff x="7759897" y="4410075"/>
            <a:chExt cx="901700" cy="153035"/>
          </a:xfrm>
        </p:grpSpPr>
        <p:pic>
          <p:nvPicPr>
            <p:cNvPr id="68" name="object 6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9897" y="4410075"/>
              <a:ext cx="158472" cy="152995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0872" y="4410075"/>
              <a:ext cx="158472" cy="15299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1491" y="4410075"/>
              <a:ext cx="158045" cy="152816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2466" y="4410075"/>
              <a:ext cx="158045" cy="152816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2966" y="4410075"/>
              <a:ext cx="158045" cy="152816"/>
            </a:xfrm>
            <a:prstGeom prst="rect">
              <a:avLst/>
            </a:prstGeom>
          </p:spPr>
        </p:pic>
      </p:grpSp>
      <p:grpSp>
        <p:nvGrpSpPr>
          <p:cNvPr id="73" name="object 73" descr=""/>
          <p:cNvGrpSpPr/>
          <p:nvPr/>
        </p:nvGrpSpPr>
        <p:grpSpPr>
          <a:xfrm>
            <a:off x="10007799" y="4410075"/>
            <a:ext cx="901700" cy="153035"/>
            <a:chOff x="10007799" y="4410075"/>
            <a:chExt cx="901700" cy="153035"/>
          </a:xfrm>
        </p:grpSpPr>
        <p:pic>
          <p:nvPicPr>
            <p:cNvPr id="74" name="object 7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7799" y="4410075"/>
              <a:ext cx="158472" cy="152995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8774" y="4410075"/>
              <a:ext cx="158472" cy="152995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9274" y="4410075"/>
              <a:ext cx="158472" cy="152995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9774" y="4410075"/>
              <a:ext cx="158472" cy="152995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0749" y="4410075"/>
              <a:ext cx="158472" cy="152995"/>
            </a:xfrm>
            <a:prstGeom prst="rect">
              <a:avLst/>
            </a:prstGeom>
          </p:spPr>
        </p:pic>
      </p:grpSp>
      <p:sp>
        <p:nvSpPr>
          <p:cNvPr id="79" name="object 79" descr=""/>
          <p:cNvSpPr txBox="1"/>
          <p:nvPr/>
        </p:nvSpPr>
        <p:spPr>
          <a:xfrm>
            <a:off x="749299" y="5226309"/>
            <a:ext cx="66484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140" b="1">
                <a:solidFill>
                  <a:srgbClr val="1F2937"/>
                </a:solidFill>
                <a:latin typeface="BIZ UDPGothic"/>
                <a:cs typeface="BIZ UDPGothic"/>
              </a:rPr>
              <a:t>総合評価</a:t>
            </a:r>
            <a:endParaRPr sz="1400">
              <a:latin typeface="BIZ UDPGothic"/>
              <a:cs typeface="BIZ UDPGothic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3254573" y="5162549"/>
            <a:ext cx="911225" cy="153035"/>
            <a:chOff x="3254573" y="5162549"/>
            <a:chExt cx="911225" cy="153035"/>
          </a:xfrm>
        </p:grpSpPr>
        <p:pic>
          <p:nvPicPr>
            <p:cNvPr id="81" name="object 8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4573" y="5162549"/>
              <a:ext cx="158472" cy="152995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073" y="5162549"/>
              <a:ext cx="158472" cy="152995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048" y="5162549"/>
              <a:ext cx="158472" cy="152995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6548" y="5162549"/>
              <a:ext cx="158472" cy="152995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7048" y="5162549"/>
              <a:ext cx="158472" cy="152995"/>
            </a:xfrm>
            <a:prstGeom prst="rect">
              <a:avLst/>
            </a:prstGeom>
          </p:spPr>
        </p:pic>
      </p:grpSp>
      <p:sp>
        <p:nvSpPr>
          <p:cNvPr id="86" name="object 86" descr=""/>
          <p:cNvSpPr txBox="1"/>
          <p:nvPr/>
        </p:nvSpPr>
        <p:spPr>
          <a:xfrm>
            <a:off x="3057177" y="5302509"/>
            <a:ext cx="130429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155">
                <a:latin typeface="SimSun"/>
                <a:cs typeface="SimSun"/>
              </a:rPr>
              <a:t>芸術的表現に最適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5502473" y="5162549"/>
            <a:ext cx="911225" cy="153035"/>
            <a:chOff x="5502473" y="5162549"/>
            <a:chExt cx="911225" cy="153035"/>
          </a:xfrm>
        </p:grpSpPr>
        <p:pic>
          <p:nvPicPr>
            <p:cNvPr id="88" name="object 8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473" y="5162549"/>
              <a:ext cx="158472" cy="152995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973" y="5162549"/>
              <a:ext cx="158472" cy="152995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3473" y="5162549"/>
              <a:ext cx="158472" cy="152995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448" y="5162549"/>
              <a:ext cx="158472" cy="152995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948" y="5162549"/>
              <a:ext cx="158472" cy="152995"/>
            </a:xfrm>
            <a:prstGeom prst="rect">
              <a:avLst/>
            </a:prstGeom>
          </p:spPr>
        </p:pic>
      </p:grpSp>
      <p:sp>
        <p:nvSpPr>
          <p:cNvPr id="93" name="object 93" descr=""/>
          <p:cNvSpPr txBox="1"/>
          <p:nvPr/>
        </p:nvSpPr>
        <p:spPr>
          <a:xfrm>
            <a:off x="5146724" y="5302509"/>
            <a:ext cx="162433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165">
                <a:latin typeface="SimSun"/>
                <a:cs typeface="SimSun"/>
              </a:rPr>
              <a:t>汎用性と使いやすさ</a:t>
            </a:r>
            <a:r>
              <a:rPr dirty="0" sz="1400" spc="90">
                <a:latin typeface="Lucida Sans Unicode"/>
                <a:cs typeface="Lucida Sans Unicode"/>
              </a:rPr>
              <a:t>◎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7759897" y="5162549"/>
            <a:ext cx="901700" cy="153035"/>
            <a:chOff x="7759897" y="5162549"/>
            <a:chExt cx="901700" cy="153035"/>
          </a:xfrm>
        </p:grpSpPr>
        <p:pic>
          <p:nvPicPr>
            <p:cNvPr id="95" name="object 9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9897" y="5162549"/>
              <a:ext cx="158472" cy="152995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0872" y="5162549"/>
              <a:ext cx="158472" cy="152995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1372" y="5162549"/>
              <a:ext cx="158472" cy="152995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2347" y="5162549"/>
              <a:ext cx="158472" cy="152995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2966" y="5162549"/>
              <a:ext cx="158045" cy="152816"/>
            </a:xfrm>
            <a:prstGeom prst="rect">
              <a:avLst/>
            </a:prstGeom>
          </p:spPr>
        </p:pic>
      </p:grpSp>
      <p:sp>
        <p:nvSpPr>
          <p:cNvPr id="100" name="object 100" descr=""/>
          <p:cNvSpPr txBox="1"/>
          <p:nvPr/>
        </p:nvSpPr>
        <p:spPr>
          <a:xfrm>
            <a:off x="7318722" y="5302509"/>
            <a:ext cx="177927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165">
                <a:latin typeface="SimSun"/>
                <a:cs typeface="SimSun"/>
              </a:rPr>
              <a:t>カスタマイズ性に優れる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10007799" y="5162549"/>
            <a:ext cx="901700" cy="153035"/>
            <a:chOff x="10007799" y="5162549"/>
            <a:chExt cx="901700" cy="153035"/>
          </a:xfrm>
        </p:grpSpPr>
        <p:pic>
          <p:nvPicPr>
            <p:cNvPr id="102" name="object 10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7799" y="5162549"/>
              <a:ext cx="158472" cy="152995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8774" y="5162549"/>
              <a:ext cx="158472" cy="152995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9274" y="5162549"/>
              <a:ext cx="158472" cy="152995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9774" y="5162549"/>
              <a:ext cx="158472" cy="152995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0749" y="5162549"/>
              <a:ext cx="158472" cy="152995"/>
            </a:xfrm>
            <a:prstGeom prst="rect">
              <a:avLst/>
            </a:prstGeom>
          </p:spPr>
        </p:pic>
      </p:grpSp>
      <p:sp>
        <p:nvSpPr>
          <p:cNvPr id="107" name="object 107" descr=""/>
          <p:cNvSpPr txBox="1"/>
          <p:nvPr/>
        </p:nvSpPr>
        <p:spPr>
          <a:xfrm>
            <a:off x="9647287" y="5302509"/>
            <a:ext cx="162115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165">
                <a:latin typeface="SimSun"/>
                <a:cs typeface="SimSun"/>
              </a:rPr>
              <a:t>バランスの取れた性能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596899" y="5886737"/>
            <a:ext cx="833818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10" i="1">
                <a:solidFill>
                  <a:srgbClr val="6A7280"/>
                </a:solidFill>
                <a:latin typeface="Meiryo"/>
                <a:cs typeface="Meiryo"/>
              </a:rPr>
              <a:t>※評価は</a:t>
            </a:r>
            <a:r>
              <a:rPr dirty="0" sz="1350" spc="-90" i="1">
                <a:solidFill>
                  <a:srgbClr val="6A7280"/>
                </a:solidFill>
                <a:latin typeface="Arial"/>
                <a:cs typeface="Arial"/>
              </a:rPr>
              <a:t>2025</a:t>
            </a:r>
            <a:r>
              <a:rPr dirty="0" sz="1400" spc="-210" i="1">
                <a:solidFill>
                  <a:srgbClr val="6A7280"/>
                </a:solidFill>
                <a:latin typeface="Meiryo"/>
                <a:cs typeface="Meiryo"/>
              </a:rPr>
              <a:t>年</a:t>
            </a:r>
            <a:r>
              <a:rPr dirty="0" sz="1350" spc="-90" i="1">
                <a:solidFill>
                  <a:srgbClr val="6A7280"/>
                </a:solidFill>
                <a:latin typeface="Arial"/>
                <a:cs typeface="Arial"/>
              </a:rPr>
              <a:t>7</a:t>
            </a:r>
            <a:r>
              <a:rPr dirty="0" sz="1400" spc="-235" i="1">
                <a:solidFill>
                  <a:srgbClr val="6A7280"/>
                </a:solidFill>
                <a:latin typeface="Meiryo"/>
                <a:cs typeface="Meiryo"/>
              </a:rPr>
              <a:t>月時点の一般的な評価であり、各ツールのアップデートや利用環境によって変動する可能性があります。</a:t>
            </a:r>
            <a:endParaRPr sz="1400">
              <a:latin typeface="Meiryo"/>
              <a:cs typeface="Meiryo"/>
            </a:endParaRPr>
          </a:p>
        </p:txBody>
      </p:sp>
      <p:grpSp>
        <p:nvGrpSpPr>
          <p:cNvPr id="109" name="object 109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110" name="object 110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12" name="object 1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09245"/>
            <a:ext cx="2692400" cy="5422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80"/>
              <a:t>料金体系の比較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1028699"/>
            <a:ext cx="1143000" cy="47625"/>
          </a:xfrm>
          <a:custGeom>
            <a:avLst/>
            <a:gdLst/>
            <a:ahLst/>
            <a:cxnLst/>
            <a:rect l="l" t="t" r="r" b="b"/>
            <a:pathLst>
              <a:path w="1143000" h="47625">
                <a:moveTo>
                  <a:pt x="1142999" y="47624"/>
                </a:moveTo>
                <a:lnTo>
                  <a:pt x="0" y="47624"/>
                </a:lnTo>
                <a:lnTo>
                  <a:pt x="0" y="0"/>
                </a:lnTo>
                <a:lnTo>
                  <a:pt x="1142999" y="0"/>
                </a:lnTo>
                <a:lnTo>
                  <a:pt x="1142999" y="47624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899" y="1349161"/>
            <a:ext cx="3528695" cy="7778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10400"/>
              </a:lnSpc>
              <a:spcBef>
                <a:spcPts val="65"/>
              </a:spcBef>
            </a:pP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各</a:t>
            </a:r>
            <a:r>
              <a:rPr dirty="0" sz="1450" spc="-7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画像生成ツールは異なる料金モデルを採用</a:t>
            </a:r>
            <a:r>
              <a:rPr dirty="0" sz="1500" spc="-215">
                <a:solidFill>
                  <a:srgbClr val="374050"/>
                </a:solidFill>
                <a:latin typeface="SimSun"/>
                <a:cs typeface="SimSun"/>
              </a:rPr>
              <a:t>しており、使用目的や頻度によって最適な選択</a:t>
            </a:r>
            <a:r>
              <a:rPr dirty="0" sz="1500" spc="-190">
                <a:solidFill>
                  <a:srgbClr val="374050"/>
                </a:solidFill>
                <a:latin typeface="SimSun"/>
                <a:cs typeface="SimSun"/>
              </a:rPr>
              <a:t>肢が変わります。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2323583"/>
            <a:ext cx="3507104" cy="55626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09245" marR="5080" indent="-297180">
              <a:lnSpc>
                <a:spcPct val="110700"/>
              </a:lnSpc>
              <a:spcBef>
                <a:spcPts val="145"/>
              </a:spcBef>
            </a:pPr>
            <a:r>
              <a:rPr dirty="0" sz="1600" spc="43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500" spc="-185" b="1">
                <a:solidFill>
                  <a:srgbClr val="374050"/>
                </a:solidFill>
                <a:latin typeface="BIZ UDPGothic"/>
                <a:cs typeface="BIZ UDPGothic"/>
              </a:rPr>
              <a:t>無料枠の有無</a:t>
            </a:r>
            <a:r>
              <a:rPr dirty="0" sz="1500" spc="-240">
                <a:solidFill>
                  <a:srgbClr val="374050"/>
                </a:solidFill>
                <a:latin typeface="SimSun"/>
                <a:cs typeface="SimSun"/>
              </a:rPr>
              <a:t>：多く のツールは限定機能ま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たは生成枚数制限付きで無料利用が可能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6899" y="3010249"/>
            <a:ext cx="3404870" cy="53657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09245" marR="5080" indent="-297180">
              <a:lnSpc>
                <a:spcPct val="106800"/>
              </a:lnSpc>
              <a:spcBef>
                <a:spcPts val="140"/>
              </a:spcBef>
            </a:pPr>
            <a:r>
              <a:rPr dirty="0" sz="1600" spc="47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500" spc="-105" b="1">
                <a:solidFill>
                  <a:srgbClr val="374050"/>
                </a:solidFill>
                <a:latin typeface="BIZ UDPGothic"/>
                <a:cs typeface="BIZ UDPGothic"/>
              </a:rPr>
              <a:t>サブスクリプション型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：月額</a:t>
            </a:r>
            <a:r>
              <a:rPr dirty="0" sz="1450" spc="-7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500" spc="-165">
                <a:solidFill>
                  <a:srgbClr val="374050"/>
                </a:solidFill>
                <a:latin typeface="SimSun"/>
                <a:cs typeface="SimSun"/>
              </a:rPr>
              <a:t>年額固定料</a:t>
            </a:r>
            <a:r>
              <a:rPr dirty="0" sz="1500" spc="-175">
                <a:solidFill>
                  <a:srgbClr val="374050"/>
                </a:solidFill>
                <a:latin typeface="SimSun"/>
                <a:cs typeface="SimSun"/>
              </a:rPr>
              <a:t>金で一定量の生成が可能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899" y="3686524"/>
            <a:ext cx="3507104" cy="53657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09245" marR="5080" indent="-297180">
              <a:lnSpc>
                <a:spcPct val="106800"/>
              </a:lnSpc>
              <a:spcBef>
                <a:spcPts val="140"/>
              </a:spcBef>
            </a:pPr>
            <a:r>
              <a:rPr dirty="0" sz="1600" spc="465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500" spc="-50" b="1">
                <a:solidFill>
                  <a:srgbClr val="374050"/>
                </a:solidFill>
                <a:latin typeface="BIZ UDPGothic"/>
                <a:cs typeface="BIZ UDPGothic"/>
              </a:rPr>
              <a:t>クレジット制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：使用した分だけ料金が発生</a:t>
            </a:r>
            <a:r>
              <a:rPr dirty="0" sz="1500" spc="-160">
                <a:solidFill>
                  <a:srgbClr val="374050"/>
                </a:solidFill>
                <a:latin typeface="SimSun"/>
                <a:cs typeface="SimSun"/>
              </a:rPr>
              <a:t>するモデル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6899" y="4362799"/>
            <a:ext cx="3507104" cy="53657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09245" marR="5080" indent="-297180">
              <a:lnSpc>
                <a:spcPct val="106800"/>
              </a:lnSpc>
              <a:spcBef>
                <a:spcPts val="140"/>
              </a:spcBef>
            </a:pPr>
            <a:r>
              <a:rPr dirty="0" sz="1600" spc="430" b="1">
                <a:solidFill>
                  <a:srgbClr val="3B81F5"/>
                </a:solidFill>
                <a:latin typeface="BIZ UDPGothic"/>
                <a:cs typeface="BIZ UDPGothic"/>
              </a:rPr>
              <a:t>▶ </a:t>
            </a:r>
            <a:r>
              <a:rPr dirty="0" sz="1500" spc="-185" b="1">
                <a:solidFill>
                  <a:srgbClr val="374050"/>
                </a:solidFill>
                <a:latin typeface="BIZ UDPGothic"/>
                <a:cs typeface="BIZ UDPGothic"/>
              </a:rPr>
              <a:t>商用利用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：ビジネス向けプランでは著作権</a:t>
            </a:r>
            <a:r>
              <a:rPr dirty="0" sz="1500" spc="-175">
                <a:solidFill>
                  <a:srgbClr val="374050"/>
                </a:solidFill>
                <a:latin typeface="SimSun"/>
                <a:cs typeface="SimSun"/>
              </a:rPr>
              <a:t>に関する権利が明確化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600574" y="1981199"/>
            <a:ext cx="1343025" cy="457200"/>
          </a:xfrm>
          <a:custGeom>
            <a:avLst/>
            <a:gdLst/>
            <a:ahLst/>
            <a:cxnLst/>
            <a:rect l="l" t="t" r="r" b="b"/>
            <a:pathLst>
              <a:path w="1343025" h="457200">
                <a:moveTo>
                  <a:pt x="1343024" y="457199"/>
                </a:moveTo>
                <a:lnTo>
                  <a:pt x="0" y="457199"/>
                </a:lnTo>
                <a:lnTo>
                  <a:pt x="0" y="76200"/>
                </a:lnTo>
                <a:lnTo>
                  <a:pt x="12829" y="33857"/>
                </a:lnTo>
                <a:lnTo>
                  <a:pt x="47039" y="5800"/>
                </a:lnTo>
                <a:lnTo>
                  <a:pt x="76200" y="0"/>
                </a:lnTo>
                <a:lnTo>
                  <a:pt x="1343024" y="0"/>
                </a:lnTo>
                <a:lnTo>
                  <a:pt x="1343024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867899" y="1981199"/>
            <a:ext cx="1714500" cy="457200"/>
          </a:xfrm>
          <a:custGeom>
            <a:avLst/>
            <a:gdLst/>
            <a:ahLst/>
            <a:cxnLst/>
            <a:rect l="l" t="t" r="r" b="b"/>
            <a:pathLst>
              <a:path w="1714500" h="457200">
                <a:moveTo>
                  <a:pt x="17144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638300" y="0"/>
                </a:lnTo>
                <a:lnTo>
                  <a:pt x="1645806" y="362"/>
                </a:lnTo>
                <a:lnTo>
                  <a:pt x="1686616" y="17266"/>
                </a:lnTo>
                <a:lnTo>
                  <a:pt x="1711237" y="54113"/>
                </a:lnTo>
                <a:lnTo>
                  <a:pt x="1714499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4600574" y="3286124"/>
            <a:ext cx="6981825" cy="657225"/>
            <a:chOff x="4600574" y="3286124"/>
            <a:chExt cx="6981825" cy="657225"/>
          </a:xfrm>
        </p:grpSpPr>
        <p:sp>
          <p:nvSpPr>
            <p:cNvPr id="12" name="object 12" descr=""/>
            <p:cNvSpPr/>
            <p:nvPr/>
          </p:nvSpPr>
          <p:spPr>
            <a:xfrm>
              <a:off x="4600562" y="3286124"/>
              <a:ext cx="6981825" cy="657225"/>
            </a:xfrm>
            <a:custGeom>
              <a:avLst/>
              <a:gdLst/>
              <a:ahLst/>
              <a:cxnLst/>
              <a:rect l="l" t="t" r="r" b="b"/>
              <a:pathLst>
                <a:path w="6981825" h="657225">
                  <a:moveTo>
                    <a:pt x="6981825" y="0"/>
                  </a:moveTo>
                  <a:lnTo>
                    <a:pt x="6981825" y="0"/>
                  </a:lnTo>
                  <a:lnTo>
                    <a:pt x="0" y="0"/>
                  </a:lnTo>
                  <a:lnTo>
                    <a:pt x="0" y="657225"/>
                  </a:lnTo>
                  <a:lnTo>
                    <a:pt x="6981825" y="65722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00562" y="3286124"/>
              <a:ext cx="6981825" cy="657225"/>
            </a:xfrm>
            <a:custGeom>
              <a:avLst/>
              <a:gdLst/>
              <a:ahLst/>
              <a:cxnLst/>
              <a:rect l="l" t="t" r="r" b="b"/>
              <a:pathLst>
                <a:path w="6981825" h="657225">
                  <a:moveTo>
                    <a:pt x="6981825" y="647700"/>
                  </a:moveTo>
                  <a:lnTo>
                    <a:pt x="6981825" y="647700"/>
                  </a:lnTo>
                  <a:lnTo>
                    <a:pt x="0" y="647700"/>
                  </a:lnTo>
                  <a:lnTo>
                    <a:pt x="0" y="657225"/>
                  </a:lnTo>
                  <a:lnTo>
                    <a:pt x="6981825" y="657225"/>
                  </a:lnTo>
                  <a:lnTo>
                    <a:pt x="6981825" y="647700"/>
                  </a:lnTo>
                  <a:close/>
                </a:path>
                <a:path w="6981825" h="657225">
                  <a:moveTo>
                    <a:pt x="6981825" y="0"/>
                  </a:moveTo>
                  <a:lnTo>
                    <a:pt x="69818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981825" y="952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600574" y="4581524"/>
            <a:ext cx="6981825" cy="666750"/>
            <a:chOff x="4600574" y="4581524"/>
            <a:chExt cx="6981825" cy="666750"/>
          </a:xfrm>
        </p:grpSpPr>
        <p:sp>
          <p:nvSpPr>
            <p:cNvPr id="15" name="object 15" descr=""/>
            <p:cNvSpPr/>
            <p:nvPr/>
          </p:nvSpPr>
          <p:spPr>
            <a:xfrm>
              <a:off x="4600562" y="4591049"/>
              <a:ext cx="6981825" cy="647700"/>
            </a:xfrm>
            <a:custGeom>
              <a:avLst/>
              <a:gdLst/>
              <a:ahLst/>
              <a:cxnLst/>
              <a:rect l="l" t="t" r="r" b="b"/>
              <a:pathLst>
                <a:path w="6981825" h="647700">
                  <a:moveTo>
                    <a:pt x="6981825" y="0"/>
                  </a:moveTo>
                  <a:lnTo>
                    <a:pt x="6981825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6981825" y="6477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00562" y="4581524"/>
              <a:ext cx="6981825" cy="666750"/>
            </a:xfrm>
            <a:custGeom>
              <a:avLst/>
              <a:gdLst/>
              <a:ahLst/>
              <a:cxnLst/>
              <a:rect l="l" t="t" r="r" b="b"/>
              <a:pathLst>
                <a:path w="6981825" h="666750">
                  <a:moveTo>
                    <a:pt x="6981825" y="657225"/>
                  </a:moveTo>
                  <a:lnTo>
                    <a:pt x="6981825" y="657225"/>
                  </a:lnTo>
                  <a:lnTo>
                    <a:pt x="0" y="657225"/>
                  </a:lnTo>
                  <a:lnTo>
                    <a:pt x="0" y="666750"/>
                  </a:lnTo>
                  <a:lnTo>
                    <a:pt x="6981825" y="666750"/>
                  </a:lnTo>
                  <a:lnTo>
                    <a:pt x="6981825" y="657225"/>
                  </a:lnTo>
                  <a:close/>
                </a:path>
                <a:path w="6981825" h="666750">
                  <a:moveTo>
                    <a:pt x="6981825" y="0"/>
                  </a:moveTo>
                  <a:lnTo>
                    <a:pt x="69818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981825" y="952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953843" y="2091563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FFFFFF"/>
                </a:solidFill>
                <a:latin typeface="Meiryo"/>
                <a:cs typeface="Meiryo"/>
              </a:rPr>
              <a:t>ツール</a:t>
            </a:r>
            <a:r>
              <a:rPr dirty="0" sz="1350" spc="-70" b="1">
                <a:solidFill>
                  <a:srgbClr val="FFFFFF"/>
                </a:solidFill>
                <a:latin typeface="BIZ UDPGothic"/>
                <a:cs typeface="BIZ UDPGothic"/>
              </a:rPr>
              <a:t>名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43599" y="1981199"/>
            <a:ext cx="3924300" cy="457200"/>
          </a:xfrm>
          <a:prstGeom prst="rect">
            <a:avLst/>
          </a:prstGeom>
          <a:solidFill>
            <a:srgbClr val="1D40AF"/>
          </a:solidFill>
        </p:spPr>
        <p:txBody>
          <a:bodyPr wrap="square" lIns="0" tIns="12382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975"/>
              </a:spcBef>
              <a:tabLst>
                <a:tab pos="1544955" algn="l"/>
                <a:tab pos="3186430" algn="l"/>
              </a:tabLst>
            </a:pPr>
            <a:r>
              <a:rPr dirty="0" sz="1350" spc="-170" b="1">
                <a:solidFill>
                  <a:srgbClr val="FFFFFF"/>
                </a:solidFill>
                <a:latin typeface="BIZ UDPGothic"/>
                <a:cs typeface="BIZ UDPGothic"/>
              </a:rPr>
              <a:t>無料</a:t>
            </a:r>
            <a:r>
              <a:rPr dirty="0" sz="1350" spc="-170" b="1">
                <a:solidFill>
                  <a:srgbClr val="FFFFFF"/>
                </a:solidFill>
                <a:latin typeface="Meiryo"/>
                <a:cs typeface="Meiryo"/>
              </a:rPr>
              <a:t>プラ</a:t>
            </a:r>
            <a:r>
              <a:rPr dirty="0" sz="1350" spc="-50" b="1">
                <a:solidFill>
                  <a:srgbClr val="FFFFFF"/>
                </a:solidFill>
                <a:latin typeface="Meiryo"/>
                <a:cs typeface="Meiryo"/>
              </a:rPr>
              <a:t>ン</a:t>
            </a:r>
            <a:r>
              <a:rPr dirty="0" sz="1350" b="1">
                <a:solidFill>
                  <a:srgbClr val="FFFFFF"/>
                </a:solidFill>
                <a:latin typeface="Meiryo"/>
                <a:cs typeface="Meiryo"/>
              </a:rPr>
              <a:t>	</a:t>
            </a:r>
            <a:r>
              <a:rPr dirty="0" sz="1350" spc="-170" b="1">
                <a:solidFill>
                  <a:srgbClr val="FFFFFF"/>
                </a:solidFill>
                <a:latin typeface="BIZ UDPGothic"/>
                <a:cs typeface="BIZ UDPGothic"/>
              </a:rPr>
              <a:t>有料</a:t>
            </a:r>
            <a:r>
              <a:rPr dirty="0" sz="1350" spc="-170" b="1">
                <a:solidFill>
                  <a:srgbClr val="FFFFFF"/>
                </a:solidFill>
                <a:latin typeface="Meiryo"/>
                <a:cs typeface="Meiryo"/>
              </a:rPr>
              <a:t>プラン</a:t>
            </a:r>
            <a:r>
              <a:rPr dirty="0" sz="1350" spc="515" b="1">
                <a:solidFill>
                  <a:srgbClr val="FFFFFF"/>
                </a:solidFill>
                <a:latin typeface="BIZ UDPGothic"/>
                <a:cs typeface="BIZ UDPGothic"/>
              </a:rPr>
              <a:t>（</a:t>
            </a:r>
            <a:r>
              <a:rPr dirty="0" sz="1350" spc="-170" b="1">
                <a:solidFill>
                  <a:srgbClr val="FFFFFF"/>
                </a:solidFill>
                <a:latin typeface="BIZ UDPGothic"/>
                <a:cs typeface="BIZ UDPGothic"/>
              </a:rPr>
              <a:t>月額</a:t>
            </a:r>
            <a:r>
              <a:rPr dirty="0" sz="1350" spc="465" b="1">
                <a:solidFill>
                  <a:srgbClr val="FFFFFF"/>
                </a:solidFill>
                <a:latin typeface="BIZ UDPGothic"/>
                <a:cs typeface="BIZ UDPGothic"/>
              </a:rPr>
              <a:t>）</a:t>
            </a:r>
            <a:r>
              <a:rPr dirty="0" sz="1350" b="1">
                <a:solidFill>
                  <a:srgbClr val="FFFFFF"/>
                </a:solidFill>
                <a:latin typeface="BIZ UDPGothic"/>
                <a:cs typeface="BIZ UDPGothic"/>
              </a:rPr>
              <a:t>	</a:t>
            </a:r>
            <a:r>
              <a:rPr dirty="0" sz="1350" spc="-170" b="1">
                <a:solidFill>
                  <a:srgbClr val="FFFFFF"/>
                </a:solidFill>
                <a:latin typeface="BIZ UDPGothic"/>
                <a:cs typeface="BIZ UDPGothic"/>
              </a:rPr>
              <a:t>商用利</a:t>
            </a:r>
            <a:r>
              <a:rPr dirty="0" sz="1350" spc="-50" b="1">
                <a:solidFill>
                  <a:srgbClr val="FFFFFF"/>
                </a:solidFill>
                <a:latin typeface="BIZ UDPGothic"/>
                <a:cs typeface="BIZ UDPGothic"/>
              </a:rPr>
              <a:t>用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331449" y="2091563"/>
            <a:ext cx="787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FFFFFF"/>
                </a:solidFill>
                <a:latin typeface="BIZ UDPGothic"/>
                <a:cs typeface="BIZ UDPGothic"/>
              </a:rPr>
              <a:t>特徴</a:t>
            </a:r>
            <a:r>
              <a:rPr dirty="0" sz="1350" spc="730" b="1">
                <a:solidFill>
                  <a:srgbClr val="FFFFFF"/>
                </a:solidFill>
                <a:latin typeface="Meiryo"/>
                <a:cs typeface="Meiryo"/>
              </a:rPr>
              <a:t>‧</a:t>
            </a:r>
            <a:r>
              <a:rPr dirty="0" sz="1350" spc="-120" b="1">
                <a:solidFill>
                  <a:srgbClr val="FFFFFF"/>
                </a:solidFill>
                <a:latin typeface="BIZ UDPGothic"/>
                <a:cs typeface="BIZ UDPGothic"/>
              </a:rPr>
              <a:t>制限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75262" y="2745267"/>
            <a:ext cx="792480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25" b="1">
                <a:latin typeface="Noto Sans JP"/>
                <a:cs typeface="Noto Sans JP"/>
              </a:rPr>
              <a:t>Midjourney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94362" y="2756484"/>
            <a:ext cx="2997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95">
                <a:solidFill>
                  <a:srgbClr val="DB2525"/>
                </a:solidFill>
                <a:latin typeface="SimSun"/>
                <a:cs typeface="SimSun"/>
              </a:rPr>
              <a:t>なし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693917" y="2534182"/>
            <a:ext cx="962025" cy="6362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 indent="-635">
              <a:lnSpc>
                <a:spcPct val="103400"/>
              </a:lnSpc>
              <a:spcBef>
                <a:spcPts val="65"/>
              </a:spcBef>
            </a:pPr>
            <a:r>
              <a:rPr dirty="0" sz="1300" spc="-120" b="1">
                <a:solidFill>
                  <a:srgbClr val="1D40AF"/>
                </a:solidFill>
                <a:latin typeface="Noto Sans JP"/>
                <a:cs typeface="Noto Sans JP"/>
              </a:rPr>
              <a:t>Basic:</a:t>
            </a:r>
            <a:r>
              <a:rPr dirty="0" sz="1300" spc="-25" b="1">
                <a:solidFill>
                  <a:srgbClr val="1D40AF"/>
                </a:solidFill>
                <a:latin typeface="Noto Sans JP"/>
                <a:cs typeface="Noto Sans JP"/>
              </a:rPr>
              <a:t> $10 </a:t>
            </a:r>
            <a:r>
              <a:rPr dirty="0" sz="1300" spc="-140" b="1">
                <a:solidFill>
                  <a:srgbClr val="1D40AF"/>
                </a:solidFill>
                <a:latin typeface="Noto Sans JP"/>
                <a:cs typeface="Noto Sans JP"/>
              </a:rPr>
              <a:t>Standard:</a:t>
            </a:r>
            <a:r>
              <a:rPr dirty="0" sz="1300" spc="-3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125" b="1">
                <a:solidFill>
                  <a:srgbClr val="1D40AF"/>
                </a:solidFill>
                <a:latin typeface="Noto Sans JP"/>
                <a:cs typeface="Noto Sans JP"/>
              </a:rPr>
              <a:t>$30</a:t>
            </a:r>
            <a:r>
              <a:rPr dirty="0" sz="1300" spc="50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125" b="1">
                <a:solidFill>
                  <a:srgbClr val="1D40AF"/>
                </a:solidFill>
                <a:latin typeface="Noto Sans JP"/>
                <a:cs typeface="Noto Sans JP"/>
              </a:rPr>
              <a:t>Pro:</a:t>
            </a:r>
            <a:r>
              <a:rPr dirty="0" sz="1300" spc="-5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25" b="1">
                <a:solidFill>
                  <a:srgbClr val="1D40AF"/>
                </a:solidFill>
                <a:latin typeface="Noto Sans JP"/>
                <a:cs typeface="Noto Sans JP"/>
              </a:rPr>
              <a:t>$60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285188" y="2756484"/>
            <a:ext cx="2997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95" b="1">
                <a:solidFill>
                  <a:srgbClr val="049569"/>
                </a:solidFill>
                <a:latin typeface="BIZ UDPGothic"/>
                <a:cs typeface="BIZ UDPGothic"/>
              </a:rPr>
              <a:t>可能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027096" y="2638959"/>
            <a:ext cx="1396365" cy="436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5720" marR="5080" indent="-33655">
              <a:lnSpc>
                <a:spcPct val="107600"/>
              </a:lnSpc>
              <a:spcBef>
                <a:spcPts val="110"/>
              </a:spcBef>
            </a:pPr>
            <a:r>
              <a:rPr dirty="0" sz="1200" spc="-125">
                <a:latin typeface="SimSun"/>
                <a:cs typeface="SimSun"/>
              </a:rPr>
              <a:t>月間生成枚数制限あり</a:t>
            </a:r>
            <a:r>
              <a:rPr dirty="0" sz="1200" spc="-114">
                <a:latin typeface="SimSun"/>
                <a:cs typeface="SimSun"/>
              </a:rPr>
              <a:t> </a:t>
            </a:r>
            <a:r>
              <a:rPr dirty="0" sz="1300" spc="-135">
                <a:latin typeface="Noto Sans JP"/>
                <a:cs typeface="Noto Sans JP"/>
              </a:rPr>
              <a:t>Discord</a:t>
            </a:r>
            <a:r>
              <a:rPr dirty="0" sz="1200" spc="-114">
                <a:latin typeface="SimSun"/>
                <a:cs typeface="SimSun"/>
              </a:rPr>
              <a:t>経由での利用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980979" y="3497742"/>
            <a:ext cx="593725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-160" b="1">
                <a:latin typeface="Noto Sans JP"/>
                <a:cs typeface="Noto Sans JP"/>
              </a:rPr>
              <a:t>DALL-</a:t>
            </a:r>
            <a:r>
              <a:rPr dirty="0" sz="1300" spc="-150" b="1">
                <a:latin typeface="Noto Sans JP"/>
                <a:cs typeface="Noto Sans JP"/>
              </a:rPr>
              <a:t>E</a:t>
            </a:r>
            <a:r>
              <a:rPr dirty="0" sz="1300" spc="-10" b="1">
                <a:latin typeface="Noto Sans JP"/>
                <a:cs typeface="Noto Sans JP"/>
              </a:rPr>
              <a:t> </a:t>
            </a:r>
            <a:r>
              <a:rPr dirty="0" sz="1300" spc="-50" b="1">
                <a:latin typeface="Noto Sans JP"/>
                <a:cs typeface="Noto Sans JP"/>
              </a:rPr>
              <a:t>3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077544" y="3373850"/>
            <a:ext cx="1146175" cy="4514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23520" marR="5080" indent="-224154">
              <a:lnSpc>
                <a:spcPct val="113300"/>
              </a:lnSpc>
              <a:spcBef>
                <a:spcPts val="110"/>
              </a:spcBef>
            </a:pPr>
            <a:r>
              <a:rPr dirty="0" sz="1250" spc="-130" b="1">
                <a:solidFill>
                  <a:srgbClr val="049569"/>
                </a:solidFill>
                <a:latin typeface="Noto Sans JP"/>
                <a:cs typeface="Noto Sans JP"/>
              </a:rPr>
              <a:t>ChatGPT</a:t>
            </a:r>
            <a:r>
              <a:rPr dirty="0" sz="1200" spc="-120" b="1">
                <a:solidFill>
                  <a:srgbClr val="049569"/>
                </a:solidFill>
                <a:latin typeface="BIZ UDPGothic"/>
                <a:cs typeface="BIZ UDPGothic"/>
              </a:rPr>
              <a:t>無料版で</a:t>
            </a:r>
            <a:r>
              <a:rPr dirty="0" sz="1200" spc="-110" b="1">
                <a:solidFill>
                  <a:srgbClr val="049569"/>
                </a:solidFill>
                <a:latin typeface="BIZ UDPGothic"/>
                <a:cs typeface="BIZ UDPGothic"/>
              </a:rPr>
              <a:t>少量利用可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670155" y="3391432"/>
            <a:ext cx="1022350" cy="4362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R="5080" indent="200025">
              <a:lnSpc>
                <a:spcPct val="105800"/>
              </a:lnSpc>
              <a:spcBef>
                <a:spcPts val="30"/>
              </a:spcBef>
            </a:pPr>
            <a:r>
              <a:rPr dirty="0" sz="1300" spc="-114" b="1">
                <a:solidFill>
                  <a:srgbClr val="1D40AF"/>
                </a:solidFill>
                <a:latin typeface="Noto Sans JP"/>
                <a:cs typeface="Noto Sans JP"/>
              </a:rPr>
              <a:t>Plus:</a:t>
            </a:r>
            <a:r>
              <a:rPr dirty="0" sz="1300" spc="-4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25" b="1">
                <a:solidFill>
                  <a:srgbClr val="1D40AF"/>
                </a:solidFill>
                <a:latin typeface="Noto Sans JP"/>
                <a:cs typeface="Noto Sans JP"/>
              </a:rPr>
              <a:t>$20 </a:t>
            </a:r>
            <a:r>
              <a:rPr dirty="0" sz="1300" spc="-150" b="1">
                <a:solidFill>
                  <a:srgbClr val="1D40AF"/>
                </a:solidFill>
                <a:latin typeface="Noto Sans JP"/>
                <a:cs typeface="Noto Sans JP"/>
              </a:rPr>
              <a:t>(ChatGPT</a:t>
            </a:r>
            <a:r>
              <a:rPr dirty="0" sz="1300" spc="-1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110" b="1">
                <a:solidFill>
                  <a:srgbClr val="1D40AF"/>
                </a:solidFill>
                <a:latin typeface="Noto Sans JP"/>
                <a:cs typeface="Noto Sans JP"/>
              </a:rPr>
              <a:t>Plus)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297888" y="3508959"/>
            <a:ext cx="2870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-95" b="1">
                <a:solidFill>
                  <a:srgbClr val="049569"/>
                </a:solidFill>
                <a:latin typeface="BIZ UDPGothic"/>
                <a:cs typeface="BIZ UDPGothic"/>
              </a:rPr>
              <a:t>可能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010476" y="3382621"/>
            <a:ext cx="144208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marR="5080" indent="-281940">
              <a:lnSpc>
                <a:spcPct val="105800"/>
              </a:lnSpc>
              <a:spcBef>
                <a:spcPts val="100"/>
              </a:spcBef>
            </a:pPr>
            <a:r>
              <a:rPr dirty="0" sz="1300" spc="-140">
                <a:latin typeface="Noto Sans JP"/>
                <a:cs typeface="Noto Sans JP"/>
              </a:rPr>
              <a:t>OpenAI</a:t>
            </a:r>
            <a:r>
              <a:rPr dirty="0" sz="1200" spc="-120">
                <a:latin typeface="SimSun"/>
                <a:cs typeface="SimSun"/>
              </a:rPr>
              <a:t>アカウント必要</a:t>
            </a:r>
            <a:r>
              <a:rPr dirty="0" sz="1200" spc="-75">
                <a:latin typeface="SimSun"/>
                <a:cs typeface="SimSun"/>
              </a:rPr>
              <a:t> </a:t>
            </a:r>
            <a:r>
              <a:rPr dirty="0" sz="1300" spc="-170">
                <a:latin typeface="Noto Sans JP"/>
                <a:cs typeface="Noto Sans JP"/>
              </a:rPr>
              <a:t>GPT-</a:t>
            </a:r>
            <a:r>
              <a:rPr dirty="0" sz="1300" spc="-150">
                <a:latin typeface="Noto Sans JP"/>
                <a:cs typeface="Noto Sans JP"/>
              </a:rPr>
              <a:t>4o</a:t>
            </a:r>
            <a:r>
              <a:rPr dirty="0" sz="1200" spc="-100">
                <a:latin typeface="SimSun"/>
                <a:cs typeface="SimSun"/>
              </a:rPr>
              <a:t>と統合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725541" y="4145442"/>
            <a:ext cx="1092200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40" b="1">
                <a:latin typeface="Noto Sans JP"/>
                <a:cs typeface="Noto Sans JP"/>
              </a:rPr>
              <a:t>Stable</a:t>
            </a:r>
            <a:r>
              <a:rPr dirty="0" sz="1300" spc="-20" b="1">
                <a:latin typeface="Noto Sans JP"/>
                <a:cs typeface="Noto Sans JP"/>
              </a:rPr>
              <a:t> </a:t>
            </a:r>
            <a:r>
              <a:rPr dirty="0" sz="1300" spc="-110" b="1">
                <a:latin typeface="Noto Sans JP"/>
                <a:cs typeface="Noto Sans JP"/>
              </a:rPr>
              <a:t>Diffusion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073625" y="4036233"/>
            <a:ext cx="1141730" cy="4381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9525">
              <a:lnSpc>
                <a:spcPct val="111100"/>
              </a:lnSpc>
              <a:spcBef>
                <a:spcPts val="80"/>
              </a:spcBef>
            </a:pPr>
            <a:r>
              <a:rPr dirty="0" sz="1200" spc="-114" b="1">
                <a:solidFill>
                  <a:srgbClr val="049569"/>
                </a:solidFill>
                <a:latin typeface="BIZ UDPGothic"/>
                <a:cs typeface="BIZ UDPGothic"/>
              </a:rPr>
              <a:t>ローカル利用無料</a:t>
            </a:r>
            <a:r>
              <a:rPr dirty="0" sz="1200" spc="-50" b="1">
                <a:solidFill>
                  <a:srgbClr val="049569"/>
                </a:solidFill>
                <a:latin typeface="BIZ UDPGothic"/>
                <a:cs typeface="BIZ UDPGothic"/>
              </a:rPr>
              <a:t> </a:t>
            </a:r>
            <a:r>
              <a:rPr dirty="0" sz="1250" spc="-135" b="1">
                <a:solidFill>
                  <a:srgbClr val="049569"/>
                </a:solidFill>
                <a:latin typeface="Noto Sans JP"/>
                <a:cs typeface="Noto Sans JP"/>
              </a:rPr>
              <a:t>Web</a:t>
            </a:r>
            <a:r>
              <a:rPr dirty="0" sz="1200" spc="-114" b="1">
                <a:solidFill>
                  <a:srgbClr val="049569"/>
                </a:solidFill>
                <a:latin typeface="BIZ UDPGothic"/>
                <a:cs typeface="BIZ UDPGothic"/>
              </a:rPr>
              <a:t>版は制限あり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696448" y="4039132"/>
            <a:ext cx="956944" cy="4362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300" spc="-125" b="1">
                <a:solidFill>
                  <a:srgbClr val="1D40AF"/>
                </a:solidFill>
                <a:latin typeface="Noto Sans JP"/>
                <a:cs typeface="Noto Sans JP"/>
              </a:rPr>
              <a:t>DreamStudio:</a:t>
            </a:r>
            <a:endParaRPr sz="1300">
              <a:latin typeface="Noto Sans JP"/>
              <a:cs typeface="Noto Sans JP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300" spc="-150" b="1">
                <a:solidFill>
                  <a:srgbClr val="1D40AF"/>
                </a:solidFill>
                <a:latin typeface="Noto Sans JP"/>
                <a:cs typeface="Noto Sans JP"/>
              </a:rPr>
              <a:t>$10</a:t>
            </a:r>
            <a:r>
              <a:rPr dirty="0" sz="1200" spc="-50" b="1">
                <a:solidFill>
                  <a:srgbClr val="1D40AF"/>
                </a:solidFill>
                <a:latin typeface="BIZ UDPGothic"/>
                <a:cs typeface="BIZ UDPGothic"/>
              </a:rPr>
              <a:t>〜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285188" y="4156659"/>
            <a:ext cx="2997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95" b="1">
                <a:solidFill>
                  <a:srgbClr val="049569"/>
                </a:solidFill>
                <a:latin typeface="BIZ UDPGothic"/>
                <a:cs typeface="BIZ UDPGothic"/>
              </a:rPr>
              <a:t>可能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166250" y="4028323"/>
            <a:ext cx="111823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660">
              <a:lnSpc>
                <a:spcPct val="114599"/>
              </a:lnSpc>
              <a:spcBef>
                <a:spcPts val="95"/>
              </a:spcBef>
            </a:pPr>
            <a:r>
              <a:rPr dirty="0" sz="1200" spc="-140">
                <a:latin typeface="SimSun"/>
                <a:cs typeface="SimSun"/>
              </a:rPr>
              <a:t>オープンソースカスタマイズ自由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766369" y="4793142"/>
            <a:ext cx="1022985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-140" b="1">
                <a:latin typeface="Noto Sans JP"/>
                <a:cs typeface="Noto Sans JP"/>
              </a:rPr>
              <a:t>Google</a:t>
            </a:r>
            <a:r>
              <a:rPr dirty="0" sz="1300" spc="-25" b="1">
                <a:latin typeface="Noto Sans JP"/>
                <a:cs typeface="Noto Sans JP"/>
              </a:rPr>
              <a:t> </a:t>
            </a:r>
            <a:r>
              <a:rPr dirty="0" sz="1300" spc="-130" b="1">
                <a:latin typeface="Noto Sans JP"/>
                <a:cs typeface="Noto Sans JP"/>
              </a:rPr>
              <a:t>Imagen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301382" y="4669249"/>
            <a:ext cx="698500" cy="4514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R="5080" indent="33020">
              <a:lnSpc>
                <a:spcPct val="113300"/>
              </a:lnSpc>
              <a:spcBef>
                <a:spcPts val="110"/>
              </a:spcBef>
            </a:pPr>
            <a:r>
              <a:rPr dirty="0" sz="1250" spc="-114" b="1">
                <a:solidFill>
                  <a:srgbClr val="049569"/>
                </a:solidFill>
                <a:latin typeface="Noto Sans JP"/>
                <a:cs typeface="Noto Sans JP"/>
              </a:rPr>
              <a:t>Gemini</a:t>
            </a:r>
            <a:r>
              <a:rPr dirty="0" sz="1200" spc="-50" b="1">
                <a:solidFill>
                  <a:srgbClr val="049569"/>
                </a:solidFill>
                <a:latin typeface="BIZ UDPGothic"/>
                <a:cs typeface="BIZ UDPGothic"/>
              </a:rPr>
              <a:t>で</a:t>
            </a:r>
            <a:r>
              <a:rPr dirty="0" sz="1200" spc="-130" b="1">
                <a:solidFill>
                  <a:srgbClr val="049569"/>
                </a:solidFill>
                <a:latin typeface="BIZ UDPGothic"/>
                <a:cs typeface="BIZ UDPGothic"/>
              </a:rPr>
              <a:t>限定利用可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568654" y="4686832"/>
            <a:ext cx="1225550" cy="4362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0"/>
              </a:spcBef>
            </a:pPr>
            <a:r>
              <a:rPr dirty="0" sz="1300" spc="-145" b="1">
                <a:solidFill>
                  <a:srgbClr val="1D40AF"/>
                </a:solidFill>
                <a:latin typeface="Noto Sans JP"/>
                <a:cs typeface="Noto Sans JP"/>
              </a:rPr>
              <a:t>Gemini</a:t>
            </a:r>
            <a:r>
              <a:rPr dirty="0" sz="1300" spc="-2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00" spc="-140" b="1">
                <a:solidFill>
                  <a:srgbClr val="1D40AF"/>
                </a:solidFill>
                <a:latin typeface="Noto Sans JP"/>
                <a:cs typeface="Noto Sans JP"/>
              </a:rPr>
              <a:t>Advanced:</a:t>
            </a:r>
            <a:endParaRPr sz="1300">
              <a:latin typeface="Noto Sans JP"/>
              <a:cs typeface="Noto Sans JP"/>
            </a:endParaRPr>
          </a:p>
          <a:p>
            <a:pPr algn="ctr" marR="4445">
              <a:lnSpc>
                <a:spcPct val="100000"/>
              </a:lnSpc>
              <a:spcBef>
                <a:spcPts val="90"/>
              </a:spcBef>
            </a:pPr>
            <a:r>
              <a:rPr dirty="0" sz="1300" spc="-25" b="1">
                <a:solidFill>
                  <a:srgbClr val="1D40AF"/>
                </a:solidFill>
                <a:latin typeface="Noto Sans JP"/>
                <a:cs typeface="Noto Sans JP"/>
              </a:rPr>
              <a:t>$20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160817" y="4804359"/>
            <a:ext cx="56134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-110" b="1">
                <a:solidFill>
                  <a:srgbClr val="049569"/>
                </a:solidFill>
                <a:latin typeface="BIZ UDPGothic"/>
                <a:cs typeface="BIZ UDPGothic"/>
              </a:rPr>
              <a:t>条件付き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012560" y="4666641"/>
            <a:ext cx="1438275" cy="454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3045" marR="5080" indent="-233679">
              <a:lnSpc>
                <a:spcPct val="112200"/>
              </a:lnSpc>
              <a:spcBef>
                <a:spcPts val="90"/>
              </a:spcBef>
            </a:pPr>
            <a:r>
              <a:rPr dirty="0" sz="1300" spc="-135">
                <a:latin typeface="Noto Sans JP"/>
                <a:cs typeface="Noto Sans JP"/>
              </a:rPr>
              <a:t>Google</a:t>
            </a:r>
            <a:r>
              <a:rPr dirty="0" sz="1300" spc="-50">
                <a:latin typeface="Noto Sans JP"/>
                <a:cs typeface="Noto Sans JP"/>
              </a:rPr>
              <a:t> </a:t>
            </a:r>
            <a:r>
              <a:rPr dirty="0" sz="1300" spc="-114">
                <a:latin typeface="Noto Sans JP"/>
                <a:cs typeface="Noto Sans JP"/>
              </a:rPr>
              <a:t>AI</a:t>
            </a:r>
            <a:r>
              <a:rPr dirty="0" sz="1200" spc="-125">
                <a:latin typeface="SimSun"/>
                <a:cs typeface="SimSun"/>
              </a:rPr>
              <a:t>エコシステム</a:t>
            </a:r>
            <a:r>
              <a:rPr dirty="0" sz="1200" spc="-120">
                <a:latin typeface="SimSun"/>
                <a:cs typeface="SimSun"/>
              </a:rPr>
              <a:t>との連携が強み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812902" y="5440842"/>
            <a:ext cx="916940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50" b="1">
                <a:latin typeface="Noto Sans JP"/>
                <a:cs typeface="Noto Sans JP"/>
              </a:rPr>
              <a:t>Adobe</a:t>
            </a:r>
            <a:r>
              <a:rPr dirty="0" sz="1300" spc="-45" b="1">
                <a:latin typeface="Noto Sans JP"/>
                <a:cs typeface="Noto Sans JP"/>
              </a:rPr>
              <a:t> </a:t>
            </a:r>
            <a:r>
              <a:rPr dirty="0" sz="1300" spc="-100" b="1">
                <a:latin typeface="Noto Sans JP"/>
                <a:cs typeface="Noto Sans JP"/>
              </a:rPr>
              <a:t>Firefly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288682" y="5336441"/>
            <a:ext cx="711200" cy="431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9209">
              <a:lnSpc>
                <a:spcPct val="108300"/>
              </a:lnSpc>
              <a:spcBef>
                <a:spcPts val="105"/>
              </a:spcBef>
            </a:pPr>
            <a:r>
              <a:rPr dirty="0" sz="1250" spc="-125" b="1">
                <a:solidFill>
                  <a:srgbClr val="049569"/>
                </a:solidFill>
                <a:latin typeface="Noto Sans JP"/>
                <a:cs typeface="Noto Sans JP"/>
              </a:rPr>
              <a:t>25</a:t>
            </a:r>
            <a:r>
              <a:rPr dirty="0" sz="1200" spc="-125" b="1">
                <a:solidFill>
                  <a:srgbClr val="049569"/>
                </a:solidFill>
                <a:latin typeface="BIZ UDPGothic"/>
                <a:cs typeface="BIZ UDPGothic"/>
              </a:rPr>
              <a:t>回</a:t>
            </a:r>
            <a:r>
              <a:rPr dirty="0" sz="1250" spc="-85" b="1">
                <a:solidFill>
                  <a:srgbClr val="049569"/>
                </a:solidFill>
                <a:latin typeface="Noto Sans JP"/>
                <a:cs typeface="Noto Sans JP"/>
              </a:rPr>
              <a:t>/</a:t>
            </a:r>
            <a:r>
              <a:rPr dirty="0" sz="1200" spc="-90" b="1">
                <a:solidFill>
                  <a:srgbClr val="049569"/>
                </a:solidFill>
                <a:latin typeface="BIZ UDPGothic"/>
                <a:cs typeface="BIZ UDPGothic"/>
              </a:rPr>
              <a:t>月の</a:t>
            </a:r>
            <a:r>
              <a:rPr dirty="0" sz="1200" spc="-110" b="1">
                <a:solidFill>
                  <a:srgbClr val="049569"/>
                </a:solidFill>
                <a:latin typeface="BIZ UDPGothic"/>
                <a:cs typeface="BIZ UDPGothic"/>
              </a:rPr>
              <a:t>無料枠あり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782470" y="5344057"/>
            <a:ext cx="784860" cy="426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320">
              <a:lnSpc>
                <a:spcPct val="101000"/>
              </a:lnSpc>
              <a:spcBef>
                <a:spcPts val="105"/>
              </a:spcBef>
            </a:pPr>
            <a:r>
              <a:rPr dirty="0" sz="1200" spc="-125" b="1">
                <a:solidFill>
                  <a:srgbClr val="1D40AF"/>
                </a:solidFill>
                <a:latin typeface="BIZ UDPGothic"/>
                <a:cs typeface="BIZ UDPGothic"/>
              </a:rPr>
              <a:t>個人</a:t>
            </a:r>
            <a:r>
              <a:rPr dirty="0" sz="1300" spc="-65" b="1">
                <a:solidFill>
                  <a:srgbClr val="1D40AF"/>
                </a:solidFill>
                <a:latin typeface="Noto Sans JP"/>
                <a:cs typeface="Noto Sans JP"/>
              </a:rPr>
              <a:t>: </a:t>
            </a:r>
            <a:r>
              <a:rPr dirty="0" sz="1300" spc="-95" b="1">
                <a:solidFill>
                  <a:srgbClr val="1D40AF"/>
                </a:solidFill>
                <a:latin typeface="Noto Sans JP"/>
                <a:cs typeface="Noto Sans JP"/>
              </a:rPr>
              <a:t>$4.99 </a:t>
            </a:r>
            <a:r>
              <a:rPr dirty="0" sz="1300" spc="-125" b="1">
                <a:solidFill>
                  <a:srgbClr val="1D40AF"/>
                </a:solidFill>
                <a:latin typeface="Noto Sans JP"/>
                <a:cs typeface="Noto Sans JP"/>
              </a:rPr>
              <a:t>Pro</a:t>
            </a:r>
            <a:r>
              <a:rPr dirty="0" sz="1300" spc="-90" b="1">
                <a:solidFill>
                  <a:srgbClr val="1D40AF"/>
                </a:solidFill>
                <a:latin typeface="Noto Sans JP"/>
                <a:cs typeface="Noto Sans JP"/>
              </a:rPr>
              <a:t>: </a:t>
            </a:r>
            <a:r>
              <a:rPr dirty="0" sz="1300" spc="-125" b="1">
                <a:solidFill>
                  <a:srgbClr val="1D40AF"/>
                </a:solidFill>
                <a:latin typeface="Noto Sans JP"/>
                <a:cs typeface="Noto Sans JP"/>
              </a:rPr>
              <a:t>$14.99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285188" y="5452059"/>
            <a:ext cx="2997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95" b="1">
                <a:solidFill>
                  <a:srgbClr val="049569"/>
                </a:solidFill>
                <a:latin typeface="BIZ UDPGothic"/>
                <a:cs typeface="BIZ UDPGothic"/>
              </a:rPr>
              <a:t>可能</a:t>
            </a:r>
            <a:endParaRPr sz="1200">
              <a:latin typeface="BIZ UDPGothic"/>
              <a:cs typeface="BIZ UDPGothic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232925" y="5334005"/>
            <a:ext cx="984885" cy="4343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49225" marR="5080" indent="-137160">
              <a:lnSpc>
                <a:spcPct val="107400"/>
              </a:lnSpc>
              <a:spcBef>
                <a:spcPts val="85"/>
              </a:spcBef>
            </a:pPr>
            <a:r>
              <a:rPr dirty="0" sz="1300" spc="-150">
                <a:latin typeface="Noto Sans JP"/>
                <a:cs typeface="Noto Sans JP"/>
              </a:rPr>
              <a:t>Adobe</a:t>
            </a:r>
            <a:r>
              <a:rPr dirty="0" sz="1200" spc="-120">
                <a:latin typeface="SimSun"/>
                <a:cs typeface="SimSun"/>
              </a:rPr>
              <a:t>製品との</a:t>
            </a:r>
            <a:r>
              <a:rPr dirty="0" sz="1200" spc="-110">
                <a:latin typeface="SimSun"/>
                <a:cs typeface="SimSun"/>
              </a:rPr>
              <a:t>連携が強み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46" name="object 46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ED02D8A66CA7C4483A1EED6BD80C3F1" ma:contentTypeVersion="11" ma:contentTypeDescription="新しいドキュメントを作成します。" ma:contentTypeScope="" ma:versionID="2f876ddf6048c00d202ab1fa88612065">
  <xsd:schema xmlns:xsd="http://www.w3.org/2001/XMLSchema" xmlns:xs="http://www.w3.org/2001/XMLSchema" xmlns:p="http://schemas.microsoft.com/office/2006/metadata/properties" xmlns:ns2="181e2be2-e562-489d-8e6c-8074ecab4d8d" xmlns:ns3="cbe7e8f2-8006-4e3c-ad19-baa1acbf86c1" targetNamespace="http://schemas.microsoft.com/office/2006/metadata/properties" ma:root="true" ma:fieldsID="8602d9fcd9835669d7de63fbb36d1d57" ns2:_="" ns3:_="">
    <xsd:import namespace="181e2be2-e562-489d-8e6c-8074ecab4d8d"/>
    <xsd:import namespace="cbe7e8f2-8006-4e3c-ad19-baa1acbf86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e2be2-e562-489d-8e6c-8074ecab4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98f3dc4d-7255-4284-a996-95b4ba6bec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7e8f2-8006-4e3c-ad19-baa1acbf86c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f8369e2-8048-443a-b429-dec3744ef044}" ma:internalName="TaxCatchAll" ma:showField="CatchAllData" ma:web="cbe7e8f2-8006-4e3c-ad19-baa1acbf8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e7e8f2-8006-4e3c-ad19-baa1acbf86c1" xsi:nil="true"/>
    <lcf76f155ced4ddcb4097134ff3c332f xmlns="181e2be2-e562-489d-8e6c-8074ecab4d8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D35B25-843C-40EE-8339-7F21766AC753}"/>
</file>

<file path=customXml/itemProps2.xml><?xml version="1.0" encoding="utf-8"?>
<ds:datastoreItem xmlns:ds="http://schemas.openxmlformats.org/officeDocument/2006/customXml" ds:itemID="{13E60016-B7E4-4A0F-82E2-A953227CB657}"/>
</file>

<file path=customXml/itemProps3.xml><?xml version="1.0" encoding="utf-8"?>
<ds:datastoreItem xmlns:ds="http://schemas.openxmlformats.org/officeDocument/2006/customXml" ds:itemID="{3850B903-8450-4B95-AF0F-BA9E9AF820E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2025-07-31T09:31:06Z</dcterms:created>
  <dcterms:modified xsi:type="dcterms:W3CDTF">2025-07-31T09:31:06Z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  <property fmtid="{D5CDD505-2E9C-101B-9397-08002B2CF9AE}" pid="5" name="ContentTypeId">
    <vt:lpwstr>0x010100FED02D8A66CA7C4483A1EED6BD80C3F1</vt:lpwstr>
  </property>
</Properties>
</file>