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42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0" r:id="rId17"/>
  </p:sldIdLst>
  <p:sldSz cx="9144000" cy="5143500" type="screen16x9"/>
  <p:notesSz cx="6858000" cy="9144000"/>
  <p:embeddedFontLst>
    <p:embeddedFont>
      <p:font typeface="Myriad Pro" panose="020B0604020202020204" charset="-122"/>
      <p:regular r:id="rId19"/>
    </p:embeddedFont>
    <p:embeddedFont>
      <p:font typeface="Calibri" panose="020F0502020204030204" pitchFamily="34" charset="0"/>
      <p:regular r:id="rId20"/>
      <p:bold r:id="rId21"/>
      <p:italic r:id="rId22"/>
      <p:boldItalic r:id="rId23"/>
    </p:embeddedFont>
    <p:embeddedFont>
      <p:font typeface="Georgia" panose="02040502050405020303" pitchFamily="18" charset="0"/>
      <p:regular r:id="rId24"/>
      <p:bold r:id="rId25"/>
      <p:italic r:id="rId26"/>
      <p:boldItalic r:id="rId27"/>
    </p:embeddedFont>
    <p:embeddedFont>
      <p:font typeface="Proxima Nova" panose="020B0604020202020204"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fd06f0b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fd06f0b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50">
                <a:solidFill>
                  <a:srgbClr val="757575"/>
                </a:solidFill>
                <a:highlight>
                  <a:srgbClr val="FFFFFF"/>
                </a:highlight>
                <a:latin typeface="Georgia"/>
                <a:ea typeface="Georgia"/>
                <a:cs typeface="Georgia"/>
                <a:sym typeface="Georgia"/>
              </a:rPr>
              <a:t>MFCC features represent phonemes (distinct units of sound) as the shape of the vocal tract (which is responsible for sound generation) is manifest in them.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dfd06f0b04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dfd06f0b04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fd06f0b04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fd06f0b04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Generators - generate a dataset on multiple cores in real time and feed it to the deep leaning model</a:t>
            </a:r>
            <a:endParaRPr/>
          </a:p>
          <a:p>
            <a:pPr marL="0" lvl="0" indent="0" algn="l" rtl="0">
              <a:spcBef>
                <a:spcPts val="0"/>
              </a:spcBef>
              <a:spcAft>
                <a:spcPts val="0"/>
              </a:spcAft>
              <a:buNone/>
            </a:pPr>
            <a:r>
              <a:rPr lang="en"/>
              <a:t>You define dimensions, if you need to shuffle, things like that</a:t>
            </a:r>
            <a:endParaRPr/>
          </a:p>
          <a:p>
            <a:pPr marL="0" lvl="0" indent="0" algn="l" rtl="0">
              <a:spcBef>
                <a:spcPts val="0"/>
              </a:spcBef>
              <a:spcAft>
                <a:spcPts val="0"/>
              </a:spcAft>
              <a:buNone/>
            </a:pPr>
            <a:r>
              <a:rPr lang="en"/>
              <a:t>CRNN - convolutional recurrent neural network. </a:t>
            </a:r>
            <a:endParaRPr/>
          </a:p>
          <a:p>
            <a:pPr marL="0" lvl="0" indent="0" algn="l" rtl="0">
              <a:spcBef>
                <a:spcPts val="0"/>
              </a:spcBef>
              <a:spcAft>
                <a:spcPts val="0"/>
              </a:spcAft>
              <a:buNone/>
            </a:pPr>
            <a:endParaRPr/>
          </a:p>
          <a:p>
            <a:pPr marL="0" lvl="0" indent="0" algn="l" rtl="0">
              <a:spcBef>
                <a:spcPts val="0"/>
              </a:spcBef>
              <a:spcAft>
                <a:spcPts val="0"/>
              </a:spcAft>
              <a:buNone/>
            </a:pPr>
            <a:r>
              <a:rPr lang="en"/>
              <a:t>First we found it in a paper by Mariam Yiwere and Eun Joo Rhee, titles “Sound Source Distance Estimation Using Deep Learning: An Image Classification Approach”. The proposed network is supposedly better towards audio signal processing.</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fd06f0b04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dfd06f0b04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fd06f0b0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dfd06f0b0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fd06f0b04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fd06f0b04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Blog, you can also see further research into Noise Removal.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fd06f0b04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fd06f0b04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D5D5D5"/>
                </a:solidFill>
                <a:highlight>
                  <a:srgbClr val="383838"/>
                </a:highlight>
                <a:latin typeface="Roboto"/>
                <a:ea typeface="Roboto"/>
                <a:cs typeface="Roboto"/>
                <a:sym typeface="Roboto"/>
              </a:rPr>
              <a:t>Sampling refers to measuring the signal values at specific timesteps, which transforms the original time-continuous signal into a time-discrete one. Quantization implies mapping the continuous signal values to discrete values in a specific range, e.g. 16 bits.</a:t>
            </a:r>
            <a:endParaRPr sz="1200">
              <a:solidFill>
                <a:srgbClr val="D5D5D5"/>
              </a:solidFill>
              <a:highlight>
                <a:srgbClr val="383838"/>
              </a:highlight>
              <a:latin typeface="Roboto"/>
              <a:ea typeface="Roboto"/>
              <a:cs typeface="Roboto"/>
              <a:sym typeface="Roboto"/>
            </a:endParaRPr>
          </a:p>
          <a:p>
            <a:pPr marL="0" lvl="0" indent="0" algn="l" rtl="0">
              <a:spcBef>
                <a:spcPts val="0"/>
              </a:spcBef>
              <a:spcAft>
                <a:spcPts val="0"/>
              </a:spcAft>
              <a:buNone/>
            </a:pPr>
            <a:endParaRPr sz="1200">
              <a:solidFill>
                <a:srgbClr val="D5D5D5"/>
              </a:solidFill>
              <a:highlight>
                <a:srgbClr val="383838"/>
              </a:highlight>
              <a:latin typeface="Roboto"/>
              <a:ea typeface="Roboto"/>
              <a:cs typeface="Roboto"/>
              <a:sym typeface="Roboto"/>
            </a:endParaRPr>
          </a:p>
          <a:p>
            <a:pPr marL="0" lvl="0" indent="0" algn="l" rtl="0">
              <a:spcBef>
                <a:spcPts val="0"/>
              </a:spcBef>
              <a:spcAft>
                <a:spcPts val="0"/>
              </a:spcAft>
              <a:buNone/>
            </a:pPr>
            <a:r>
              <a:rPr lang="en" sz="1200">
                <a:solidFill>
                  <a:srgbClr val="D5D5D5"/>
                </a:solidFill>
                <a:highlight>
                  <a:srgbClr val="383838"/>
                </a:highlight>
                <a:latin typeface="Roboto"/>
                <a:ea typeface="Roboto"/>
                <a:cs typeface="Roboto"/>
                <a:sym typeface="Roboto"/>
              </a:rPr>
              <a:t>EACH TIME STEP STORES A PAM VALUE, which is just the value of the x-axis. Pulse-amplitude modulation.</a:t>
            </a:r>
            <a:endParaRPr sz="1200">
              <a:solidFill>
                <a:srgbClr val="D5D5D5"/>
              </a:solidFill>
              <a:highlight>
                <a:srgbClr val="383838"/>
              </a:highlight>
              <a:latin typeface="Roboto"/>
              <a:ea typeface="Roboto"/>
              <a:cs typeface="Roboto"/>
              <a:sym typeface="Roboto"/>
            </a:endParaRPr>
          </a:p>
          <a:p>
            <a:pPr marL="0" lvl="0" indent="0" algn="l" rtl="0">
              <a:spcBef>
                <a:spcPts val="0"/>
              </a:spcBef>
              <a:spcAft>
                <a:spcPts val="0"/>
              </a:spcAft>
              <a:buNone/>
            </a:pPr>
            <a:endParaRPr sz="1200">
              <a:solidFill>
                <a:srgbClr val="D5D5D5"/>
              </a:solidFill>
              <a:highlight>
                <a:srgbClr val="383838"/>
              </a:highlight>
              <a:latin typeface="Roboto"/>
              <a:ea typeface="Roboto"/>
              <a:cs typeface="Roboto"/>
              <a:sym typeface="Roboto"/>
            </a:endParaRPr>
          </a:p>
          <a:p>
            <a:pPr marL="0" lvl="0" indent="0" algn="l" rtl="0">
              <a:spcBef>
                <a:spcPts val="0"/>
              </a:spcBef>
              <a:spcAft>
                <a:spcPts val="0"/>
              </a:spcAft>
              <a:buNone/>
            </a:pPr>
            <a:r>
              <a:rPr lang="en" sz="1200">
                <a:solidFill>
                  <a:srgbClr val="D5D5D5"/>
                </a:solidFill>
                <a:highlight>
                  <a:srgbClr val="383838"/>
                </a:highlight>
                <a:latin typeface="Roboto"/>
                <a:ea typeface="Roboto"/>
                <a:cs typeface="Roboto"/>
                <a:sym typeface="Roboto"/>
              </a:rPr>
              <a:t>PCM in the form of binary digits. </a:t>
            </a:r>
            <a:endParaRPr sz="1200">
              <a:solidFill>
                <a:srgbClr val="D5D5D5"/>
              </a:solidFill>
              <a:highlight>
                <a:srgbClr val="383838"/>
              </a:highlight>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dfd06f0b04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dfd06f0b04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Telephone, radio sound</a:t>
            </a:r>
            <a:endParaRPr/>
          </a:p>
          <a:p>
            <a:pPr marL="0" lvl="0" indent="0" algn="l" rtl="0">
              <a:spcBef>
                <a:spcPts val="0"/>
              </a:spcBef>
              <a:spcAft>
                <a:spcPts val="0"/>
              </a:spcAft>
              <a:buNone/>
            </a:pPr>
            <a:endParaRPr/>
          </a:p>
          <a:p>
            <a:pPr marL="0" lvl="0" indent="0" algn="l" rtl="0">
              <a:spcBef>
                <a:spcPts val="0"/>
              </a:spcBef>
              <a:spcAft>
                <a:spcPts val="0"/>
              </a:spcAft>
              <a:buNone/>
            </a:pPr>
            <a:r>
              <a:rPr lang="en" sz="1200">
                <a:solidFill>
                  <a:srgbClr val="D5D5D5"/>
                </a:solidFill>
                <a:highlight>
                  <a:srgbClr val="383838"/>
                </a:highlight>
                <a:latin typeface="Roboto"/>
                <a:ea typeface="Roboto"/>
                <a:cs typeface="Roboto"/>
                <a:sym typeface="Roboto"/>
              </a:rPr>
              <a:t>A spectrogram is a visualiziaton of the frequency spectrum of a signal over time. The frequency spectrum represents the signal strength of the various frequencies present in the signal. It can be calculated by applying a fourier transform to the signal. The spectogram is depicted as a heat map, which means the intensity at a specific frequency and time is expressed through the color. </a:t>
            </a:r>
            <a:endParaRPr sz="1200">
              <a:solidFill>
                <a:srgbClr val="D5D5D5"/>
              </a:solidFill>
              <a:highlight>
                <a:srgbClr val="383838"/>
              </a:highlight>
              <a:latin typeface="Roboto"/>
              <a:ea typeface="Roboto"/>
              <a:cs typeface="Roboto"/>
              <a:sym typeface="Roboto"/>
            </a:endParaRPr>
          </a:p>
          <a:p>
            <a:pPr marL="0" lvl="0" indent="0" algn="l" rtl="0">
              <a:spcBef>
                <a:spcPts val="0"/>
              </a:spcBef>
              <a:spcAft>
                <a:spcPts val="0"/>
              </a:spcAft>
              <a:buNone/>
            </a:pPr>
            <a:endParaRPr sz="1200">
              <a:solidFill>
                <a:srgbClr val="D5D5D5"/>
              </a:solidFill>
              <a:highlight>
                <a:srgbClr val="383838"/>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200">
              <a:solidFill>
                <a:srgbClr val="D5D5D5"/>
              </a:solidFill>
              <a:highlight>
                <a:srgbClr val="383838"/>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fd06f0b04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fd06f0b04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50">
                <a:solidFill>
                  <a:srgbClr val="242729"/>
                </a:solidFill>
                <a:highlight>
                  <a:srgbClr val="FFFFFF"/>
                </a:highlight>
              </a:rPr>
              <a:t>To get MFCC, compute the DCT(Discrete Cosine Transform) on the mel-spectrogram. The mel-spectrogram is often log-scaled before. </a:t>
            </a:r>
            <a:r>
              <a:rPr lang="en" sz="1050">
                <a:solidFill>
                  <a:srgbClr val="AAA6A2"/>
                </a:solidFill>
                <a:highlight>
                  <a:srgbClr val="1D1E1F"/>
                </a:highlight>
              </a:rPr>
              <a:t>mel-frequency cepstrum is a representation of the short-term power spectrum of a sound</a:t>
            </a:r>
            <a:endParaRPr sz="1200">
              <a:solidFill>
                <a:srgbClr val="D5D5D5"/>
              </a:solidFill>
              <a:highlight>
                <a:srgbClr val="383838"/>
              </a:highlight>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fd06f0b04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fd06f0b0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D5D5D5"/>
                </a:solidFill>
                <a:highlight>
                  <a:srgbClr val="383838"/>
                </a:highlight>
                <a:latin typeface="Roboto"/>
                <a:ea typeface="Roboto"/>
                <a:cs typeface="Roboto"/>
                <a:sym typeface="Roboto"/>
              </a:rPr>
              <a:t>While the FSD50k dataset has plenty of sound samples, it cannot be used for distance predictions on it's own. Using the FSD50k dataset, we recorded approximately 3000 audio samples from different distances in one room. Note that the room would not be isolated from sound, and background noise would be added for extra challenge.</a:t>
            </a:r>
            <a:endParaRPr sz="1150">
              <a:solidFill>
                <a:srgbClr val="242729"/>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fd06f0b04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fd06f0b04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fd06f0b04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dfd06f0b04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classification model was inspired by a popular kaggle blog called “Beginner’s Guide to Audio Data”.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fd06f0b04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fd06f0b04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first it was tested the normal single label files.</a:t>
            </a:r>
            <a:endParaRPr/>
          </a:p>
          <a:p>
            <a:pPr marL="0" lvl="0" indent="0" algn="l" rtl="0">
              <a:spcBef>
                <a:spcPts val="0"/>
              </a:spcBef>
              <a:spcAft>
                <a:spcPts val="0"/>
              </a:spcAft>
              <a:buNone/>
            </a:pPr>
            <a:r>
              <a:rPr lang="en"/>
              <a:t>Performance was abysmal. It does not account for multiple labels. Something else needed to be done.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fd06f0b04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fd06f0b04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rcRect b="9271"/>
          <a:stretch>
            <a:fillRect/>
          </a:stretch>
        </p:blipFill>
        <p:spPr>
          <a:xfrm>
            <a:off x="2922589" y="216694"/>
            <a:ext cx="3298825" cy="2012156"/>
          </a:xfrm>
          <a:prstGeom prst="rect">
            <a:avLst/>
          </a:prstGeom>
          <a:noFill/>
          <a:ln w="9525">
            <a:noFill/>
          </a:ln>
        </p:spPr>
      </p:pic>
      <p:sp>
        <p:nvSpPr>
          <p:cNvPr id="8" name="Rectangle 7"/>
          <p:cNvSpPr/>
          <p:nvPr userDrawn="1"/>
        </p:nvSpPr>
        <p:spPr>
          <a:xfrm>
            <a:off x="0" y="4686300"/>
            <a:ext cx="9144000" cy="4572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050" strike="noStrike" noProof="1">
              <a:ln>
                <a:noFill/>
              </a:ln>
            </a:endParaRPr>
          </a:p>
        </p:txBody>
      </p:sp>
      <p:sp>
        <p:nvSpPr>
          <p:cNvPr id="9" name="Rectangle 8"/>
          <p:cNvSpPr/>
          <p:nvPr userDrawn="1"/>
        </p:nvSpPr>
        <p:spPr>
          <a:xfrm>
            <a:off x="0" y="0"/>
            <a:ext cx="9144000" cy="895350"/>
          </a:xfrm>
          <a:prstGeom prst="rect">
            <a:avLst/>
          </a:prstGeom>
          <a:solidFill>
            <a:srgbClr val="C8102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050" strike="noStrike" noProof="1">
              <a:ln>
                <a:noFill/>
              </a:ln>
              <a:effectLst/>
            </a:endParaRPr>
          </a:p>
        </p:txBody>
      </p:sp>
      <p:sp>
        <p:nvSpPr>
          <p:cNvPr id="2" name="Title 1"/>
          <p:cNvSpPr>
            <a:spLocks noGrp="1"/>
          </p:cNvSpPr>
          <p:nvPr>
            <p:ph type="ctrTitle" hasCustomPrompt="1"/>
          </p:nvPr>
        </p:nvSpPr>
        <p:spPr>
          <a:xfrm>
            <a:off x="609600" y="2800350"/>
            <a:ext cx="7924800" cy="914400"/>
          </a:xfrm>
        </p:spPr>
        <p:txBody>
          <a:bodyPr anchor="b"/>
          <a:lstStyle>
            <a:lvl1pPr algn="ctr">
              <a:defRPr sz="2700">
                <a:solidFill>
                  <a:srgbClr val="C8102E"/>
                </a:solidFill>
              </a:defRPr>
            </a:lvl1pPr>
          </a:lstStyle>
          <a:p>
            <a:pPr fontAlgn="auto"/>
            <a:r>
              <a:rPr lang="en-US" strike="noStrike" noProof="1"/>
              <a:t>Click here to edit Master title style</a:t>
            </a:r>
          </a:p>
        </p:txBody>
      </p:sp>
      <p:sp>
        <p:nvSpPr>
          <p:cNvPr id="3" name="Subtitle 2"/>
          <p:cNvSpPr>
            <a:spLocks noGrp="1"/>
          </p:cNvSpPr>
          <p:nvPr>
            <p:ph type="subTitle" idx="1"/>
          </p:nvPr>
        </p:nvSpPr>
        <p:spPr>
          <a:xfrm>
            <a:off x="1219200" y="3850680"/>
            <a:ext cx="6553200" cy="603647"/>
          </a:xfrm>
        </p:spPr>
        <p:txBody>
          <a:bodyPr>
            <a:normAutofit/>
          </a:bodyPr>
          <a:lstStyle>
            <a:lvl1pPr marL="0" indent="0" algn="ctr">
              <a:buNone/>
              <a:defRPr sz="1800" b="1">
                <a:solidFill>
                  <a:schemeClr val="tx1">
                    <a:lumMod val="75000"/>
                    <a:lumOff val="25000"/>
                  </a:schemeClr>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pPr fontAlgn="auto"/>
            <a:r>
              <a:rPr lang="en-US" strike="noStrike" noProof="1"/>
              <a:t>Click to edit Master subtitle style</a:t>
            </a:r>
          </a:p>
        </p:txBody>
      </p:sp>
    </p:spTree>
    <p:extLst>
      <p:ext uri="{BB962C8B-B14F-4D97-AF65-F5344CB8AC3E}">
        <p14:creationId xmlns:p14="http://schemas.microsoft.com/office/powerpoint/2010/main" val="368049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32926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7848600" cy="3486150"/>
          </a:xfrm>
        </p:spPr>
        <p:txBody>
          <a:body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7" name="Title Placeholder 1"/>
          <p:cNvSpPr>
            <a:spLocks noGrp="1"/>
          </p:cNvSpPr>
          <p:nvPr>
            <p:ph type="title"/>
          </p:nvPr>
        </p:nvSpPr>
        <p:spPr>
          <a:xfrm>
            <a:off x="457200" y="114300"/>
            <a:ext cx="7543800" cy="800100"/>
          </a:xfrm>
          <a:prstGeom prst="rect">
            <a:avLst/>
          </a:prstGeom>
        </p:spPr>
        <p:txBody>
          <a:bodyPr vert="horz" lIns="91440" tIns="45720" rIns="91440" bIns="45720" rtlCol="0" anchor="ctr">
            <a:normAutofit/>
          </a:bodyPr>
          <a:lstStyle/>
          <a:p>
            <a:pPr fontAlgn="auto"/>
            <a:r>
              <a:rPr lang="en-US" strike="noStrike" noProof="1"/>
              <a:t>Click to edit Master title style</a:t>
            </a:r>
          </a:p>
        </p:txBody>
      </p:sp>
      <p:sp>
        <p:nvSpPr>
          <p:cNvPr id="2" name="日期占位符 1"/>
          <p:cNvSpPr>
            <a:spLocks noGrp="1"/>
          </p:cNvSpPr>
          <p:nvPr>
            <p:ph type="dt" sz="half" idx="10"/>
          </p:nvPr>
        </p:nvSpPr>
        <p:spPr/>
        <p:txBody>
          <a:bodyPr/>
          <a:lstStyle/>
          <a:p>
            <a:pPr fontAlgn="auto"/>
            <a:fld id="{176A6A54-2A6B-4242-B691-C4DE4231F394}" type="datetimeFigureOut">
              <a:rPr lang="en-US" strike="noStrike" noProof="1" smtClean="0">
                <a:latin typeface="+mn-lt"/>
                <a:ea typeface="+mn-ea"/>
                <a:cs typeface="+mn-cs"/>
              </a:rPr>
              <a:t>2/7/2022</a:t>
            </a:fld>
            <a:endParaRPr lang="en-US" strike="noStrike" noProof="1"/>
          </a:p>
        </p:txBody>
      </p:sp>
      <p:sp>
        <p:nvSpPr>
          <p:cNvPr id="4" name="灯片编号占位符 3"/>
          <p:cNvSpPr>
            <a:spLocks noGrp="1"/>
          </p:cNvSpPr>
          <p:nvPr>
            <p:ph type="sldNum" sz="quarter" idx="11"/>
          </p:nvPr>
        </p:nvSpPr>
        <p:spPr/>
        <p:txBody>
          <a:bodyPr/>
          <a:lstStyle/>
          <a:p>
            <a:pPr fontAlgn="auto"/>
            <a:fld id="{B2FED1A7-FB98-43FD-AA3D-E7C3EC56B298}"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947389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p>
        </p:txBody>
      </p:sp>
      <p:sp>
        <p:nvSpPr>
          <p:cNvPr id="3" name="Content Placeholder 2"/>
          <p:cNvSpPr>
            <a:spLocks noGrp="1"/>
          </p:cNvSpPr>
          <p:nvPr>
            <p:ph idx="1"/>
          </p:nvPr>
        </p:nvSpPr>
        <p:spPr>
          <a:xfrm>
            <a:off x="457201" y="1428750"/>
            <a:ext cx="7603597" cy="3086100"/>
          </a:xfrm>
        </p:spPr>
        <p:txBody>
          <a:body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8" name="Text Placeholder 7"/>
          <p:cNvSpPr>
            <a:spLocks noGrp="1"/>
          </p:cNvSpPr>
          <p:nvPr>
            <p:ph type="body" sz="quarter" idx="13" hasCustomPrompt="1"/>
          </p:nvPr>
        </p:nvSpPr>
        <p:spPr>
          <a:xfrm>
            <a:off x="457200" y="971550"/>
            <a:ext cx="7620000" cy="400050"/>
          </a:xfrm>
        </p:spPr>
        <p:txBody>
          <a:bodyPr/>
          <a:lstStyle>
            <a:lvl1pPr marL="0" indent="0">
              <a:buNone/>
              <a:defRPr b="1" baseline="0">
                <a:solidFill>
                  <a:srgbClr val="AF0000"/>
                </a:solidFill>
              </a:defRPr>
            </a:lvl1pPr>
          </a:lstStyle>
          <a:p>
            <a:pPr lvl="0" fontAlgn="auto"/>
            <a:r>
              <a:rPr lang="en-US" strike="noStrike" noProof="1"/>
              <a:t>Sub-Header Text goes here</a:t>
            </a:r>
          </a:p>
        </p:txBody>
      </p:sp>
      <p:sp>
        <p:nvSpPr>
          <p:cNvPr id="4" name="日期占位符 3"/>
          <p:cNvSpPr>
            <a:spLocks noGrp="1"/>
          </p:cNvSpPr>
          <p:nvPr>
            <p:ph type="dt" sz="half" idx="14"/>
          </p:nvPr>
        </p:nvSpPr>
        <p:spPr/>
        <p:txBody>
          <a:bodyPr/>
          <a:lstStyle/>
          <a:p>
            <a:pPr fontAlgn="auto"/>
            <a:fld id="{176A6A54-2A6B-4242-B691-C4DE4231F394}" type="datetimeFigureOut">
              <a:rPr lang="en-US" strike="noStrike" noProof="1" smtClean="0">
                <a:latin typeface="+mn-lt"/>
                <a:ea typeface="+mn-ea"/>
                <a:cs typeface="+mn-cs"/>
              </a:rPr>
              <a:t>2/7/2022</a:t>
            </a:fld>
            <a:endParaRPr lang="en-US" strike="noStrike" noProof="1"/>
          </a:p>
        </p:txBody>
      </p:sp>
      <p:sp>
        <p:nvSpPr>
          <p:cNvPr id="5" name="灯片编号占位符 4"/>
          <p:cNvSpPr>
            <a:spLocks noGrp="1"/>
          </p:cNvSpPr>
          <p:nvPr>
            <p:ph type="sldNum" sz="quarter" idx="15"/>
          </p:nvPr>
        </p:nvSpPr>
        <p:spPr/>
        <p:txBody>
          <a:bodyPr/>
          <a:lstStyle/>
          <a:p>
            <a:pPr fontAlgn="auto"/>
            <a:fld id="{B2FED1A7-FB98-43FD-AA3D-E7C3EC56B298}"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66770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71551"/>
            <a:ext cx="4038600" cy="36230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4" name="Content Placeholder 3"/>
          <p:cNvSpPr>
            <a:spLocks noGrp="1"/>
          </p:cNvSpPr>
          <p:nvPr>
            <p:ph sz="half" idx="2"/>
          </p:nvPr>
        </p:nvSpPr>
        <p:spPr>
          <a:xfrm>
            <a:off x="4648200" y="971551"/>
            <a:ext cx="4038600" cy="36230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9" name="Title 8"/>
          <p:cNvSpPr>
            <a:spLocks noGrp="1"/>
          </p:cNvSpPr>
          <p:nvPr>
            <p:ph type="title"/>
          </p:nvPr>
        </p:nvSpPr>
        <p:spPr/>
        <p:txBody>
          <a:bodyPr/>
          <a:lstStyle/>
          <a:p>
            <a:pPr fontAlgn="auto"/>
            <a:r>
              <a:rPr lang="en-US" strike="noStrike" noProof="1"/>
              <a:t>Click to edit Master title style</a:t>
            </a:r>
          </a:p>
        </p:txBody>
      </p:sp>
      <p:sp>
        <p:nvSpPr>
          <p:cNvPr id="2" name="日期占位符 1"/>
          <p:cNvSpPr>
            <a:spLocks noGrp="1"/>
          </p:cNvSpPr>
          <p:nvPr>
            <p:ph type="dt" sz="half" idx="10"/>
          </p:nvPr>
        </p:nvSpPr>
        <p:spPr/>
        <p:txBody>
          <a:bodyPr/>
          <a:lstStyle/>
          <a:p>
            <a:pPr fontAlgn="auto"/>
            <a:fld id="{176A6A54-2A6B-4242-B691-C4DE4231F394}" type="datetimeFigureOut">
              <a:rPr lang="en-US" strike="noStrike" noProof="1" smtClean="0">
                <a:latin typeface="+mn-lt"/>
                <a:ea typeface="+mn-ea"/>
                <a:cs typeface="+mn-cs"/>
              </a:rPr>
              <a:t>2/7/2022</a:t>
            </a:fld>
            <a:endParaRPr lang="en-US" strike="noStrike" noProof="1"/>
          </a:p>
        </p:txBody>
      </p:sp>
      <p:sp>
        <p:nvSpPr>
          <p:cNvPr id="5" name="灯片编号占位符 4"/>
          <p:cNvSpPr>
            <a:spLocks noGrp="1"/>
          </p:cNvSpPr>
          <p:nvPr>
            <p:ph type="sldNum" sz="quarter" idx="11"/>
          </p:nvPr>
        </p:nvSpPr>
        <p:spPr/>
        <p:txBody>
          <a:bodyPr/>
          <a:lstStyle/>
          <a:p>
            <a:pPr fontAlgn="auto"/>
            <a:fld id="{B2FED1A7-FB98-43FD-AA3D-E7C3EC56B298}"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305789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71551"/>
            <a:ext cx="4038600" cy="1600199"/>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4" name="Content Placeholder 3"/>
          <p:cNvSpPr>
            <a:spLocks noGrp="1"/>
          </p:cNvSpPr>
          <p:nvPr>
            <p:ph sz="half" idx="2"/>
          </p:nvPr>
        </p:nvSpPr>
        <p:spPr>
          <a:xfrm>
            <a:off x="4648200" y="971551"/>
            <a:ext cx="4038600" cy="1600199"/>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10" name="Content Placeholder 2"/>
          <p:cNvSpPr>
            <a:spLocks noGrp="1"/>
          </p:cNvSpPr>
          <p:nvPr>
            <p:ph sz="half" idx="13"/>
          </p:nvPr>
        </p:nvSpPr>
        <p:spPr>
          <a:xfrm>
            <a:off x="457200" y="2686051"/>
            <a:ext cx="4038600" cy="1600199"/>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11" name="Content Placeholder 3"/>
          <p:cNvSpPr>
            <a:spLocks noGrp="1"/>
          </p:cNvSpPr>
          <p:nvPr>
            <p:ph sz="half" idx="14"/>
          </p:nvPr>
        </p:nvSpPr>
        <p:spPr>
          <a:xfrm>
            <a:off x="4648200" y="2686051"/>
            <a:ext cx="4038600" cy="1600199"/>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12" name="Title 11"/>
          <p:cNvSpPr>
            <a:spLocks noGrp="1"/>
          </p:cNvSpPr>
          <p:nvPr>
            <p:ph type="title"/>
          </p:nvPr>
        </p:nvSpPr>
        <p:spPr/>
        <p:txBody>
          <a:bodyPr/>
          <a:lstStyle/>
          <a:p>
            <a:pPr fontAlgn="auto"/>
            <a:r>
              <a:rPr lang="en-US" strike="noStrike" noProof="1"/>
              <a:t>Click to edit Master title style</a:t>
            </a:r>
          </a:p>
        </p:txBody>
      </p:sp>
      <p:sp>
        <p:nvSpPr>
          <p:cNvPr id="2" name="日期占位符 1"/>
          <p:cNvSpPr>
            <a:spLocks noGrp="1"/>
          </p:cNvSpPr>
          <p:nvPr>
            <p:ph type="dt" sz="half" idx="15"/>
          </p:nvPr>
        </p:nvSpPr>
        <p:spPr/>
        <p:txBody>
          <a:bodyPr/>
          <a:lstStyle/>
          <a:p>
            <a:pPr fontAlgn="auto"/>
            <a:fld id="{176A6A54-2A6B-4242-B691-C4DE4231F394}" type="datetimeFigureOut">
              <a:rPr lang="en-US" strike="noStrike" noProof="1" smtClean="0">
                <a:latin typeface="+mn-lt"/>
                <a:ea typeface="+mn-ea"/>
                <a:cs typeface="+mn-cs"/>
              </a:rPr>
              <a:t>2/7/2022</a:t>
            </a:fld>
            <a:endParaRPr lang="en-US" strike="noStrike" noProof="1"/>
          </a:p>
        </p:txBody>
      </p:sp>
      <p:sp>
        <p:nvSpPr>
          <p:cNvPr id="5" name="灯片编号占位符 4"/>
          <p:cNvSpPr>
            <a:spLocks noGrp="1"/>
          </p:cNvSpPr>
          <p:nvPr>
            <p:ph type="sldNum" sz="quarter" idx="16"/>
          </p:nvPr>
        </p:nvSpPr>
        <p:spPr/>
        <p:txBody>
          <a:bodyPr/>
          <a:lstStyle/>
          <a:p>
            <a:pPr fontAlgn="auto"/>
            <a:fld id="{B2FED1A7-FB98-43FD-AA3D-E7C3EC56B298}"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3983394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auto"/>
            <a:r>
              <a:rPr lang="en-US" strike="noStrike" noProof="1"/>
              <a:t>Click to edit Master title style</a:t>
            </a:r>
          </a:p>
        </p:txBody>
      </p:sp>
      <p:sp>
        <p:nvSpPr>
          <p:cNvPr id="3" name="Text Placeholder 2"/>
          <p:cNvSpPr>
            <a:spLocks noGrp="1"/>
          </p:cNvSpPr>
          <p:nvPr>
            <p:ph type="body" idx="1"/>
          </p:nvPr>
        </p:nvSpPr>
        <p:spPr>
          <a:xfrm>
            <a:off x="457201" y="914400"/>
            <a:ext cx="3845485" cy="479822"/>
          </a:xfrm>
        </p:spPr>
        <p:txBody>
          <a:bodyPr anchor="b">
            <a:normAutofit/>
          </a:bodyPr>
          <a:lstStyle>
            <a:lvl1pPr marL="0" indent="0" algn="ctr">
              <a:buNone/>
              <a:defRPr sz="1575" b="1">
                <a:solidFill>
                  <a:srgbClr val="C8102E"/>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en-US" strike="noStrike" noProof="1"/>
              <a:t>Click to edit Master text styles</a:t>
            </a:r>
          </a:p>
        </p:txBody>
      </p:sp>
      <p:sp>
        <p:nvSpPr>
          <p:cNvPr id="4" name="Content Placeholder 3"/>
          <p:cNvSpPr>
            <a:spLocks noGrp="1"/>
          </p:cNvSpPr>
          <p:nvPr>
            <p:ph sz="half" idx="2"/>
          </p:nvPr>
        </p:nvSpPr>
        <p:spPr>
          <a:xfrm>
            <a:off x="457201" y="1394222"/>
            <a:ext cx="384548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5" name="Text Placeholder 4"/>
          <p:cNvSpPr>
            <a:spLocks noGrp="1"/>
          </p:cNvSpPr>
          <p:nvPr>
            <p:ph type="body" sz="quarter" idx="3"/>
          </p:nvPr>
        </p:nvSpPr>
        <p:spPr>
          <a:xfrm>
            <a:off x="4416426" y="914400"/>
            <a:ext cx="3813175" cy="479822"/>
          </a:xfrm>
        </p:spPr>
        <p:txBody>
          <a:bodyPr anchor="b">
            <a:normAutofit/>
          </a:bodyPr>
          <a:lstStyle>
            <a:lvl1pPr marL="0" indent="0" algn="ctr">
              <a:buNone/>
              <a:defRPr sz="1575" b="1">
                <a:solidFill>
                  <a:srgbClr val="C8102E"/>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en-US" strike="noStrike" noProof="1"/>
              <a:t>Click to edit Master text styles</a:t>
            </a:r>
          </a:p>
        </p:txBody>
      </p:sp>
      <p:sp>
        <p:nvSpPr>
          <p:cNvPr id="6" name="Content Placeholder 5"/>
          <p:cNvSpPr>
            <a:spLocks noGrp="1"/>
          </p:cNvSpPr>
          <p:nvPr>
            <p:ph sz="quarter" idx="4"/>
          </p:nvPr>
        </p:nvSpPr>
        <p:spPr>
          <a:xfrm>
            <a:off x="4416426" y="1394222"/>
            <a:ext cx="38131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7" name="日期占位符 6"/>
          <p:cNvSpPr>
            <a:spLocks noGrp="1"/>
          </p:cNvSpPr>
          <p:nvPr>
            <p:ph type="dt" sz="half" idx="10"/>
          </p:nvPr>
        </p:nvSpPr>
        <p:spPr/>
        <p:txBody>
          <a:bodyPr/>
          <a:lstStyle/>
          <a:p>
            <a:pPr fontAlgn="auto"/>
            <a:fld id="{176A6A54-2A6B-4242-B691-C4DE4231F394}" type="datetimeFigureOut">
              <a:rPr lang="en-US" strike="noStrike" noProof="1" smtClean="0">
                <a:latin typeface="+mn-lt"/>
                <a:ea typeface="+mn-ea"/>
                <a:cs typeface="+mn-cs"/>
              </a:rPr>
              <a:t>2/7/2022</a:t>
            </a:fld>
            <a:endParaRPr lang="en-US" strike="noStrike" noProof="1"/>
          </a:p>
        </p:txBody>
      </p:sp>
      <p:sp>
        <p:nvSpPr>
          <p:cNvPr id="8" name="灯片编号占位符 7"/>
          <p:cNvSpPr>
            <a:spLocks noGrp="1"/>
          </p:cNvSpPr>
          <p:nvPr>
            <p:ph type="sldNum" sz="quarter" idx="11"/>
          </p:nvPr>
        </p:nvSpPr>
        <p:spPr/>
        <p:txBody>
          <a:bodyPr/>
          <a:lstStyle/>
          <a:p>
            <a:pPr fontAlgn="auto"/>
            <a:fld id="{B2FED1A7-FB98-43FD-AA3D-E7C3EC56B298}"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2258227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p>
        </p:txBody>
      </p:sp>
      <p:sp>
        <p:nvSpPr>
          <p:cNvPr id="3" name="Date Placeholder 2"/>
          <p:cNvSpPr>
            <a:spLocks noGrp="1"/>
          </p:cNvSpPr>
          <p:nvPr>
            <p:ph type="dt" sz="half" idx="10"/>
          </p:nvPr>
        </p:nvSpPr>
        <p:spPr>
          <a:xfrm>
            <a:off x="381000" y="4755357"/>
            <a:ext cx="1143000" cy="273844"/>
          </a:xfrm>
          <a:prstGeom prst="rect">
            <a:avLst/>
          </a:prstGeom>
        </p:spPr>
        <p:txBody>
          <a:bodyPr vert="horz" lIns="91440" tIns="45720" rIns="91440" bIns="45720" rtlCol="0" anchor="ctr"/>
          <a:lstStyle/>
          <a:p>
            <a:pPr fontAlgn="auto"/>
            <a:fld id="{176A6A54-2A6B-4242-B691-C4DE4231F394}" type="datetimeFigureOut">
              <a:rPr lang="en-US" strike="noStrike" noProof="1" smtClean="0">
                <a:latin typeface="+mn-lt"/>
                <a:ea typeface="+mn-ea"/>
                <a:cs typeface="+mn-cs"/>
              </a:rPr>
              <a:t>2/7/2022</a:t>
            </a:fld>
            <a:endParaRPr lang="en-US" strike="noStrike" noProof="1"/>
          </a:p>
        </p:txBody>
      </p:sp>
      <p:sp>
        <p:nvSpPr>
          <p:cNvPr id="4" name="Footer Placeholder 3"/>
          <p:cNvSpPr>
            <a:spLocks noGrp="1"/>
          </p:cNvSpPr>
          <p:nvPr>
            <p:ph type="ftr" sz="quarter" idx="11"/>
          </p:nvPr>
        </p:nvSpPr>
        <p:spPr>
          <a:xfrm>
            <a:off x="3124200" y="4800600"/>
            <a:ext cx="2895600" cy="273844"/>
          </a:xfrm>
          <a:prstGeom prst="rect">
            <a:avLst/>
          </a:prstGeom>
        </p:spPr>
        <p:txBody>
          <a:bodyPr/>
          <a:lstStyle/>
          <a:p>
            <a:pPr fontAlgn="auto"/>
            <a:endParaRPr lang="en-US" strike="noStrike" noProof="1"/>
          </a:p>
        </p:txBody>
      </p:sp>
      <p:sp>
        <p:nvSpPr>
          <p:cNvPr id="5" name="Slide Number Placeholder 4"/>
          <p:cNvSpPr>
            <a:spLocks noGrp="1"/>
          </p:cNvSpPr>
          <p:nvPr>
            <p:ph type="sldNum" sz="quarter" idx="12"/>
          </p:nvPr>
        </p:nvSpPr>
        <p:spPr>
          <a:xfrm>
            <a:off x="7391400" y="4743450"/>
            <a:ext cx="1371600" cy="273844"/>
          </a:xfrm>
          <a:prstGeom prst="rect">
            <a:avLst/>
          </a:prstGeom>
        </p:spPr>
        <p:txBody>
          <a:bodyPr vert="horz" lIns="91440" tIns="45720" rIns="91440" bIns="45720" rtlCol="0" anchor="ctr"/>
          <a:lstStyle/>
          <a:p>
            <a:pPr fontAlgn="auto"/>
            <a:fld id="{B2FED1A7-FB98-43FD-AA3D-E7C3EC56B298}"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3494826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176A6A54-2A6B-4242-B691-C4DE4231F394}" type="datetimeFigureOut">
              <a:rPr lang="en-US" strike="noStrike" noProof="1" smtClean="0">
                <a:latin typeface="+mn-lt"/>
                <a:ea typeface="+mn-ea"/>
                <a:cs typeface="+mn-cs"/>
              </a:rPr>
              <a:t>2/7/2022</a:t>
            </a:fld>
            <a:endParaRPr lang="en-US" strike="noStrike" noProof="1"/>
          </a:p>
        </p:txBody>
      </p:sp>
      <p:sp>
        <p:nvSpPr>
          <p:cNvPr id="3" name="灯片编号占位符 2"/>
          <p:cNvSpPr>
            <a:spLocks noGrp="1"/>
          </p:cNvSpPr>
          <p:nvPr>
            <p:ph type="sldNum" sz="quarter" idx="11"/>
          </p:nvPr>
        </p:nvSpPr>
        <p:spPr/>
        <p:txBody>
          <a:bodyPr/>
          <a:lstStyle/>
          <a:p>
            <a:pPr fontAlgn="auto"/>
            <a:fld id="{B2FED1A7-FB98-43FD-AA3D-E7C3EC56B298}"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253009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348" y="208361"/>
            <a:ext cx="8229307" cy="854869"/>
          </a:xfrm>
        </p:spPr>
        <p:txBody>
          <a:bodyPr/>
          <a:lstStyle/>
          <a:p>
            <a:r>
              <a:rPr lang="en-US"/>
              <a:t>Click to edit Master title style</a:t>
            </a:r>
          </a:p>
        </p:txBody>
      </p:sp>
      <p:sp>
        <p:nvSpPr>
          <p:cNvPr id="3" name="Text Placeholder 2"/>
          <p:cNvSpPr>
            <a:spLocks noGrp="1"/>
          </p:cNvSpPr>
          <p:nvPr>
            <p:ph type="body" sz="half" idx="1"/>
          </p:nvPr>
        </p:nvSpPr>
        <p:spPr>
          <a:xfrm>
            <a:off x="457348" y="1200151"/>
            <a:ext cx="4044293" cy="33980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2361" y="1200151"/>
            <a:ext cx="4044292" cy="33980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32C125D-6C24-48B2-A246-2AF744460E2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4AAA1AC-3E66-4B4C-AFCC-CF724BB97ED9}"/>
              </a:ext>
            </a:extLst>
          </p:cNvPr>
          <p:cNvSpPr>
            <a:spLocks noGrp="1" noChangeArrowheads="1"/>
          </p:cNvSpPr>
          <p:nvPr>
            <p:ph type="ftr" sz="quarter" idx="11"/>
          </p:nvPr>
        </p:nvSpPr>
        <p:spPr>
          <a:ln/>
        </p:spPr>
        <p:txBody>
          <a:bodyPr/>
          <a:lstStyle>
            <a:lvl1pPr>
              <a:defRPr/>
            </a:lvl1pPr>
          </a:lstStyle>
          <a:p>
            <a:pPr>
              <a:defRPr/>
            </a:pPr>
            <a:r>
              <a:rPr lang="en-US" altLang="zh-CN"/>
              <a:t>Feature extraction Ch3., v.5d</a:t>
            </a:r>
          </a:p>
        </p:txBody>
      </p:sp>
      <p:sp>
        <p:nvSpPr>
          <p:cNvPr id="7" name="Rectangle 6">
            <a:extLst>
              <a:ext uri="{FF2B5EF4-FFF2-40B4-BE49-F238E27FC236}">
                <a16:creationId xmlns:a16="http://schemas.microsoft.com/office/drawing/2014/main" id="{77069D0F-5F0E-4022-90AD-29B1DF74A155}"/>
              </a:ext>
            </a:extLst>
          </p:cNvPr>
          <p:cNvSpPr>
            <a:spLocks noGrp="1" noChangeArrowheads="1"/>
          </p:cNvSpPr>
          <p:nvPr>
            <p:ph type="sldNum" sz="quarter" idx="12"/>
          </p:nvPr>
        </p:nvSpPr>
        <p:spPr>
          <a:ln/>
        </p:spPr>
        <p:txBody>
          <a:bodyPr/>
          <a:lstStyle>
            <a:lvl1pPr>
              <a:defRPr/>
            </a:lvl1pPr>
          </a:lstStyle>
          <a:p>
            <a:fld id="{45F7C42B-59AD-4D70-90D5-BEC7C5D8E924}" type="slidenum">
              <a:rPr lang="en-US" altLang="en-US"/>
              <a:pPr/>
              <a:t>‹#›</a:t>
            </a:fld>
            <a:endParaRPr lang="en-US" altLang="en-US"/>
          </a:p>
        </p:txBody>
      </p:sp>
    </p:spTree>
    <p:extLst>
      <p:ext uri="{BB962C8B-B14F-4D97-AF65-F5344CB8AC3E}">
        <p14:creationId xmlns:p14="http://schemas.microsoft.com/office/powerpoint/2010/main" val="1238076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4686300"/>
            <a:ext cx="9144000" cy="4572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050" strike="noStrike" noProof="1">
              <a:ln>
                <a:noFill/>
              </a:ln>
            </a:endParaRPr>
          </a:p>
        </p:txBody>
      </p:sp>
      <p:sp>
        <p:nvSpPr>
          <p:cNvPr id="15" name="Rectangle 14"/>
          <p:cNvSpPr/>
          <p:nvPr userDrawn="1"/>
        </p:nvSpPr>
        <p:spPr>
          <a:xfrm>
            <a:off x="0" y="0"/>
            <a:ext cx="9144000" cy="914400"/>
          </a:xfrm>
          <a:prstGeom prst="rect">
            <a:avLst/>
          </a:prstGeom>
          <a:solidFill>
            <a:srgbClr val="C8102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050" strike="noStrike" noProof="1">
              <a:ln>
                <a:noFill/>
              </a:ln>
              <a:effectLst/>
            </a:endParaRPr>
          </a:p>
        </p:txBody>
      </p:sp>
      <p:sp>
        <p:nvSpPr>
          <p:cNvPr id="1028" name="Title Placeholder 1"/>
          <p:cNvSpPr>
            <a:spLocks noGrp="1"/>
          </p:cNvSpPr>
          <p:nvPr>
            <p:ph type="title"/>
          </p:nvPr>
        </p:nvSpPr>
        <p:spPr>
          <a:xfrm>
            <a:off x="457200" y="114300"/>
            <a:ext cx="7543800" cy="742950"/>
          </a:xfrm>
          <a:prstGeom prst="rect">
            <a:avLst/>
          </a:prstGeom>
          <a:noFill/>
          <a:ln w="9525">
            <a:noFill/>
          </a:ln>
        </p:spPr>
        <p:txBody>
          <a:bodyPr vert="horz" lIns="91440" tIns="45720" rIns="91440" bIns="45720" anchor="ctr"/>
          <a:lstStyle/>
          <a:p>
            <a:pPr lvl="0"/>
            <a:r>
              <a:rPr lang="en-US" altLang="zh-CN" dirty="0"/>
              <a:t>Click to edit Master title style</a:t>
            </a:r>
          </a:p>
        </p:txBody>
      </p:sp>
      <p:sp>
        <p:nvSpPr>
          <p:cNvPr id="1029" name="Text Placeholder 2"/>
          <p:cNvSpPr>
            <a:spLocks noGrp="1"/>
          </p:cNvSpPr>
          <p:nvPr>
            <p:ph type="body"/>
          </p:nvPr>
        </p:nvSpPr>
        <p:spPr>
          <a:xfrm>
            <a:off x="457200" y="1028700"/>
            <a:ext cx="8229600" cy="3486150"/>
          </a:xfrm>
          <a:prstGeom prst="rect">
            <a:avLst/>
          </a:prstGeom>
          <a:noFill/>
          <a:ln w="9525">
            <a:noFill/>
          </a:ln>
        </p:spPr>
        <p:txBody>
          <a:bodyPr vert="horz" lIns="91440" tIns="45720" rIns="91440" bIns="45720" anchor="t"/>
          <a:lstStyle/>
          <a:p>
            <a:pPr lvl="0"/>
            <a:r>
              <a:rPr lang="en-US" altLang="zh-CN" dirty="0"/>
              <a:t>Click to edit Master text styles</a:t>
            </a:r>
          </a:p>
          <a:p>
            <a:pPr lvl="1" indent="-214313"/>
            <a:r>
              <a:rPr lang="en-US" altLang="zh-CN" dirty="0"/>
              <a:t>Second level</a:t>
            </a:r>
          </a:p>
          <a:p>
            <a:pPr lvl="2" indent="-171450"/>
            <a:r>
              <a:rPr lang="en-US" altLang="zh-CN" dirty="0"/>
              <a:t>Third level</a:t>
            </a:r>
          </a:p>
          <a:p>
            <a:pPr lvl="3" indent="-171450"/>
            <a:r>
              <a:rPr lang="en-US" altLang="zh-CN" dirty="0"/>
              <a:t>Fourth level</a:t>
            </a:r>
          </a:p>
          <a:p>
            <a:pPr lvl="4" indent="-171450"/>
            <a:r>
              <a:rPr lang="en-US" altLang="zh-CN" dirty="0"/>
              <a:t>Fifth level</a:t>
            </a:r>
          </a:p>
        </p:txBody>
      </p:sp>
      <p:sp>
        <p:nvSpPr>
          <p:cNvPr id="4" name="Date Placeholder 3"/>
          <p:cNvSpPr>
            <a:spLocks noGrp="1"/>
          </p:cNvSpPr>
          <p:nvPr>
            <p:ph type="dt" sz="half" idx="2"/>
          </p:nvPr>
        </p:nvSpPr>
        <p:spPr>
          <a:xfrm>
            <a:off x="381000" y="4755357"/>
            <a:ext cx="1143000" cy="273844"/>
          </a:xfrm>
          <a:prstGeom prst="rect">
            <a:avLst/>
          </a:prstGeom>
        </p:spPr>
        <p:txBody>
          <a:bodyPr vert="horz" lIns="91440" tIns="45720" rIns="91440" bIns="45720" rtlCol="0" anchor="ctr"/>
          <a:lstStyle>
            <a:lvl1pPr algn="l">
              <a:defRPr sz="900">
                <a:solidFill>
                  <a:schemeClr val="bg1"/>
                </a:solidFill>
              </a:defRPr>
            </a:lvl1pPr>
          </a:lstStyle>
          <a:p>
            <a:pPr fontAlgn="auto"/>
            <a:fld id="{176A6A54-2A6B-4242-B691-C4DE4231F394}" type="datetimeFigureOut">
              <a:rPr lang="en-US" strike="noStrike" noProof="1" smtClean="0">
                <a:latin typeface="+mn-lt"/>
                <a:ea typeface="+mn-ea"/>
                <a:cs typeface="+mn-cs"/>
              </a:rPr>
              <a:t>2/7/2022</a:t>
            </a:fld>
            <a:endParaRPr lang="en-US" strike="noStrike" noProof="1"/>
          </a:p>
        </p:txBody>
      </p:sp>
      <p:sp>
        <p:nvSpPr>
          <p:cNvPr id="6" name="Slide Number Placeholder 5"/>
          <p:cNvSpPr>
            <a:spLocks noGrp="1"/>
          </p:cNvSpPr>
          <p:nvPr>
            <p:ph type="sldNum" sz="quarter" idx="4"/>
          </p:nvPr>
        </p:nvSpPr>
        <p:spPr>
          <a:xfrm>
            <a:off x="7391400" y="4743450"/>
            <a:ext cx="1371600" cy="273844"/>
          </a:xfrm>
          <a:prstGeom prst="rect">
            <a:avLst/>
          </a:prstGeom>
        </p:spPr>
        <p:txBody>
          <a:bodyPr vert="horz" lIns="91440" tIns="45720" rIns="91440" bIns="45720" rtlCol="0" anchor="ctr"/>
          <a:lstStyle>
            <a:lvl1pPr algn="r">
              <a:defRPr sz="900">
                <a:solidFill>
                  <a:schemeClr val="bg1"/>
                </a:solidFill>
              </a:defRPr>
            </a:lvl1pPr>
          </a:lstStyle>
          <a:p>
            <a:pPr fontAlgn="auto"/>
            <a:fld id="{B2FED1A7-FB98-43FD-AA3D-E7C3EC56B298}" type="slidenum">
              <a:rPr lang="en-US" strike="noStrike" noProof="1" smtClean="0">
                <a:latin typeface="+mn-lt"/>
                <a:ea typeface="+mn-ea"/>
                <a:cs typeface="+mn-cs"/>
              </a:rPr>
              <a:t>‹#›</a:t>
            </a:fld>
            <a:endParaRPr lang="en-US" strike="noStrike" noProof="1"/>
          </a:p>
        </p:txBody>
      </p:sp>
      <p:pic>
        <p:nvPicPr>
          <p:cNvPr id="1032" name="Picture 9"/>
          <p:cNvPicPr>
            <a:picLocks noChangeAspect="1"/>
          </p:cNvPicPr>
          <p:nvPr userDrawn="1"/>
        </p:nvPicPr>
        <p:blipFill>
          <a:blip r:embed="rId12"/>
          <a:stretch>
            <a:fillRect/>
          </a:stretch>
        </p:blipFill>
        <p:spPr>
          <a:xfrm>
            <a:off x="8077201" y="361950"/>
            <a:ext cx="677863" cy="885825"/>
          </a:xfrm>
          <a:prstGeom prst="rect">
            <a:avLst/>
          </a:prstGeom>
          <a:noFill/>
          <a:ln w="9525">
            <a:noFill/>
          </a:ln>
        </p:spPr>
      </p:pic>
    </p:spTree>
    <p:extLst>
      <p:ext uri="{BB962C8B-B14F-4D97-AF65-F5344CB8AC3E}">
        <p14:creationId xmlns:p14="http://schemas.microsoft.com/office/powerpoint/2010/main" val="869752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lvl1pPr algn="l" defTabSz="685800" rtl="0" eaLnBrk="1" latinLnBrk="0" hangingPunct="1">
        <a:spcBef>
          <a:spcPct val="0"/>
        </a:spcBef>
        <a:buNone/>
        <a:defRPr sz="3000" b="1" kern="1200">
          <a:solidFill>
            <a:schemeClr val="bg1"/>
          </a:solidFill>
          <a:latin typeface="Myriad Pro" panose="02010600030101010101" pitchFamily="34" charset="0"/>
          <a:ea typeface="Roboto Slab" panose="02010600030101010101" pitchFamily="2" charset="0"/>
          <a:cs typeface="Arial" panose="020B0604020202020204" pitchFamily="34" charset="0"/>
        </a:defRPr>
      </a:lvl1pPr>
    </p:titleStyle>
    <p:bodyStyle>
      <a:lvl1pPr marL="257175" indent="-257175" algn="l" defTabSz="685800" rtl="0" eaLnBrk="1" latinLnBrk="0" hangingPunct="1">
        <a:spcBef>
          <a:spcPct val="20000"/>
        </a:spcBef>
        <a:buFont typeface="Arial" panose="020B0604020202020204" pitchFamily="34" charset="0"/>
        <a:buChar char="•"/>
        <a:defRPr sz="2100" kern="1200">
          <a:solidFill>
            <a:schemeClr val="tx1"/>
          </a:solidFill>
          <a:latin typeface="Myriad Pro" panose="02010600030101010101" pitchFamily="34" charset="0"/>
          <a:ea typeface="+mn-ea"/>
          <a:cs typeface="Arial" panose="020B0604020202020204" pitchFamily="34" charset="0"/>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yriad Pro" panose="02010600030101010101" pitchFamily="34" charset="0"/>
          <a:ea typeface="+mn-ea"/>
          <a:cs typeface="Arial" panose="020B0604020202020204" pitchFamily="34" charset="0"/>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yriad Pro" panose="02010600030101010101" pitchFamily="34" charset="0"/>
          <a:ea typeface="+mn-ea"/>
          <a:cs typeface="Arial" panose="020B0604020202020204" pitchFamily="34" charset="0"/>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yriad Pro" panose="02010600030101010101" pitchFamily="34" charset="0"/>
          <a:ea typeface="+mn-ea"/>
          <a:cs typeface="Arial" panose="020B0604020202020204" pitchFamily="34" charset="0"/>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yriad Pro" panose="02010600030101010101" pitchFamily="34" charset="0"/>
          <a:ea typeface="+mn-ea"/>
          <a:cs typeface="Arial" panose="020B0604020202020204" pitchFamily="34" charset="0"/>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2" name="Title 1"/>
          <p:cNvSpPr>
            <a:spLocks noGrp="1"/>
          </p:cNvSpPr>
          <p:nvPr>
            <p:ph type="ctrTitle"/>
          </p:nvPr>
        </p:nvSpPr>
        <p:spPr>
          <a:xfrm>
            <a:off x="4554333" y="2730190"/>
            <a:ext cx="3989575" cy="1557250"/>
          </a:xfrm>
        </p:spPr>
        <p:txBody>
          <a:bodyPr vert="horz" lIns="68580" tIns="34290" rIns="68580" bIns="34290" anchor="t">
            <a:normAutofit/>
          </a:bodyPr>
          <a:lstStyle/>
          <a:p>
            <a:pPr algn="l">
              <a:lnSpc>
                <a:spcPct val="90000"/>
              </a:lnSpc>
            </a:pPr>
            <a:r>
              <a:rPr lang="en-US" altLang="zh-CN" sz="2500" kern="1200" dirty="0">
                <a:solidFill>
                  <a:schemeClr val="bg1"/>
                </a:solidFill>
                <a:latin typeface="Calibri" panose="020F0502020204030204" charset="0"/>
                <a:ea typeface="Roboto Slab" panose="02010600030101010101" pitchFamily="2" charset="0"/>
                <a:cs typeface="Calibri" panose="020F0502020204030204" charset="0"/>
              </a:rPr>
              <a:t>ELE655 Final Project </a:t>
            </a:r>
            <a:br>
              <a:rPr lang="en-US" altLang="zh-CN" sz="2500" kern="1200" dirty="0">
                <a:solidFill>
                  <a:schemeClr val="bg1"/>
                </a:solidFill>
                <a:latin typeface="Calibri" panose="020F0502020204030204" charset="0"/>
                <a:ea typeface="Roboto Slab" panose="02010600030101010101" pitchFamily="2" charset="0"/>
                <a:cs typeface="Calibri" panose="020F0502020204030204" charset="0"/>
              </a:rPr>
            </a:br>
            <a:r>
              <a:rPr lang="en-US" altLang="zh-CN" sz="2500" kern="1200" dirty="0">
                <a:solidFill>
                  <a:schemeClr val="bg1"/>
                </a:solidFill>
                <a:latin typeface="Calibri" panose="020F0502020204030204" charset="0"/>
                <a:ea typeface="Roboto Slab" panose="02010600030101010101" pitchFamily="2" charset="0"/>
                <a:cs typeface="Calibri" panose="020F0502020204030204" charset="0"/>
              </a:rPr>
              <a:t>Sound Classification and Distance Prediction</a:t>
            </a:r>
          </a:p>
        </p:txBody>
      </p:sp>
      <p:sp>
        <p:nvSpPr>
          <p:cNvPr id="12290" name="Subtitle 3"/>
          <p:cNvSpPr>
            <a:spLocks noGrp="1"/>
          </p:cNvSpPr>
          <p:nvPr>
            <p:ph type="subTitle" idx="1"/>
          </p:nvPr>
        </p:nvSpPr>
        <p:spPr>
          <a:xfrm>
            <a:off x="4431403" y="4051766"/>
            <a:ext cx="3989573" cy="729135"/>
          </a:xfrm>
        </p:spPr>
        <p:txBody>
          <a:bodyPr vert="horz" lIns="68580" tIns="34290" rIns="68580" bIns="34290" anchor="b">
            <a:normAutofit fontScale="92500" lnSpcReduction="10000"/>
          </a:bodyPr>
          <a:lstStyle/>
          <a:p>
            <a:pPr algn="l"/>
            <a:r>
              <a:rPr lang="en-US" altLang="zh-CN" sz="1400" kern="1200" dirty="0">
                <a:solidFill>
                  <a:schemeClr val="bg1"/>
                </a:solidFill>
                <a:latin typeface="Arial" panose="020B0604020202020204" pitchFamily="34" charset="0"/>
                <a:ea typeface="+mn-ea"/>
                <a:cs typeface="Arial" panose="020B0604020202020204" pitchFamily="34" charset="0"/>
              </a:rPr>
              <a:t>				</a:t>
            </a:r>
          </a:p>
          <a:p>
            <a:pPr algn="l"/>
            <a:r>
              <a:rPr lang="en-US" altLang="zh-CN" sz="1400" kern="1200" dirty="0">
                <a:solidFill>
                  <a:schemeClr val="bg1"/>
                </a:solidFill>
                <a:latin typeface="Arial" panose="020B0604020202020204" pitchFamily="34" charset="0"/>
                <a:ea typeface="+mn-ea"/>
                <a:cs typeface="Arial" panose="020B0604020202020204" pitchFamily="34" charset="0"/>
              </a:rPr>
              <a:t>  Mustafa Oztoprak</a:t>
            </a:r>
          </a:p>
          <a:p>
            <a:pPr algn="l"/>
            <a:r>
              <a:rPr lang="en-US" altLang="zh-CN" sz="1400" kern="1200" dirty="0" err="1">
                <a:solidFill>
                  <a:schemeClr val="bg1"/>
                </a:solidFill>
                <a:latin typeface="Arial" panose="020B0604020202020204" pitchFamily="34" charset="0"/>
                <a:ea typeface="+mn-ea"/>
                <a:cs typeface="Arial" panose="020B0604020202020204" pitchFamily="34" charset="0"/>
              </a:rPr>
              <a:t>Advisor:Lichuan</a:t>
            </a:r>
            <a:r>
              <a:rPr lang="en-US" altLang="zh-CN" sz="1400" kern="1200" dirty="0">
                <a:solidFill>
                  <a:schemeClr val="bg1"/>
                </a:solidFill>
                <a:latin typeface="Arial" panose="020B0604020202020204" pitchFamily="34" charset="0"/>
                <a:ea typeface="+mn-ea"/>
                <a:cs typeface="Arial" panose="020B0604020202020204" pitchFamily="34" charset="0"/>
              </a:rPr>
              <a:t> Liu</a:t>
            </a:r>
          </a:p>
          <a:p>
            <a:pPr algn="l"/>
            <a:endParaRPr lang="en-US" altLang="zh-CN" sz="1400" kern="1200" dirty="0">
              <a:solidFill>
                <a:schemeClr val="bg1"/>
              </a:solidFill>
              <a:latin typeface="Arial" panose="020B0604020202020204" pitchFamily="34" charset="0"/>
              <a:ea typeface="+mn-ea"/>
              <a:cs typeface="Arial" panose="020B0604020202020204" pitchFamily="34" charset="0"/>
            </a:endParaRPr>
          </a:p>
        </p:txBody>
      </p:sp>
      <p:sp>
        <p:nvSpPr>
          <p:cNvPr id="75" name="Freeform: Shape 74">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034514" cy="4780901"/>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 y="0"/>
            <a:ext cx="3907610" cy="4657971"/>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291" name="图片 1"/>
          <p:cNvPicPr>
            <a:picLocks noChangeAspect="1"/>
          </p:cNvPicPr>
          <p:nvPr/>
        </p:nvPicPr>
        <p:blipFill>
          <a:blip r:embed="rId2"/>
          <a:stretch>
            <a:fillRect/>
          </a:stretch>
        </p:blipFill>
        <p:spPr>
          <a:xfrm>
            <a:off x="517071" y="658368"/>
            <a:ext cx="2267726" cy="321604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Attempt 2</a:t>
            </a:r>
            <a:endParaRPr/>
          </a:p>
        </p:txBody>
      </p:sp>
      <p:sp>
        <p:nvSpPr>
          <p:cNvPr id="133" name="Google Shape;133;p22"/>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Create a spectrogram of each audio sample</a:t>
            </a:r>
            <a:endParaRPr/>
          </a:p>
          <a:p>
            <a:pPr marL="457200" lvl="0" indent="-342900" algn="l" rtl="0">
              <a:spcBef>
                <a:spcPts val="0"/>
              </a:spcBef>
              <a:spcAft>
                <a:spcPts val="0"/>
              </a:spcAft>
              <a:buSzPts val="1800"/>
              <a:buAutoNum type="arabicPeriod"/>
            </a:pPr>
            <a:r>
              <a:rPr lang="en"/>
              <a:t>Create a list of all possible labels in the dataset</a:t>
            </a:r>
            <a:endParaRPr/>
          </a:p>
          <a:p>
            <a:pPr marL="457200" lvl="0" indent="-342900" algn="l" rtl="0">
              <a:spcBef>
                <a:spcPts val="0"/>
              </a:spcBef>
              <a:spcAft>
                <a:spcPts val="0"/>
              </a:spcAft>
              <a:buSzPts val="1800"/>
              <a:buAutoNum type="arabicPeriod"/>
            </a:pPr>
            <a:r>
              <a:rPr lang="en"/>
              <a:t>One hot encode all spectrograms</a:t>
            </a:r>
            <a:endParaRPr/>
          </a:p>
          <a:p>
            <a:pPr marL="457200" lvl="0" indent="-342900" algn="l" rtl="0">
              <a:spcBef>
                <a:spcPts val="0"/>
              </a:spcBef>
              <a:spcAft>
                <a:spcPts val="0"/>
              </a:spcAft>
              <a:buSzPts val="1800"/>
              <a:buAutoNum type="arabicPeriod"/>
            </a:pPr>
            <a:r>
              <a:rPr lang="en"/>
              <a:t>Train the model using images</a:t>
            </a:r>
            <a:endParaRPr/>
          </a:p>
        </p:txBody>
      </p:sp>
      <p:sp>
        <p:nvSpPr>
          <p:cNvPr id="134" name="Google Shape;134;p22"/>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0" name="Google Shape;140;p23"/>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42" name="Google Shape;142;p23"/>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pic>
        <p:nvPicPr>
          <p:cNvPr id="141" name="Google Shape;141;p23"/>
          <p:cNvPicPr preferRelativeResize="0"/>
          <p:nvPr/>
        </p:nvPicPr>
        <p:blipFill>
          <a:blip r:embed="rId3">
            <a:alphaModFix/>
          </a:blip>
          <a:stretch>
            <a:fillRect/>
          </a:stretch>
        </p:blipFill>
        <p:spPr>
          <a:xfrm>
            <a:off x="1789325" y="748163"/>
            <a:ext cx="5470775" cy="3647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Distance</a:t>
            </a:r>
            <a:endParaRPr/>
          </a:p>
        </p:txBody>
      </p:sp>
      <p:sp>
        <p:nvSpPr>
          <p:cNvPr id="148" name="Google Shape;148;p2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Create spectrogram of each audio sample</a:t>
            </a:r>
            <a:endParaRPr/>
          </a:p>
          <a:p>
            <a:pPr marL="457200" lvl="0" indent="-342900" algn="l" rtl="0">
              <a:spcBef>
                <a:spcPts val="0"/>
              </a:spcBef>
              <a:spcAft>
                <a:spcPts val="0"/>
              </a:spcAft>
              <a:buSzPts val="1800"/>
              <a:buAutoNum type="arabicPeriod"/>
            </a:pPr>
            <a:r>
              <a:rPr lang="en"/>
              <a:t>Use Generators to feed the deep learning model</a:t>
            </a:r>
            <a:endParaRPr/>
          </a:p>
          <a:p>
            <a:pPr marL="457200" lvl="0" indent="-342900" algn="l" rtl="0">
              <a:spcBef>
                <a:spcPts val="0"/>
              </a:spcBef>
              <a:spcAft>
                <a:spcPts val="0"/>
              </a:spcAft>
              <a:buSzPts val="1800"/>
              <a:buAutoNum type="arabicPeriod"/>
            </a:pPr>
            <a:r>
              <a:rPr lang="en"/>
              <a:t>Use a CRNN model for predictions.</a:t>
            </a:r>
            <a:endParaRPr/>
          </a:p>
        </p:txBody>
      </p:sp>
      <p:sp>
        <p:nvSpPr>
          <p:cNvPr id="149" name="Google Shape;149;p24"/>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5" name="Google Shape;155;p2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57" name="Google Shape;157;p25"/>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156" name="Google Shape;156;p25"/>
          <p:cNvPicPr preferRelativeResize="0"/>
          <p:nvPr/>
        </p:nvPicPr>
        <p:blipFill>
          <a:blip r:embed="rId3">
            <a:alphaModFix/>
          </a:blip>
          <a:stretch>
            <a:fillRect/>
          </a:stretch>
        </p:blipFill>
        <p:spPr>
          <a:xfrm>
            <a:off x="0" y="1948873"/>
            <a:ext cx="9143999" cy="12457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CRNN results	</a:t>
            </a:r>
            <a:endParaRPr/>
          </a:p>
        </p:txBody>
      </p:sp>
      <p:sp>
        <p:nvSpPr>
          <p:cNvPr id="163" name="Google Shape;163;p2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Better than a coin flip! (Barely)</a:t>
            </a:r>
            <a:endParaRPr/>
          </a:p>
        </p:txBody>
      </p:sp>
      <p:sp>
        <p:nvSpPr>
          <p:cNvPr id="164" name="Google Shape;164;p2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	</a:t>
            </a:r>
            <a:endParaRPr/>
          </a:p>
        </p:txBody>
      </p:sp>
      <p:sp>
        <p:nvSpPr>
          <p:cNvPr id="170" name="Google Shape;170;p27"/>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Created 3 models for two different tasks</a:t>
            </a:r>
            <a:endParaRPr/>
          </a:p>
          <a:p>
            <a:pPr marL="457200" lvl="0" indent="-342900" algn="l" rtl="0">
              <a:spcBef>
                <a:spcPts val="0"/>
              </a:spcBef>
              <a:spcAft>
                <a:spcPts val="0"/>
              </a:spcAft>
              <a:buSzPts val="1800"/>
              <a:buAutoNum type="arabicPeriod"/>
            </a:pPr>
            <a:r>
              <a:rPr lang="en"/>
              <a:t>Explained how we recorded audio</a:t>
            </a:r>
            <a:endParaRPr/>
          </a:p>
          <a:p>
            <a:pPr marL="457200" lvl="0" indent="-342900" algn="l" rtl="0">
              <a:spcBef>
                <a:spcPts val="0"/>
              </a:spcBef>
              <a:spcAft>
                <a:spcPts val="0"/>
              </a:spcAft>
              <a:buSzPts val="1800"/>
              <a:buAutoNum type="arabicPeriod"/>
            </a:pPr>
            <a:r>
              <a:rPr lang="en"/>
              <a:t>Explained audio theory </a:t>
            </a:r>
            <a:endParaRPr/>
          </a:p>
        </p:txBody>
      </p:sp>
      <p:sp>
        <p:nvSpPr>
          <p:cNvPr id="171" name="Google Shape;171;p27"/>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2"/>
          <p:cNvSpPr>
            <a:spLocks noGrp="1"/>
          </p:cNvSpPr>
          <p:nvPr>
            <p:ph type="title"/>
          </p:nvPr>
        </p:nvSpPr>
        <p:spPr>
          <a:xfrm>
            <a:off x="3486150" y="2114550"/>
            <a:ext cx="2343150" cy="800100"/>
          </a:xfrm>
        </p:spPr>
        <p:txBody>
          <a:bodyPr vert="horz" lIns="68580" tIns="34290" rIns="68580" bIns="34290" rtlCol="0" anchor="ctr">
            <a:normAutofit/>
          </a:bodyPr>
          <a:lstStyle/>
          <a:p>
            <a:r>
              <a:rPr lang="en-US" altLang="zh-CN" dirty="0">
                <a:solidFill>
                  <a:srgbClr val="0D0D0D"/>
                </a:solidFill>
                <a:latin typeface="Calibri" panose="020F0502020204030204" charset="0"/>
                <a:cs typeface="Calibri" panose="020F0502020204030204" charset="0"/>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a:t>
            </a:r>
            <a:endParaRPr/>
          </a:p>
        </p:txBody>
      </p:sp>
      <p:sp>
        <p:nvSpPr>
          <p:cNvPr id="67" name="Google Shape;67;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Predict the correct class of an audio sample</a:t>
            </a:r>
            <a:endParaRPr/>
          </a:p>
          <a:p>
            <a:pPr marL="457200" lvl="0" indent="-342900" algn="l" rtl="0">
              <a:spcBef>
                <a:spcPts val="0"/>
              </a:spcBef>
              <a:spcAft>
                <a:spcPts val="0"/>
              </a:spcAft>
              <a:buSzPts val="1800"/>
              <a:buAutoNum type="arabicPeriod"/>
            </a:pPr>
            <a:r>
              <a:rPr lang="en"/>
              <a:t>Predict the distance from the source audio</a:t>
            </a:r>
            <a:endParaRPr/>
          </a:p>
        </p:txBody>
      </p:sp>
      <p:sp>
        <p:nvSpPr>
          <p:cNvPr id="68" name="Google Shape;68;p14"/>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Pulse-code modulation (PCM)</a:t>
            </a:r>
            <a:endParaRPr/>
          </a:p>
        </p:txBody>
      </p:sp>
      <p:sp>
        <p:nvSpPr>
          <p:cNvPr id="74" name="Google Shape;74;p15"/>
          <p:cNvSpPr txBox="1">
            <a:spLocks noGrp="1"/>
          </p:cNvSpPr>
          <p:nvPr>
            <p:ph type="body" idx="1"/>
          </p:nvPr>
        </p:nvSpPr>
        <p:spPr>
          <a:xfrm>
            <a:off x="311700" y="1152475"/>
            <a:ext cx="4928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Storing analog audio signal requires it to be digitized by applying </a:t>
            </a:r>
            <a:r>
              <a:rPr lang="en" b="1"/>
              <a:t>sampling </a:t>
            </a:r>
            <a:r>
              <a:rPr lang="en"/>
              <a:t>and </a:t>
            </a:r>
            <a:r>
              <a:rPr lang="en" b="1"/>
              <a:t>quantization</a:t>
            </a:r>
            <a:r>
              <a:rPr lang="en"/>
              <a:t>.</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PCM, on the other hand, stores uncompressed audio signals.</a:t>
            </a:r>
            <a:endParaRPr/>
          </a:p>
        </p:txBody>
      </p:sp>
      <p:sp>
        <p:nvSpPr>
          <p:cNvPr id="78" name="Google Shape;78;p15"/>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pic>
        <p:nvPicPr>
          <p:cNvPr id="75" name="Google Shape;75;p15"/>
          <p:cNvPicPr preferRelativeResize="0"/>
          <p:nvPr/>
        </p:nvPicPr>
        <p:blipFill>
          <a:blip r:embed="rId3">
            <a:alphaModFix/>
          </a:blip>
          <a:stretch>
            <a:fillRect/>
          </a:stretch>
        </p:blipFill>
        <p:spPr>
          <a:xfrm>
            <a:off x="5201925" y="1223038"/>
            <a:ext cx="3587000" cy="2697425"/>
          </a:xfrm>
          <a:prstGeom prst="rect">
            <a:avLst/>
          </a:prstGeom>
          <a:noFill/>
          <a:ln>
            <a:noFill/>
          </a:ln>
        </p:spPr>
      </p:pic>
      <p:cxnSp>
        <p:nvCxnSpPr>
          <p:cNvPr id="76" name="Google Shape;76;p15"/>
          <p:cNvCxnSpPr/>
          <p:nvPr/>
        </p:nvCxnSpPr>
        <p:spPr>
          <a:xfrm>
            <a:off x="7400" y="4706850"/>
            <a:ext cx="9147300" cy="0"/>
          </a:xfrm>
          <a:prstGeom prst="straightConnector1">
            <a:avLst/>
          </a:prstGeom>
          <a:noFill/>
          <a:ln w="9525" cap="flat" cmpd="sng">
            <a:solidFill>
              <a:schemeClr val="dk2"/>
            </a:solidFill>
            <a:prstDash val="solid"/>
            <a:round/>
            <a:headEnd type="none" w="med" len="med"/>
            <a:tailEnd type="none" w="med" len="med"/>
          </a:ln>
        </p:spPr>
      </p:cxnSp>
      <p:sp>
        <p:nvSpPr>
          <p:cNvPr id="77" name="Google Shape;77;p15"/>
          <p:cNvSpPr txBox="1"/>
          <p:nvPr/>
        </p:nvSpPr>
        <p:spPr>
          <a:xfrm>
            <a:off x="147900" y="4703625"/>
            <a:ext cx="86844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757575"/>
                </a:solidFill>
                <a:latin typeface="Proxima Nova"/>
                <a:ea typeface="Proxima Nova"/>
                <a:cs typeface="Proxima Nova"/>
                <a:sym typeface="Proxima Nova"/>
              </a:rPr>
              <a:t>Source image: https://en.wikipedia.org/wiki/Pulse-code_modulation</a:t>
            </a:r>
            <a:endParaRPr sz="900">
              <a:solidFill>
                <a:srgbClr val="757575"/>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1059175" y="452425"/>
            <a:ext cx="2996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Raw Audio</a:t>
            </a:r>
            <a:endParaRPr/>
          </a:p>
        </p:txBody>
      </p:sp>
      <p:sp>
        <p:nvSpPr>
          <p:cNvPr id="84" name="Google Shape;84;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88" name="Google Shape;88;p1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87" name="Google Shape;87;p16"/>
          <p:cNvSpPr txBox="1">
            <a:spLocks noGrp="1"/>
          </p:cNvSpPr>
          <p:nvPr>
            <p:ph type="title" idx="4294967295"/>
          </p:nvPr>
        </p:nvSpPr>
        <p:spPr>
          <a:xfrm>
            <a:off x="6146800" y="452438"/>
            <a:ext cx="2997200" cy="57308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Mel Spectrogram</a:t>
            </a:r>
            <a:endParaRPr/>
          </a:p>
        </p:txBody>
      </p:sp>
      <p:pic>
        <p:nvPicPr>
          <p:cNvPr id="85" name="Google Shape;85;p16"/>
          <p:cNvPicPr preferRelativeResize="0"/>
          <p:nvPr/>
        </p:nvPicPr>
        <p:blipFill>
          <a:blip r:embed="rId3">
            <a:alphaModFix/>
          </a:blip>
          <a:stretch>
            <a:fillRect/>
          </a:stretch>
        </p:blipFill>
        <p:spPr>
          <a:xfrm>
            <a:off x="172000" y="1323975"/>
            <a:ext cx="3619500" cy="2495550"/>
          </a:xfrm>
          <a:prstGeom prst="rect">
            <a:avLst/>
          </a:prstGeom>
          <a:noFill/>
          <a:ln>
            <a:noFill/>
          </a:ln>
        </p:spPr>
      </p:pic>
      <p:pic>
        <p:nvPicPr>
          <p:cNvPr id="86" name="Google Shape;86;p16"/>
          <p:cNvPicPr preferRelativeResize="0"/>
          <p:nvPr/>
        </p:nvPicPr>
        <p:blipFill>
          <a:blip r:embed="rId4">
            <a:alphaModFix/>
          </a:blip>
          <a:stretch>
            <a:fillRect/>
          </a:stretch>
        </p:blipFill>
        <p:spPr>
          <a:xfrm>
            <a:off x="4952413" y="1254325"/>
            <a:ext cx="3762375" cy="249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4" name="Google Shape;94;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96" name="Google Shape;96;p17"/>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pic>
        <p:nvPicPr>
          <p:cNvPr id="95" name="Google Shape;95;p17"/>
          <p:cNvPicPr preferRelativeResize="0"/>
          <p:nvPr/>
        </p:nvPicPr>
        <p:blipFill>
          <a:blip r:embed="rId3">
            <a:alphaModFix/>
          </a:blip>
          <a:stretch>
            <a:fillRect/>
          </a:stretch>
        </p:blipFill>
        <p:spPr>
          <a:xfrm>
            <a:off x="2362200" y="285750"/>
            <a:ext cx="4419600" cy="457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a:t>
            </a:r>
            <a:endParaRPr/>
          </a:p>
        </p:txBody>
      </p:sp>
      <p:sp>
        <p:nvSpPr>
          <p:cNvPr id="102" name="Google Shape;102;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FSD50k Zenodo</a:t>
            </a:r>
            <a:endParaRPr/>
          </a:p>
          <a:p>
            <a:pPr marL="457200" lvl="0" indent="-342900" algn="l" rtl="0">
              <a:spcBef>
                <a:spcPts val="0"/>
              </a:spcBef>
              <a:spcAft>
                <a:spcPts val="0"/>
              </a:spcAft>
              <a:buSzPts val="1800"/>
              <a:buAutoNum type="arabicPeriod"/>
            </a:pPr>
            <a:r>
              <a:rPr lang="en"/>
              <a:t>FSD50k Zenodo modified</a:t>
            </a:r>
            <a:endParaRPr/>
          </a:p>
        </p:txBody>
      </p:sp>
      <p:sp>
        <p:nvSpPr>
          <p:cNvPr id="104" name="Google Shape;104;p18"/>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103" name="Google Shape;103;p18"/>
          <p:cNvPicPr preferRelativeResize="0"/>
          <p:nvPr/>
        </p:nvPicPr>
        <p:blipFill>
          <a:blip r:embed="rId3">
            <a:alphaModFix/>
          </a:blip>
          <a:stretch>
            <a:fillRect/>
          </a:stretch>
        </p:blipFill>
        <p:spPr>
          <a:xfrm>
            <a:off x="507663" y="2459575"/>
            <a:ext cx="5686425" cy="226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0" name="Google Shape;110;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12" name="Google Shape;112;p19"/>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111" name="Google Shape;111;p19"/>
          <p:cNvPicPr preferRelativeResize="0"/>
          <p:nvPr/>
        </p:nvPicPr>
        <p:blipFill>
          <a:blip r:embed="rId3">
            <a:alphaModFix/>
          </a:blip>
          <a:stretch>
            <a:fillRect/>
          </a:stretch>
        </p:blipFill>
        <p:spPr>
          <a:xfrm>
            <a:off x="1909763" y="904875"/>
            <a:ext cx="5629275" cy="363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Classification Model</a:t>
            </a:r>
            <a:endParaRPr/>
          </a:p>
        </p:txBody>
      </p:sp>
      <p:sp>
        <p:nvSpPr>
          <p:cNvPr id="118" name="Google Shape;118;p20"/>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 Librosa to load individual files</a:t>
            </a:r>
            <a:endParaRPr/>
          </a:p>
          <a:p>
            <a:pPr marL="457200" lvl="0" indent="-342900" algn="l" rtl="0">
              <a:spcBef>
                <a:spcPts val="0"/>
              </a:spcBef>
              <a:spcAft>
                <a:spcPts val="0"/>
              </a:spcAft>
              <a:buSzPts val="1800"/>
              <a:buAutoNum type="arabicPeriod"/>
            </a:pPr>
            <a:r>
              <a:rPr lang="en"/>
              <a:t>Use Librosa to extract MFCC features</a:t>
            </a:r>
            <a:endParaRPr/>
          </a:p>
          <a:p>
            <a:pPr marL="457200" lvl="0" indent="-342900" algn="l" rtl="0">
              <a:spcBef>
                <a:spcPts val="0"/>
              </a:spcBef>
              <a:spcAft>
                <a:spcPts val="0"/>
              </a:spcAft>
              <a:buSzPts val="1800"/>
              <a:buAutoNum type="arabicPeriod"/>
            </a:pPr>
            <a:r>
              <a:rPr lang="en"/>
              <a:t>Expand dimensions for a Convolution Network</a:t>
            </a:r>
            <a:endParaRPr/>
          </a:p>
        </p:txBody>
      </p:sp>
      <p:sp>
        <p:nvSpPr>
          <p:cNvPr id="119" name="Google Shape;119;p20"/>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CNN model</a:t>
            </a:r>
            <a:endParaRPr/>
          </a:p>
        </p:txBody>
      </p:sp>
      <p:sp>
        <p:nvSpPr>
          <p:cNvPr id="125" name="Google Shape;125;p21"/>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27" name="Google Shape;127;p21"/>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26" name="Google Shape;126;p21"/>
          <p:cNvPicPr preferRelativeResize="0"/>
          <p:nvPr/>
        </p:nvPicPr>
        <p:blipFill>
          <a:blip r:embed="rId3">
            <a:alphaModFix/>
          </a:blip>
          <a:stretch>
            <a:fillRect/>
          </a:stretch>
        </p:blipFill>
        <p:spPr>
          <a:xfrm>
            <a:off x="0" y="1655353"/>
            <a:ext cx="9143999" cy="1939144"/>
          </a:xfrm>
          <a:prstGeom prst="rect">
            <a:avLst/>
          </a:prstGeom>
          <a:noFill/>
          <a:ln>
            <a:noFill/>
          </a:ln>
        </p:spPr>
      </p:pic>
    </p:spTree>
  </p:cSld>
  <p:clrMapOvr>
    <a:masterClrMapping/>
  </p:clrMapOvr>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626</Words>
  <Application>Microsoft Office PowerPoint</Application>
  <PresentationFormat>On-screen Show (16:9)</PresentationFormat>
  <Paragraphs>72</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Myriad Pro</vt:lpstr>
      <vt:lpstr>Roboto</vt:lpstr>
      <vt:lpstr>Georgia</vt:lpstr>
      <vt:lpstr>Proxima Nova</vt:lpstr>
      <vt:lpstr>Arial</vt:lpstr>
      <vt:lpstr>Calibri</vt:lpstr>
      <vt:lpstr>4_Office Theme</vt:lpstr>
      <vt:lpstr>ELE655 Final Project  Sound Classification and Distance Prediction</vt:lpstr>
      <vt:lpstr>Goal</vt:lpstr>
      <vt:lpstr>Pulse-code modulation (PCM)</vt:lpstr>
      <vt:lpstr>Mel Spectrogram</vt:lpstr>
      <vt:lpstr>PowerPoint Presentation</vt:lpstr>
      <vt:lpstr>Dataset</vt:lpstr>
      <vt:lpstr>PowerPoint Presentation</vt:lpstr>
      <vt:lpstr>Classification Model</vt:lpstr>
      <vt:lpstr>CNN model</vt:lpstr>
      <vt:lpstr>Attempt 2</vt:lpstr>
      <vt:lpstr>PowerPoint Presentation</vt:lpstr>
      <vt:lpstr>Distance</vt:lpstr>
      <vt:lpstr>PowerPoint Presentation</vt:lpstr>
      <vt:lpstr>CRNN results </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ELE655 Final Project  Sound Classification and Distance Prediction</dc:title>
  <cp:lastModifiedBy>Mustafa Oztoprak</cp:lastModifiedBy>
  <cp:revision>1</cp:revision>
  <dcterms:modified xsi:type="dcterms:W3CDTF">2022-02-07T18:23:25Z</dcterms:modified>
</cp:coreProperties>
</file>