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65BDFF"/>
    <a:srgbClr val="E20030"/>
    <a:srgbClr val="FF97A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3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F26F-20AD-7A08-73C8-C5FD54CC3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0EDE5-4902-9DEC-6E25-9C6EE3FBF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EFC3-79DA-67D3-4621-C9EE7D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EF7-C791-4C4D-BAAD-82036E77313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8C344-919A-FFDB-754D-F65A62B4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AA4AC-0F70-9F4F-676A-C51A0874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C2FC-BFDC-4158-BB93-A9D0CB6F55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3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52F2-A4A1-6E9D-56D9-1DCDF518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1745F-3ABB-D3CC-4CA4-A1F4B43F3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E243-5362-1E76-4D42-0EF1E3D5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EF7-C791-4C4D-BAAD-82036E77313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6250-87EF-6930-589B-F6FBEB3B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BCFE2-57F9-7E48-541C-F927A79C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C2FC-BFDC-4158-BB93-A9D0CB6F55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10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EEC79-0A11-5DB1-8A30-3E1096628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50324-0FBB-8282-387F-40B2AC11D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ACD2B-AAB1-F06D-5EAE-B9D805E1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EF7-C791-4C4D-BAAD-82036E77313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9B7B-3F3D-1D4B-7CBC-1C891F95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88417-1E78-A9D8-E271-7B8FC552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C2FC-BFDC-4158-BB93-A9D0CB6F55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45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0E2F-2DB6-C9D1-A048-312AA70F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BF6DD-7412-2032-08C2-B5FEA257D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6E84E-9A71-FC84-E502-6E6B449F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EF7-C791-4C4D-BAAD-82036E77313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E4C8B-F28D-C79F-65BE-42E7BA82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C331-FECA-9DC2-EB8E-2E829C59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C2FC-BFDC-4158-BB93-A9D0CB6F55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47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6DE5-CD28-1BE5-270E-085A0E7A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B3B4D-EBB8-867C-0268-7F911AAC7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DAC2-282E-8D71-2591-17271578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EF7-C791-4C4D-BAAD-82036E77313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19E2C-FD8C-AB58-A1CF-C5039535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6E3C-50F7-00CE-06C8-92099742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C2FC-BFDC-4158-BB93-A9D0CB6F55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886E-3DAF-C0F3-04D9-FBC05A32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2AF97-8191-7325-E34E-A86B54308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9116D-26B7-C93A-093F-C41F7083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659F9-CBA8-98AF-E812-11542EA2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EF7-C791-4C4D-BAAD-82036E77313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7E2A6-A345-DCB1-18B0-C6E5A423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A8332-D513-120B-A022-38D91F53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C2FC-BFDC-4158-BB93-A9D0CB6F55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18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4209-41C2-9BBD-DF09-A7450C34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1F26D-9469-77F6-4FC6-21E4698BC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3BB40-5D29-8E31-F798-1BDE8CB87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3F5BB-84C8-C37D-F3B1-FBEFD5E6C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44584-B443-5C09-3999-DD0FE6743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3E459-B110-3934-AD29-523124F0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EF7-C791-4C4D-BAAD-82036E77313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9DBA7-B59B-0867-D29F-29CA0EC4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9E7CA-B448-F09F-96B5-72A4B016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C2FC-BFDC-4158-BB93-A9D0CB6F55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36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6B5C-367B-4C05-DB66-C37C7908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C29B5-C9A6-FE38-F297-D90FE3DB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EF7-C791-4C4D-BAAD-82036E77313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091ED-8441-BF17-9662-32CB4062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FA616-9E65-AA95-A006-C8ED6D9E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C2FC-BFDC-4158-BB93-A9D0CB6F55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92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C6976-65A7-15FF-5B6F-89813DDF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EF7-C791-4C4D-BAAD-82036E77313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4E2A7-E93A-A452-22BC-85035B5B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8ACFD-1D2B-732B-411E-9A471406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C2FC-BFDC-4158-BB93-A9D0CB6F55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35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60B8-213E-4F54-512C-3270959C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F0D2-B78E-E8F2-6AB4-430FACD74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FC274-D9F6-AD54-8D8E-B331401A5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E928-E31F-5955-9BFF-38ADA400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EF7-C791-4C4D-BAAD-82036E77313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80B74-AA45-10CF-B2AE-D26A8D0D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B4076-D23B-7E0D-64DD-D2643FEA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C2FC-BFDC-4158-BB93-A9D0CB6F55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06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9B22-CDE9-2BF9-98CB-769EB398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F61CF-6DBC-D5B1-0591-906CEA1A9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78EE0-ECFB-AEA0-CE48-42537518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1AE94-4244-C4A0-F1F9-8C0C7149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EEF7-C791-4C4D-BAAD-82036E77313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F87E1-59F6-DFFE-81C1-7F535C7B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52A05-6F23-0E94-C33E-BAA71369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C2FC-BFDC-4158-BB93-A9D0CB6F55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46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699BC-1761-F8BB-116E-247A67E8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6F3FB-1A3F-3C4D-4ABE-7F67AB5A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2373-90A1-9EE8-BE13-F895E032B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EEF7-C791-4C4D-BAAD-82036E77313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C976-FDF6-664C-1A40-B9195C88E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5A6E-F77C-6B1A-DCD4-7D0AA8D5D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C2FC-BFDC-4158-BB93-A9D0CB6F55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6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F1BC-35C2-8CD6-64F5-B49D293DF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MedGPT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26107-BB61-6841-1087-746412309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 Coach Medical Students on Delivering Bad News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AAAF0F-8CF3-9DE6-D334-336308B2C7C1}"/>
              </a:ext>
            </a:extLst>
          </p:cNvPr>
          <p:cNvSpPr txBox="1"/>
          <p:nvPr/>
        </p:nvSpPr>
        <p:spPr>
          <a:xfrm>
            <a:off x="5019108" y="4703544"/>
            <a:ext cx="2328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masis MT Pro Black" panose="02040A04050005020304" pitchFamily="18" charset="0"/>
              </a:rPr>
              <a:t>YUNUS E OZTURK</a:t>
            </a:r>
          </a:p>
          <a:p>
            <a:pPr algn="ctr"/>
            <a:r>
              <a:rPr lang="en-GB" dirty="0">
                <a:latin typeface="Amasis MT Pro Black" panose="02040A04050005020304" pitchFamily="18" charset="0"/>
              </a:rPr>
              <a:t>KYLE J BALDES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A45ED-3661-69D1-12BA-5E81329F7A8F}"/>
              </a:ext>
            </a:extLst>
          </p:cNvPr>
          <p:cNvSpPr txBox="1"/>
          <p:nvPr/>
        </p:nvSpPr>
        <p:spPr>
          <a:xfrm>
            <a:off x="5560436" y="424525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CSCE-606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44F59-DB96-E5D8-0FE8-EB5E5A180625}"/>
              </a:ext>
            </a:extLst>
          </p:cNvPr>
          <p:cNvSpPr txBox="1"/>
          <p:nvPr/>
        </p:nvSpPr>
        <p:spPr>
          <a:xfrm>
            <a:off x="5477881" y="543883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10.01.2023</a:t>
            </a:r>
          </a:p>
        </p:txBody>
      </p:sp>
    </p:spTree>
    <p:extLst>
      <p:ext uri="{BB962C8B-B14F-4D97-AF65-F5344CB8AC3E}">
        <p14:creationId xmlns:p14="http://schemas.microsoft.com/office/powerpoint/2010/main" val="399508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06A0966-A1DB-7F6D-563C-9AD486606D41}"/>
              </a:ext>
            </a:extLst>
          </p:cNvPr>
          <p:cNvSpPr txBox="1"/>
          <p:nvPr/>
        </p:nvSpPr>
        <p:spPr>
          <a:xfrm>
            <a:off x="4460240" y="386080"/>
            <a:ext cx="196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FEEDBACK SCREEN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35E27C-72C1-023D-0C6F-F108D26EB076}"/>
              </a:ext>
            </a:extLst>
          </p:cNvPr>
          <p:cNvGrpSpPr/>
          <p:nvPr/>
        </p:nvGrpSpPr>
        <p:grpSpPr>
          <a:xfrm>
            <a:off x="671330" y="708950"/>
            <a:ext cx="3067293" cy="6149050"/>
            <a:chOff x="7338348" y="176514"/>
            <a:chExt cx="3067293" cy="6149050"/>
          </a:xfrm>
        </p:grpSpPr>
        <p:pic>
          <p:nvPicPr>
            <p:cNvPr id="1026" name="Picture 2" descr="Realistic models smartphone with transparent screens. Smartphone mockup  collection. Device front view. 3D mobile phone with shadow. Transparent  background. Illustration 19859767 PNG">
              <a:extLst>
                <a:ext uri="{FF2B5EF4-FFF2-40B4-BE49-F238E27FC236}">
                  <a16:creationId xmlns:a16="http://schemas.microsoft.com/office/drawing/2014/main" id="{7EF67180-AAFB-C33F-F192-5CFFF1354F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1" r="11906"/>
            <a:stretch/>
          </p:blipFill>
          <p:spPr bwMode="auto">
            <a:xfrm>
              <a:off x="7338348" y="176514"/>
              <a:ext cx="3067293" cy="614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0A6A39A-D0D8-DA8A-6E28-38745FD9808E}"/>
                </a:ext>
              </a:extLst>
            </p:cNvPr>
            <p:cNvSpPr/>
            <p:nvPr/>
          </p:nvSpPr>
          <p:spPr>
            <a:xfrm>
              <a:off x="7617106" y="617798"/>
              <a:ext cx="2453833" cy="5266481"/>
            </a:xfrm>
            <a:prstGeom prst="roundRect">
              <a:avLst>
                <a:gd name="adj" fmla="val 100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F18293-5CA0-A089-E8EE-395FEE636AC1}"/>
              </a:ext>
            </a:extLst>
          </p:cNvPr>
          <p:cNvSpPr/>
          <p:nvPr/>
        </p:nvSpPr>
        <p:spPr>
          <a:xfrm>
            <a:off x="948285" y="1687101"/>
            <a:ext cx="2453833" cy="4729614"/>
          </a:xfrm>
          <a:prstGeom prst="roundRect">
            <a:avLst>
              <a:gd name="adj" fmla="val 100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E9C0A5-6352-AD38-11E4-E8AA26674949}"/>
              </a:ext>
            </a:extLst>
          </p:cNvPr>
          <p:cNvSpPr/>
          <p:nvPr/>
        </p:nvSpPr>
        <p:spPr>
          <a:xfrm>
            <a:off x="1705573" y="1294193"/>
            <a:ext cx="92743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n w="0"/>
                <a:solidFill>
                  <a:srgbClr val="E2003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PRACTICE-1</a:t>
            </a:r>
            <a:endParaRPr kumimoji="0" lang="en-US" sz="1200" b="1" i="0" u="none" strike="noStrike" kern="1200" cap="none" spc="0" normalizeH="0" baseline="0" noProof="0" dirty="0">
              <a:ln w="0"/>
              <a:solidFill>
                <a:srgbClr val="E2003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ea typeface="+mn-ea"/>
              <a:cs typeface="+mn-cs"/>
            </a:endParaRPr>
          </a:p>
        </p:txBody>
      </p:sp>
      <p:pic>
        <p:nvPicPr>
          <p:cNvPr id="31" name="Graphic 30" descr="Hamburger Menu Icon with solid fill">
            <a:extLst>
              <a:ext uri="{FF2B5EF4-FFF2-40B4-BE49-F238E27FC236}">
                <a16:creationId xmlns:a16="http://schemas.microsoft.com/office/drawing/2014/main" id="{156A27A9-32FE-8F29-0E22-8C8D9B115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806" y="1294193"/>
            <a:ext cx="261610" cy="26161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065F1A-CF26-347E-CE54-BB7A1C6EF013}"/>
              </a:ext>
            </a:extLst>
          </p:cNvPr>
          <p:cNvSpPr/>
          <p:nvPr/>
        </p:nvSpPr>
        <p:spPr>
          <a:xfrm>
            <a:off x="949186" y="1645640"/>
            <a:ext cx="2453833" cy="261610"/>
          </a:xfrm>
          <a:prstGeom prst="roundRect">
            <a:avLst>
              <a:gd name="adj" fmla="val 35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366CF-007E-4B30-FD14-FA4B4831468E}"/>
              </a:ext>
            </a:extLst>
          </p:cNvPr>
          <p:cNvGrpSpPr/>
          <p:nvPr/>
        </p:nvGrpSpPr>
        <p:grpSpPr>
          <a:xfrm>
            <a:off x="998892" y="2019300"/>
            <a:ext cx="458780" cy="421254"/>
            <a:chOff x="1102927" y="2152650"/>
            <a:chExt cx="510509" cy="46875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BCE4D1-E15A-3A35-82B8-7F1AA5B342CA}"/>
                </a:ext>
              </a:extLst>
            </p:cNvPr>
            <p:cNvSpPr/>
            <p:nvPr/>
          </p:nvSpPr>
          <p:spPr>
            <a:xfrm>
              <a:off x="1123806" y="2152650"/>
              <a:ext cx="468752" cy="46875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7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1A53D0-A49E-0932-81E0-890AEA8A14FB}"/>
                </a:ext>
              </a:extLst>
            </p:cNvPr>
            <p:cNvSpPr/>
            <p:nvPr/>
          </p:nvSpPr>
          <p:spPr>
            <a:xfrm>
              <a:off x="1102927" y="2187212"/>
              <a:ext cx="510509" cy="4109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rgbClr val="E2003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masis MT Pro Black" panose="020F0502020204030204" pitchFamily="18" charset="0"/>
                </a:rPr>
                <a:t>Med</a:t>
              </a:r>
              <a:br>
                <a:rPr lang="en-US" sz="900" b="0" cap="none" spc="0" dirty="0">
                  <a:ln w="0"/>
                  <a:solidFill>
                    <a:srgbClr val="E2003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masis MT Pro Black" panose="020F0502020204030204" pitchFamily="18" charset="0"/>
                </a:rPr>
              </a:br>
              <a:r>
                <a:rPr lang="en-US" sz="900" b="0" cap="none" spc="0" dirty="0">
                  <a:ln w="0"/>
                  <a:solidFill>
                    <a:srgbClr val="E2003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masis MT Pro Black" panose="020F0502020204030204" pitchFamily="18" charset="0"/>
                </a:rPr>
                <a:t>Chat</a:t>
              </a:r>
            </a:p>
          </p:txBody>
        </p:sp>
      </p:grp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4F9067F4-8823-E34D-7FC6-E7D7F6D01736}"/>
              </a:ext>
            </a:extLst>
          </p:cNvPr>
          <p:cNvSpPr/>
          <p:nvPr/>
        </p:nvSpPr>
        <p:spPr>
          <a:xfrm>
            <a:off x="1514457" y="1914539"/>
            <a:ext cx="1695468" cy="1061396"/>
          </a:xfrm>
          <a:prstGeom prst="round2DiagRect">
            <a:avLst/>
          </a:prstGeom>
          <a:solidFill>
            <a:srgbClr val="FF97AD"/>
          </a:solidFill>
          <a:ln>
            <a:solidFill>
              <a:srgbClr val="FF97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800" dirty="0">
                <a:solidFill>
                  <a:schemeClr val="bg1"/>
                </a:solidFill>
              </a:rPr>
              <a:t>Hello, this is the scenario:</a:t>
            </a:r>
          </a:p>
          <a:p>
            <a:pPr algn="just"/>
            <a:r>
              <a:rPr lang="en-GB" sz="800" dirty="0">
                <a:solidFill>
                  <a:schemeClr val="bg1"/>
                </a:solidFill>
              </a:rPr>
              <a:t>You are a family physician, and I am the patient. I have been diagnosed with a serious illness, and you need to discuss a treatment option with me. However, the treatment is very expensive.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C3A892-B923-8E6D-B2DA-FF52963D9B23}"/>
              </a:ext>
            </a:extLst>
          </p:cNvPr>
          <p:cNvGrpSpPr/>
          <p:nvPr/>
        </p:nvGrpSpPr>
        <p:grpSpPr>
          <a:xfrm>
            <a:off x="1039475" y="3780452"/>
            <a:ext cx="2176224" cy="542911"/>
            <a:chOff x="1039475" y="2961102"/>
            <a:chExt cx="2176224" cy="54291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AC2258-DDFC-35D2-9412-002C50FC317B}"/>
                </a:ext>
              </a:extLst>
            </p:cNvPr>
            <p:cNvGrpSpPr/>
            <p:nvPr/>
          </p:nvGrpSpPr>
          <p:grpSpPr>
            <a:xfrm>
              <a:off x="2794445" y="3021930"/>
              <a:ext cx="421254" cy="421254"/>
              <a:chOff x="2206502" y="3429342"/>
              <a:chExt cx="421254" cy="421254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E824E20-C6DF-F01D-14F3-1809F6CF3D3C}"/>
                  </a:ext>
                </a:extLst>
              </p:cNvPr>
              <p:cNvSpPr/>
              <p:nvPr/>
            </p:nvSpPr>
            <p:spPr>
              <a:xfrm>
                <a:off x="2206502" y="3429342"/>
                <a:ext cx="421254" cy="4212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  <p:pic>
            <p:nvPicPr>
              <p:cNvPr id="21" name="Graphic 20" descr="User with solid fill">
                <a:extLst>
                  <a:ext uri="{FF2B5EF4-FFF2-40B4-BE49-F238E27FC236}">
                    <a16:creationId xmlns:a16="http://schemas.microsoft.com/office/drawing/2014/main" id="{CCB72B51-19BC-81BB-DF0E-A972683DB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52459" y="3457530"/>
                <a:ext cx="329340" cy="329340"/>
              </a:xfrm>
              <a:prstGeom prst="rect">
                <a:avLst/>
              </a:prstGeom>
            </p:spPr>
          </p:pic>
        </p:grpSp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F84F9448-E30B-7927-6403-7092781CBF64}"/>
                </a:ext>
              </a:extLst>
            </p:cNvPr>
            <p:cNvSpPr/>
            <p:nvPr/>
          </p:nvSpPr>
          <p:spPr>
            <a:xfrm>
              <a:off x="1039475" y="2961102"/>
              <a:ext cx="1695468" cy="542911"/>
            </a:xfrm>
            <a:prstGeom prst="round2DiagRect">
              <a:avLst/>
            </a:prstGeom>
            <a:solidFill>
              <a:srgbClr val="65B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Ok. Let’s start.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728B9B-E92C-2CE4-5EEF-8149CEF3F8D1}"/>
              </a:ext>
            </a:extLst>
          </p:cNvPr>
          <p:cNvGrpSpPr/>
          <p:nvPr/>
        </p:nvGrpSpPr>
        <p:grpSpPr>
          <a:xfrm>
            <a:off x="998892" y="3125617"/>
            <a:ext cx="2211033" cy="542911"/>
            <a:chOff x="998892" y="3125617"/>
            <a:chExt cx="2211033" cy="54291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A8938A5-B17C-FB16-5325-A137956933E2}"/>
                </a:ext>
              </a:extLst>
            </p:cNvPr>
            <p:cNvGrpSpPr/>
            <p:nvPr/>
          </p:nvGrpSpPr>
          <p:grpSpPr>
            <a:xfrm>
              <a:off x="998892" y="3178654"/>
              <a:ext cx="458780" cy="421254"/>
              <a:chOff x="1102927" y="2152650"/>
              <a:chExt cx="510509" cy="46875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A0EB236-7461-1AF8-1C6F-F0D54C9DC7A0}"/>
                  </a:ext>
                </a:extLst>
              </p:cNvPr>
              <p:cNvSpPr/>
              <p:nvPr/>
            </p:nvSpPr>
            <p:spPr>
              <a:xfrm>
                <a:off x="1123806" y="2152650"/>
                <a:ext cx="468752" cy="4687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97A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A4D8DCE-36F5-9B73-EDD9-14FB81C0E1DC}"/>
                  </a:ext>
                </a:extLst>
              </p:cNvPr>
              <p:cNvSpPr/>
              <p:nvPr/>
            </p:nvSpPr>
            <p:spPr>
              <a:xfrm>
                <a:off x="1102927" y="2187212"/>
                <a:ext cx="510509" cy="41097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900" b="0" cap="none" spc="0" dirty="0">
                    <a:ln w="0"/>
                    <a:solidFill>
                      <a:srgbClr val="E2003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masis MT Pro Black" panose="020F0502020204030204" pitchFamily="18" charset="0"/>
                  </a:rPr>
                  <a:t>Med</a:t>
                </a:r>
                <a:br>
                  <a:rPr lang="en-US" sz="900" b="0" cap="none" spc="0" dirty="0">
                    <a:ln w="0"/>
                    <a:solidFill>
                      <a:srgbClr val="E2003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masis MT Pro Black" panose="020F0502020204030204" pitchFamily="18" charset="0"/>
                  </a:rPr>
                </a:br>
                <a:r>
                  <a:rPr lang="en-US" sz="900" b="0" cap="none" spc="0" dirty="0">
                    <a:ln w="0"/>
                    <a:solidFill>
                      <a:srgbClr val="E2003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masis MT Pro Black" panose="020F0502020204030204" pitchFamily="18" charset="0"/>
                  </a:rPr>
                  <a:t>Chat</a:t>
                </a:r>
              </a:p>
            </p:txBody>
          </p:sp>
        </p:grpSp>
        <p:sp>
          <p:nvSpPr>
            <p:cNvPr id="37" name="Rectangle: Diagonal Corners Rounded 36">
              <a:extLst>
                <a:ext uri="{FF2B5EF4-FFF2-40B4-BE49-F238E27FC236}">
                  <a16:creationId xmlns:a16="http://schemas.microsoft.com/office/drawing/2014/main" id="{7B1B9A62-1DF7-3FD2-86F8-5D9270D3C5EE}"/>
                </a:ext>
              </a:extLst>
            </p:cNvPr>
            <p:cNvSpPr/>
            <p:nvPr/>
          </p:nvSpPr>
          <p:spPr>
            <a:xfrm>
              <a:off x="1514457" y="3125617"/>
              <a:ext cx="1695468" cy="542911"/>
            </a:xfrm>
            <a:prstGeom prst="round2DiagRect">
              <a:avLst/>
            </a:prstGeom>
            <a:solidFill>
              <a:srgbClr val="FF97AD"/>
            </a:solidFill>
            <a:ln>
              <a:solidFill>
                <a:srgbClr val="FF97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sz="800" dirty="0">
                  <a:solidFill>
                    <a:schemeClr val="bg1"/>
                  </a:solidFill>
                </a:rPr>
                <a:t>Shall we start now?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E0A2622-450C-A3B2-FF61-B1F8BAB74AA3}"/>
              </a:ext>
            </a:extLst>
          </p:cNvPr>
          <p:cNvGrpSpPr/>
          <p:nvPr/>
        </p:nvGrpSpPr>
        <p:grpSpPr>
          <a:xfrm>
            <a:off x="1017655" y="4383563"/>
            <a:ext cx="2211033" cy="542911"/>
            <a:chOff x="998892" y="3125617"/>
            <a:chExt cx="2211033" cy="54291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E9B35B3-A2FF-6B7F-B8A3-CF8736976DEA}"/>
                </a:ext>
              </a:extLst>
            </p:cNvPr>
            <p:cNvGrpSpPr/>
            <p:nvPr/>
          </p:nvGrpSpPr>
          <p:grpSpPr>
            <a:xfrm>
              <a:off x="998892" y="3178654"/>
              <a:ext cx="458780" cy="421254"/>
              <a:chOff x="1102927" y="2152650"/>
              <a:chExt cx="510509" cy="468752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CC7341C-8157-38E9-2DD7-BA2F49627E80}"/>
                  </a:ext>
                </a:extLst>
              </p:cNvPr>
              <p:cNvSpPr/>
              <p:nvPr/>
            </p:nvSpPr>
            <p:spPr>
              <a:xfrm>
                <a:off x="1123806" y="2152650"/>
                <a:ext cx="468752" cy="4687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97A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AF2AD23-C664-A9FA-4899-2500BA83E9D3}"/>
                  </a:ext>
                </a:extLst>
              </p:cNvPr>
              <p:cNvSpPr/>
              <p:nvPr/>
            </p:nvSpPr>
            <p:spPr>
              <a:xfrm>
                <a:off x="1102927" y="2187212"/>
                <a:ext cx="510509" cy="41097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900" b="0" cap="none" spc="0" dirty="0">
                    <a:ln w="0"/>
                    <a:solidFill>
                      <a:srgbClr val="E2003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masis MT Pro Black" panose="020F0502020204030204" pitchFamily="18" charset="0"/>
                  </a:rPr>
                  <a:t>Med</a:t>
                </a:r>
                <a:br>
                  <a:rPr lang="en-US" sz="900" b="0" cap="none" spc="0" dirty="0">
                    <a:ln w="0"/>
                    <a:solidFill>
                      <a:srgbClr val="E2003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masis MT Pro Black" panose="020F0502020204030204" pitchFamily="18" charset="0"/>
                  </a:rPr>
                </a:br>
                <a:r>
                  <a:rPr lang="en-US" sz="900" b="0" cap="none" spc="0" dirty="0">
                    <a:ln w="0"/>
                    <a:solidFill>
                      <a:srgbClr val="E2003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masis MT Pro Black" panose="020F0502020204030204" pitchFamily="18" charset="0"/>
                  </a:rPr>
                  <a:t>Chat</a:t>
                </a:r>
              </a:p>
            </p:txBody>
          </p:sp>
        </p:grpSp>
        <p:sp>
          <p:nvSpPr>
            <p:cNvPr id="46" name="Rectangle: Diagonal Corners Rounded 45">
              <a:extLst>
                <a:ext uri="{FF2B5EF4-FFF2-40B4-BE49-F238E27FC236}">
                  <a16:creationId xmlns:a16="http://schemas.microsoft.com/office/drawing/2014/main" id="{C9686409-76FD-153E-C162-AA4C656590E3}"/>
                </a:ext>
              </a:extLst>
            </p:cNvPr>
            <p:cNvSpPr/>
            <p:nvPr/>
          </p:nvSpPr>
          <p:spPr>
            <a:xfrm>
              <a:off x="1514457" y="3125617"/>
              <a:ext cx="1695468" cy="542911"/>
            </a:xfrm>
            <a:prstGeom prst="round2DiagRect">
              <a:avLst/>
            </a:prstGeom>
            <a:solidFill>
              <a:srgbClr val="FF97AD"/>
            </a:solidFill>
            <a:ln>
              <a:solidFill>
                <a:srgbClr val="FF97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sz="800" dirty="0">
                  <a:solidFill>
                    <a:schemeClr val="bg1"/>
                  </a:solidFill>
                </a:rPr>
                <a:t>(Patient):</a:t>
              </a:r>
            </a:p>
            <a:p>
              <a:pPr algn="just"/>
              <a:r>
                <a:rPr lang="en-GB" sz="800" dirty="0">
                  <a:solidFill>
                    <a:schemeClr val="bg1"/>
                  </a:solidFill>
                </a:rPr>
                <a:t>Hello Doctor.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787AA8-910E-12B6-6D31-7B7CCFCEE265}"/>
              </a:ext>
            </a:extLst>
          </p:cNvPr>
          <p:cNvSpPr/>
          <p:nvPr/>
        </p:nvSpPr>
        <p:spPr>
          <a:xfrm>
            <a:off x="6610350" y="349448"/>
            <a:ext cx="1652151" cy="44259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Teacher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6BD7F8-3A1E-FF3F-C66C-8A0D09DAE7A1}"/>
              </a:ext>
            </a:extLst>
          </p:cNvPr>
          <p:cNvSpPr/>
          <p:nvPr/>
        </p:nvSpPr>
        <p:spPr>
          <a:xfrm>
            <a:off x="942369" y="5915326"/>
            <a:ext cx="2453833" cy="4990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B93C8DD-9131-215A-9757-BF57CAD5EDFB}"/>
              </a:ext>
            </a:extLst>
          </p:cNvPr>
          <p:cNvSpPr/>
          <p:nvPr/>
        </p:nvSpPr>
        <p:spPr>
          <a:xfrm>
            <a:off x="946482" y="5125660"/>
            <a:ext cx="2453833" cy="104246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66E06C-5C79-942F-6DE9-C200616EE13D}"/>
              </a:ext>
            </a:extLst>
          </p:cNvPr>
          <p:cNvGrpSpPr/>
          <p:nvPr/>
        </p:nvGrpSpPr>
        <p:grpSpPr>
          <a:xfrm>
            <a:off x="965170" y="5190257"/>
            <a:ext cx="421254" cy="421254"/>
            <a:chOff x="5141405" y="5179114"/>
            <a:chExt cx="421254" cy="4212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B37497E-2331-FF98-52B0-54E51F8793B3}"/>
                </a:ext>
              </a:extLst>
            </p:cNvPr>
            <p:cNvSpPr/>
            <p:nvPr/>
          </p:nvSpPr>
          <p:spPr>
            <a:xfrm>
              <a:off x="5141405" y="5179114"/>
              <a:ext cx="421254" cy="4212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pic>
          <p:nvPicPr>
            <p:cNvPr id="32" name="Graphic 31" descr="Professor male with solid fill">
              <a:extLst>
                <a:ext uri="{FF2B5EF4-FFF2-40B4-BE49-F238E27FC236}">
                  <a16:creationId xmlns:a16="http://schemas.microsoft.com/office/drawing/2014/main" id="{8F582CC5-5D91-AC72-555F-F5BD66DE3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71914" y="5190947"/>
              <a:ext cx="360235" cy="360235"/>
            </a:xfrm>
            <a:prstGeom prst="rect">
              <a:avLst/>
            </a:prstGeom>
          </p:spPr>
        </p:pic>
      </p:grpSp>
      <p:sp>
        <p:nvSpPr>
          <p:cNvPr id="50" name="Rectangle: Diagonal Corners Rounded 49">
            <a:extLst>
              <a:ext uri="{FF2B5EF4-FFF2-40B4-BE49-F238E27FC236}">
                <a16:creationId xmlns:a16="http://schemas.microsoft.com/office/drawing/2014/main" id="{255446FC-4A92-902D-960E-655C0ECA6C5F}"/>
              </a:ext>
            </a:extLst>
          </p:cNvPr>
          <p:cNvSpPr/>
          <p:nvPr/>
        </p:nvSpPr>
        <p:spPr>
          <a:xfrm>
            <a:off x="1474274" y="5244479"/>
            <a:ext cx="1695468" cy="297252"/>
          </a:xfrm>
          <a:prstGeom prst="round2Diag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bg1"/>
                </a:solidFill>
              </a:rPr>
              <a:t>Well done! Good conversation!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FB4F7C0-763E-E654-7948-A06B6A4A5327}"/>
              </a:ext>
            </a:extLst>
          </p:cNvPr>
          <p:cNvSpPr/>
          <p:nvPr/>
        </p:nvSpPr>
        <p:spPr>
          <a:xfrm>
            <a:off x="1036418" y="5904626"/>
            <a:ext cx="1660097" cy="447366"/>
          </a:xfrm>
          <a:prstGeom prst="roundRect">
            <a:avLst/>
          </a:prstGeom>
          <a:solidFill>
            <a:schemeClr val="bg1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4CD96E3-3CA4-A759-F57E-716D334AFCFF}"/>
              </a:ext>
            </a:extLst>
          </p:cNvPr>
          <p:cNvSpPr/>
          <p:nvPr/>
        </p:nvSpPr>
        <p:spPr>
          <a:xfrm>
            <a:off x="2746014" y="5926026"/>
            <a:ext cx="600689" cy="455248"/>
          </a:xfrm>
          <a:prstGeom prst="roundRect">
            <a:avLst>
              <a:gd name="adj" fmla="val 17783"/>
            </a:avLst>
          </a:prstGeom>
          <a:solidFill>
            <a:srgbClr val="2E75B6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100" dirty="0"/>
              <a:t>SUBMIT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353E39-01FB-BB9E-9853-F6E48BC90365}"/>
              </a:ext>
            </a:extLst>
          </p:cNvPr>
          <p:cNvSpPr txBox="1"/>
          <p:nvPr/>
        </p:nvSpPr>
        <p:spPr>
          <a:xfrm>
            <a:off x="4618299" y="2876220"/>
            <a:ext cx="5602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a teacher clicks a conversation, he/she will be able to see all conversations occurred between the student and MedGPT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teacher will be able to give a comment to the conversation.</a:t>
            </a:r>
          </a:p>
        </p:txBody>
      </p:sp>
    </p:spTree>
    <p:extLst>
      <p:ext uri="{BB962C8B-B14F-4D97-AF65-F5344CB8AC3E}">
        <p14:creationId xmlns:p14="http://schemas.microsoft.com/office/powerpoint/2010/main" val="259786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06A0966-A1DB-7F6D-563C-9AD486606D41}"/>
              </a:ext>
            </a:extLst>
          </p:cNvPr>
          <p:cNvSpPr txBox="1"/>
          <p:nvPr/>
        </p:nvSpPr>
        <p:spPr>
          <a:xfrm>
            <a:off x="4460240" y="38608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SCREEN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35E27C-72C1-023D-0C6F-F108D26EB076}"/>
              </a:ext>
            </a:extLst>
          </p:cNvPr>
          <p:cNvGrpSpPr/>
          <p:nvPr/>
        </p:nvGrpSpPr>
        <p:grpSpPr>
          <a:xfrm>
            <a:off x="671330" y="708950"/>
            <a:ext cx="3067293" cy="6149050"/>
            <a:chOff x="7338348" y="176514"/>
            <a:chExt cx="3067293" cy="6149050"/>
          </a:xfrm>
        </p:grpSpPr>
        <p:pic>
          <p:nvPicPr>
            <p:cNvPr id="1026" name="Picture 2" descr="Realistic models smartphone with transparent screens. Smartphone mockup  collection. Device front view. 3D mobile phone with shadow. Transparent  background. Illustration 19859767 PNG">
              <a:extLst>
                <a:ext uri="{FF2B5EF4-FFF2-40B4-BE49-F238E27FC236}">
                  <a16:creationId xmlns:a16="http://schemas.microsoft.com/office/drawing/2014/main" id="{7EF67180-AAFB-C33F-F192-5CFFF1354F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1" r="11906"/>
            <a:stretch/>
          </p:blipFill>
          <p:spPr bwMode="auto">
            <a:xfrm>
              <a:off x="7338348" y="176514"/>
              <a:ext cx="3067293" cy="614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0A6A39A-D0D8-DA8A-6E28-38745FD9808E}"/>
                </a:ext>
              </a:extLst>
            </p:cNvPr>
            <p:cNvSpPr/>
            <p:nvPr/>
          </p:nvSpPr>
          <p:spPr>
            <a:xfrm>
              <a:off x="7617106" y="617798"/>
              <a:ext cx="2453833" cy="5266481"/>
            </a:xfrm>
            <a:prstGeom prst="roundRect">
              <a:avLst>
                <a:gd name="adj" fmla="val 100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1" name="Graphic 30" descr="Hamburger Menu Icon with solid fill">
            <a:extLst>
              <a:ext uri="{FF2B5EF4-FFF2-40B4-BE49-F238E27FC236}">
                <a16:creationId xmlns:a16="http://schemas.microsoft.com/office/drawing/2014/main" id="{156A27A9-32FE-8F29-0E22-8C8D9B115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806" y="1294193"/>
            <a:ext cx="261610" cy="26161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787AA8-910E-12B6-6D31-7B7CCFCEE265}"/>
              </a:ext>
            </a:extLst>
          </p:cNvPr>
          <p:cNvSpPr/>
          <p:nvPr/>
        </p:nvSpPr>
        <p:spPr>
          <a:xfrm>
            <a:off x="6610350" y="349448"/>
            <a:ext cx="1652151" cy="44259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Admin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C313B1-7348-2052-F298-0F00B4BB4A57}"/>
              </a:ext>
            </a:extLst>
          </p:cNvPr>
          <p:cNvSpPr/>
          <p:nvPr/>
        </p:nvSpPr>
        <p:spPr>
          <a:xfrm>
            <a:off x="948285" y="1687101"/>
            <a:ext cx="2453833" cy="4729614"/>
          </a:xfrm>
          <a:prstGeom prst="roundRect">
            <a:avLst>
              <a:gd name="adj" fmla="val 100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6ADE54-3A7A-7B1D-6F5D-15017A92A318}"/>
              </a:ext>
            </a:extLst>
          </p:cNvPr>
          <p:cNvSpPr/>
          <p:nvPr/>
        </p:nvSpPr>
        <p:spPr>
          <a:xfrm>
            <a:off x="949186" y="1645640"/>
            <a:ext cx="2453833" cy="261610"/>
          </a:xfrm>
          <a:prstGeom prst="roundRect">
            <a:avLst>
              <a:gd name="adj" fmla="val 35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EB146B-978D-E10C-CD88-9593516F19FA}"/>
              </a:ext>
            </a:extLst>
          </p:cNvPr>
          <p:cNvSpPr/>
          <p:nvPr/>
        </p:nvSpPr>
        <p:spPr>
          <a:xfrm>
            <a:off x="973084" y="1782234"/>
            <a:ext cx="2383212" cy="428398"/>
          </a:xfrm>
          <a:prstGeom prst="roundRect">
            <a:avLst/>
          </a:prstGeom>
          <a:solidFill>
            <a:srgbClr val="FF97AD"/>
          </a:solidFill>
          <a:ln>
            <a:solidFill>
              <a:srgbClr val="FF97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95000"/>
                  </a:schemeClr>
                </a:solidFill>
              </a:rPr>
              <a:t>Manage Classes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285617-0F43-1608-7854-87C2D897EC7D}"/>
              </a:ext>
            </a:extLst>
          </p:cNvPr>
          <p:cNvSpPr/>
          <p:nvPr/>
        </p:nvSpPr>
        <p:spPr>
          <a:xfrm>
            <a:off x="973084" y="2246249"/>
            <a:ext cx="2383212" cy="428398"/>
          </a:xfrm>
          <a:prstGeom prst="roundRect">
            <a:avLst/>
          </a:prstGeom>
          <a:solidFill>
            <a:srgbClr val="FF97AD"/>
          </a:solidFill>
          <a:ln>
            <a:solidFill>
              <a:srgbClr val="FF97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95000"/>
                  </a:schemeClr>
                </a:solidFill>
              </a:rPr>
              <a:t>Manage Teachers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272092-85B2-2095-4A35-5094106B1E32}"/>
              </a:ext>
            </a:extLst>
          </p:cNvPr>
          <p:cNvSpPr/>
          <p:nvPr/>
        </p:nvSpPr>
        <p:spPr>
          <a:xfrm>
            <a:off x="973084" y="2710264"/>
            <a:ext cx="2383212" cy="428398"/>
          </a:xfrm>
          <a:prstGeom prst="roundRect">
            <a:avLst/>
          </a:prstGeom>
          <a:solidFill>
            <a:srgbClr val="FF97AD"/>
          </a:solidFill>
          <a:ln>
            <a:solidFill>
              <a:srgbClr val="FF97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95000"/>
                  </a:schemeClr>
                </a:solidFill>
              </a:rPr>
              <a:t>Manage Students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C8293D-B29F-96C5-641F-125ED5CD8AEA}"/>
              </a:ext>
            </a:extLst>
          </p:cNvPr>
          <p:cNvSpPr/>
          <p:nvPr/>
        </p:nvSpPr>
        <p:spPr>
          <a:xfrm>
            <a:off x="1769176" y="1294193"/>
            <a:ext cx="80021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rgbClr val="E2003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F0502020204030204" pitchFamily="18" charset="0"/>
              </a:rPr>
              <a:t>MedGPT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F3A5BF-8D49-5359-613F-F86A3256499A}"/>
              </a:ext>
            </a:extLst>
          </p:cNvPr>
          <p:cNvSpPr txBox="1"/>
          <p:nvPr/>
        </p:nvSpPr>
        <p:spPr>
          <a:xfrm>
            <a:off x="4618299" y="2876220"/>
            <a:ext cx="560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Admins will be able to manage classes, teachers and students on the main screen</a:t>
            </a:r>
          </a:p>
        </p:txBody>
      </p:sp>
    </p:spTree>
    <p:extLst>
      <p:ext uri="{BB962C8B-B14F-4D97-AF65-F5344CB8AC3E}">
        <p14:creationId xmlns:p14="http://schemas.microsoft.com/office/powerpoint/2010/main" val="347656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06A0966-A1DB-7F6D-563C-9AD486606D41}"/>
              </a:ext>
            </a:extLst>
          </p:cNvPr>
          <p:cNvSpPr txBox="1"/>
          <p:nvPr/>
        </p:nvSpPr>
        <p:spPr>
          <a:xfrm>
            <a:off x="4460240" y="386080"/>
            <a:ext cx="271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CLASSES SCREEN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787AA8-910E-12B6-6D31-7B7CCFCEE265}"/>
              </a:ext>
            </a:extLst>
          </p:cNvPr>
          <p:cNvSpPr/>
          <p:nvPr/>
        </p:nvSpPr>
        <p:spPr>
          <a:xfrm>
            <a:off x="7281681" y="349448"/>
            <a:ext cx="1652151" cy="44259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Admin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33135A-5D3D-3F56-D0A1-9BC630167885}"/>
              </a:ext>
            </a:extLst>
          </p:cNvPr>
          <p:cNvGrpSpPr/>
          <p:nvPr/>
        </p:nvGrpSpPr>
        <p:grpSpPr>
          <a:xfrm>
            <a:off x="671330" y="708950"/>
            <a:ext cx="3067293" cy="6149050"/>
            <a:chOff x="671330" y="708950"/>
            <a:chExt cx="3067293" cy="61490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35E27C-72C1-023D-0C6F-F108D26EB076}"/>
                </a:ext>
              </a:extLst>
            </p:cNvPr>
            <p:cNvGrpSpPr/>
            <p:nvPr/>
          </p:nvGrpSpPr>
          <p:grpSpPr>
            <a:xfrm>
              <a:off x="671330" y="708950"/>
              <a:ext cx="3067293" cy="6149050"/>
              <a:chOff x="7338348" y="176514"/>
              <a:chExt cx="3067293" cy="6149050"/>
            </a:xfrm>
          </p:grpSpPr>
          <p:pic>
            <p:nvPicPr>
              <p:cNvPr id="1026" name="Picture 2" descr="Realistic models smartphone with transparent screens. Smartphone mockup  collection. Device front view. 3D mobile phone with shadow. Transparent  background. Illustration 19859767 PNG">
                <a:extLst>
                  <a:ext uri="{FF2B5EF4-FFF2-40B4-BE49-F238E27FC236}">
                    <a16:creationId xmlns:a16="http://schemas.microsoft.com/office/drawing/2014/main" id="{7EF67180-AAFB-C33F-F192-5CFFF1354F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71" r="11906"/>
              <a:stretch/>
            </p:blipFill>
            <p:spPr bwMode="auto">
              <a:xfrm>
                <a:off x="7338348" y="176514"/>
                <a:ext cx="3067293" cy="6149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0A6A39A-D0D8-DA8A-6E28-38745FD9808E}"/>
                  </a:ext>
                </a:extLst>
              </p:cNvPr>
              <p:cNvSpPr/>
              <p:nvPr/>
            </p:nvSpPr>
            <p:spPr>
              <a:xfrm>
                <a:off x="7617106" y="617798"/>
                <a:ext cx="2453833" cy="5266481"/>
              </a:xfrm>
              <a:prstGeom prst="roundRect">
                <a:avLst>
                  <a:gd name="adj" fmla="val 100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31" name="Graphic 30" descr="Hamburger Menu Icon with solid fill">
              <a:extLst>
                <a:ext uri="{FF2B5EF4-FFF2-40B4-BE49-F238E27FC236}">
                  <a16:creationId xmlns:a16="http://schemas.microsoft.com/office/drawing/2014/main" id="{156A27A9-32FE-8F29-0E22-8C8D9B115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806" y="1294193"/>
              <a:ext cx="261610" cy="261610"/>
            </a:xfrm>
            <a:prstGeom prst="rect">
              <a:avLst/>
            </a:prstGeom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CC313B1-7348-2052-F298-0F00B4BB4A57}"/>
                </a:ext>
              </a:extLst>
            </p:cNvPr>
            <p:cNvSpPr/>
            <p:nvPr/>
          </p:nvSpPr>
          <p:spPr>
            <a:xfrm>
              <a:off x="948285" y="1687101"/>
              <a:ext cx="2453833" cy="4729614"/>
            </a:xfrm>
            <a:prstGeom prst="roundRect">
              <a:avLst>
                <a:gd name="adj" fmla="val 1006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E6ADE54-3A7A-7B1D-6F5D-15017A92A318}"/>
                </a:ext>
              </a:extLst>
            </p:cNvPr>
            <p:cNvSpPr/>
            <p:nvPr/>
          </p:nvSpPr>
          <p:spPr>
            <a:xfrm>
              <a:off x="949186" y="1645640"/>
              <a:ext cx="2453833" cy="261610"/>
            </a:xfrm>
            <a:prstGeom prst="roundRect">
              <a:avLst>
                <a:gd name="adj" fmla="val 3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EB146B-978D-E10C-CD88-9593516F19FA}"/>
                </a:ext>
              </a:extLst>
            </p:cNvPr>
            <p:cNvSpPr/>
            <p:nvPr/>
          </p:nvSpPr>
          <p:spPr>
            <a:xfrm>
              <a:off x="973084" y="1782234"/>
              <a:ext cx="2383212" cy="4283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Class-1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3285617-0F43-1608-7854-87C2D897EC7D}"/>
                </a:ext>
              </a:extLst>
            </p:cNvPr>
            <p:cNvSpPr/>
            <p:nvPr/>
          </p:nvSpPr>
          <p:spPr>
            <a:xfrm>
              <a:off x="973084" y="2246249"/>
              <a:ext cx="2383212" cy="4283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Class-2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272092-85B2-2095-4A35-5094106B1E32}"/>
                </a:ext>
              </a:extLst>
            </p:cNvPr>
            <p:cNvSpPr/>
            <p:nvPr/>
          </p:nvSpPr>
          <p:spPr>
            <a:xfrm>
              <a:off x="973084" y="2710264"/>
              <a:ext cx="2383212" cy="4283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Class-3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8A4E0C-C7CA-D3E8-8AC1-9D2CFB27CC27}"/>
                </a:ext>
              </a:extLst>
            </p:cNvPr>
            <p:cNvSpPr/>
            <p:nvPr/>
          </p:nvSpPr>
          <p:spPr>
            <a:xfrm>
              <a:off x="1497533" y="1294193"/>
              <a:ext cx="134350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 w="0"/>
                  <a:solidFill>
                    <a:srgbClr val="E2003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ea typeface="+mn-ea"/>
                  <a:cs typeface="+mn-cs"/>
                </a:rPr>
                <a:t>MANAGE CLASSES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69C1DE-8A73-4D5F-60E8-74E29BACBB9C}"/>
              </a:ext>
            </a:extLst>
          </p:cNvPr>
          <p:cNvGrpSpPr/>
          <p:nvPr/>
        </p:nvGrpSpPr>
        <p:grpSpPr>
          <a:xfrm>
            <a:off x="4214388" y="708950"/>
            <a:ext cx="3067293" cy="6149050"/>
            <a:chOff x="671330" y="708950"/>
            <a:chExt cx="3067293" cy="614905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97B1CCB-7A64-65E0-895A-1D2D1413A6F2}"/>
                </a:ext>
              </a:extLst>
            </p:cNvPr>
            <p:cNvGrpSpPr/>
            <p:nvPr/>
          </p:nvGrpSpPr>
          <p:grpSpPr>
            <a:xfrm>
              <a:off x="671330" y="708950"/>
              <a:ext cx="3067293" cy="6149050"/>
              <a:chOff x="7338348" y="176514"/>
              <a:chExt cx="3067293" cy="6149050"/>
            </a:xfrm>
          </p:grpSpPr>
          <p:pic>
            <p:nvPicPr>
              <p:cNvPr id="32" name="Picture 2" descr="Realistic models smartphone with transparent screens. Smartphone mockup  collection. Device front view. 3D mobile phone with shadow. Transparent  background. Illustration 19859767 PNG">
                <a:extLst>
                  <a:ext uri="{FF2B5EF4-FFF2-40B4-BE49-F238E27FC236}">
                    <a16:creationId xmlns:a16="http://schemas.microsoft.com/office/drawing/2014/main" id="{DCE5351B-943C-867B-3823-AE294D1EAE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71" r="11906"/>
              <a:stretch/>
            </p:blipFill>
            <p:spPr bwMode="auto">
              <a:xfrm>
                <a:off x="7338348" y="176514"/>
                <a:ext cx="3067293" cy="6149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1285BEFF-7F2A-A7E1-9993-5FFAE5A4F617}"/>
                  </a:ext>
                </a:extLst>
              </p:cNvPr>
              <p:cNvSpPr/>
              <p:nvPr/>
            </p:nvSpPr>
            <p:spPr>
              <a:xfrm>
                <a:off x="7617106" y="617798"/>
                <a:ext cx="2453833" cy="5266481"/>
              </a:xfrm>
              <a:prstGeom prst="roundRect">
                <a:avLst>
                  <a:gd name="adj" fmla="val 100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4" name="Graphic 23" descr="Hamburger Menu Icon with solid fill">
              <a:extLst>
                <a:ext uri="{FF2B5EF4-FFF2-40B4-BE49-F238E27FC236}">
                  <a16:creationId xmlns:a16="http://schemas.microsoft.com/office/drawing/2014/main" id="{BC39775A-F4E7-8EE8-6A8F-8D337FE1D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806" y="1294193"/>
              <a:ext cx="261610" cy="261610"/>
            </a:xfrm>
            <a:prstGeom prst="rect">
              <a:avLst/>
            </a:prstGeom>
          </p:spPr>
        </p:pic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E5F968F-E97E-C20C-D6FF-008873767A65}"/>
                </a:ext>
              </a:extLst>
            </p:cNvPr>
            <p:cNvSpPr/>
            <p:nvPr/>
          </p:nvSpPr>
          <p:spPr>
            <a:xfrm>
              <a:off x="948285" y="1687101"/>
              <a:ext cx="2453833" cy="4729614"/>
            </a:xfrm>
            <a:prstGeom prst="roundRect">
              <a:avLst>
                <a:gd name="adj" fmla="val 1006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CA2FD2F-4BB7-8BEE-021C-A465B0616CCC}"/>
                </a:ext>
              </a:extLst>
            </p:cNvPr>
            <p:cNvSpPr/>
            <p:nvPr/>
          </p:nvSpPr>
          <p:spPr>
            <a:xfrm>
              <a:off x="949186" y="1645640"/>
              <a:ext cx="2453833" cy="261610"/>
            </a:xfrm>
            <a:prstGeom prst="roundRect">
              <a:avLst>
                <a:gd name="adj" fmla="val 3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9B24DF2-2D19-1158-18C4-3908BED13A1C}"/>
                </a:ext>
              </a:extLst>
            </p:cNvPr>
            <p:cNvSpPr/>
            <p:nvPr/>
          </p:nvSpPr>
          <p:spPr>
            <a:xfrm>
              <a:off x="973084" y="1782234"/>
              <a:ext cx="2383212" cy="4283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Teacher-1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DA5217C-C9EC-2C00-BB48-D6F761BDE79E}"/>
                </a:ext>
              </a:extLst>
            </p:cNvPr>
            <p:cNvSpPr/>
            <p:nvPr/>
          </p:nvSpPr>
          <p:spPr>
            <a:xfrm>
              <a:off x="973084" y="2246249"/>
              <a:ext cx="2383212" cy="4283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Student-1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42C077F-8F97-AEA2-036F-545C4307164B}"/>
                </a:ext>
              </a:extLst>
            </p:cNvPr>
            <p:cNvSpPr/>
            <p:nvPr/>
          </p:nvSpPr>
          <p:spPr>
            <a:xfrm>
              <a:off x="973084" y="2710264"/>
              <a:ext cx="2383212" cy="4283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Student-2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75BD1B-B83F-0804-AA0E-62C69D0E0EC2}"/>
                </a:ext>
              </a:extLst>
            </p:cNvPr>
            <p:cNvSpPr/>
            <p:nvPr/>
          </p:nvSpPr>
          <p:spPr>
            <a:xfrm>
              <a:off x="1822076" y="1294193"/>
              <a:ext cx="69442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 w="0"/>
                  <a:solidFill>
                    <a:srgbClr val="E2003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ea typeface="+mn-ea"/>
                  <a:cs typeface="+mn-cs"/>
                </a:rPr>
                <a:t>CLASS-1</a:t>
              </a:r>
            </a:p>
          </p:txBody>
        </p:sp>
      </p:grpSp>
      <p:pic>
        <p:nvPicPr>
          <p:cNvPr id="35" name="Graphic 34" descr="Badge Follow with solid fill">
            <a:extLst>
              <a:ext uri="{FF2B5EF4-FFF2-40B4-BE49-F238E27FC236}">
                <a16:creationId xmlns:a16="http://schemas.microsoft.com/office/drawing/2014/main" id="{4D7A5381-A08B-8D20-5192-DC5368959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1385" y="1294193"/>
            <a:ext cx="325422" cy="325422"/>
          </a:xfrm>
          <a:prstGeom prst="rect">
            <a:avLst/>
          </a:prstGeom>
        </p:spPr>
      </p:pic>
      <p:pic>
        <p:nvPicPr>
          <p:cNvPr id="36" name="Graphic 35" descr="Badge Follow with solid fill">
            <a:extLst>
              <a:ext uri="{FF2B5EF4-FFF2-40B4-BE49-F238E27FC236}">
                <a16:creationId xmlns:a16="http://schemas.microsoft.com/office/drawing/2014/main" id="{89E9DFDB-161F-D651-4840-A6B2B706E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5282" y="1292279"/>
            <a:ext cx="325422" cy="32542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9775137-45D9-C902-798A-CDFF73C65A26}"/>
              </a:ext>
            </a:extLst>
          </p:cNvPr>
          <p:cNvSpPr txBox="1"/>
          <p:nvPr/>
        </p:nvSpPr>
        <p:spPr>
          <a:xfrm>
            <a:off x="7477246" y="2897746"/>
            <a:ext cx="4502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Admin clicks Manage Classes, he/she will be able to see all classes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He/she will be able to create new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Admin clicks a class, he/she will be able to see all students and teachers registered to that class.</a:t>
            </a:r>
          </a:p>
        </p:txBody>
      </p:sp>
    </p:spTree>
    <p:extLst>
      <p:ext uri="{BB962C8B-B14F-4D97-AF65-F5344CB8AC3E}">
        <p14:creationId xmlns:p14="http://schemas.microsoft.com/office/powerpoint/2010/main" val="161463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06A0966-A1DB-7F6D-563C-9AD486606D41}"/>
              </a:ext>
            </a:extLst>
          </p:cNvPr>
          <p:cNvSpPr txBox="1"/>
          <p:nvPr/>
        </p:nvSpPr>
        <p:spPr>
          <a:xfrm>
            <a:off x="4460240" y="386080"/>
            <a:ext cx="292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STUDENTS SCREEN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787AA8-910E-12B6-6D31-7B7CCFCEE265}"/>
              </a:ext>
            </a:extLst>
          </p:cNvPr>
          <p:cNvSpPr/>
          <p:nvPr/>
        </p:nvSpPr>
        <p:spPr>
          <a:xfrm>
            <a:off x="7281681" y="349448"/>
            <a:ext cx="1652151" cy="44259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Admin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33135A-5D3D-3F56-D0A1-9BC630167885}"/>
              </a:ext>
            </a:extLst>
          </p:cNvPr>
          <p:cNvGrpSpPr/>
          <p:nvPr/>
        </p:nvGrpSpPr>
        <p:grpSpPr>
          <a:xfrm>
            <a:off x="671330" y="708950"/>
            <a:ext cx="3067293" cy="6149050"/>
            <a:chOff x="671330" y="708950"/>
            <a:chExt cx="3067293" cy="61490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35E27C-72C1-023D-0C6F-F108D26EB076}"/>
                </a:ext>
              </a:extLst>
            </p:cNvPr>
            <p:cNvGrpSpPr/>
            <p:nvPr/>
          </p:nvGrpSpPr>
          <p:grpSpPr>
            <a:xfrm>
              <a:off x="671330" y="708950"/>
              <a:ext cx="3067293" cy="6149050"/>
              <a:chOff x="7338348" y="176514"/>
              <a:chExt cx="3067293" cy="6149050"/>
            </a:xfrm>
          </p:grpSpPr>
          <p:pic>
            <p:nvPicPr>
              <p:cNvPr id="1026" name="Picture 2" descr="Realistic models smartphone with transparent screens. Smartphone mockup  collection. Device front view. 3D mobile phone with shadow. Transparent  background. Illustration 19859767 PNG">
                <a:extLst>
                  <a:ext uri="{FF2B5EF4-FFF2-40B4-BE49-F238E27FC236}">
                    <a16:creationId xmlns:a16="http://schemas.microsoft.com/office/drawing/2014/main" id="{7EF67180-AAFB-C33F-F192-5CFFF1354F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71" r="11906"/>
              <a:stretch/>
            </p:blipFill>
            <p:spPr bwMode="auto">
              <a:xfrm>
                <a:off x="7338348" y="176514"/>
                <a:ext cx="3067293" cy="6149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0A6A39A-D0D8-DA8A-6E28-38745FD9808E}"/>
                  </a:ext>
                </a:extLst>
              </p:cNvPr>
              <p:cNvSpPr/>
              <p:nvPr/>
            </p:nvSpPr>
            <p:spPr>
              <a:xfrm>
                <a:off x="7617106" y="617798"/>
                <a:ext cx="2453833" cy="5266481"/>
              </a:xfrm>
              <a:prstGeom prst="roundRect">
                <a:avLst>
                  <a:gd name="adj" fmla="val 100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31" name="Graphic 30" descr="Hamburger Menu Icon with solid fill">
              <a:extLst>
                <a:ext uri="{FF2B5EF4-FFF2-40B4-BE49-F238E27FC236}">
                  <a16:creationId xmlns:a16="http://schemas.microsoft.com/office/drawing/2014/main" id="{156A27A9-32FE-8F29-0E22-8C8D9B115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806" y="1294193"/>
              <a:ext cx="261610" cy="261610"/>
            </a:xfrm>
            <a:prstGeom prst="rect">
              <a:avLst/>
            </a:prstGeom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CC313B1-7348-2052-F298-0F00B4BB4A57}"/>
                </a:ext>
              </a:extLst>
            </p:cNvPr>
            <p:cNvSpPr/>
            <p:nvPr/>
          </p:nvSpPr>
          <p:spPr>
            <a:xfrm>
              <a:off x="948285" y="1687101"/>
              <a:ext cx="2453833" cy="4729614"/>
            </a:xfrm>
            <a:prstGeom prst="roundRect">
              <a:avLst>
                <a:gd name="adj" fmla="val 1006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E6ADE54-3A7A-7B1D-6F5D-15017A92A318}"/>
                </a:ext>
              </a:extLst>
            </p:cNvPr>
            <p:cNvSpPr/>
            <p:nvPr/>
          </p:nvSpPr>
          <p:spPr>
            <a:xfrm>
              <a:off x="949186" y="1645640"/>
              <a:ext cx="2453833" cy="261610"/>
            </a:xfrm>
            <a:prstGeom prst="roundRect">
              <a:avLst>
                <a:gd name="adj" fmla="val 3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EB146B-978D-E10C-CD88-9593516F19FA}"/>
                </a:ext>
              </a:extLst>
            </p:cNvPr>
            <p:cNvSpPr/>
            <p:nvPr/>
          </p:nvSpPr>
          <p:spPr>
            <a:xfrm>
              <a:off x="973084" y="1782234"/>
              <a:ext cx="2383212" cy="4283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Student-1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3285617-0F43-1608-7854-87C2D897EC7D}"/>
                </a:ext>
              </a:extLst>
            </p:cNvPr>
            <p:cNvSpPr/>
            <p:nvPr/>
          </p:nvSpPr>
          <p:spPr>
            <a:xfrm>
              <a:off x="973084" y="2246249"/>
              <a:ext cx="2383212" cy="4283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Student-2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272092-85B2-2095-4A35-5094106B1E32}"/>
                </a:ext>
              </a:extLst>
            </p:cNvPr>
            <p:cNvSpPr/>
            <p:nvPr/>
          </p:nvSpPr>
          <p:spPr>
            <a:xfrm>
              <a:off x="973084" y="2710264"/>
              <a:ext cx="2383212" cy="4283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Student-3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8A4E0C-C7CA-D3E8-8AC1-9D2CFB27CC27}"/>
                </a:ext>
              </a:extLst>
            </p:cNvPr>
            <p:cNvSpPr/>
            <p:nvPr/>
          </p:nvSpPr>
          <p:spPr>
            <a:xfrm>
              <a:off x="1427386" y="1294193"/>
              <a:ext cx="1483804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 w="0"/>
                  <a:solidFill>
                    <a:srgbClr val="E2003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ea typeface="+mn-ea"/>
                  <a:cs typeface="+mn-cs"/>
                </a:rPr>
                <a:t>MANAGE STUDENTS</a:t>
              </a:r>
            </a:p>
          </p:txBody>
        </p:sp>
      </p:grpSp>
      <p:pic>
        <p:nvPicPr>
          <p:cNvPr id="35" name="Graphic 34" descr="Badge Follow with solid fill">
            <a:extLst>
              <a:ext uri="{FF2B5EF4-FFF2-40B4-BE49-F238E27FC236}">
                <a16:creationId xmlns:a16="http://schemas.microsoft.com/office/drawing/2014/main" id="{4D7A5381-A08B-8D20-5192-DC5368959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1385" y="1294193"/>
            <a:ext cx="325422" cy="325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8758A5-2AB9-7361-AA60-2FF0EFF6E8DB}"/>
              </a:ext>
            </a:extLst>
          </p:cNvPr>
          <p:cNvSpPr txBox="1"/>
          <p:nvPr/>
        </p:nvSpPr>
        <p:spPr>
          <a:xfrm>
            <a:off x="4618299" y="2876220"/>
            <a:ext cx="5602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Admins will be able to manage all students registered to MedGPT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He/she will be able to add new students</a:t>
            </a:r>
          </a:p>
        </p:txBody>
      </p:sp>
    </p:spTree>
    <p:extLst>
      <p:ext uri="{BB962C8B-B14F-4D97-AF65-F5344CB8AC3E}">
        <p14:creationId xmlns:p14="http://schemas.microsoft.com/office/powerpoint/2010/main" val="135845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06A0966-A1DB-7F6D-563C-9AD486606D41}"/>
              </a:ext>
            </a:extLst>
          </p:cNvPr>
          <p:cNvSpPr txBox="1"/>
          <p:nvPr/>
        </p:nvSpPr>
        <p:spPr>
          <a:xfrm>
            <a:off x="4460240" y="386080"/>
            <a:ext cx="289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TEACHERS SCREEN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787AA8-910E-12B6-6D31-7B7CCFCEE265}"/>
              </a:ext>
            </a:extLst>
          </p:cNvPr>
          <p:cNvSpPr/>
          <p:nvPr/>
        </p:nvSpPr>
        <p:spPr>
          <a:xfrm>
            <a:off x="7281681" y="349448"/>
            <a:ext cx="1652151" cy="44259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Admin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33135A-5D3D-3F56-D0A1-9BC630167885}"/>
              </a:ext>
            </a:extLst>
          </p:cNvPr>
          <p:cNvGrpSpPr/>
          <p:nvPr/>
        </p:nvGrpSpPr>
        <p:grpSpPr>
          <a:xfrm>
            <a:off x="671330" y="708950"/>
            <a:ext cx="3067293" cy="6149050"/>
            <a:chOff x="671330" y="708950"/>
            <a:chExt cx="3067293" cy="61490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35E27C-72C1-023D-0C6F-F108D26EB076}"/>
                </a:ext>
              </a:extLst>
            </p:cNvPr>
            <p:cNvGrpSpPr/>
            <p:nvPr/>
          </p:nvGrpSpPr>
          <p:grpSpPr>
            <a:xfrm>
              <a:off x="671330" y="708950"/>
              <a:ext cx="3067293" cy="6149050"/>
              <a:chOff x="7338348" y="176514"/>
              <a:chExt cx="3067293" cy="6149050"/>
            </a:xfrm>
          </p:grpSpPr>
          <p:pic>
            <p:nvPicPr>
              <p:cNvPr id="1026" name="Picture 2" descr="Realistic models smartphone with transparent screens. Smartphone mockup  collection. Device front view. 3D mobile phone with shadow. Transparent  background. Illustration 19859767 PNG">
                <a:extLst>
                  <a:ext uri="{FF2B5EF4-FFF2-40B4-BE49-F238E27FC236}">
                    <a16:creationId xmlns:a16="http://schemas.microsoft.com/office/drawing/2014/main" id="{7EF67180-AAFB-C33F-F192-5CFFF1354F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71" r="11906"/>
              <a:stretch/>
            </p:blipFill>
            <p:spPr bwMode="auto">
              <a:xfrm>
                <a:off x="7338348" y="176514"/>
                <a:ext cx="3067293" cy="6149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0A6A39A-D0D8-DA8A-6E28-38745FD9808E}"/>
                  </a:ext>
                </a:extLst>
              </p:cNvPr>
              <p:cNvSpPr/>
              <p:nvPr/>
            </p:nvSpPr>
            <p:spPr>
              <a:xfrm>
                <a:off x="7617106" y="617798"/>
                <a:ext cx="2453833" cy="5266481"/>
              </a:xfrm>
              <a:prstGeom prst="roundRect">
                <a:avLst>
                  <a:gd name="adj" fmla="val 100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31" name="Graphic 30" descr="Hamburger Menu Icon with solid fill">
              <a:extLst>
                <a:ext uri="{FF2B5EF4-FFF2-40B4-BE49-F238E27FC236}">
                  <a16:creationId xmlns:a16="http://schemas.microsoft.com/office/drawing/2014/main" id="{156A27A9-32FE-8F29-0E22-8C8D9B115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806" y="1294193"/>
              <a:ext cx="261610" cy="261610"/>
            </a:xfrm>
            <a:prstGeom prst="rect">
              <a:avLst/>
            </a:prstGeom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CC313B1-7348-2052-F298-0F00B4BB4A57}"/>
                </a:ext>
              </a:extLst>
            </p:cNvPr>
            <p:cNvSpPr/>
            <p:nvPr/>
          </p:nvSpPr>
          <p:spPr>
            <a:xfrm>
              <a:off x="948285" y="1687101"/>
              <a:ext cx="2453833" cy="4729614"/>
            </a:xfrm>
            <a:prstGeom prst="roundRect">
              <a:avLst>
                <a:gd name="adj" fmla="val 1006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E6ADE54-3A7A-7B1D-6F5D-15017A92A318}"/>
                </a:ext>
              </a:extLst>
            </p:cNvPr>
            <p:cNvSpPr/>
            <p:nvPr/>
          </p:nvSpPr>
          <p:spPr>
            <a:xfrm>
              <a:off x="949186" y="1645640"/>
              <a:ext cx="2453833" cy="261610"/>
            </a:xfrm>
            <a:prstGeom prst="roundRect">
              <a:avLst>
                <a:gd name="adj" fmla="val 3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EB146B-978D-E10C-CD88-9593516F19FA}"/>
                </a:ext>
              </a:extLst>
            </p:cNvPr>
            <p:cNvSpPr/>
            <p:nvPr/>
          </p:nvSpPr>
          <p:spPr>
            <a:xfrm>
              <a:off x="973084" y="1782234"/>
              <a:ext cx="2383212" cy="4283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Teacher-1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3285617-0F43-1608-7854-87C2D897EC7D}"/>
                </a:ext>
              </a:extLst>
            </p:cNvPr>
            <p:cNvSpPr/>
            <p:nvPr/>
          </p:nvSpPr>
          <p:spPr>
            <a:xfrm>
              <a:off x="973084" y="2246249"/>
              <a:ext cx="2383212" cy="4283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Teacher-2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272092-85B2-2095-4A35-5094106B1E32}"/>
                </a:ext>
              </a:extLst>
            </p:cNvPr>
            <p:cNvSpPr/>
            <p:nvPr/>
          </p:nvSpPr>
          <p:spPr>
            <a:xfrm>
              <a:off x="973084" y="2710264"/>
              <a:ext cx="2383212" cy="4283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Teacher-3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8A4E0C-C7CA-D3E8-8AC1-9D2CFB27CC27}"/>
                </a:ext>
              </a:extLst>
            </p:cNvPr>
            <p:cNvSpPr/>
            <p:nvPr/>
          </p:nvSpPr>
          <p:spPr>
            <a:xfrm>
              <a:off x="1436043" y="1294193"/>
              <a:ext cx="146649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 w="0"/>
                  <a:solidFill>
                    <a:srgbClr val="E2003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ea typeface="+mn-ea"/>
                  <a:cs typeface="+mn-cs"/>
                </a:rPr>
                <a:t>MANAGE TEACHERS</a:t>
              </a:r>
            </a:p>
          </p:txBody>
        </p:sp>
      </p:grpSp>
      <p:pic>
        <p:nvPicPr>
          <p:cNvPr id="35" name="Graphic 34" descr="Badge Follow with solid fill">
            <a:extLst>
              <a:ext uri="{FF2B5EF4-FFF2-40B4-BE49-F238E27FC236}">
                <a16:creationId xmlns:a16="http://schemas.microsoft.com/office/drawing/2014/main" id="{4D7A5381-A08B-8D20-5192-DC5368959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1385" y="1294193"/>
            <a:ext cx="325422" cy="325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D8A916-4B0F-4A87-850A-BFCD3F74CD05}"/>
              </a:ext>
            </a:extLst>
          </p:cNvPr>
          <p:cNvSpPr txBox="1"/>
          <p:nvPr/>
        </p:nvSpPr>
        <p:spPr>
          <a:xfrm>
            <a:off x="4618299" y="2876220"/>
            <a:ext cx="5602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Admins will be able to manage all teachers registered to MedGPT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He/she will be able to add new teachers.</a:t>
            </a:r>
          </a:p>
        </p:txBody>
      </p:sp>
    </p:spTree>
    <p:extLst>
      <p:ext uri="{BB962C8B-B14F-4D97-AF65-F5344CB8AC3E}">
        <p14:creationId xmlns:p14="http://schemas.microsoft.com/office/powerpoint/2010/main" val="297606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AAB7-3CD8-2E54-135C-289340FE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MedGPT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95D4-F351-32A5-F47A-F0AB9AF8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The </a:t>
            </a: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purpose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 of this app to help medical students improve and practice their knowledge and skills on how to break bad news to patients.</a:t>
            </a:r>
            <a:endParaRPr lang="en-GB" sz="1600" b="0" dirty="0">
              <a:effectLst/>
            </a:endParaRPr>
          </a:p>
          <a:p>
            <a:pPr algn="just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MEDGPT will enable a digital role-playing learning environment. After providing a scenario by MEDGPT to a student, the student will play a doctor role and MEDGPT will have a patient role, and they interact with each other in a conversational way. At the end of the role-play, MEDGPT will evaluate the users’ conversations and provide feedback promoting the student’s knowledge and skills regarding how to break bad news to patients.</a:t>
            </a:r>
            <a:endParaRPr lang="en-GB" sz="1600" b="0" dirty="0">
              <a:effectLst/>
            </a:endParaRPr>
          </a:p>
          <a:p>
            <a:pPr algn="just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With MedGPT, instructors will be able to reviews students’ conversations with MedGPT and provides feedback accordingly.</a:t>
            </a:r>
            <a:endParaRPr lang="en-GB" sz="1600" b="0" dirty="0">
              <a:effectLst/>
            </a:endParaRPr>
          </a:p>
          <a:p>
            <a:pPr algn="just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The </a:t>
            </a: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goals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 of the app are as follows:</a:t>
            </a:r>
            <a:endParaRPr lang="en-GB" sz="1600" b="0" dirty="0">
              <a:effectLst/>
            </a:endParaRPr>
          </a:p>
          <a:p>
            <a:pPr lvl="1" algn="just" fontAlgn="base">
              <a:lnSpc>
                <a:spcPct val="110000"/>
              </a:lnSpc>
              <a:spcBef>
                <a:spcPts val="0"/>
              </a:spcBef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Promote breaking bad news education for medical students.</a:t>
            </a:r>
          </a:p>
          <a:p>
            <a:pPr lvl="1" algn="just" fontAlgn="base">
              <a:lnSpc>
                <a:spcPct val="110000"/>
              </a:lnSpc>
              <a:spcBef>
                <a:spcPts val="0"/>
              </a:spcBef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Increase medical students’ knowledge and skills on breaking bad news.</a:t>
            </a:r>
          </a:p>
          <a:p>
            <a:pPr lvl="1" algn="just" fontAlgn="base">
              <a:lnSpc>
                <a:spcPct val="110000"/>
              </a:lnSpc>
              <a:spcBef>
                <a:spcPts val="0"/>
              </a:spcBef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Promote medical students’ learning experience and engagement on learning breaking bad news skills.  </a:t>
            </a:r>
          </a:p>
          <a:p>
            <a:pPr lvl="1" algn="just" fontAlgn="base">
              <a:lnSpc>
                <a:spcPct val="110000"/>
              </a:lnSpc>
              <a:spcBef>
                <a:spcPts val="0"/>
              </a:spcBef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Decrease instructors’ workload on teaching breaking bad news knowledge and skills.</a:t>
            </a:r>
          </a:p>
          <a:p>
            <a:pPr lvl="1" algn="just" fontAlgn="base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Provide a more interactive, engaging and conversational learning environment for breaking bad news education, compared to the traditional one.</a:t>
            </a:r>
          </a:p>
        </p:txBody>
      </p:sp>
    </p:spTree>
    <p:extLst>
      <p:ext uri="{BB962C8B-B14F-4D97-AF65-F5344CB8AC3E}">
        <p14:creationId xmlns:p14="http://schemas.microsoft.com/office/powerpoint/2010/main" val="100904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06A0966-A1DB-7F6D-563C-9AD486606D41}"/>
              </a:ext>
            </a:extLst>
          </p:cNvPr>
          <p:cNvSpPr txBox="1"/>
          <p:nvPr/>
        </p:nvSpPr>
        <p:spPr>
          <a:xfrm>
            <a:off x="4460240" y="386080"/>
            <a:ext cx="158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LOGIN SCREEN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9A7F51-08FB-CE25-B3C4-A7EC8240BDA0}"/>
              </a:ext>
            </a:extLst>
          </p:cNvPr>
          <p:cNvGrpSpPr/>
          <p:nvPr/>
        </p:nvGrpSpPr>
        <p:grpSpPr>
          <a:xfrm>
            <a:off x="671330" y="708950"/>
            <a:ext cx="3067293" cy="6149050"/>
            <a:chOff x="671330" y="708950"/>
            <a:chExt cx="3067293" cy="61490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35E27C-72C1-023D-0C6F-F108D26EB076}"/>
                </a:ext>
              </a:extLst>
            </p:cNvPr>
            <p:cNvGrpSpPr/>
            <p:nvPr/>
          </p:nvGrpSpPr>
          <p:grpSpPr>
            <a:xfrm>
              <a:off x="671330" y="708950"/>
              <a:ext cx="3067293" cy="6149050"/>
              <a:chOff x="7338348" y="176514"/>
              <a:chExt cx="3067293" cy="6149050"/>
            </a:xfrm>
          </p:grpSpPr>
          <p:pic>
            <p:nvPicPr>
              <p:cNvPr id="1026" name="Picture 2" descr="Realistic models smartphone with transparent screens. Smartphone mockup  collection. Device front view. 3D mobile phone with shadow. Transparent  background. Illustration 19859767 PNG">
                <a:extLst>
                  <a:ext uri="{FF2B5EF4-FFF2-40B4-BE49-F238E27FC236}">
                    <a16:creationId xmlns:a16="http://schemas.microsoft.com/office/drawing/2014/main" id="{7EF67180-AAFB-C33F-F192-5CFFF1354F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71" r="11906"/>
              <a:stretch/>
            </p:blipFill>
            <p:spPr bwMode="auto">
              <a:xfrm>
                <a:off x="7338348" y="176514"/>
                <a:ext cx="3067293" cy="6149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0A6A39A-D0D8-DA8A-6E28-38745FD9808E}"/>
                  </a:ext>
                </a:extLst>
              </p:cNvPr>
              <p:cNvSpPr/>
              <p:nvPr/>
            </p:nvSpPr>
            <p:spPr>
              <a:xfrm>
                <a:off x="7617106" y="617798"/>
                <a:ext cx="2453833" cy="5266481"/>
              </a:xfrm>
              <a:prstGeom prst="roundRect">
                <a:avLst>
                  <a:gd name="adj" fmla="val 100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1E02C4-C24F-7493-1CBD-81CE7E929754}"/>
                </a:ext>
              </a:extLst>
            </p:cNvPr>
            <p:cNvSpPr/>
            <p:nvPr/>
          </p:nvSpPr>
          <p:spPr>
            <a:xfrm>
              <a:off x="1303207" y="2151443"/>
              <a:ext cx="174759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rgbClr val="E2003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masis MT Pro Black" panose="020F0502020204030204" pitchFamily="18" charset="0"/>
                </a:rPr>
                <a:t>MedGPT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18B9AB-82A0-9A24-335C-9DC30843890C}"/>
                </a:ext>
              </a:extLst>
            </p:cNvPr>
            <p:cNvSpPr/>
            <p:nvPr/>
          </p:nvSpPr>
          <p:spPr>
            <a:xfrm>
              <a:off x="1262327" y="3950700"/>
              <a:ext cx="1829347" cy="310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bg1">
                      <a:lumMod val="65000"/>
                    </a:schemeClr>
                  </a:solidFill>
                </a:rPr>
                <a:t>Username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6FB0F0C-29C6-CC25-9BA4-993E39E23410}"/>
                </a:ext>
              </a:extLst>
            </p:cNvPr>
            <p:cNvSpPr/>
            <p:nvPr/>
          </p:nvSpPr>
          <p:spPr>
            <a:xfrm>
              <a:off x="1262327" y="4353548"/>
              <a:ext cx="1829347" cy="310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bg1">
                      <a:lumMod val="65000"/>
                    </a:schemeClr>
                  </a:solidFill>
                </a:rPr>
                <a:t>Password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D798C7-D79B-D9AF-2B35-849D55B613E4}"/>
                </a:ext>
              </a:extLst>
            </p:cNvPr>
            <p:cNvSpPr/>
            <p:nvPr/>
          </p:nvSpPr>
          <p:spPr>
            <a:xfrm>
              <a:off x="1262327" y="4756395"/>
              <a:ext cx="1829347" cy="310739"/>
            </a:xfrm>
            <a:prstGeom prst="roundRect">
              <a:avLst/>
            </a:prstGeom>
            <a:solidFill>
              <a:srgbClr val="E2003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</a:rPr>
                <a:t>LOGIN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3422A6-FD32-5B56-6EAF-F1B13A7F646C}"/>
                </a:ext>
              </a:extLst>
            </p:cNvPr>
            <p:cNvSpPr/>
            <p:nvPr/>
          </p:nvSpPr>
          <p:spPr>
            <a:xfrm>
              <a:off x="1262327" y="5132407"/>
              <a:ext cx="1829347" cy="310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bg1">
                      <a:lumMod val="65000"/>
                    </a:schemeClr>
                  </a:solidFill>
                </a:rPr>
                <a:t>Don’t you have an account? </a:t>
              </a:r>
              <a:r>
                <a:rPr lang="en-GB" sz="1000" b="1" dirty="0">
                  <a:solidFill>
                    <a:schemeClr val="accent1"/>
                  </a:solidFill>
                </a:rPr>
                <a:t>Register here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8D448E-341C-1CE6-6CB7-6C436C182A7F}"/>
                </a:ext>
              </a:extLst>
            </p:cNvPr>
            <p:cNvSpPr/>
            <p:nvPr/>
          </p:nvSpPr>
          <p:spPr>
            <a:xfrm>
              <a:off x="1067056" y="2648530"/>
              <a:ext cx="2204464" cy="66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Practice with MedGPT to </a:t>
              </a:r>
              <a:b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</a:br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learn how to deliver bad news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218E1E7-FC8B-A146-5D0E-E006E8711544}"/>
              </a:ext>
            </a:extLst>
          </p:cNvPr>
          <p:cNvSpPr txBox="1"/>
          <p:nvPr/>
        </p:nvSpPr>
        <p:spPr>
          <a:xfrm>
            <a:off x="4618299" y="2876220"/>
            <a:ext cx="5602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Users will be able to “Login” by entering Username and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Unregistered users will be able to click “Register here” to register to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86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06A0966-A1DB-7F6D-563C-9AD486606D41}"/>
              </a:ext>
            </a:extLst>
          </p:cNvPr>
          <p:cNvSpPr txBox="1"/>
          <p:nvPr/>
        </p:nvSpPr>
        <p:spPr>
          <a:xfrm>
            <a:off x="4460240" y="386080"/>
            <a:ext cx="237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REGISTRATION SCREEN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9A7F51-08FB-CE25-B3C4-A7EC8240BDA0}"/>
              </a:ext>
            </a:extLst>
          </p:cNvPr>
          <p:cNvGrpSpPr/>
          <p:nvPr/>
        </p:nvGrpSpPr>
        <p:grpSpPr>
          <a:xfrm>
            <a:off x="671330" y="708950"/>
            <a:ext cx="3067293" cy="6149050"/>
            <a:chOff x="671330" y="708950"/>
            <a:chExt cx="3067293" cy="61490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35E27C-72C1-023D-0C6F-F108D26EB076}"/>
                </a:ext>
              </a:extLst>
            </p:cNvPr>
            <p:cNvGrpSpPr/>
            <p:nvPr/>
          </p:nvGrpSpPr>
          <p:grpSpPr>
            <a:xfrm>
              <a:off x="671330" y="708950"/>
              <a:ext cx="3067293" cy="6149050"/>
              <a:chOff x="7338348" y="176514"/>
              <a:chExt cx="3067293" cy="6149050"/>
            </a:xfrm>
          </p:grpSpPr>
          <p:pic>
            <p:nvPicPr>
              <p:cNvPr id="1026" name="Picture 2" descr="Realistic models smartphone with transparent screens. Smartphone mockup  collection. Device front view. 3D mobile phone with shadow. Transparent  background. Illustration 19859767 PNG">
                <a:extLst>
                  <a:ext uri="{FF2B5EF4-FFF2-40B4-BE49-F238E27FC236}">
                    <a16:creationId xmlns:a16="http://schemas.microsoft.com/office/drawing/2014/main" id="{7EF67180-AAFB-C33F-F192-5CFFF1354F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71" r="11906"/>
              <a:stretch/>
            </p:blipFill>
            <p:spPr bwMode="auto">
              <a:xfrm>
                <a:off x="7338348" y="176514"/>
                <a:ext cx="3067293" cy="6149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0A6A39A-D0D8-DA8A-6E28-38745FD9808E}"/>
                  </a:ext>
                </a:extLst>
              </p:cNvPr>
              <p:cNvSpPr/>
              <p:nvPr/>
            </p:nvSpPr>
            <p:spPr>
              <a:xfrm>
                <a:off x="7617106" y="617798"/>
                <a:ext cx="2453833" cy="5266481"/>
              </a:xfrm>
              <a:prstGeom prst="roundRect">
                <a:avLst>
                  <a:gd name="adj" fmla="val 100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1E02C4-C24F-7493-1CBD-81CE7E929754}"/>
                </a:ext>
              </a:extLst>
            </p:cNvPr>
            <p:cNvSpPr/>
            <p:nvPr/>
          </p:nvSpPr>
          <p:spPr>
            <a:xfrm>
              <a:off x="1303207" y="2151443"/>
              <a:ext cx="174759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rgbClr val="E2003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masis MT Pro Black" panose="020F0502020204030204" pitchFamily="18" charset="0"/>
                </a:rPr>
                <a:t>MedGPT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18B9AB-82A0-9A24-335C-9DC30843890C}"/>
                </a:ext>
              </a:extLst>
            </p:cNvPr>
            <p:cNvSpPr/>
            <p:nvPr/>
          </p:nvSpPr>
          <p:spPr>
            <a:xfrm>
              <a:off x="1262327" y="3573602"/>
              <a:ext cx="1829347" cy="310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bg1">
                      <a:lumMod val="65000"/>
                    </a:schemeClr>
                  </a:solidFill>
                </a:rPr>
                <a:t>Username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6FB0F0C-29C6-CC25-9BA4-993E39E23410}"/>
                </a:ext>
              </a:extLst>
            </p:cNvPr>
            <p:cNvSpPr/>
            <p:nvPr/>
          </p:nvSpPr>
          <p:spPr>
            <a:xfrm>
              <a:off x="1262327" y="3976450"/>
              <a:ext cx="1829347" cy="310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bg1">
                      <a:lumMod val="65000"/>
                    </a:schemeClr>
                  </a:solidFill>
                </a:rPr>
                <a:t>Password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D798C7-D79B-D9AF-2B35-849D55B613E4}"/>
                </a:ext>
              </a:extLst>
            </p:cNvPr>
            <p:cNvSpPr/>
            <p:nvPr/>
          </p:nvSpPr>
          <p:spPr>
            <a:xfrm>
              <a:off x="1262327" y="5179080"/>
              <a:ext cx="1829347" cy="310739"/>
            </a:xfrm>
            <a:prstGeom prst="roundRect">
              <a:avLst/>
            </a:prstGeom>
            <a:solidFill>
              <a:srgbClr val="E2003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</a:rPr>
                <a:t>REGISTER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3422A6-FD32-5B56-6EAF-F1B13A7F646C}"/>
                </a:ext>
              </a:extLst>
            </p:cNvPr>
            <p:cNvSpPr/>
            <p:nvPr/>
          </p:nvSpPr>
          <p:spPr>
            <a:xfrm>
              <a:off x="1262327" y="5555092"/>
              <a:ext cx="1829347" cy="310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bg1">
                      <a:lumMod val="65000"/>
                    </a:schemeClr>
                  </a:solidFill>
                </a:rPr>
                <a:t>You already have an account? </a:t>
              </a:r>
              <a:r>
                <a:rPr lang="en-GB" sz="1000" b="1" dirty="0">
                  <a:solidFill>
                    <a:schemeClr val="accent1"/>
                  </a:solidFill>
                </a:rPr>
                <a:t>Login here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8D448E-341C-1CE6-6CB7-6C436C182A7F}"/>
                </a:ext>
              </a:extLst>
            </p:cNvPr>
            <p:cNvSpPr/>
            <p:nvPr/>
          </p:nvSpPr>
          <p:spPr>
            <a:xfrm>
              <a:off x="1067056" y="2648530"/>
              <a:ext cx="2204464" cy="66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Practice with MedGPT to </a:t>
              </a:r>
              <a:b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</a:br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learn how to deliver bad news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1238AE-FBFE-8250-00C0-D5BE60639C66}"/>
              </a:ext>
            </a:extLst>
          </p:cNvPr>
          <p:cNvSpPr/>
          <p:nvPr/>
        </p:nvSpPr>
        <p:spPr>
          <a:xfrm>
            <a:off x="1262327" y="4379298"/>
            <a:ext cx="1829347" cy="3107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Role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FED88A-F6A8-AE81-BE20-A6C22E7091B0}"/>
              </a:ext>
            </a:extLst>
          </p:cNvPr>
          <p:cNvSpPr/>
          <p:nvPr/>
        </p:nvSpPr>
        <p:spPr>
          <a:xfrm>
            <a:off x="1262327" y="4779189"/>
            <a:ext cx="1829347" cy="3107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C5AC1-B7E2-4D51-0BAF-DF83B62C7569}"/>
              </a:ext>
            </a:extLst>
          </p:cNvPr>
          <p:cNvSpPr txBox="1"/>
          <p:nvPr/>
        </p:nvSpPr>
        <p:spPr>
          <a:xfrm>
            <a:off x="4618299" y="2876220"/>
            <a:ext cx="5602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users register to the system, they need to enter the followings: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Username: A username defined by the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Password: A password defined by the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Role: Selecting the role of the user, including teacher, student, and admin.</a:t>
            </a:r>
          </a:p>
        </p:txBody>
      </p:sp>
    </p:spTree>
    <p:extLst>
      <p:ext uri="{BB962C8B-B14F-4D97-AF65-F5344CB8AC3E}">
        <p14:creationId xmlns:p14="http://schemas.microsoft.com/office/powerpoint/2010/main" val="55932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06A0966-A1DB-7F6D-563C-9AD486606D41}"/>
              </a:ext>
            </a:extLst>
          </p:cNvPr>
          <p:cNvSpPr txBox="1"/>
          <p:nvPr/>
        </p:nvSpPr>
        <p:spPr>
          <a:xfrm>
            <a:off x="4460240" y="38608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MAIN SCREEN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35E27C-72C1-023D-0C6F-F108D26EB076}"/>
              </a:ext>
            </a:extLst>
          </p:cNvPr>
          <p:cNvGrpSpPr/>
          <p:nvPr/>
        </p:nvGrpSpPr>
        <p:grpSpPr>
          <a:xfrm>
            <a:off x="671330" y="708950"/>
            <a:ext cx="3067293" cy="6149050"/>
            <a:chOff x="7338348" y="176514"/>
            <a:chExt cx="3067293" cy="6149050"/>
          </a:xfrm>
        </p:grpSpPr>
        <p:pic>
          <p:nvPicPr>
            <p:cNvPr id="1026" name="Picture 2" descr="Realistic models smartphone with transparent screens. Smartphone mockup  collection. Device front view. 3D mobile phone with shadow. Transparent  background. Illustration 19859767 PNG">
              <a:extLst>
                <a:ext uri="{FF2B5EF4-FFF2-40B4-BE49-F238E27FC236}">
                  <a16:creationId xmlns:a16="http://schemas.microsoft.com/office/drawing/2014/main" id="{7EF67180-AAFB-C33F-F192-5CFFF1354F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1" r="11906"/>
            <a:stretch/>
          </p:blipFill>
          <p:spPr bwMode="auto">
            <a:xfrm>
              <a:off x="7338348" y="176514"/>
              <a:ext cx="3067293" cy="614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0A6A39A-D0D8-DA8A-6E28-38745FD9808E}"/>
                </a:ext>
              </a:extLst>
            </p:cNvPr>
            <p:cNvSpPr/>
            <p:nvPr/>
          </p:nvSpPr>
          <p:spPr>
            <a:xfrm>
              <a:off x="7617106" y="617798"/>
              <a:ext cx="2453833" cy="5266481"/>
            </a:xfrm>
            <a:prstGeom prst="roundRect">
              <a:avLst>
                <a:gd name="adj" fmla="val 100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F18293-5CA0-A089-E8EE-395FEE636AC1}"/>
              </a:ext>
            </a:extLst>
          </p:cNvPr>
          <p:cNvSpPr/>
          <p:nvPr/>
        </p:nvSpPr>
        <p:spPr>
          <a:xfrm>
            <a:off x="942366" y="1687101"/>
            <a:ext cx="2453833" cy="4729614"/>
          </a:xfrm>
          <a:prstGeom prst="roundRect">
            <a:avLst>
              <a:gd name="adj" fmla="val 100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595ADF4-F80A-8198-EA44-763D652AE6DB}"/>
              </a:ext>
            </a:extLst>
          </p:cNvPr>
          <p:cNvSpPr/>
          <p:nvPr/>
        </p:nvSpPr>
        <p:spPr>
          <a:xfrm>
            <a:off x="1254611" y="3095011"/>
            <a:ext cx="1829347" cy="667977"/>
          </a:xfrm>
          <a:prstGeom prst="roundRect">
            <a:avLst/>
          </a:prstGeom>
          <a:solidFill>
            <a:srgbClr val="FF97AD"/>
          </a:solidFill>
          <a:ln>
            <a:solidFill>
              <a:srgbClr val="FF97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95000"/>
                  </a:schemeClr>
                </a:solidFill>
              </a:rPr>
              <a:t>VIEW OLD PRACTICES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366DE3C-92BD-5AAF-CC0F-572ECE8A25E3}"/>
              </a:ext>
            </a:extLst>
          </p:cNvPr>
          <p:cNvSpPr/>
          <p:nvPr/>
        </p:nvSpPr>
        <p:spPr>
          <a:xfrm>
            <a:off x="1254610" y="3928245"/>
            <a:ext cx="1829347" cy="667977"/>
          </a:xfrm>
          <a:prstGeom prst="roundRect">
            <a:avLst/>
          </a:prstGeom>
          <a:solidFill>
            <a:srgbClr val="E2003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START NEW PRACTICE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E9C0A5-6352-AD38-11E4-E8AA26674949}"/>
              </a:ext>
            </a:extLst>
          </p:cNvPr>
          <p:cNvSpPr/>
          <p:nvPr/>
        </p:nvSpPr>
        <p:spPr>
          <a:xfrm>
            <a:off x="1769176" y="1294193"/>
            <a:ext cx="80021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rgbClr val="E2003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F0502020204030204" pitchFamily="18" charset="0"/>
              </a:rPr>
              <a:t>MedGPT</a:t>
            </a:r>
          </a:p>
        </p:txBody>
      </p:sp>
      <p:pic>
        <p:nvPicPr>
          <p:cNvPr id="31" name="Graphic 30" descr="Hamburger Menu Icon with solid fill">
            <a:extLst>
              <a:ext uri="{FF2B5EF4-FFF2-40B4-BE49-F238E27FC236}">
                <a16:creationId xmlns:a16="http://schemas.microsoft.com/office/drawing/2014/main" id="{156A27A9-32FE-8F29-0E22-8C8D9B115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806" y="1294193"/>
            <a:ext cx="261610" cy="2616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E803A6E-98F5-FEAA-A595-DE23EAF259B5}"/>
              </a:ext>
            </a:extLst>
          </p:cNvPr>
          <p:cNvSpPr txBox="1"/>
          <p:nvPr/>
        </p:nvSpPr>
        <p:spPr>
          <a:xfrm>
            <a:off x="950087" y="1918851"/>
            <a:ext cx="2453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Welcome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E2003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Username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to MedGPT App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E2003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3B67D01-F8B6-ECFD-B0D3-1D3335081934}"/>
              </a:ext>
            </a:extLst>
          </p:cNvPr>
          <p:cNvSpPr/>
          <p:nvPr/>
        </p:nvSpPr>
        <p:spPr>
          <a:xfrm>
            <a:off x="957810" y="1645640"/>
            <a:ext cx="2453833" cy="261610"/>
          </a:xfrm>
          <a:prstGeom prst="roundRect">
            <a:avLst>
              <a:gd name="adj" fmla="val 35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C48BA0E-9280-28CE-168E-8427C4E84FEA}"/>
              </a:ext>
            </a:extLst>
          </p:cNvPr>
          <p:cNvSpPr/>
          <p:nvPr/>
        </p:nvSpPr>
        <p:spPr>
          <a:xfrm>
            <a:off x="6015474" y="349448"/>
            <a:ext cx="1652151" cy="44259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Student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D6074A-5B29-C2EA-7560-A027C1433ABD}"/>
              </a:ext>
            </a:extLst>
          </p:cNvPr>
          <p:cNvSpPr txBox="1"/>
          <p:nvPr/>
        </p:nvSpPr>
        <p:spPr>
          <a:xfrm>
            <a:off x="4618299" y="2876220"/>
            <a:ext cx="5602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View Old Practices: </a:t>
            </a:r>
            <a:r>
              <a:rPr lang="en-GB" dirty="0"/>
              <a:t>Showing old practices of students with MedGPT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Start New Practice</a:t>
            </a:r>
            <a:r>
              <a:rPr lang="en-GB" dirty="0"/>
              <a:t>: Initiate a new practice with MedGPT</a:t>
            </a:r>
          </a:p>
        </p:txBody>
      </p:sp>
    </p:spTree>
    <p:extLst>
      <p:ext uri="{BB962C8B-B14F-4D97-AF65-F5344CB8AC3E}">
        <p14:creationId xmlns:p14="http://schemas.microsoft.com/office/powerpoint/2010/main" val="121412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06A0966-A1DB-7F6D-563C-9AD486606D41}"/>
              </a:ext>
            </a:extLst>
          </p:cNvPr>
          <p:cNvSpPr txBox="1"/>
          <p:nvPr/>
        </p:nvSpPr>
        <p:spPr>
          <a:xfrm>
            <a:off x="4460240" y="386080"/>
            <a:ext cx="245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OLD PRACTICES SCREEN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35E27C-72C1-023D-0C6F-F108D26EB076}"/>
              </a:ext>
            </a:extLst>
          </p:cNvPr>
          <p:cNvGrpSpPr/>
          <p:nvPr/>
        </p:nvGrpSpPr>
        <p:grpSpPr>
          <a:xfrm>
            <a:off x="671330" y="708950"/>
            <a:ext cx="3067293" cy="6149050"/>
            <a:chOff x="7338348" y="176514"/>
            <a:chExt cx="3067293" cy="6149050"/>
          </a:xfrm>
        </p:grpSpPr>
        <p:pic>
          <p:nvPicPr>
            <p:cNvPr id="1026" name="Picture 2" descr="Realistic models smartphone with transparent screens. Smartphone mockup  collection. Device front view. 3D mobile phone with shadow. Transparent  background. Illustration 19859767 PNG">
              <a:extLst>
                <a:ext uri="{FF2B5EF4-FFF2-40B4-BE49-F238E27FC236}">
                  <a16:creationId xmlns:a16="http://schemas.microsoft.com/office/drawing/2014/main" id="{7EF67180-AAFB-C33F-F192-5CFFF1354F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1" r="11906"/>
            <a:stretch/>
          </p:blipFill>
          <p:spPr bwMode="auto">
            <a:xfrm>
              <a:off x="7338348" y="176514"/>
              <a:ext cx="3067293" cy="614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0A6A39A-D0D8-DA8A-6E28-38745FD9808E}"/>
                </a:ext>
              </a:extLst>
            </p:cNvPr>
            <p:cNvSpPr/>
            <p:nvPr/>
          </p:nvSpPr>
          <p:spPr>
            <a:xfrm>
              <a:off x="7617106" y="617798"/>
              <a:ext cx="2453833" cy="5266481"/>
            </a:xfrm>
            <a:prstGeom prst="roundRect">
              <a:avLst>
                <a:gd name="adj" fmla="val 100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F18293-5CA0-A089-E8EE-395FEE636AC1}"/>
              </a:ext>
            </a:extLst>
          </p:cNvPr>
          <p:cNvSpPr/>
          <p:nvPr/>
        </p:nvSpPr>
        <p:spPr>
          <a:xfrm>
            <a:off x="948285" y="1687101"/>
            <a:ext cx="2453833" cy="4729614"/>
          </a:xfrm>
          <a:prstGeom prst="roundRect">
            <a:avLst>
              <a:gd name="adj" fmla="val 100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E9C0A5-6352-AD38-11E4-E8AA26674949}"/>
              </a:ext>
            </a:extLst>
          </p:cNvPr>
          <p:cNvSpPr/>
          <p:nvPr/>
        </p:nvSpPr>
        <p:spPr>
          <a:xfrm>
            <a:off x="1581272" y="1294193"/>
            <a:ext cx="117602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 w="0"/>
                <a:solidFill>
                  <a:srgbClr val="E2003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+mn-ea"/>
                <a:cs typeface="+mn-cs"/>
              </a:rPr>
              <a:t>OLD PRACTICES</a:t>
            </a:r>
          </a:p>
        </p:txBody>
      </p:sp>
      <p:pic>
        <p:nvPicPr>
          <p:cNvPr id="31" name="Graphic 30" descr="Hamburger Menu Icon with solid fill">
            <a:extLst>
              <a:ext uri="{FF2B5EF4-FFF2-40B4-BE49-F238E27FC236}">
                <a16:creationId xmlns:a16="http://schemas.microsoft.com/office/drawing/2014/main" id="{156A27A9-32FE-8F29-0E22-8C8D9B115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806" y="1294193"/>
            <a:ext cx="261610" cy="26161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3B67D01-F8B6-ECFD-B0D3-1D3335081934}"/>
              </a:ext>
            </a:extLst>
          </p:cNvPr>
          <p:cNvSpPr/>
          <p:nvPr/>
        </p:nvSpPr>
        <p:spPr>
          <a:xfrm>
            <a:off x="957810" y="1645640"/>
            <a:ext cx="2453833" cy="261610"/>
          </a:xfrm>
          <a:prstGeom prst="roundRect">
            <a:avLst>
              <a:gd name="adj" fmla="val 35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11DCE7-38DC-BF75-D1EC-07D582768734}"/>
              </a:ext>
            </a:extLst>
          </p:cNvPr>
          <p:cNvSpPr/>
          <p:nvPr/>
        </p:nvSpPr>
        <p:spPr>
          <a:xfrm>
            <a:off x="973084" y="1782234"/>
            <a:ext cx="2383212" cy="428398"/>
          </a:xfrm>
          <a:prstGeom prst="roundRect">
            <a:avLst/>
          </a:prstGeom>
          <a:solidFill>
            <a:srgbClr val="FF97AD"/>
          </a:solidFill>
          <a:ln>
            <a:solidFill>
              <a:srgbClr val="FF97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95000"/>
                  </a:schemeClr>
                </a:solidFill>
              </a:rPr>
              <a:t>Practice 1: 9/38/2023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F55E39-9389-7A87-960A-21948C3977B8}"/>
              </a:ext>
            </a:extLst>
          </p:cNvPr>
          <p:cNvSpPr/>
          <p:nvPr/>
        </p:nvSpPr>
        <p:spPr>
          <a:xfrm>
            <a:off x="973084" y="2246249"/>
            <a:ext cx="2383212" cy="428398"/>
          </a:xfrm>
          <a:prstGeom prst="roundRect">
            <a:avLst/>
          </a:prstGeom>
          <a:solidFill>
            <a:srgbClr val="FF97AD"/>
          </a:solidFill>
          <a:ln>
            <a:solidFill>
              <a:srgbClr val="FF97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95000"/>
                  </a:schemeClr>
                </a:solidFill>
              </a:rPr>
              <a:t>Practice 2: 9/29/2023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1F477-C078-30FD-69BA-A34A9396F7B1}"/>
              </a:ext>
            </a:extLst>
          </p:cNvPr>
          <p:cNvSpPr/>
          <p:nvPr/>
        </p:nvSpPr>
        <p:spPr>
          <a:xfrm>
            <a:off x="973083" y="2706037"/>
            <a:ext cx="2383212" cy="428398"/>
          </a:xfrm>
          <a:prstGeom prst="roundRect">
            <a:avLst/>
          </a:prstGeom>
          <a:solidFill>
            <a:srgbClr val="FF97AD"/>
          </a:solidFill>
          <a:ln>
            <a:solidFill>
              <a:srgbClr val="FF97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95000"/>
                  </a:schemeClr>
                </a:solidFill>
              </a:rPr>
              <a:t>Practice 3: 9/30/2023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C596FB-B600-8D9A-5693-E559664AE2F2}"/>
              </a:ext>
            </a:extLst>
          </p:cNvPr>
          <p:cNvSpPr/>
          <p:nvPr/>
        </p:nvSpPr>
        <p:spPr>
          <a:xfrm>
            <a:off x="7207169" y="349448"/>
            <a:ext cx="1652151" cy="44259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Student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07302-067D-E847-EB9B-C52BF1B85E54}"/>
              </a:ext>
            </a:extLst>
          </p:cNvPr>
          <p:cNvSpPr txBox="1"/>
          <p:nvPr/>
        </p:nvSpPr>
        <p:spPr>
          <a:xfrm>
            <a:off x="4618299" y="2876220"/>
            <a:ext cx="5602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Students will be able to see old conversations with MedGPT.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Old conversations will be saved with their date.</a:t>
            </a:r>
          </a:p>
        </p:txBody>
      </p:sp>
    </p:spTree>
    <p:extLst>
      <p:ext uri="{BB962C8B-B14F-4D97-AF65-F5344CB8AC3E}">
        <p14:creationId xmlns:p14="http://schemas.microsoft.com/office/powerpoint/2010/main" val="416450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06A0966-A1DB-7F6D-563C-9AD486606D41}"/>
              </a:ext>
            </a:extLst>
          </p:cNvPr>
          <p:cNvSpPr txBox="1"/>
          <p:nvPr/>
        </p:nvSpPr>
        <p:spPr>
          <a:xfrm>
            <a:off x="4460240" y="386080"/>
            <a:ext cx="253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PRACTICES SCREEN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35E27C-72C1-023D-0C6F-F108D26EB076}"/>
              </a:ext>
            </a:extLst>
          </p:cNvPr>
          <p:cNvGrpSpPr/>
          <p:nvPr/>
        </p:nvGrpSpPr>
        <p:grpSpPr>
          <a:xfrm>
            <a:off x="671330" y="708950"/>
            <a:ext cx="3067293" cy="6149050"/>
            <a:chOff x="7338348" y="176514"/>
            <a:chExt cx="3067293" cy="6149050"/>
          </a:xfrm>
        </p:grpSpPr>
        <p:pic>
          <p:nvPicPr>
            <p:cNvPr id="1026" name="Picture 2" descr="Realistic models smartphone with transparent screens. Smartphone mockup  collection. Device front view. 3D mobile phone with shadow. Transparent  background. Illustration 19859767 PNG">
              <a:extLst>
                <a:ext uri="{FF2B5EF4-FFF2-40B4-BE49-F238E27FC236}">
                  <a16:creationId xmlns:a16="http://schemas.microsoft.com/office/drawing/2014/main" id="{7EF67180-AAFB-C33F-F192-5CFFF1354F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1" r="11906"/>
            <a:stretch/>
          </p:blipFill>
          <p:spPr bwMode="auto">
            <a:xfrm>
              <a:off x="7338348" y="176514"/>
              <a:ext cx="3067293" cy="614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0A6A39A-D0D8-DA8A-6E28-38745FD9808E}"/>
                </a:ext>
              </a:extLst>
            </p:cNvPr>
            <p:cNvSpPr/>
            <p:nvPr/>
          </p:nvSpPr>
          <p:spPr>
            <a:xfrm>
              <a:off x="7617106" y="617798"/>
              <a:ext cx="2453833" cy="5266481"/>
            </a:xfrm>
            <a:prstGeom prst="roundRect">
              <a:avLst>
                <a:gd name="adj" fmla="val 100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F18293-5CA0-A089-E8EE-395FEE636AC1}"/>
              </a:ext>
            </a:extLst>
          </p:cNvPr>
          <p:cNvSpPr/>
          <p:nvPr/>
        </p:nvSpPr>
        <p:spPr>
          <a:xfrm>
            <a:off x="948285" y="1687101"/>
            <a:ext cx="2453833" cy="4729614"/>
          </a:xfrm>
          <a:prstGeom prst="roundRect">
            <a:avLst>
              <a:gd name="adj" fmla="val 100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E9C0A5-6352-AD38-11E4-E8AA26674949}"/>
              </a:ext>
            </a:extLst>
          </p:cNvPr>
          <p:cNvSpPr/>
          <p:nvPr/>
        </p:nvSpPr>
        <p:spPr>
          <a:xfrm>
            <a:off x="1592558" y="1294193"/>
            <a:ext cx="115345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 w="0"/>
                <a:solidFill>
                  <a:srgbClr val="E2003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+mn-ea"/>
                <a:cs typeface="+mn-cs"/>
              </a:rPr>
              <a:t>NEW PRACTICE</a:t>
            </a:r>
            <a:endParaRPr kumimoji="0" lang="en-US" sz="1200" b="1" i="0" u="none" strike="noStrike" kern="1200" cap="none" spc="0" normalizeH="0" baseline="0" noProof="0" dirty="0">
              <a:ln w="0"/>
              <a:solidFill>
                <a:srgbClr val="E2003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ea typeface="+mn-ea"/>
              <a:cs typeface="+mn-cs"/>
            </a:endParaRPr>
          </a:p>
        </p:txBody>
      </p:sp>
      <p:pic>
        <p:nvPicPr>
          <p:cNvPr id="31" name="Graphic 30" descr="Hamburger Menu Icon with solid fill">
            <a:extLst>
              <a:ext uri="{FF2B5EF4-FFF2-40B4-BE49-F238E27FC236}">
                <a16:creationId xmlns:a16="http://schemas.microsoft.com/office/drawing/2014/main" id="{156A27A9-32FE-8F29-0E22-8C8D9B115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806" y="1294193"/>
            <a:ext cx="261610" cy="26161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065F1A-CF26-347E-CE54-BB7A1C6EF013}"/>
              </a:ext>
            </a:extLst>
          </p:cNvPr>
          <p:cNvSpPr/>
          <p:nvPr/>
        </p:nvSpPr>
        <p:spPr>
          <a:xfrm>
            <a:off x="949186" y="1645640"/>
            <a:ext cx="2453833" cy="261610"/>
          </a:xfrm>
          <a:prstGeom prst="roundRect">
            <a:avLst>
              <a:gd name="adj" fmla="val 35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366CF-007E-4B30-FD14-FA4B4831468E}"/>
              </a:ext>
            </a:extLst>
          </p:cNvPr>
          <p:cNvGrpSpPr/>
          <p:nvPr/>
        </p:nvGrpSpPr>
        <p:grpSpPr>
          <a:xfrm>
            <a:off x="998892" y="2019300"/>
            <a:ext cx="458780" cy="421254"/>
            <a:chOff x="1102927" y="2152650"/>
            <a:chExt cx="510509" cy="46875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BCE4D1-E15A-3A35-82B8-7F1AA5B342CA}"/>
                </a:ext>
              </a:extLst>
            </p:cNvPr>
            <p:cNvSpPr/>
            <p:nvPr/>
          </p:nvSpPr>
          <p:spPr>
            <a:xfrm>
              <a:off x="1123806" y="2152650"/>
              <a:ext cx="468752" cy="46875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7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1A53D0-A49E-0932-81E0-890AEA8A14FB}"/>
                </a:ext>
              </a:extLst>
            </p:cNvPr>
            <p:cNvSpPr/>
            <p:nvPr/>
          </p:nvSpPr>
          <p:spPr>
            <a:xfrm>
              <a:off x="1102927" y="2187212"/>
              <a:ext cx="510509" cy="4109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rgbClr val="E2003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masis MT Pro Black" panose="020F0502020204030204" pitchFamily="18" charset="0"/>
                </a:rPr>
                <a:t>Med</a:t>
              </a:r>
              <a:br>
                <a:rPr lang="en-US" sz="900" b="0" cap="none" spc="0" dirty="0">
                  <a:ln w="0"/>
                  <a:solidFill>
                    <a:srgbClr val="E2003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masis MT Pro Black" panose="020F0502020204030204" pitchFamily="18" charset="0"/>
                </a:rPr>
              </a:br>
              <a:r>
                <a:rPr lang="en-US" sz="900" b="0" cap="none" spc="0" dirty="0">
                  <a:ln w="0"/>
                  <a:solidFill>
                    <a:srgbClr val="E2003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masis MT Pro Black" panose="020F0502020204030204" pitchFamily="18" charset="0"/>
                </a:rPr>
                <a:t>Chat</a:t>
              </a:r>
            </a:p>
          </p:txBody>
        </p:sp>
      </p:grp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4F9067F4-8823-E34D-7FC6-E7D7F6D01736}"/>
              </a:ext>
            </a:extLst>
          </p:cNvPr>
          <p:cNvSpPr/>
          <p:nvPr/>
        </p:nvSpPr>
        <p:spPr>
          <a:xfrm>
            <a:off x="1514457" y="1914539"/>
            <a:ext cx="1695468" cy="1061396"/>
          </a:xfrm>
          <a:prstGeom prst="round2DiagRect">
            <a:avLst/>
          </a:prstGeom>
          <a:solidFill>
            <a:srgbClr val="FF97AD"/>
          </a:solidFill>
          <a:ln>
            <a:solidFill>
              <a:srgbClr val="FF97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800" dirty="0">
                <a:solidFill>
                  <a:schemeClr val="bg1"/>
                </a:solidFill>
              </a:rPr>
              <a:t>Hello, this is the scenario:</a:t>
            </a:r>
          </a:p>
          <a:p>
            <a:pPr algn="just"/>
            <a:r>
              <a:rPr lang="en-GB" sz="800" dirty="0">
                <a:solidFill>
                  <a:schemeClr val="bg1"/>
                </a:solidFill>
              </a:rPr>
              <a:t>You are a family physician, and I am the patient. I have been diagnosed with a serious illness, and you need to discuss a treatment option with me. However, the treatment is very expensive.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C3A892-B923-8E6D-B2DA-FF52963D9B23}"/>
              </a:ext>
            </a:extLst>
          </p:cNvPr>
          <p:cNvGrpSpPr/>
          <p:nvPr/>
        </p:nvGrpSpPr>
        <p:grpSpPr>
          <a:xfrm>
            <a:off x="1039475" y="3780452"/>
            <a:ext cx="2176224" cy="542911"/>
            <a:chOff x="1039475" y="2961102"/>
            <a:chExt cx="2176224" cy="54291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AC2258-DDFC-35D2-9412-002C50FC317B}"/>
                </a:ext>
              </a:extLst>
            </p:cNvPr>
            <p:cNvGrpSpPr/>
            <p:nvPr/>
          </p:nvGrpSpPr>
          <p:grpSpPr>
            <a:xfrm>
              <a:off x="2794445" y="3021930"/>
              <a:ext cx="421254" cy="421254"/>
              <a:chOff x="2206502" y="3429342"/>
              <a:chExt cx="421254" cy="421254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E824E20-C6DF-F01D-14F3-1809F6CF3D3C}"/>
                  </a:ext>
                </a:extLst>
              </p:cNvPr>
              <p:cNvSpPr/>
              <p:nvPr/>
            </p:nvSpPr>
            <p:spPr>
              <a:xfrm>
                <a:off x="2206502" y="3429342"/>
                <a:ext cx="421254" cy="4212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  <p:pic>
            <p:nvPicPr>
              <p:cNvPr id="21" name="Graphic 20" descr="User with solid fill">
                <a:extLst>
                  <a:ext uri="{FF2B5EF4-FFF2-40B4-BE49-F238E27FC236}">
                    <a16:creationId xmlns:a16="http://schemas.microsoft.com/office/drawing/2014/main" id="{CCB72B51-19BC-81BB-DF0E-A972683DB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52459" y="3457530"/>
                <a:ext cx="329340" cy="329340"/>
              </a:xfrm>
              <a:prstGeom prst="rect">
                <a:avLst/>
              </a:prstGeom>
            </p:spPr>
          </p:pic>
        </p:grpSp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F84F9448-E30B-7927-6403-7092781CBF64}"/>
                </a:ext>
              </a:extLst>
            </p:cNvPr>
            <p:cNvSpPr/>
            <p:nvPr/>
          </p:nvSpPr>
          <p:spPr>
            <a:xfrm>
              <a:off x="1039475" y="2961102"/>
              <a:ext cx="1695468" cy="542911"/>
            </a:xfrm>
            <a:prstGeom prst="round2DiagRect">
              <a:avLst/>
            </a:prstGeom>
            <a:solidFill>
              <a:srgbClr val="65B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Ok. Let’s start.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728B9B-E92C-2CE4-5EEF-8149CEF3F8D1}"/>
              </a:ext>
            </a:extLst>
          </p:cNvPr>
          <p:cNvGrpSpPr/>
          <p:nvPr/>
        </p:nvGrpSpPr>
        <p:grpSpPr>
          <a:xfrm>
            <a:off x="998892" y="3125617"/>
            <a:ext cx="2211033" cy="542911"/>
            <a:chOff x="998892" y="3125617"/>
            <a:chExt cx="2211033" cy="54291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A8938A5-B17C-FB16-5325-A137956933E2}"/>
                </a:ext>
              </a:extLst>
            </p:cNvPr>
            <p:cNvGrpSpPr/>
            <p:nvPr/>
          </p:nvGrpSpPr>
          <p:grpSpPr>
            <a:xfrm>
              <a:off x="998892" y="3178654"/>
              <a:ext cx="458780" cy="421254"/>
              <a:chOff x="1102927" y="2152650"/>
              <a:chExt cx="510509" cy="46875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A0EB236-7461-1AF8-1C6F-F0D54C9DC7A0}"/>
                  </a:ext>
                </a:extLst>
              </p:cNvPr>
              <p:cNvSpPr/>
              <p:nvPr/>
            </p:nvSpPr>
            <p:spPr>
              <a:xfrm>
                <a:off x="1123806" y="2152650"/>
                <a:ext cx="468752" cy="4687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97A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A4D8DCE-36F5-9B73-EDD9-14FB81C0E1DC}"/>
                  </a:ext>
                </a:extLst>
              </p:cNvPr>
              <p:cNvSpPr/>
              <p:nvPr/>
            </p:nvSpPr>
            <p:spPr>
              <a:xfrm>
                <a:off x="1102927" y="2187212"/>
                <a:ext cx="510509" cy="41097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900" b="0" cap="none" spc="0" dirty="0">
                    <a:ln w="0"/>
                    <a:solidFill>
                      <a:srgbClr val="E2003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masis MT Pro Black" panose="020F0502020204030204" pitchFamily="18" charset="0"/>
                  </a:rPr>
                  <a:t>Med</a:t>
                </a:r>
                <a:br>
                  <a:rPr lang="en-US" sz="900" b="0" cap="none" spc="0" dirty="0">
                    <a:ln w="0"/>
                    <a:solidFill>
                      <a:srgbClr val="E2003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masis MT Pro Black" panose="020F0502020204030204" pitchFamily="18" charset="0"/>
                  </a:rPr>
                </a:br>
                <a:r>
                  <a:rPr lang="en-US" sz="900" b="0" cap="none" spc="0" dirty="0">
                    <a:ln w="0"/>
                    <a:solidFill>
                      <a:srgbClr val="E2003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masis MT Pro Black" panose="020F0502020204030204" pitchFamily="18" charset="0"/>
                  </a:rPr>
                  <a:t>Chat</a:t>
                </a:r>
              </a:p>
            </p:txBody>
          </p:sp>
        </p:grpSp>
        <p:sp>
          <p:nvSpPr>
            <p:cNvPr id="37" name="Rectangle: Diagonal Corners Rounded 36">
              <a:extLst>
                <a:ext uri="{FF2B5EF4-FFF2-40B4-BE49-F238E27FC236}">
                  <a16:creationId xmlns:a16="http://schemas.microsoft.com/office/drawing/2014/main" id="{7B1B9A62-1DF7-3FD2-86F8-5D9270D3C5EE}"/>
                </a:ext>
              </a:extLst>
            </p:cNvPr>
            <p:cNvSpPr/>
            <p:nvPr/>
          </p:nvSpPr>
          <p:spPr>
            <a:xfrm>
              <a:off x="1514457" y="3125617"/>
              <a:ext cx="1695468" cy="542911"/>
            </a:xfrm>
            <a:prstGeom prst="round2DiagRect">
              <a:avLst/>
            </a:prstGeom>
            <a:solidFill>
              <a:srgbClr val="FF97AD"/>
            </a:solidFill>
            <a:ln>
              <a:solidFill>
                <a:srgbClr val="FF97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sz="800" dirty="0">
                  <a:solidFill>
                    <a:schemeClr val="bg1"/>
                  </a:solidFill>
                </a:rPr>
                <a:t>Shall we start now?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BB35C3-344E-56FD-B033-E007D65567EE}"/>
              </a:ext>
            </a:extLst>
          </p:cNvPr>
          <p:cNvGrpSpPr/>
          <p:nvPr/>
        </p:nvGrpSpPr>
        <p:grpSpPr>
          <a:xfrm>
            <a:off x="1033701" y="5102403"/>
            <a:ext cx="2176224" cy="542911"/>
            <a:chOff x="1039475" y="2961102"/>
            <a:chExt cx="2176224" cy="54291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389116F-40C8-26DF-1E4F-3B9C6B4117B7}"/>
                </a:ext>
              </a:extLst>
            </p:cNvPr>
            <p:cNvGrpSpPr/>
            <p:nvPr/>
          </p:nvGrpSpPr>
          <p:grpSpPr>
            <a:xfrm>
              <a:off x="2794445" y="3021930"/>
              <a:ext cx="421254" cy="421254"/>
              <a:chOff x="2206502" y="3429342"/>
              <a:chExt cx="421254" cy="421254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5394876-BA89-9975-692E-DEFE00374808}"/>
                  </a:ext>
                </a:extLst>
              </p:cNvPr>
              <p:cNvSpPr/>
              <p:nvPr/>
            </p:nvSpPr>
            <p:spPr>
              <a:xfrm>
                <a:off x="2206502" y="3429342"/>
                <a:ext cx="421254" cy="4212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  <p:pic>
            <p:nvPicPr>
              <p:cNvPr id="42" name="Graphic 41" descr="User with solid fill">
                <a:extLst>
                  <a:ext uri="{FF2B5EF4-FFF2-40B4-BE49-F238E27FC236}">
                    <a16:creationId xmlns:a16="http://schemas.microsoft.com/office/drawing/2014/main" id="{28FB33C3-4CA5-17DB-B06F-1FD07CEDB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52459" y="3457530"/>
                <a:ext cx="329340" cy="329340"/>
              </a:xfrm>
              <a:prstGeom prst="rect">
                <a:avLst/>
              </a:prstGeom>
            </p:spPr>
          </p:pic>
        </p:grpSp>
        <p:sp>
          <p:nvSpPr>
            <p:cNvPr id="40" name="Rectangle: Diagonal Corners Rounded 39">
              <a:extLst>
                <a:ext uri="{FF2B5EF4-FFF2-40B4-BE49-F238E27FC236}">
                  <a16:creationId xmlns:a16="http://schemas.microsoft.com/office/drawing/2014/main" id="{096FEE73-142A-2E5F-044B-55C6DE903724}"/>
                </a:ext>
              </a:extLst>
            </p:cNvPr>
            <p:cNvSpPr/>
            <p:nvPr/>
          </p:nvSpPr>
          <p:spPr>
            <a:xfrm>
              <a:off x="1039475" y="2961102"/>
              <a:ext cx="1695468" cy="542911"/>
            </a:xfrm>
            <a:prstGeom prst="round2DiagRect">
              <a:avLst/>
            </a:prstGeom>
            <a:solidFill>
              <a:srgbClr val="65B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Hello Mr. Smith.  I hope you’re doing fine. I have some important information to discuss with you…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E0A2622-450C-A3B2-FF61-B1F8BAB74AA3}"/>
              </a:ext>
            </a:extLst>
          </p:cNvPr>
          <p:cNvGrpSpPr/>
          <p:nvPr/>
        </p:nvGrpSpPr>
        <p:grpSpPr>
          <a:xfrm>
            <a:off x="1017655" y="4383563"/>
            <a:ext cx="2211033" cy="542911"/>
            <a:chOff x="998892" y="3125617"/>
            <a:chExt cx="2211033" cy="54291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E9B35B3-A2FF-6B7F-B8A3-CF8736976DEA}"/>
                </a:ext>
              </a:extLst>
            </p:cNvPr>
            <p:cNvGrpSpPr/>
            <p:nvPr/>
          </p:nvGrpSpPr>
          <p:grpSpPr>
            <a:xfrm>
              <a:off x="998892" y="3178654"/>
              <a:ext cx="458780" cy="421254"/>
              <a:chOff x="1102927" y="2152650"/>
              <a:chExt cx="510509" cy="468752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CC7341C-8157-38E9-2DD7-BA2F49627E80}"/>
                  </a:ext>
                </a:extLst>
              </p:cNvPr>
              <p:cNvSpPr/>
              <p:nvPr/>
            </p:nvSpPr>
            <p:spPr>
              <a:xfrm>
                <a:off x="1123806" y="2152650"/>
                <a:ext cx="468752" cy="4687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97A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AF2AD23-C664-A9FA-4899-2500BA83E9D3}"/>
                  </a:ext>
                </a:extLst>
              </p:cNvPr>
              <p:cNvSpPr/>
              <p:nvPr/>
            </p:nvSpPr>
            <p:spPr>
              <a:xfrm>
                <a:off x="1102927" y="2187212"/>
                <a:ext cx="510509" cy="41097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900" b="0" cap="none" spc="0" dirty="0">
                    <a:ln w="0"/>
                    <a:solidFill>
                      <a:srgbClr val="E2003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masis MT Pro Black" panose="020F0502020204030204" pitchFamily="18" charset="0"/>
                  </a:rPr>
                  <a:t>Med</a:t>
                </a:r>
                <a:br>
                  <a:rPr lang="en-US" sz="900" b="0" cap="none" spc="0" dirty="0">
                    <a:ln w="0"/>
                    <a:solidFill>
                      <a:srgbClr val="E2003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masis MT Pro Black" panose="020F0502020204030204" pitchFamily="18" charset="0"/>
                  </a:rPr>
                </a:br>
                <a:r>
                  <a:rPr lang="en-US" sz="900" b="0" cap="none" spc="0" dirty="0">
                    <a:ln w="0"/>
                    <a:solidFill>
                      <a:srgbClr val="E2003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masis MT Pro Black" panose="020F0502020204030204" pitchFamily="18" charset="0"/>
                  </a:rPr>
                  <a:t>Chat</a:t>
                </a:r>
              </a:p>
            </p:txBody>
          </p:sp>
        </p:grpSp>
        <p:sp>
          <p:nvSpPr>
            <p:cNvPr id="46" name="Rectangle: Diagonal Corners Rounded 45">
              <a:extLst>
                <a:ext uri="{FF2B5EF4-FFF2-40B4-BE49-F238E27FC236}">
                  <a16:creationId xmlns:a16="http://schemas.microsoft.com/office/drawing/2014/main" id="{C9686409-76FD-153E-C162-AA4C656590E3}"/>
                </a:ext>
              </a:extLst>
            </p:cNvPr>
            <p:cNvSpPr/>
            <p:nvPr/>
          </p:nvSpPr>
          <p:spPr>
            <a:xfrm>
              <a:off x="1514457" y="3125617"/>
              <a:ext cx="1695468" cy="542911"/>
            </a:xfrm>
            <a:prstGeom prst="round2DiagRect">
              <a:avLst/>
            </a:prstGeom>
            <a:solidFill>
              <a:srgbClr val="FF97AD"/>
            </a:solidFill>
            <a:ln>
              <a:solidFill>
                <a:srgbClr val="FF97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sz="800" dirty="0">
                  <a:solidFill>
                    <a:schemeClr val="bg1"/>
                  </a:solidFill>
                </a:rPr>
                <a:t>(Patient):</a:t>
              </a:r>
            </a:p>
            <a:p>
              <a:pPr algn="just"/>
              <a:r>
                <a:rPr lang="en-GB" sz="800" dirty="0">
                  <a:solidFill>
                    <a:schemeClr val="bg1"/>
                  </a:solidFill>
                </a:rPr>
                <a:t>Hello Doctor.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787AA8-910E-12B6-6D31-7B7CCFCEE265}"/>
              </a:ext>
            </a:extLst>
          </p:cNvPr>
          <p:cNvSpPr/>
          <p:nvPr/>
        </p:nvSpPr>
        <p:spPr>
          <a:xfrm>
            <a:off x="7100827" y="349448"/>
            <a:ext cx="1652151" cy="44259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Student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CC6220-72B8-98C0-0E0D-A18F495A6454}"/>
              </a:ext>
            </a:extLst>
          </p:cNvPr>
          <p:cNvSpPr txBox="1"/>
          <p:nvPr/>
        </p:nvSpPr>
        <p:spPr>
          <a:xfrm>
            <a:off x="4618299" y="2876220"/>
            <a:ext cx="5602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MedGPT will provide a scenario and then role-playing activity will start.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MedGPT plays a patient role while the user plays a doctor role.</a:t>
            </a:r>
          </a:p>
        </p:txBody>
      </p:sp>
    </p:spTree>
    <p:extLst>
      <p:ext uri="{BB962C8B-B14F-4D97-AF65-F5344CB8AC3E}">
        <p14:creationId xmlns:p14="http://schemas.microsoft.com/office/powerpoint/2010/main" val="198379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06A0966-A1DB-7F6D-563C-9AD486606D41}"/>
              </a:ext>
            </a:extLst>
          </p:cNvPr>
          <p:cNvSpPr txBox="1"/>
          <p:nvPr/>
        </p:nvSpPr>
        <p:spPr>
          <a:xfrm>
            <a:off x="4460240" y="38608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MAIN SCREEN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35E27C-72C1-023D-0C6F-F108D26EB076}"/>
              </a:ext>
            </a:extLst>
          </p:cNvPr>
          <p:cNvGrpSpPr/>
          <p:nvPr/>
        </p:nvGrpSpPr>
        <p:grpSpPr>
          <a:xfrm>
            <a:off x="671330" y="708950"/>
            <a:ext cx="3067293" cy="6149050"/>
            <a:chOff x="7338348" y="176514"/>
            <a:chExt cx="3067293" cy="6149050"/>
          </a:xfrm>
        </p:grpSpPr>
        <p:pic>
          <p:nvPicPr>
            <p:cNvPr id="1026" name="Picture 2" descr="Realistic models smartphone with transparent screens. Smartphone mockup  collection. Device front view. 3D mobile phone with shadow. Transparent  background. Illustration 19859767 PNG">
              <a:extLst>
                <a:ext uri="{FF2B5EF4-FFF2-40B4-BE49-F238E27FC236}">
                  <a16:creationId xmlns:a16="http://schemas.microsoft.com/office/drawing/2014/main" id="{7EF67180-AAFB-C33F-F192-5CFFF1354F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1" r="11906"/>
            <a:stretch/>
          </p:blipFill>
          <p:spPr bwMode="auto">
            <a:xfrm>
              <a:off x="7338348" y="176514"/>
              <a:ext cx="3067293" cy="614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0A6A39A-D0D8-DA8A-6E28-38745FD9808E}"/>
                </a:ext>
              </a:extLst>
            </p:cNvPr>
            <p:cNvSpPr/>
            <p:nvPr/>
          </p:nvSpPr>
          <p:spPr>
            <a:xfrm>
              <a:off x="7617106" y="617798"/>
              <a:ext cx="2453833" cy="5266481"/>
            </a:xfrm>
            <a:prstGeom prst="roundRect">
              <a:avLst>
                <a:gd name="adj" fmla="val 100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F18293-5CA0-A089-E8EE-395FEE636AC1}"/>
              </a:ext>
            </a:extLst>
          </p:cNvPr>
          <p:cNvSpPr/>
          <p:nvPr/>
        </p:nvSpPr>
        <p:spPr>
          <a:xfrm>
            <a:off x="942366" y="1687101"/>
            <a:ext cx="2453833" cy="4729614"/>
          </a:xfrm>
          <a:prstGeom prst="roundRect">
            <a:avLst>
              <a:gd name="adj" fmla="val 100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595ADF4-F80A-8198-EA44-763D652AE6DB}"/>
              </a:ext>
            </a:extLst>
          </p:cNvPr>
          <p:cNvSpPr/>
          <p:nvPr/>
        </p:nvSpPr>
        <p:spPr>
          <a:xfrm>
            <a:off x="1254611" y="2705639"/>
            <a:ext cx="1829347" cy="304262"/>
          </a:xfrm>
          <a:prstGeom prst="roundRect">
            <a:avLst/>
          </a:prstGeom>
          <a:solidFill>
            <a:srgbClr val="FF97AD"/>
          </a:solidFill>
          <a:ln>
            <a:solidFill>
              <a:srgbClr val="FF97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95000"/>
                  </a:schemeClr>
                </a:solidFill>
              </a:rPr>
              <a:t>Student 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366DE3C-92BD-5AAF-CC0F-572ECE8A25E3}"/>
              </a:ext>
            </a:extLst>
          </p:cNvPr>
          <p:cNvSpPr/>
          <p:nvPr/>
        </p:nvSpPr>
        <p:spPr>
          <a:xfrm>
            <a:off x="1254610" y="3061884"/>
            <a:ext cx="1829347" cy="304262"/>
          </a:xfrm>
          <a:prstGeom prst="roundRect">
            <a:avLst/>
          </a:prstGeom>
          <a:solidFill>
            <a:srgbClr val="FF97AD"/>
          </a:solidFill>
          <a:ln>
            <a:solidFill>
              <a:srgbClr val="FF97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95000"/>
                  </a:schemeClr>
                </a:solidFill>
              </a:rPr>
              <a:t>Student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E9C0A5-6352-AD38-11E4-E8AA26674949}"/>
              </a:ext>
            </a:extLst>
          </p:cNvPr>
          <p:cNvSpPr/>
          <p:nvPr/>
        </p:nvSpPr>
        <p:spPr>
          <a:xfrm>
            <a:off x="1769176" y="1294193"/>
            <a:ext cx="80021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rgbClr val="E2003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F0502020204030204" pitchFamily="18" charset="0"/>
              </a:rPr>
              <a:t>MedGPT</a:t>
            </a:r>
          </a:p>
        </p:txBody>
      </p:sp>
      <p:pic>
        <p:nvPicPr>
          <p:cNvPr id="31" name="Graphic 30" descr="Hamburger Menu Icon with solid fill">
            <a:extLst>
              <a:ext uri="{FF2B5EF4-FFF2-40B4-BE49-F238E27FC236}">
                <a16:creationId xmlns:a16="http://schemas.microsoft.com/office/drawing/2014/main" id="{156A27A9-32FE-8F29-0E22-8C8D9B115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806" y="1294193"/>
            <a:ext cx="261610" cy="2616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E803A6E-98F5-FEAA-A595-DE23EAF259B5}"/>
              </a:ext>
            </a:extLst>
          </p:cNvPr>
          <p:cNvSpPr txBox="1"/>
          <p:nvPr/>
        </p:nvSpPr>
        <p:spPr>
          <a:xfrm>
            <a:off x="950087" y="1918851"/>
            <a:ext cx="2453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Welcome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E2003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Username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to MedGPT App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E2003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3B67D01-F8B6-ECFD-B0D3-1D3335081934}"/>
              </a:ext>
            </a:extLst>
          </p:cNvPr>
          <p:cNvSpPr/>
          <p:nvPr/>
        </p:nvSpPr>
        <p:spPr>
          <a:xfrm>
            <a:off x="957810" y="1645640"/>
            <a:ext cx="2453833" cy="261610"/>
          </a:xfrm>
          <a:prstGeom prst="roundRect">
            <a:avLst>
              <a:gd name="adj" fmla="val 35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8B7207-5EB5-7526-883C-EA2159301C99}"/>
              </a:ext>
            </a:extLst>
          </p:cNvPr>
          <p:cNvSpPr/>
          <p:nvPr/>
        </p:nvSpPr>
        <p:spPr>
          <a:xfrm>
            <a:off x="1254611" y="3422281"/>
            <a:ext cx="1829347" cy="304262"/>
          </a:xfrm>
          <a:prstGeom prst="roundRect">
            <a:avLst/>
          </a:prstGeom>
          <a:solidFill>
            <a:srgbClr val="FF97AD"/>
          </a:solidFill>
          <a:ln>
            <a:solidFill>
              <a:srgbClr val="FF97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95000"/>
                  </a:schemeClr>
                </a:solidFill>
              </a:rPr>
              <a:t>Student 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6BD41A-F428-DFE8-B4E5-924D8ABB2FC5}"/>
              </a:ext>
            </a:extLst>
          </p:cNvPr>
          <p:cNvSpPr/>
          <p:nvPr/>
        </p:nvSpPr>
        <p:spPr>
          <a:xfrm>
            <a:off x="1254610" y="3778526"/>
            <a:ext cx="1829347" cy="304262"/>
          </a:xfrm>
          <a:prstGeom prst="roundRect">
            <a:avLst/>
          </a:prstGeom>
          <a:solidFill>
            <a:srgbClr val="FF97AD"/>
          </a:solidFill>
          <a:ln>
            <a:solidFill>
              <a:srgbClr val="FF97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95000"/>
                  </a:schemeClr>
                </a:solidFill>
              </a:rPr>
              <a:t>Student 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33DD75-8342-FA73-CFDC-13A0A18E75FC}"/>
              </a:ext>
            </a:extLst>
          </p:cNvPr>
          <p:cNvSpPr/>
          <p:nvPr/>
        </p:nvSpPr>
        <p:spPr>
          <a:xfrm>
            <a:off x="6610350" y="349448"/>
            <a:ext cx="1652151" cy="44259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Teacher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9BE5B-56BC-C113-2546-5B2DEE65D87C}"/>
              </a:ext>
            </a:extLst>
          </p:cNvPr>
          <p:cNvSpPr txBox="1"/>
          <p:nvPr/>
        </p:nvSpPr>
        <p:spPr>
          <a:xfrm>
            <a:off x="4618299" y="2876220"/>
            <a:ext cx="560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Teachers will be able to see the list of students registered to their courses on the main screen.</a:t>
            </a:r>
          </a:p>
        </p:txBody>
      </p:sp>
    </p:spTree>
    <p:extLst>
      <p:ext uri="{BB962C8B-B14F-4D97-AF65-F5344CB8AC3E}">
        <p14:creationId xmlns:p14="http://schemas.microsoft.com/office/powerpoint/2010/main" val="233932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06A0966-A1DB-7F6D-563C-9AD486606D41}"/>
              </a:ext>
            </a:extLst>
          </p:cNvPr>
          <p:cNvSpPr txBox="1"/>
          <p:nvPr/>
        </p:nvSpPr>
        <p:spPr>
          <a:xfrm>
            <a:off x="4460240" y="386080"/>
            <a:ext cx="216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 PRACTICES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35E27C-72C1-023D-0C6F-F108D26EB076}"/>
              </a:ext>
            </a:extLst>
          </p:cNvPr>
          <p:cNvGrpSpPr/>
          <p:nvPr/>
        </p:nvGrpSpPr>
        <p:grpSpPr>
          <a:xfrm>
            <a:off x="671330" y="708950"/>
            <a:ext cx="3067293" cy="6149050"/>
            <a:chOff x="7338348" y="176514"/>
            <a:chExt cx="3067293" cy="6149050"/>
          </a:xfrm>
        </p:grpSpPr>
        <p:pic>
          <p:nvPicPr>
            <p:cNvPr id="1026" name="Picture 2" descr="Realistic models smartphone with transparent screens. Smartphone mockup  collection. Device front view. 3D mobile phone with shadow. Transparent  background. Illustration 19859767 PNG">
              <a:extLst>
                <a:ext uri="{FF2B5EF4-FFF2-40B4-BE49-F238E27FC236}">
                  <a16:creationId xmlns:a16="http://schemas.microsoft.com/office/drawing/2014/main" id="{7EF67180-AAFB-C33F-F192-5CFFF1354F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1" r="11906"/>
            <a:stretch/>
          </p:blipFill>
          <p:spPr bwMode="auto">
            <a:xfrm>
              <a:off x="7338348" y="176514"/>
              <a:ext cx="3067293" cy="614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0A6A39A-D0D8-DA8A-6E28-38745FD9808E}"/>
                </a:ext>
              </a:extLst>
            </p:cNvPr>
            <p:cNvSpPr/>
            <p:nvPr/>
          </p:nvSpPr>
          <p:spPr>
            <a:xfrm>
              <a:off x="7617106" y="617798"/>
              <a:ext cx="2453833" cy="5266481"/>
            </a:xfrm>
            <a:prstGeom prst="roundRect">
              <a:avLst>
                <a:gd name="adj" fmla="val 100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F18293-5CA0-A089-E8EE-395FEE636AC1}"/>
              </a:ext>
            </a:extLst>
          </p:cNvPr>
          <p:cNvSpPr/>
          <p:nvPr/>
        </p:nvSpPr>
        <p:spPr>
          <a:xfrm>
            <a:off x="948285" y="1687101"/>
            <a:ext cx="2453833" cy="4729614"/>
          </a:xfrm>
          <a:prstGeom prst="roundRect">
            <a:avLst>
              <a:gd name="adj" fmla="val 100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E9C0A5-6352-AD38-11E4-E8AA26674949}"/>
              </a:ext>
            </a:extLst>
          </p:cNvPr>
          <p:cNvSpPr/>
          <p:nvPr/>
        </p:nvSpPr>
        <p:spPr>
          <a:xfrm>
            <a:off x="1714610" y="1294193"/>
            <a:ext cx="9093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 w="0"/>
                <a:solidFill>
                  <a:srgbClr val="E2003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+mn-ea"/>
                <a:cs typeface="+mn-cs"/>
              </a:rPr>
              <a:t>STUDENT-1</a:t>
            </a:r>
          </a:p>
        </p:txBody>
      </p:sp>
      <p:pic>
        <p:nvPicPr>
          <p:cNvPr id="31" name="Graphic 30" descr="Hamburger Menu Icon with solid fill">
            <a:extLst>
              <a:ext uri="{FF2B5EF4-FFF2-40B4-BE49-F238E27FC236}">
                <a16:creationId xmlns:a16="http://schemas.microsoft.com/office/drawing/2014/main" id="{156A27A9-32FE-8F29-0E22-8C8D9B115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806" y="1294193"/>
            <a:ext cx="261610" cy="26161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3B67D01-F8B6-ECFD-B0D3-1D3335081934}"/>
              </a:ext>
            </a:extLst>
          </p:cNvPr>
          <p:cNvSpPr/>
          <p:nvPr/>
        </p:nvSpPr>
        <p:spPr>
          <a:xfrm>
            <a:off x="957810" y="1645640"/>
            <a:ext cx="2453833" cy="261610"/>
          </a:xfrm>
          <a:prstGeom prst="roundRect">
            <a:avLst>
              <a:gd name="adj" fmla="val 35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11DCE7-38DC-BF75-D1EC-07D582768734}"/>
              </a:ext>
            </a:extLst>
          </p:cNvPr>
          <p:cNvSpPr/>
          <p:nvPr/>
        </p:nvSpPr>
        <p:spPr>
          <a:xfrm>
            <a:off x="973084" y="1782234"/>
            <a:ext cx="2383212" cy="428398"/>
          </a:xfrm>
          <a:prstGeom prst="roundRect">
            <a:avLst/>
          </a:prstGeom>
          <a:solidFill>
            <a:srgbClr val="FF97AD"/>
          </a:solidFill>
          <a:ln>
            <a:solidFill>
              <a:srgbClr val="FF97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95000"/>
                  </a:schemeClr>
                </a:solidFill>
              </a:rPr>
              <a:t>Practice 1: 9/38/2023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F55E39-9389-7A87-960A-21948C3977B8}"/>
              </a:ext>
            </a:extLst>
          </p:cNvPr>
          <p:cNvSpPr/>
          <p:nvPr/>
        </p:nvSpPr>
        <p:spPr>
          <a:xfrm>
            <a:off x="973084" y="2246249"/>
            <a:ext cx="2383212" cy="428398"/>
          </a:xfrm>
          <a:prstGeom prst="roundRect">
            <a:avLst/>
          </a:prstGeom>
          <a:solidFill>
            <a:srgbClr val="FF97AD"/>
          </a:solidFill>
          <a:ln>
            <a:solidFill>
              <a:srgbClr val="FF97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95000"/>
                  </a:schemeClr>
                </a:solidFill>
              </a:rPr>
              <a:t>Practice 2: 9/29/2023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1F477-C078-30FD-69BA-A34A9396F7B1}"/>
              </a:ext>
            </a:extLst>
          </p:cNvPr>
          <p:cNvSpPr/>
          <p:nvPr/>
        </p:nvSpPr>
        <p:spPr>
          <a:xfrm>
            <a:off x="973083" y="2706037"/>
            <a:ext cx="2383212" cy="428398"/>
          </a:xfrm>
          <a:prstGeom prst="roundRect">
            <a:avLst/>
          </a:prstGeom>
          <a:solidFill>
            <a:srgbClr val="FF97AD"/>
          </a:solidFill>
          <a:ln>
            <a:solidFill>
              <a:srgbClr val="FF97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95000"/>
                  </a:schemeClr>
                </a:solidFill>
              </a:rPr>
              <a:t>Practice 3: 9/30/2023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8D53CE-7441-8875-51CE-D5E5C155D111}"/>
              </a:ext>
            </a:extLst>
          </p:cNvPr>
          <p:cNvSpPr/>
          <p:nvPr/>
        </p:nvSpPr>
        <p:spPr>
          <a:xfrm>
            <a:off x="6610350" y="349448"/>
            <a:ext cx="1652151" cy="44259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Teacher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E9C45-6645-D081-D3DB-18588C63E92C}"/>
              </a:ext>
            </a:extLst>
          </p:cNvPr>
          <p:cNvSpPr txBox="1"/>
          <p:nvPr/>
        </p:nvSpPr>
        <p:spPr>
          <a:xfrm>
            <a:off x="4618299" y="2876220"/>
            <a:ext cx="5602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a teacher clicks a student, he/she will be able to see the all-conversation records of the student with ChatGPT.</a:t>
            </a:r>
          </a:p>
        </p:txBody>
      </p:sp>
    </p:spTree>
    <p:extLst>
      <p:ext uri="{BB962C8B-B14F-4D97-AF65-F5344CB8AC3E}">
        <p14:creationId xmlns:p14="http://schemas.microsoft.com/office/powerpoint/2010/main" val="175402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907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Abadi</vt:lpstr>
      <vt:lpstr>Amasis MT Pro Black</vt:lpstr>
      <vt:lpstr>Arial</vt:lpstr>
      <vt:lpstr>Calibri</vt:lpstr>
      <vt:lpstr>Calibri Light</vt:lpstr>
      <vt:lpstr>Office Theme</vt:lpstr>
      <vt:lpstr>MedGPT App</vt:lpstr>
      <vt:lpstr>Introduction to MedGPT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MedGPT App</dc:title>
  <dc:creator>Yunus Emre Ozturk</dc:creator>
  <cp:lastModifiedBy>Yunus Emre Ozturk</cp:lastModifiedBy>
  <cp:revision>2</cp:revision>
  <dcterms:created xsi:type="dcterms:W3CDTF">2023-10-02T01:49:04Z</dcterms:created>
  <dcterms:modified xsi:type="dcterms:W3CDTF">2023-10-02T04:01:42Z</dcterms:modified>
</cp:coreProperties>
</file>