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7" r:id="rId2"/>
    <p:sldId id="261" r:id="rId3"/>
    <p:sldId id="262" r:id="rId4"/>
    <p:sldId id="268" r:id="rId5"/>
    <p:sldId id="258" r:id="rId6"/>
    <p:sldId id="269" r:id="rId7"/>
    <p:sldId id="259" r:id="rId8"/>
    <p:sldId id="260" r:id="rId9"/>
    <p:sldId id="263" r:id="rId10"/>
    <p:sldId id="271" r:id="rId11"/>
    <p:sldId id="272" r:id="rId12"/>
    <p:sldId id="289" r:id="rId13"/>
    <p:sldId id="270" r:id="rId14"/>
    <p:sldId id="290" r:id="rId15"/>
    <p:sldId id="265" r:id="rId16"/>
    <p:sldId id="267" r:id="rId17"/>
    <p:sldId id="282" r:id="rId18"/>
    <p:sldId id="266" r:id="rId19"/>
    <p:sldId id="264" r:id="rId20"/>
    <p:sldId id="284" r:id="rId21"/>
    <p:sldId id="285" r:id="rId22"/>
    <p:sldId id="287" r:id="rId23"/>
    <p:sldId id="288" r:id="rId24"/>
    <p:sldId id="274" r:id="rId25"/>
    <p:sldId id="275" r:id="rId26"/>
    <p:sldId id="276" r:id="rId27"/>
    <p:sldId id="277" r:id="rId28"/>
    <p:sldId id="278" r:id="rId29"/>
    <p:sldId id="279" r:id="rId30"/>
    <p:sldId id="281" r:id="rId31"/>
    <p:sldId id="280" r:id="rId32"/>
    <p:sldId id="283"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9" autoAdjust="0"/>
  </p:normalViewPr>
  <p:slideViewPr>
    <p:cSldViewPr snapToGrid="0">
      <p:cViewPr varScale="1">
        <p:scale>
          <a:sx n="82" d="100"/>
          <a:sy n="82" d="100"/>
        </p:scale>
        <p:origin x="557"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t>2015/8/20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ちょっとスキャンすれば十分です。このようによく使われるポートは非常に「偏り」がありますから、必要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23</a:t>
            </a:fld>
            <a:endParaRPr kumimoji="1" lang="ja-JP" altLang="en-US"/>
          </a:p>
        </p:txBody>
      </p:sp>
    </p:spTree>
    <p:extLst>
      <p:ext uri="{BB962C8B-B14F-4D97-AF65-F5344CB8AC3E}">
        <p14:creationId xmlns:p14="http://schemas.microsoft.com/office/powerpoint/2010/main" val="220029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3</a:t>
            </a:fld>
            <a:endParaRPr kumimoji="1" lang="ja-JP" altLang="en-US"/>
          </a:p>
        </p:txBody>
      </p:sp>
    </p:spTree>
    <p:extLst>
      <p:ext uri="{BB962C8B-B14F-4D97-AF65-F5344CB8AC3E}">
        <p14:creationId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7</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8</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10</a:t>
            </a:fld>
            <a:endParaRPr kumimoji="1" lang="ja-JP" altLang="en-US"/>
          </a:p>
        </p:txBody>
      </p:sp>
    </p:spTree>
    <p:extLst>
      <p:ext uri="{BB962C8B-B14F-4D97-AF65-F5344CB8AC3E}">
        <p14:creationId xmlns:p14="http://schemas.microsoft.com/office/powerpoint/2010/main" val="132213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11</a:t>
            </a:fld>
            <a:endParaRPr kumimoji="1" lang="ja-JP" altLang="en-US"/>
          </a:p>
        </p:txBody>
      </p:sp>
    </p:spTree>
    <p:extLst>
      <p:ext uri="{BB962C8B-B14F-4D97-AF65-F5344CB8AC3E}">
        <p14:creationId xmlns:p14="http://schemas.microsoft.com/office/powerpoint/2010/main" val="275443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19</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21</a:t>
            </a:fld>
            <a:endParaRPr kumimoji="1" lang="ja-JP" altLang="en-US"/>
          </a:p>
        </p:txBody>
      </p:sp>
    </p:spTree>
    <p:extLst>
      <p:ext uri="{BB962C8B-B14F-4D97-AF65-F5344CB8AC3E}">
        <p14:creationId xmlns:p14="http://schemas.microsoft.com/office/powerpoint/2010/main" val="310510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というデータです。</a:t>
            </a:r>
            <a:endParaRPr kumimoji="1" lang="en-US" altLang="ja-JP" smtClean="0"/>
          </a:p>
          <a:p>
            <a:r>
              <a:rPr kumimoji="1" lang="en-US" altLang="ja-JP" smtClean="0"/>
              <a:t>2008</a:t>
            </a:r>
            <a:r>
              <a:rPr kumimoji="1" lang="ja-JP" altLang="en-US" smtClean="0"/>
              <a:t>年のものなので現在は細かい数字は違ってくるでしょうが、言いたい結論は変わらないはずです。</a:t>
            </a:r>
            <a:endParaRPr kumimoji="1" lang="en-US" altLang="ja-JP" smtClean="0"/>
          </a:p>
          <a:p>
            <a:endParaRPr kumimoji="1" lang="en-US" altLang="ja-JP"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endParaRPr kumimoji="1" lang="en-US" altLang="ja-JP" smtClean="0"/>
          </a:p>
          <a:p>
            <a:r>
              <a:rPr kumimoji="1" lang="ja-JP" altLang="en-US" smtClean="0"/>
              <a:t>ここでいうカバレッジは網羅率、つまり対象ホスト上で開放している全てのポートがスキャンできたときが</a:t>
            </a:r>
            <a:r>
              <a:rPr kumimoji="1" lang="en-US" altLang="ja-JP" smtClean="0"/>
              <a:t>100</a:t>
            </a:r>
            <a:r>
              <a:rPr kumimoji="1" lang="ja-JP" altLang="en-US" smtClean="0"/>
              <a:t>％としたときの、実際にスキャンできるポート数の割合です。</a:t>
            </a:r>
            <a:endParaRPr kumimoji="1" lang="en-US" altLang="ja-JP" smtClean="0"/>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22</a:t>
            </a:fld>
            <a:endParaRPr kumimoji="1" lang="ja-JP" altLang="en-US"/>
          </a:p>
        </p:txBody>
      </p:sp>
    </p:spTree>
    <p:extLst>
      <p:ext uri="{BB962C8B-B14F-4D97-AF65-F5344CB8AC3E}">
        <p14:creationId xmlns:p14="http://schemas.microsoft.com/office/powerpoint/2010/main" val="53565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t>2015/8/20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3959526" cy="1200329"/>
          </a:xfrm>
          <a:prstGeom prst="rect">
            <a:avLst/>
          </a:prstGeom>
          <a:solidFill>
            <a:schemeClr val="bg1">
              <a:alpha val="70000"/>
            </a:schemeClr>
          </a:solidFill>
        </p:spPr>
        <p:txBody>
          <a:bodyPr wrap="square" rtlCol="0">
            <a:spAutoFit/>
          </a:bodyPr>
          <a:lstStyle/>
          <a:p>
            <a:r>
              <a:rPr lang="ja-JP" altLang="en-US" sz="3600"/>
              <a:t>攻撃</a:t>
            </a:r>
            <a:r>
              <a:rPr lang="ja-JP" altLang="en-US" sz="3600" smtClean="0"/>
              <a:t>を「隠す」、</a:t>
            </a:r>
            <a:endParaRPr lang="en-US" altLang="ja-JP" sz="3600" smtClean="0"/>
          </a:p>
          <a:p>
            <a:r>
              <a:rPr kumimoji="1" lang="ja-JP" altLang="en-US" sz="3600" smtClean="0"/>
              <a:t>攻撃から「隠れる」</a:t>
            </a:r>
            <a:endParaRPr kumimoji="1" lang="ja-JP" altLang="en-US" sz="3600"/>
          </a:p>
        </p:txBody>
      </p:sp>
      <p:sp>
        <p:nvSpPr>
          <p:cNvPr id="6" name="テキスト ボックス 5"/>
          <p:cNvSpPr txBox="1"/>
          <p:nvPr/>
        </p:nvSpPr>
        <p:spPr>
          <a:xfrm>
            <a:off x="319607" y="5009072"/>
            <a:ext cx="2991621"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ozuma.sakura.ne.jp</a:t>
            </a: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07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val="3650125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ここからしばらく</a:t>
            </a:r>
            <a:r>
              <a:rPr lang="en-US" altLang="ja-JP" smtClean="0"/>
              <a:t>nmap</a:t>
            </a:r>
            <a:r>
              <a:rPr lang="ja-JP" altLang="en-US" smtClean="0"/>
              <a:t>の話</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4255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1273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172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837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p14="http://schemas.microsoft.com/office/powerpoint/2010/main" val="569350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ja-JP" smtClean="0"/>
              <a:t>nmap</a:t>
            </a:r>
            <a:r>
              <a:rPr lang="ja-JP" altLang="en-US" smtClean="0"/>
              <a:t>によるポートスキャンで、なるたけ相手に気づかれないようにスキャンする</a:t>
            </a:r>
            <a:endParaRPr kumimoji="1" lang="ja-JP" altLang="en-US"/>
          </a:p>
        </p:txBody>
      </p:sp>
    </p:spTree>
    <p:extLst>
      <p:ext uri="{BB962C8B-B14F-4D97-AF65-F5344CB8AC3E}">
        <p14:creationId xmlns:p14="http://schemas.microsoft.com/office/powerpoint/2010/main" val="1043460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279140518"/>
              </p:ext>
            </p:extLst>
          </p:nvPr>
        </p:nvGraphicFramePr>
        <p:xfrm>
          <a:off x="1489494" y="1906347"/>
          <a:ext cx="6921260" cy="3627120"/>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350544"/>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a:t>
            </a:r>
            <a:r>
              <a:rPr kumimoji="1" lang="ja-JP" altLang="en-US" sz="2800" smtClean="0">
                <a:solidFill>
                  <a:schemeClr val="accent2">
                    <a:lumMod val="20000"/>
                    <a:lumOff val="80000"/>
                  </a:schemeClr>
                </a:solidFill>
                <a:latin typeface="Helvetica"/>
                <a:cs typeface="Helvetica"/>
              </a:rPr>
              <a:t>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7820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a:t>
            </a:r>
            <a:r>
              <a:rPr lang="en-US" altLang="ja-JP" sz="2400">
                <a:latin typeface="Consolas" panose="020B0609020204030204" pitchFamily="49" charset="0"/>
                <a:cs typeface="Consolas" panose="020B0609020204030204" pitchFamily="49" charset="0"/>
              </a:rPr>
              <a:t>is up (0.00014s latency).</a:t>
            </a:r>
          </a:p>
          <a:p>
            <a:r>
              <a:rPr lang="en-US" altLang="ja-JP" sz="2400">
                <a:latin typeface="Consolas" panose="020B0609020204030204" pitchFamily="49" charset="0"/>
                <a:cs typeface="Consolas" panose="020B0609020204030204" pitchFamily="49" charset="0"/>
              </a:rPr>
              <a:t>PORT     STATE    SERVICE</a:t>
            </a:r>
          </a:p>
          <a:p>
            <a:r>
              <a:rPr lang="en-US" altLang="ja-JP" sz="2400">
                <a:latin typeface="Consolas" panose="020B0609020204030204" pitchFamily="49" charset="0"/>
                <a:cs typeface="Consolas" panose="020B0609020204030204" pitchFamily="49" charset="0"/>
              </a:rPr>
              <a:t>21/tcp   filtered ftp</a:t>
            </a:r>
          </a:p>
          <a:p>
            <a:r>
              <a:rPr lang="en-US" altLang="ja-JP" sz="2400">
                <a:latin typeface="Consolas" panose="020B0609020204030204" pitchFamily="49" charset="0"/>
                <a:cs typeface="Consolas" panose="020B0609020204030204" pitchFamily="49" charset="0"/>
              </a:rPr>
              <a:t>22/tcp   closed   ssh</a:t>
            </a:r>
          </a:p>
          <a:p>
            <a:r>
              <a:rPr lang="en-US" altLang="ja-JP" sz="2400">
                <a:latin typeface="Consolas" panose="020B0609020204030204" pitchFamily="49" charset="0"/>
                <a:cs typeface="Consolas" panose="020B0609020204030204" pitchFamily="49" charset="0"/>
              </a:rPr>
              <a:t>23/tcp   filtered telnet</a:t>
            </a:r>
          </a:p>
          <a:p>
            <a:r>
              <a:rPr lang="en-US" altLang="ja-JP" sz="2400">
                <a:latin typeface="Consolas" panose="020B0609020204030204" pitchFamily="49" charset="0"/>
                <a:cs typeface="Consolas" panose="020B0609020204030204" pitchFamily="49" charset="0"/>
              </a:rPr>
              <a:t>25/tcp   filtered smtp</a:t>
            </a:r>
          </a:p>
          <a:p>
            <a:r>
              <a:rPr lang="en-US" altLang="ja-JP" sz="2400">
                <a:latin typeface="Consolas" panose="020B0609020204030204" pitchFamily="49" charset="0"/>
                <a:cs typeface="Consolas" panose="020B0609020204030204" pitchFamily="49" charset="0"/>
              </a:rPr>
              <a:t>80/tcp   filtered http</a:t>
            </a:r>
          </a:p>
          <a:p>
            <a:r>
              <a:rPr lang="en-US" altLang="ja-JP" sz="2400">
                <a:latin typeface="Consolas" panose="020B0609020204030204" pitchFamily="49" charset="0"/>
                <a:cs typeface="Consolas" panose="020B0609020204030204" pitchFamily="49" charset="0"/>
              </a:rPr>
              <a:t>110/tcp  filtered pop3</a:t>
            </a:r>
          </a:p>
          <a:p>
            <a:r>
              <a:rPr lang="en-US" altLang="ja-JP" sz="2400">
                <a:latin typeface="Consolas" panose="020B0609020204030204" pitchFamily="49" charset="0"/>
                <a:cs typeface="Consolas" panose="020B0609020204030204" pitchFamily="49" charset="0"/>
              </a:rPr>
              <a:t>139/tcp  filtered netbios-ssn</a:t>
            </a:r>
          </a:p>
          <a:p>
            <a:r>
              <a:rPr lang="en-US" altLang="ja-JP" sz="2400">
                <a:latin typeface="Consolas" panose="020B0609020204030204" pitchFamily="49" charset="0"/>
                <a:cs typeface="Consolas" panose="020B0609020204030204" pitchFamily="49" charset="0"/>
              </a:rPr>
              <a:t>443/tcp  filtered https</a:t>
            </a:r>
          </a:p>
          <a:p>
            <a:r>
              <a:rPr lang="en-US" altLang="ja-JP" sz="2400">
                <a:latin typeface="Consolas" panose="020B0609020204030204" pitchFamily="49" charset="0"/>
                <a:cs typeface="Consolas" panose="020B0609020204030204" pitchFamily="49" charset="0"/>
              </a:rPr>
              <a:t>445/tcp  filtered microsoft-ds</a:t>
            </a:r>
          </a:p>
          <a:p>
            <a:r>
              <a:rPr lang="en-US" altLang="ja-JP" sz="2400">
                <a:latin typeface="Consolas" panose="020B0609020204030204" pitchFamily="49" charset="0"/>
                <a:cs typeface="Consolas" panose="020B0609020204030204" pitchFamily="49" charset="0"/>
              </a:rPr>
              <a:t>3389/tcp filtered ms-wbt-server</a:t>
            </a:r>
          </a:p>
          <a:p>
            <a:r>
              <a:rPr lang="en-US" altLang="ja-JP" sz="2400">
                <a:latin typeface="Consolas" panose="020B0609020204030204" pitchFamily="49" charset="0"/>
                <a:cs typeface="Consolas" panose="020B0609020204030204" pitchFamily="49" charset="0"/>
              </a:rPr>
              <a:t>MAC Address: 00:0C:29:8D:99:C1 (</a:t>
            </a:r>
            <a:r>
              <a:rPr lang="en-US" altLang="ja-JP" sz="2400">
                <a:latin typeface="Consolas" panose="020B0609020204030204" pitchFamily="49" charset="0"/>
                <a:cs typeface="Consolas" panose="020B0609020204030204" pitchFamily="49" charset="0"/>
              </a:rPr>
              <a:t>VMware</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0198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0" y="-1"/>
            <a:ext cx="9161610" cy="6046237"/>
          </a:xfrm>
          <a:prstGeom prst="rect">
            <a:avLst/>
          </a:prstGeom>
        </p:spPr>
      </p:pic>
      <p:sp>
        <p:nvSpPr>
          <p:cNvPr id="11" name="正方形/長方形 10"/>
          <p:cNvSpPr/>
          <p:nvPr/>
        </p:nvSpPr>
        <p:spPr>
          <a:xfrm>
            <a:off x="2030466" y="6242181"/>
            <a:ext cx="6997960"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a:t>
            </a:r>
            <a:r>
              <a:rPr lang="ja-JP" altLang="en-US"/>
              <a:t>2008</a:t>
            </a:r>
            <a:r>
              <a:rPr lang="ja-JP" altLang="en-US" smtClean="0"/>
              <a:t>) より引用</a:t>
            </a:r>
            <a:endParaRPr lang="ja-JP" altLang="en-US"/>
          </a:p>
        </p:txBody>
      </p:sp>
      <p:graphicFrame>
        <p:nvGraphicFramePr>
          <p:cNvPr id="4" name="表 3"/>
          <p:cNvGraphicFramePr>
            <a:graphicFrameLocks noGrp="1"/>
          </p:cNvGraphicFramePr>
          <p:nvPr>
            <p:extLst>
              <p:ext uri="{D42A27DB-BD31-4B8C-83A1-F6EECF244321}">
                <p14:modId xmlns:p14="http://schemas.microsoft.com/office/powerpoint/2010/main" val="4290637992"/>
              </p:ext>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spTree>
    <p:extLst>
      <p:ext uri="{BB962C8B-B14F-4D97-AF65-F5344CB8AC3E}">
        <p14:creationId xmlns:p14="http://schemas.microsoft.com/office/powerpoint/2010/main" val="3193422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0" y="-1"/>
            <a:ext cx="9161610" cy="6046237"/>
          </a:xfrm>
          <a:prstGeom prst="rect">
            <a:avLst/>
          </a:prstGeom>
        </p:spPr>
      </p:pic>
      <p:sp>
        <p:nvSpPr>
          <p:cNvPr id="11" name="正方形/長方形 10"/>
          <p:cNvSpPr/>
          <p:nvPr/>
        </p:nvSpPr>
        <p:spPr>
          <a:xfrm>
            <a:off x="2030466" y="6242181"/>
            <a:ext cx="6997960"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a:t>
            </a:r>
            <a:r>
              <a:rPr lang="ja-JP" altLang="en-US"/>
              <a:t>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09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2976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a:t>
            </a:r>
            <a:r>
              <a:rPr lang="en-US" altLang="ja-JP" smtClean="0"/>
              <a:t>shouldn't </a:t>
            </a:r>
            <a:r>
              <a:rPr lang="en-US" altLang="ja-JP" smtClean="0"/>
              <a:t>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val="3575517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a:t>
            </a:r>
            <a:r>
              <a:rPr lang="en-US" altLang="ja-JP" smtClean="0"/>
              <a:t>shouldn't </a:t>
            </a:r>
            <a:r>
              <a:rPr lang="en-US" altLang="ja-JP" smtClean="0"/>
              <a:t>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3571136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a:t>
            </a:r>
            <a:r>
              <a:rPr lang="en-US" altLang="ja-JP" smtClean="0"/>
              <a:t>shouldn't </a:t>
            </a:r>
            <a:r>
              <a:rPr lang="en-US" altLang="ja-JP" smtClean="0"/>
              <a:t>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2554317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194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534836" y="1466230"/>
            <a:ext cx="8609164"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2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9535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b="1" smtClean="0">
                <a:solidFill>
                  <a:schemeClr val="accent5">
                    <a:lumMod val="75000"/>
                  </a:schemeClr>
                </a:solidFill>
              </a:rPr>
              <a:t>攻撃者視点：</a:t>
            </a:r>
            <a:r>
              <a:rPr kumimoji="1" lang="ja-JP" altLang="en-US" smtClean="0"/>
              <a:t>攻撃を「隠す」</a:t>
            </a:r>
            <a:endParaRPr kumimoji="1" lang="en-US" altLang="ja-JP" smtClean="0"/>
          </a:p>
          <a:p>
            <a:pPr lvl="1"/>
            <a:r>
              <a:rPr lang="ja-JP" altLang="en-US"/>
              <a:t>セキュリティポリシをかいくぐって</a:t>
            </a:r>
            <a:r>
              <a:rPr lang="ja-JP" altLang="en-US"/>
              <a:t>通信</a:t>
            </a:r>
            <a:r>
              <a:rPr lang="ja-JP" altLang="en-US" smtClean="0"/>
              <a:t>するには</a:t>
            </a:r>
            <a:endParaRPr lang="en-US" altLang="ja-JP"/>
          </a:p>
          <a:p>
            <a:pPr lvl="1"/>
            <a:r>
              <a:rPr lang="ja-JP" altLang="en-US" smtClean="0"/>
              <a:t>ポートスキャン</a:t>
            </a:r>
            <a:r>
              <a:rPr lang="en-US" altLang="ja-JP" smtClean="0"/>
              <a:t>(nmap)</a:t>
            </a:r>
            <a:r>
              <a:rPr lang="ja-JP" altLang="en-US" smtClean="0"/>
              <a:t>を</a:t>
            </a:r>
            <a:r>
              <a:rPr lang="ja-JP" altLang="en-US"/>
              <a:t>気づかれないように実行</a:t>
            </a:r>
            <a:r>
              <a:rPr lang="ja-JP" altLang="en-US" smtClean="0"/>
              <a:t>する</a:t>
            </a:r>
            <a:endParaRPr lang="en-US" altLang="ja-JP" smtClean="0"/>
          </a:p>
          <a:p>
            <a:endParaRPr kumimoji="1" lang="en-US" altLang="ja-JP" b="1" smtClean="0">
              <a:solidFill>
                <a:schemeClr val="accent5">
                  <a:lumMod val="75000"/>
                </a:schemeClr>
              </a:solidFill>
            </a:endParaRPr>
          </a:p>
          <a:p>
            <a:r>
              <a:rPr kumimoji="1" lang="ja-JP" altLang="en-US" b="1" smtClean="0">
                <a:solidFill>
                  <a:schemeClr val="accent5">
                    <a:lumMod val="75000"/>
                  </a:schemeClr>
                </a:solidFill>
              </a:rPr>
              <a:t>防御側</a:t>
            </a:r>
            <a:r>
              <a:rPr kumimoji="1" lang="ja-JP" altLang="en-US" b="1" smtClean="0">
                <a:solidFill>
                  <a:schemeClr val="accent5">
                    <a:lumMod val="75000"/>
                  </a:schemeClr>
                </a:solidFill>
              </a:rPr>
              <a:t>視点：</a:t>
            </a:r>
            <a:r>
              <a:rPr kumimoji="1" lang="ja-JP" altLang="en-US" smtClean="0"/>
              <a:t>攻撃から「隠れる」</a:t>
            </a:r>
            <a:endParaRPr kumimoji="1" lang="en-US" altLang="ja-JP" smtClean="0"/>
          </a:p>
          <a:p>
            <a:pPr lvl="1"/>
            <a:r>
              <a:rPr lang="ja-JP" altLang="en-US" smtClean="0"/>
              <a:t>ホンモノ</a:t>
            </a:r>
            <a:r>
              <a:rPr lang="ja-JP" altLang="en-US" smtClean="0"/>
              <a:t>の開放</a:t>
            </a:r>
            <a:r>
              <a:rPr lang="ja-JP" altLang="en-US"/>
              <a:t>ポート</a:t>
            </a:r>
            <a:r>
              <a:rPr lang="ja-JP" altLang="en-US" smtClean="0"/>
              <a:t>の存在を、大量のデコイを利用して隠す</a:t>
            </a:r>
            <a:endParaRPr lang="en-US" altLang="ja-JP" smtClean="0"/>
          </a:p>
          <a:p>
            <a:pPr marL="457200" lvl="1" indent="0">
              <a:buNone/>
            </a:pPr>
            <a:r>
              <a:rPr lang="ja-JP" altLang="en-US" sz="2800" b="1" smtClean="0">
                <a:solidFill>
                  <a:srgbClr val="FF0000"/>
                </a:solidFill>
              </a:rPr>
              <a:t>  　→ 科学忍法・</a:t>
            </a:r>
            <a:r>
              <a:rPr lang="en-US" altLang="ja-JP" sz="2800" b="1" smtClean="0">
                <a:solidFill>
                  <a:srgbClr val="FF0000"/>
                </a:solidFill>
              </a:rPr>
              <a:t>ssh</a:t>
            </a:r>
            <a:r>
              <a:rPr lang="ja-JP" altLang="en-US" sz="2800" b="1" smtClean="0">
                <a:solidFill>
                  <a:srgbClr val="FF0000"/>
                </a:solidFill>
              </a:rPr>
              <a:t>分身の術</a:t>
            </a:r>
            <a:endParaRPr lang="en-US" altLang="ja-JP" sz="2800" b="1" smtClean="0">
              <a:solidFill>
                <a:srgbClr val="FF0000"/>
              </a:solidFill>
            </a:endParaRPr>
          </a:p>
        </p:txBody>
      </p:sp>
    </p:spTree>
    <p:extLst>
      <p:ext uri="{BB962C8B-B14F-4D97-AF65-F5344CB8AC3E}">
        <p14:creationId xmlns:p14="http://schemas.microsoft.com/office/powerpoint/2010/main" val="27905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a:stretch>
            <a:fillRect/>
          </a:stretch>
        </p:blipFill>
        <p:spPr>
          <a:xfrm>
            <a:off x="5529531" y="736019"/>
            <a:ext cx="3381555" cy="5723224"/>
          </a:xfrm>
          <a:prstGeom prst="rect">
            <a:avLst/>
          </a:prstGeom>
        </p:spPr>
      </p:pic>
    </p:spTree>
    <p:extLst>
      <p:ext uri="{BB962C8B-B14F-4D97-AF65-F5344CB8AC3E}">
        <p14:creationId xmlns:p14="http://schemas.microsoft.com/office/powerpoint/2010/main" val="2399038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0825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a:srcRect t="5343"/>
          <a:stretch/>
        </p:blipFill>
        <p:spPr>
          <a:xfrm>
            <a:off x="128317" y="1155940"/>
            <a:ext cx="9084694" cy="5807414"/>
          </a:xfrm>
          <a:prstGeom prst="rect">
            <a:avLst/>
          </a:prstGeom>
        </p:spPr>
      </p:pic>
    </p:spTree>
    <p:extLst>
      <p:ext uri="{BB962C8B-B14F-4D97-AF65-F5344CB8AC3E}">
        <p14:creationId xmlns:p14="http://schemas.microsoft.com/office/powerpoint/2010/main" val="2888440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368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ja-JP" altLang="en-US"/>
          </a:p>
        </p:txBody>
      </p:sp>
    </p:spTree>
    <p:extLst>
      <p:ext uri="{BB962C8B-B14F-4D97-AF65-F5344CB8AC3E}">
        <p14:creationId xmlns:p14="http://schemas.microsoft.com/office/powerpoint/2010/main" val="1708929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en-US" altLang="ja-JP" smtClean="0"/>
          </a:p>
          <a:p>
            <a:r>
              <a:rPr lang="ja-JP" altLang="en-US" b="1" smtClean="0">
                <a:solidFill>
                  <a:srgbClr val="FF0000"/>
                </a:solidFill>
              </a:rPr>
              <a:t>→ </a:t>
            </a:r>
            <a:r>
              <a:rPr lang="en-US" altLang="ja-JP" b="1" smtClean="0">
                <a:solidFill>
                  <a:srgbClr val="FF0000"/>
                </a:solidFill>
              </a:rPr>
              <a:t>ICMP</a:t>
            </a:r>
            <a:r>
              <a:rPr lang="ja-JP" altLang="en-US" b="1" smtClean="0">
                <a:solidFill>
                  <a:srgbClr val="FF0000"/>
                </a:solidFill>
              </a:rPr>
              <a:t>だけでメッセージを外部に伝えよう！</a:t>
            </a:r>
            <a:endParaRPr kumimoji="1" lang="ja-JP" altLang="en-US" b="1">
              <a:solidFill>
                <a:srgbClr val="FF0000"/>
              </a:solidFill>
            </a:endParaRPr>
          </a:p>
        </p:txBody>
      </p:sp>
    </p:spTree>
    <p:extLst>
      <p:ext uri="{BB962C8B-B14F-4D97-AF65-F5344CB8AC3E}">
        <p14:creationId xmlns:p14="http://schemas.microsoft.com/office/powerpoint/2010/main" val="28512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3084286" y="1641929"/>
            <a:ext cx="4953000"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a:solidFill>
                  <a:schemeClr val="accent2">
                    <a:lumMod val="20000"/>
                    <a:lumOff val="80000"/>
                  </a:schemeClr>
                </a:solidFill>
                <a:latin typeface="メイリオ"/>
                <a:ea typeface="メイリオ"/>
                <a:cs typeface="メイリオ"/>
              </a:rPr>
              <a:t>Windows</a:t>
            </a:r>
            <a:r>
              <a:rPr kumimoji="1" lang="ja-JP" altLang="en-US">
                <a:solidFill>
                  <a:schemeClr val="accent2">
                    <a:lumMod val="20000"/>
                    <a:lumOff val="80000"/>
                  </a:schemeClr>
                </a:solidFill>
                <a:latin typeface="メイリオ"/>
                <a:ea typeface="メイリオ"/>
                <a:cs typeface="メイリオ"/>
              </a:rPr>
              <a:t>の</a:t>
            </a:r>
            <a:r>
              <a:rPr kumimoji="1" lang="en-US" altLang="ja-JP">
                <a:solidFill>
                  <a:schemeClr val="accent2">
                    <a:lumMod val="20000"/>
                    <a:lumOff val="80000"/>
                  </a:schemeClr>
                </a:solidFill>
                <a:latin typeface="メイリオ"/>
                <a:ea typeface="メイリオ"/>
                <a:cs typeface="メイリオ"/>
              </a:rPr>
              <a:t>ping</a:t>
            </a:r>
            <a:r>
              <a:rPr kumimoji="1" lang="ja-JP" altLang="en-US">
                <a:solidFill>
                  <a:schemeClr val="accent2">
                    <a:lumMod val="20000"/>
                    <a:lumOff val="80000"/>
                  </a:schemeClr>
                </a:solidFill>
                <a:latin typeface="メイリオ"/>
                <a:ea typeface="メイリオ"/>
                <a:cs typeface="メイリオ"/>
              </a:rPr>
              <a:t>コマンドのペイロード：</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abcdefghijklmnopqrstuvwabcdefghi</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2941607" y="2130463"/>
            <a:ext cx="5710688"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mtClean="0">
                <a:solidFill>
                  <a:schemeClr val="accent2">
                    <a:lumMod val="20000"/>
                    <a:lumOff val="80000"/>
                  </a:schemeClr>
                </a:solidFill>
                <a:latin typeface="メイリオ"/>
                <a:ea typeface="メイリオ"/>
                <a:cs typeface="メイリオ"/>
              </a:rPr>
              <a:t>nping</a:t>
            </a:r>
            <a:r>
              <a:rPr kumimoji="1" lang="ja-JP" altLang="en-US" smtClean="0">
                <a:solidFill>
                  <a:schemeClr val="accent2">
                    <a:lumMod val="20000"/>
                    <a:lumOff val="80000"/>
                  </a:schemeClr>
                </a:solidFill>
                <a:latin typeface="メイリオ"/>
                <a:ea typeface="メイリオ"/>
                <a:cs typeface="メイリオ"/>
              </a:rPr>
              <a:t>で</a:t>
            </a:r>
            <a:r>
              <a:rPr kumimoji="1" lang="en-US" altLang="ja-JP" smtClean="0">
                <a:solidFill>
                  <a:schemeClr val="accent2">
                    <a:lumMod val="20000"/>
                    <a:lumOff val="80000"/>
                  </a:schemeClr>
                </a:solidFill>
                <a:latin typeface="メイリオ"/>
                <a:ea typeface="メイリオ"/>
                <a:cs typeface="メイリオ"/>
              </a:rPr>
              <a:t>ICMP</a:t>
            </a:r>
            <a:r>
              <a:rPr lang="ja-JP" altLang="en-US" smtClean="0">
                <a:solidFill>
                  <a:schemeClr val="accent2">
                    <a:lumMod val="20000"/>
                    <a:lumOff val="80000"/>
                  </a:schemeClr>
                </a:solidFill>
                <a:latin typeface="メイリオ"/>
                <a:ea typeface="メイリオ"/>
                <a:cs typeface="メイリオ"/>
              </a:rPr>
              <a:t>パケットに埋め込んだ</a:t>
            </a:r>
            <a:r>
              <a:rPr kumimoji="1" lang="ja-JP" altLang="en-US" smtClean="0">
                <a:solidFill>
                  <a:schemeClr val="accent2">
                    <a:lumMod val="20000"/>
                    <a:lumOff val="80000"/>
                  </a:schemeClr>
                </a:solidFill>
                <a:latin typeface="メイリオ"/>
                <a:ea typeface="メイリオ"/>
                <a:cs typeface="メイリオ"/>
              </a:rPr>
              <a:t>ペイロード</a:t>
            </a:r>
            <a:r>
              <a:rPr kumimoji="1" lang="ja-JP" altLang="en-US">
                <a:solidFill>
                  <a:schemeClr val="accent2">
                    <a:lumMod val="20000"/>
                    <a:lumOff val="80000"/>
                  </a:schemeClr>
                </a:solidFill>
                <a:latin typeface="メイリオ"/>
                <a:ea typeface="メイリオ"/>
                <a:cs typeface="メイリオ"/>
              </a:rPr>
              <a:t>：</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 </a:t>
            </a:r>
            <a:r>
              <a:rPr lang="en-US" altLang="ja-JP" b="1" smtClean="0">
                <a:solidFill>
                  <a:schemeClr val="accent2">
                    <a:lumMod val="20000"/>
                    <a:lumOff val="80000"/>
                  </a:schemeClr>
                </a:solidFill>
                <a:latin typeface="Helvetica"/>
                <a:cs typeface="Helvetica"/>
              </a:rPr>
              <a:t>Hannin wa YASU.</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1952</Words>
  <Application>Microsoft Office PowerPoint</Application>
  <PresentationFormat>画面に合わせる (4:3)</PresentationFormat>
  <Paragraphs>233</Paragraphs>
  <Slides>32</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ＭＳ Ｐゴシック</vt:lpstr>
      <vt:lpstr>メイリオ</vt:lpstr>
      <vt:lpstr>Arial</vt:lpstr>
      <vt:lpstr>Calibri</vt:lpstr>
      <vt:lpstr>Calibri Light</vt:lpstr>
      <vt:lpstr>Consolas</vt:lpstr>
      <vt:lpstr>Helvetica</vt:lpstr>
      <vt:lpstr>Tahoma</vt:lpstr>
      <vt:lpstr>Office テーマ</vt:lpstr>
      <vt:lpstr>PowerPoint プレゼンテーション</vt:lpstr>
      <vt:lpstr>PowerPoint プレゼンテーション</vt:lpstr>
      <vt:lpstr>Agenda.</vt:lpstr>
      <vt:lpstr>PowerPoint プレゼンテーション</vt:lpstr>
      <vt:lpstr>Situation.</vt:lpstr>
      <vt:lpstr>Situation.</vt:lpstr>
      <vt:lpstr>PowerPoint プレゼンテーション</vt:lpstr>
      <vt:lpstr>nping (Nmap付属)</vt:lpstr>
      <vt:lpstr>PowerPoint プレゼンテーション</vt:lpstr>
      <vt:lpstr>もうちょっと高いレイヤで隠す</vt:lpstr>
      <vt:lpstr>PowerPoint プレゼンテーション</vt:lpstr>
      <vt:lpstr>ここからしばらくnmapの話</vt:lpstr>
      <vt:lpstr>PowerPoint プレゼンテーション</vt:lpstr>
      <vt:lpstr>PowerPoint プレゼンテーション</vt:lpstr>
      <vt:lpstr>ゆっくりしていってね！！！！！</vt:lpstr>
      <vt:lpstr>ゆっくりしていってね！！！！！</vt:lpstr>
      <vt:lpstr>Situation.</vt:lpstr>
      <vt:lpstr>nmapの-Tオプション （タイミングテンプレート）</vt:lpstr>
      <vt:lpstr>nmap -T0 がどれだけ遅いか?</vt:lpstr>
      <vt:lpstr>PowerPoint プレゼンテーション</vt:lpstr>
      <vt:lpstr>よくある上位10ポートのみスキャン</vt:lpstr>
      <vt:lpstr>PowerPoint プレゼンテーション</vt:lpstr>
      <vt:lpstr>PowerPoint プレゼンテーション</vt:lpstr>
      <vt:lpstr>PowerPoint プレゼンテーション</vt:lpstr>
      <vt:lpstr>sshd shouldn't use 22/tcp?</vt:lpstr>
      <vt:lpstr>sshd shouldn't use 22/tcp?</vt:lpstr>
      <vt:lpstr>sshd shouldn't use 22/tcp?</vt:lpstr>
      <vt:lpstr>PowerPoint プレゼンテーション</vt:lpstr>
      <vt:lpstr>PowerPoint プレゼンテーション</vt:lpstr>
      <vt:lpstr>PowerPoint プレゼンテーション</vt:lpstr>
      <vt:lpstr>PowerPoint プレゼンテーション</vt:lpstr>
      <vt:lpstr>宣伝： 三宅英明、大角祐介「新しいLinuxの教科書」              SBクリエイティブ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diag</cp:lastModifiedBy>
  <cp:revision>150</cp:revision>
  <dcterms:created xsi:type="dcterms:W3CDTF">2015-08-14T06:14:51Z</dcterms:created>
  <dcterms:modified xsi:type="dcterms:W3CDTF">2015-08-20T08:47:50Z</dcterms:modified>
</cp:coreProperties>
</file>