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7" r:id="rId2"/>
    <p:sldId id="261" r:id="rId3"/>
    <p:sldId id="262" r:id="rId4"/>
    <p:sldId id="258" r:id="rId5"/>
    <p:sldId id="259" r:id="rId6"/>
    <p:sldId id="260" r:id="rId7"/>
    <p:sldId id="263" r:id="rId8"/>
    <p:sldId id="266" r:id="rId9"/>
    <p:sldId id="264" r:id="rId10"/>
    <p:sldId id="265"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8AA"/>
    <a:srgbClr val="FFF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62" autoAdjust="0"/>
  </p:normalViewPr>
  <p:slideViewPr>
    <p:cSldViewPr snapToGrid="0">
      <p:cViewPr varScale="1">
        <p:scale>
          <a:sx n="89" d="100"/>
          <a:sy n="89" d="100"/>
        </p:scale>
        <p:origin x="1286"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E3AE5-EB08-419F-97DD-14530EE7F784}" type="datetimeFigureOut">
              <a:rPr kumimoji="1" lang="ja-JP" altLang="en-US" smtClean="0"/>
              <a:t>2015/8/16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D991-4847-4EC6-8E3A-1C6DA9348A2B}" type="slidenum">
              <a:rPr kumimoji="1" lang="ja-JP" altLang="en-US" smtClean="0"/>
              <a:t>‹#›</a:t>
            </a:fld>
            <a:endParaRPr kumimoji="1" lang="ja-JP" altLang="en-US"/>
          </a:p>
        </p:txBody>
      </p:sp>
    </p:spTree>
    <p:extLst>
      <p:ext uri="{BB962C8B-B14F-4D97-AF65-F5344CB8AC3E}">
        <p14:creationId xmlns:p14="http://schemas.microsoft.com/office/powerpoint/2010/main" val="1216048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a:t>すみだセキュリティ勉強会を主催しています、</a:t>
            </a:r>
            <a:r>
              <a:rPr kumimoji="1" lang="en-US" altLang="ja-JP"/>
              <a:t>ozuma5119</a:t>
            </a:r>
            <a:r>
              <a:rPr kumimoji="1" lang="ja-JP" altLang="en-US"/>
              <a:t>と申します。</a:t>
            </a:r>
            <a:endParaRPr kumimoji="1" lang="en-US" altLang="ja-JP"/>
          </a:p>
          <a:p>
            <a:r>
              <a:rPr kumimoji="1" lang="ja-JP" altLang="en-US"/>
              <a:t>ふだんは、比較的固めの会社でセキュリティエンジニアをして</a:t>
            </a:r>
            <a:r>
              <a:rPr kumimoji="1" lang="ja-JP" altLang="en-US" smtClean="0"/>
              <a:t>います。ブログはこちら。</a:t>
            </a:r>
            <a:endParaRPr kumimoji="1" lang="en-US" altLang="ja-JP" smtClean="0"/>
          </a:p>
          <a:p>
            <a:endParaRPr kumimoji="1" lang="en-US" altLang="ja-JP" smtClean="0"/>
          </a:p>
          <a:p>
            <a:r>
              <a:rPr kumimoji="1" lang="ja-JP" altLang="en-US" smtClean="0"/>
              <a:t>科学写真家というのは、「理科の教科書に載ってるような写真」を撮る人たちです。こちらは副業ということで、小学生向けの教材の写真とか撮って、ときどき本に載ったりします。</a:t>
            </a:r>
            <a:endParaRPr kumimoji="1" lang="ja-JP" altLang="en-US"/>
          </a:p>
        </p:txBody>
      </p:sp>
      <p:sp>
        <p:nvSpPr>
          <p:cNvPr id="4" name="スライド番号プレースホルダー 3"/>
          <p:cNvSpPr>
            <a:spLocks noGrp="1"/>
          </p:cNvSpPr>
          <p:nvPr>
            <p:ph type="sldNum" sz="quarter" idx="10"/>
          </p:nvPr>
        </p:nvSpPr>
        <p:spPr/>
        <p:txBody>
          <a:bodyPr/>
          <a:lstStyle/>
          <a:p>
            <a:fld id="{B197F851-B882-6240-B8F6-3EE088D150D5}" type="slidenum">
              <a:rPr kumimoji="1" lang="ja-JP" altLang="en-US" smtClean="0"/>
              <a:pPr/>
              <a:t>2</a:t>
            </a:fld>
            <a:endParaRPr kumimoji="1" lang="ja-JP" altLang="en-US"/>
          </a:p>
        </p:txBody>
      </p:sp>
    </p:spTree>
    <p:extLst>
      <p:ext uri="{BB962C8B-B14F-4D97-AF65-F5344CB8AC3E}">
        <p14:creationId xmlns:p14="http://schemas.microsoft.com/office/powerpoint/2010/main" val="6498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ICMP</a:t>
            </a:r>
            <a:r>
              <a:rPr kumimoji="1" lang="ja-JP" altLang="en-US" smtClean="0"/>
              <a:t>の</a:t>
            </a:r>
            <a:r>
              <a:rPr kumimoji="1" lang="en-US" altLang="ja-JP" smtClean="0"/>
              <a:t>echo</a:t>
            </a:r>
            <a:r>
              <a:rPr kumimoji="1" lang="ja-JP" altLang="en-US" smtClean="0"/>
              <a:t>リクエストは、リプライが変えるかどうかだけが重要です。そのためペイロードには誰も注意を払いません。そのためか</a:t>
            </a:r>
            <a:r>
              <a:rPr kumimoji="1" lang="en-US" altLang="ja-JP" smtClean="0"/>
              <a:t>(?)</a:t>
            </a:r>
            <a:r>
              <a:rPr kumimoji="1" lang="ja-JP" altLang="en-US" smtClean="0"/>
              <a:t>、</a:t>
            </a:r>
            <a:r>
              <a:rPr kumimoji="1" lang="en-US" altLang="ja-JP" smtClean="0"/>
              <a:t>Windows</a:t>
            </a:r>
            <a:r>
              <a:rPr kumimoji="1" lang="ja-JP" altLang="en-US" smtClean="0"/>
              <a:t>の</a:t>
            </a:r>
            <a:r>
              <a:rPr kumimoji="1" lang="en-US" altLang="ja-JP" smtClean="0"/>
              <a:t>ping</a:t>
            </a:r>
            <a:r>
              <a:rPr kumimoji="1" lang="ja-JP" altLang="en-US" smtClean="0"/>
              <a:t>コマンドではこのように</a:t>
            </a:r>
            <a:r>
              <a:rPr kumimoji="1" lang="en-US" altLang="ja-JP" smtClean="0"/>
              <a:t>[abcdefg...]</a:t>
            </a:r>
            <a:r>
              <a:rPr kumimoji="1" lang="ja-JP" altLang="en-US" smtClean="0"/>
              <a:t>というテキトーなペイロードが埋め込まれています。（なぜ</a:t>
            </a:r>
            <a:r>
              <a:rPr kumimoji="1" lang="en-US" altLang="ja-JP" smtClean="0"/>
              <a:t>xyz</a:t>
            </a:r>
            <a:r>
              <a:rPr kumimoji="1" lang="ja-JP" altLang="en-US" smtClean="0"/>
              <a:t>が抜けているのかが謎なんですけど</a:t>
            </a:r>
            <a:r>
              <a:rPr kumimoji="1" lang="en-US" altLang="ja-JP" smtClean="0"/>
              <a:t>……</a:t>
            </a:r>
            <a:r>
              <a:rPr kumimoji="1" lang="ja-JP" altLang="en-US" smtClean="0"/>
              <a:t>知ってる人います</a:t>
            </a:r>
            <a:r>
              <a:rPr kumimoji="1" lang="en-US" altLang="ja-JP" smtClean="0"/>
              <a:t>?)</a:t>
            </a:r>
          </a:p>
          <a:p>
            <a:r>
              <a:rPr kumimoji="1" lang="ja-JP" altLang="en-US" smtClean="0"/>
              <a:t>ちなみに</a:t>
            </a:r>
            <a:r>
              <a:rPr kumimoji="1" lang="en-US" altLang="ja-JP" smtClean="0"/>
              <a:t>Linux</a:t>
            </a:r>
            <a:r>
              <a:rPr kumimoji="1" lang="ja-JP" altLang="en-US" smtClean="0"/>
              <a:t>の</a:t>
            </a:r>
            <a:r>
              <a:rPr kumimoji="1" lang="en-US" altLang="ja-JP" smtClean="0"/>
              <a:t>ping</a:t>
            </a:r>
            <a:r>
              <a:rPr kumimoji="1" lang="ja-JP" altLang="en-US" smtClean="0"/>
              <a:t>コマンドは、また全然別のテキトーなペイロードが埋めこれます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5</a:t>
            </a:fld>
            <a:endParaRPr kumimoji="1" lang="ja-JP" altLang="en-US"/>
          </a:p>
        </p:txBody>
      </p:sp>
    </p:spTree>
    <p:extLst>
      <p:ext uri="{BB962C8B-B14F-4D97-AF65-F5344CB8AC3E}">
        <p14:creationId xmlns:p14="http://schemas.microsoft.com/office/powerpoint/2010/main" val="164501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さて、そうなるとここに好きなペイロードを突っ込むことで、外部と隠れてコソコソ通信できるな～ということになります。</a:t>
            </a:r>
            <a:endParaRPr kumimoji="1" lang="en-US" altLang="ja-JP" smtClean="0"/>
          </a:p>
          <a:p>
            <a:r>
              <a:rPr kumimoji="1" lang="ja-JP" altLang="en-US" smtClean="0"/>
              <a:t>やり方は色々あると思いますが、ここでは</a:t>
            </a:r>
            <a:r>
              <a:rPr kumimoji="1" lang="en-US" altLang="ja-JP" smtClean="0"/>
              <a:t>nping</a:t>
            </a:r>
            <a:r>
              <a:rPr kumimoji="1" lang="ja-JP" altLang="en-US" smtClean="0"/>
              <a:t>コマンドを使いましょう。これはポートスキャナ</a:t>
            </a:r>
            <a:r>
              <a:rPr kumimoji="1" lang="en-US" altLang="ja-JP" smtClean="0"/>
              <a:t>nmap</a:t>
            </a:r>
            <a:r>
              <a:rPr kumimoji="1" lang="ja-JP" altLang="en-US" smtClean="0"/>
              <a:t>に付属しているので、普通に</a:t>
            </a:r>
            <a:r>
              <a:rPr kumimoji="1" lang="en-US" altLang="ja-JP" smtClean="0"/>
              <a:t>nmap</a:t>
            </a:r>
            <a:r>
              <a:rPr kumimoji="1" lang="ja-JP" altLang="en-US" smtClean="0"/>
              <a:t>を入れれば入っています。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6</a:t>
            </a:fld>
            <a:endParaRPr kumimoji="1" lang="ja-JP" altLang="en-US"/>
          </a:p>
        </p:txBody>
      </p:sp>
    </p:spTree>
    <p:extLst>
      <p:ext uri="{BB962C8B-B14F-4D97-AF65-F5344CB8AC3E}">
        <p14:creationId xmlns:p14="http://schemas.microsoft.com/office/powerpoint/2010/main" val="408889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-T0</a:t>
            </a:r>
            <a:r>
              <a:rPr kumimoji="1" lang="ja-JP" altLang="en-US" smtClean="0"/>
              <a:t>をつけてポートスキャンをした際のパケットキャプチャです。ここでは</a:t>
            </a:r>
            <a:r>
              <a:rPr kumimoji="1" lang="en-US" altLang="ja-JP" smtClean="0"/>
              <a:t>TCP</a:t>
            </a:r>
            <a:r>
              <a:rPr kumimoji="1" lang="ja-JP" altLang="en-US" smtClean="0"/>
              <a:t>の</a:t>
            </a:r>
            <a:r>
              <a:rPr kumimoji="1" lang="en-US" altLang="ja-JP" smtClean="0"/>
              <a:t>0</a:t>
            </a:r>
            <a:r>
              <a:rPr kumimoji="1" lang="ja-JP" altLang="en-US" smtClean="0"/>
              <a:t>番から</a:t>
            </a:r>
            <a:r>
              <a:rPr kumimoji="1" lang="en-US" altLang="ja-JP" smtClean="0"/>
              <a:t>4</a:t>
            </a:r>
            <a:r>
              <a:rPr kumimoji="1" lang="ja-JP" altLang="en-US" smtClean="0"/>
              <a:t>番までスキャンしていますが</a:t>
            </a:r>
            <a:r>
              <a:rPr kumimoji="1" lang="en-US" altLang="ja-JP" smtClean="0"/>
              <a:t>……</a:t>
            </a:r>
            <a:r>
              <a:rPr kumimoji="1" lang="ja-JP" altLang="en-US" smtClean="0"/>
              <a:t>。</a:t>
            </a:r>
            <a:endParaRPr kumimoji="1" lang="en-US" altLang="ja-JP" smtClean="0"/>
          </a:p>
          <a:p>
            <a:r>
              <a:rPr kumimoji="1" lang="ja-JP" altLang="en-US" smtClean="0"/>
              <a:t>見ての通り、なんとひとつのポートをスキャンするのに</a:t>
            </a:r>
            <a:r>
              <a:rPr kumimoji="1" lang="en-US" altLang="ja-JP" smtClean="0"/>
              <a:t>5</a:t>
            </a:r>
            <a:r>
              <a:rPr kumimoji="1" lang="ja-JP" altLang="en-US" smtClean="0"/>
              <a:t>分間隔を開けています。これほどゆっくりスキャンされては、相手もスキャンされていると気が付くことはおそらく無いでしょう。</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9</a:t>
            </a:fld>
            <a:endParaRPr kumimoji="1" lang="ja-JP" altLang="en-US"/>
          </a:p>
        </p:txBody>
      </p:sp>
    </p:spTree>
    <p:extLst>
      <p:ext uri="{BB962C8B-B14F-4D97-AF65-F5344CB8AC3E}">
        <p14:creationId xmlns:p14="http://schemas.microsoft.com/office/powerpoint/2010/main" val="250459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8634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401223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52514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10150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26070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0100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25030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0389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68590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551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263396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867A7-436E-4462-89C8-DCFE313C3DBA}" type="datetimeFigureOut">
              <a:rPr kumimoji="1" lang="ja-JP" altLang="en-US" smtClean="0"/>
              <a:t>2015/8/16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586304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379808" y="-185195"/>
            <a:ext cx="5764192" cy="7164729"/>
          </a:xfrm>
          <a:prstGeom prst="rect">
            <a:avLst/>
          </a:prstGeom>
        </p:spPr>
      </p:pic>
      <p:sp>
        <p:nvSpPr>
          <p:cNvPr id="5" name="テキスト ボックス 4"/>
          <p:cNvSpPr txBox="1"/>
          <p:nvPr/>
        </p:nvSpPr>
        <p:spPr>
          <a:xfrm>
            <a:off x="603848" y="629728"/>
            <a:ext cx="3959526" cy="1200329"/>
          </a:xfrm>
          <a:prstGeom prst="rect">
            <a:avLst/>
          </a:prstGeom>
          <a:solidFill>
            <a:schemeClr val="bg1">
              <a:alpha val="70000"/>
            </a:schemeClr>
          </a:solidFill>
        </p:spPr>
        <p:txBody>
          <a:bodyPr wrap="square" rtlCol="0">
            <a:spAutoFit/>
          </a:bodyPr>
          <a:lstStyle/>
          <a:p>
            <a:r>
              <a:rPr lang="ja-JP" altLang="en-US" sz="3600"/>
              <a:t>攻撃</a:t>
            </a:r>
            <a:r>
              <a:rPr lang="ja-JP" altLang="en-US" sz="3600" smtClean="0"/>
              <a:t>を「隠す」、</a:t>
            </a:r>
            <a:endParaRPr lang="en-US" altLang="ja-JP" sz="3600" smtClean="0"/>
          </a:p>
          <a:p>
            <a:r>
              <a:rPr kumimoji="1" lang="ja-JP" altLang="en-US" sz="3600" smtClean="0"/>
              <a:t>攻撃から「隠れる」</a:t>
            </a:r>
            <a:endParaRPr kumimoji="1" lang="ja-JP" altLang="en-US" sz="3600"/>
          </a:p>
        </p:txBody>
      </p:sp>
      <p:sp>
        <p:nvSpPr>
          <p:cNvPr id="6" name="テキスト ボックス 5"/>
          <p:cNvSpPr txBox="1"/>
          <p:nvPr/>
        </p:nvSpPr>
        <p:spPr>
          <a:xfrm>
            <a:off x="319607" y="5009072"/>
            <a:ext cx="2991621" cy="1015663"/>
          </a:xfrm>
          <a:prstGeom prst="rect">
            <a:avLst/>
          </a:prstGeom>
          <a:solidFill>
            <a:schemeClr val="bg1">
              <a:alpha val="70000"/>
            </a:schemeClr>
          </a:solidFill>
        </p:spPr>
        <p:txBody>
          <a:bodyPr wrap="square" rtlCol="0">
            <a:spAutoFit/>
          </a:bodyPr>
          <a:lstStyle/>
          <a:p>
            <a:r>
              <a:rPr kumimoji="1" lang="en-US" altLang="ja-JP" sz="2000" smtClean="0"/>
              <a:t>2015/08/29</a:t>
            </a:r>
          </a:p>
          <a:p>
            <a:r>
              <a:rPr lang="ja-JP" altLang="en-US" sz="2000" smtClean="0"/>
              <a:t>すみだセキュリティ勉強会</a:t>
            </a:r>
            <a:endParaRPr lang="en-US" altLang="ja-JP" sz="2000" smtClean="0"/>
          </a:p>
          <a:p>
            <a:r>
              <a:rPr kumimoji="1" lang="en-US" altLang="ja-JP" sz="2000" smtClean="0"/>
              <a:t>@ozuma5119</a:t>
            </a:r>
          </a:p>
        </p:txBody>
      </p:sp>
    </p:spTree>
    <p:extLst>
      <p:ext uri="{BB962C8B-B14F-4D97-AF65-F5344CB8AC3E}">
        <p14:creationId xmlns:p14="http://schemas.microsoft.com/office/powerpoint/2010/main" val="80274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smtClean="0"/>
              <a:t>スキャンなどの探査行為は、ゆっくり行えば行うほど相手に気づかれにくい</a:t>
            </a:r>
            <a:endParaRPr lang="en-US" altLang="ja-JP" smtClean="0"/>
          </a:p>
          <a:p>
            <a:pPr lvl="1"/>
            <a:r>
              <a:rPr kumimoji="1" lang="ja-JP" altLang="en-US" smtClean="0"/>
              <a:t>ゆっくりしていってね！！！！！！</a:t>
            </a:r>
            <a:endParaRPr kumimoji="1" lang="ja-JP" altLang="en-US"/>
          </a:p>
        </p:txBody>
      </p:sp>
    </p:spTree>
    <p:extLst>
      <p:ext uri="{BB962C8B-B14F-4D97-AF65-F5344CB8AC3E}">
        <p14:creationId xmlns:p14="http://schemas.microsoft.com/office/powerpoint/2010/main" val="3118375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図 8" descr="7556111472_b933b2ec64_h.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13" y="1492427"/>
            <a:ext cx="8686799" cy="6104335"/>
          </a:xfrm>
          <a:prstGeom prst="rect">
            <a:avLst/>
          </a:prstGeom>
        </p:spPr>
      </p:pic>
      <p:sp>
        <p:nvSpPr>
          <p:cNvPr id="5" name="スライド番号プレースホルダー 4"/>
          <p:cNvSpPr>
            <a:spLocks noGrp="1"/>
          </p:cNvSpPr>
          <p:nvPr>
            <p:ph type="sldNum" sz="quarter" idx="12"/>
          </p:nvPr>
        </p:nvSpPr>
        <p:spPr/>
        <p:txBody>
          <a:bodyPr/>
          <a:lstStyle/>
          <a:p>
            <a:fld id="{DF28FB93-0A08-4E7D-8E63-9EFA29F1E093}" type="slidenum">
              <a:rPr lang="en-US" smtClean="0"/>
              <a:pPr/>
              <a:t>2</a:t>
            </a:fld>
            <a:endParaRPr lang="en-US"/>
          </a:p>
        </p:txBody>
      </p:sp>
      <p:sp>
        <p:nvSpPr>
          <p:cNvPr id="7" name="コンテンツ プレースホルダー 2"/>
          <p:cNvSpPr>
            <a:spLocks noGrp="1"/>
          </p:cNvSpPr>
          <p:nvPr>
            <p:ph idx="1"/>
          </p:nvPr>
        </p:nvSpPr>
        <p:spPr>
          <a:xfrm>
            <a:off x="304800" y="1181102"/>
            <a:ext cx="8559800" cy="2832100"/>
          </a:xfrm>
        </p:spPr>
        <p:txBody>
          <a:bodyPr>
            <a:normAutofit/>
          </a:bodyPr>
          <a:lstStyle/>
          <a:p>
            <a:pPr>
              <a:lnSpc>
                <a:spcPct val="120000"/>
              </a:lnSpc>
            </a:pPr>
            <a:r>
              <a:rPr kumimoji="1" lang="ja-JP" altLang="en-US" dirty="0" smtClean="0">
                <a:solidFill>
                  <a:srgbClr val="FFFFFF"/>
                </a:solidFill>
              </a:rPr>
              <a:t>セキュリティっぽい</a:t>
            </a:r>
            <a:r>
              <a:rPr kumimoji="1" lang="en-US" altLang="ja-JP" dirty="0" smtClean="0">
                <a:solidFill>
                  <a:srgbClr val="FFFFFF"/>
                </a:solidFill>
                <a:latin typeface="Tahoma"/>
                <a:cs typeface="Tahoma"/>
              </a:rPr>
              <a:t>IT</a:t>
            </a:r>
            <a:r>
              <a:rPr kumimoji="1" lang="ja-JP" altLang="en-US" dirty="0" smtClean="0">
                <a:solidFill>
                  <a:srgbClr val="FFFFFF"/>
                </a:solidFill>
              </a:rPr>
              <a:t>エンジニア</a:t>
            </a:r>
            <a:r>
              <a:rPr kumimoji="1" lang="en-US" altLang="ja-JP" dirty="0" smtClean="0">
                <a:solidFill>
                  <a:srgbClr val="FFFFFF"/>
                </a:solidFill>
                <a:latin typeface="Tahoma"/>
                <a:cs typeface="Tahoma"/>
              </a:rPr>
              <a:t>(pentester)</a:t>
            </a:r>
            <a:endParaRPr kumimoji="1" lang="en-US" altLang="ja-JP" dirty="0">
              <a:solidFill>
                <a:srgbClr val="FFFFFF"/>
              </a:solidFill>
              <a:latin typeface="Tahoma"/>
              <a:cs typeface="Tahoma"/>
            </a:endParaRPr>
          </a:p>
          <a:p>
            <a:pPr>
              <a:lnSpc>
                <a:spcPct val="120000"/>
              </a:lnSpc>
            </a:pPr>
            <a:r>
              <a:rPr lang="en-US" altLang="ja-JP" dirty="0" smtClean="0">
                <a:solidFill>
                  <a:srgbClr val="FFFFFF"/>
                </a:solidFill>
                <a:latin typeface="Tahoma"/>
                <a:cs typeface="Tahoma"/>
              </a:rPr>
              <a:t>Blog </a:t>
            </a:r>
            <a:r>
              <a:rPr lang="en-US" altLang="ja-JP" dirty="0" smtClean="0">
                <a:solidFill>
                  <a:srgbClr val="FFFFFF"/>
                </a:solidFill>
              </a:rPr>
              <a:t>: </a:t>
            </a:r>
            <a:r>
              <a:rPr lang="ja-JP" altLang="en-US" dirty="0" smtClean="0">
                <a:solidFill>
                  <a:srgbClr val="FFFFFF"/>
                </a:solidFill>
              </a:rPr>
              <a:t>ろば電子が詰まっている</a:t>
            </a:r>
            <a:endParaRPr lang="en-US" altLang="ja-JP" dirty="0" smtClean="0">
              <a:solidFill>
                <a:srgbClr val="FFFFFF"/>
              </a:solidFill>
            </a:endParaRPr>
          </a:p>
          <a:p>
            <a:pPr lvl="1">
              <a:lnSpc>
                <a:spcPct val="120000"/>
              </a:lnSpc>
            </a:pPr>
            <a:r>
              <a:rPr lang="en-US" altLang="ja-JP" dirty="0" smtClean="0">
                <a:solidFill>
                  <a:srgbClr val="FFFFFF"/>
                </a:solidFill>
                <a:latin typeface="Tahoma"/>
                <a:cs typeface="Tahoma"/>
              </a:rPr>
              <a:t>http</a:t>
            </a:r>
            <a:r>
              <a:rPr lang="en-US" altLang="ja-JP" dirty="0">
                <a:solidFill>
                  <a:srgbClr val="FFFFFF"/>
                </a:solidFill>
                <a:latin typeface="Tahoma"/>
                <a:cs typeface="Tahoma"/>
              </a:rPr>
              <a:t>://</a:t>
            </a:r>
            <a:r>
              <a:rPr lang="en-US" altLang="ja-JP" dirty="0" err="1">
                <a:solidFill>
                  <a:srgbClr val="FFFFFF"/>
                </a:solidFill>
                <a:latin typeface="Tahoma"/>
                <a:cs typeface="Tahoma"/>
              </a:rPr>
              <a:t>d.hatena.ne.jp</a:t>
            </a:r>
            <a:r>
              <a:rPr lang="en-US" altLang="ja-JP" dirty="0">
                <a:solidFill>
                  <a:srgbClr val="FFFFFF"/>
                </a:solidFill>
                <a:latin typeface="Tahoma"/>
                <a:cs typeface="Tahoma"/>
              </a:rPr>
              <a:t>/ozuma/</a:t>
            </a:r>
          </a:p>
          <a:p>
            <a:pPr>
              <a:lnSpc>
                <a:spcPct val="120000"/>
              </a:lnSpc>
            </a:pPr>
            <a:r>
              <a:rPr kumimoji="1" lang="ja-JP" altLang="en-US" dirty="0">
                <a:solidFill>
                  <a:srgbClr val="FFFFFF"/>
                </a:solidFill>
              </a:rPr>
              <a:t>科学写真家</a:t>
            </a:r>
            <a:r>
              <a:rPr kumimoji="1" lang="en-US" altLang="ja-JP" dirty="0">
                <a:solidFill>
                  <a:srgbClr val="FFFFFF"/>
                </a:solidFill>
              </a:rPr>
              <a:t>(</a:t>
            </a:r>
            <a:r>
              <a:rPr kumimoji="1" lang="ja-JP" altLang="en-US" dirty="0">
                <a:solidFill>
                  <a:srgbClr val="FFFFFF"/>
                </a:solidFill>
              </a:rPr>
              <a:t>と名乗っている</a:t>
            </a:r>
            <a:r>
              <a:rPr kumimoji="1" lang="en-US" altLang="ja-JP" dirty="0">
                <a:solidFill>
                  <a:srgbClr val="FFFFFF"/>
                </a:solidFill>
              </a:rPr>
              <a:t>)</a:t>
            </a:r>
            <a:endParaRPr kumimoji="1" lang="ja-JP" altLang="en-US" dirty="0">
              <a:solidFill>
                <a:srgbClr val="FFFFFF"/>
              </a:solidFill>
            </a:endParaRPr>
          </a:p>
        </p:txBody>
      </p:sp>
      <p:sp>
        <p:nvSpPr>
          <p:cNvPr id="3" name="テキスト ボックス 2"/>
          <p:cNvSpPr txBox="1"/>
          <p:nvPr/>
        </p:nvSpPr>
        <p:spPr>
          <a:xfrm>
            <a:off x="304800" y="38102"/>
            <a:ext cx="3898900" cy="646331"/>
          </a:xfrm>
          <a:prstGeom prst="rect">
            <a:avLst/>
          </a:prstGeom>
          <a:noFill/>
        </p:spPr>
        <p:txBody>
          <a:bodyPr wrap="square" rtlCol="0">
            <a:spAutoFit/>
          </a:bodyPr>
          <a:lstStyle/>
          <a:p>
            <a:r>
              <a:rPr kumimoji="1" lang="en-US" altLang="ja-JP" sz="3600" dirty="0" smtClean="0">
                <a:solidFill>
                  <a:schemeClr val="bg1"/>
                </a:solidFill>
              </a:rPr>
              <a:t>@ozuma5119</a:t>
            </a:r>
            <a:endParaRPr kumimoji="1" lang="ja-JP" altLang="en-US" sz="3600" dirty="0">
              <a:solidFill>
                <a:schemeClr val="bg1"/>
              </a:solidFill>
            </a:endParaRPr>
          </a:p>
        </p:txBody>
      </p:sp>
      <p:cxnSp>
        <p:nvCxnSpPr>
          <p:cNvPr id="10" name="直線コネクタ 9"/>
          <p:cNvCxnSpPr/>
          <p:nvPr/>
        </p:nvCxnSpPr>
        <p:spPr>
          <a:xfrm>
            <a:off x="419100" y="787400"/>
            <a:ext cx="8267700" cy="0"/>
          </a:xfrm>
          <a:prstGeom prst="line">
            <a:avLst/>
          </a:prstGeom>
          <a:ln w="57150" cmpd="sng">
            <a:solidFill>
              <a:srgbClr val="FFF2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90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Agenda.</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攻撃を「隠す」</a:t>
            </a:r>
            <a:endParaRPr kumimoji="1" lang="en-US" altLang="ja-JP" smtClean="0"/>
          </a:p>
          <a:p>
            <a:pPr lvl="1"/>
            <a:r>
              <a:rPr kumimoji="1" lang="ja-JP" altLang="en-US" smtClean="0"/>
              <a:t>セキュリティルールをかいくぐって通信する</a:t>
            </a:r>
            <a:endParaRPr kumimoji="1" lang="en-US" altLang="ja-JP" smtClean="0"/>
          </a:p>
          <a:p>
            <a:pPr lvl="1"/>
            <a:r>
              <a:rPr lang="ja-JP" altLang="en-US" smtClean="0"/>
              <a:t>ポート</a:t>
            </a:r>
            <a:r>
              <a:rPr lang="ja-JP" altLang="en-US"/>
              <a:t>スキャン</a:t>
            </a:r>
            <a:r>
              <a:rPr lang="ja-JP" altLang="en-US" smtClean="0"/>
              <a:t>を</a:t>
            </a:r>
            <a:r>
              <a:rPr lang="ja-JP" altLang="en-US"/>
              <a:t>気</a:t>
            </a:r>
            <a:r>
              <a:rPr lang="ja-JP" altLang="en-US" smtClean="0"/>
              <a:t>づかれないように実行する</a:t>
            </a:r>
            <a:endParaRPr lang="en-US" altLang="ja-JP" smtClean="0"/>
          </a:p>
          <a:p>
            <a:r>
              <a:rPr kumimoji="1" lang="ja-JP" altLang="en-US" smtClean="0"/>
              <a:t>攻撃から「隠れる」</a:t>
            </a:r>
            <a:endParaRPr kumimoji="1" lang="en-US" altLang="ja-JP" smtClean="0"/>
          </a:p>
          <a:p>
            <a:pPr lvl="1"/>
            <a:r>
              <a:rPr lang="ja-JP" altLang="en-US" smtClean="0"/>
              <a:t>開放</a:t>
            </a:r>
            <a:r>
              <a:rPr lang="ja-JP" altLang="en-US"/>
              <a:t>ポート</a:t>
            </a:r>
            <a:r>
              <a:rPr lang="ja-JP" altLang="en-US" smtClean="0"/>
              <a:t>の</a:t>
            </a:r>
            <a:r>
              <a:rPr lang="ja-JP" altLang="en-US"/>
              <a:t>存在</a:t>
            </a:r>
            <a:r>
              <a:rPr lang="ja-JP" altLang="en-US" smtClean="0"/>
              <a:t>を隠す</a:t>
            </a:r>
            <a:endParaRPr lang="en-US" altLang="ja-JP" smtClean="0"/>
          </a:p>
          <a:p>
            <a:pPr lvl="1"/>
            <a:r>
              <a:rPr lang="ja-JP" altLang="en-US" smtClean="0"/>
              <a:t>ホンモノの開放</a:t>
            </a:r>
            <a:r>
              <a:rPr lang="ja-JP" altLang="en-US"/>
              <a:t>ポート</a:t>
            </a:r>
            <a:r>
              <a:rPr lang="ja-JP" altLang="en-US" smtClean="0"/>
              <a:t>の存在を、大量のデコイを利用して隠す</a:t>
            </a:r>
            <a:endParaRPr lang="en-US" altLang="ja-JP" smtClean="0"/>
          </a:p>
          <a:p>
            <a:pPr lvl="1"/>
            <a:r>
              <a:rPr lang="ja-JP" altLang="en-US" sz="2800" b="1" smtClean="0">
                <a:solidFill>
                  <a:srgbClr val="FF0000"/>
                </a:solidFill>
              </a:rPr>
              <a:t>科学忍法・</a:t>
            </a:r>
            <a:r>
              <a:rPr lang="en-US" altLang="ja-JP" sz="2800" b="1" smtClean="0">
                <a:solidFill>
                  <a:srgbClr val="FF0000"/>
                </a:solidFill>
              </a:rPr>
              <a:t>ssh</a:t>
            </a:r>
            <a:r>
              <a:rPr lang="ja-JP" altLang="en-US" sz="2800" b="1" smtClean="0">
                <a:solidFill>
                  <a:srgbClr val="FF0000"/>
                </a:solidFill>
              </a:rPr>
              <a:t>分身の術</a:t>
            </a:r>
            <a:endParaRPr lang="en-US" altLang="ja-JP" sz="2800" b="1" smtClean="0">
              <a:solidFill>
                <a:srgbClr val="FF0000"/>
              </a:solidFill>
            </a:endParaRPr>
          </a:p>
        </p:txBody>
      </p:sp>
    </p:spTree>
    <p:extLst>
      <p:ext uri="{BB962C8B-B14F-4D97-AF65-F5344CB8AC3E}">
        <p14:creationId xmlns:p14="http://schemas.microsoft.com/office/powerpoint/2010/main" val="2790500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en-US"/>
              <a:t>犯人(YASU)</a:t>
            </a:r>
            <a:r>
              <a:rPr kumimoji="1" lang="ja-JP" altLang="en-US" smtClean="0"/>
              <a:t>により閉じ込められた密室</a:t>
            </a:r>
            <a:endParaRPr kumimoji="1" lang="en-US" altLang="ja-JP" smtClean="0"/>
          </a:p>
          <a:p>
            <a:r>
              <a:rPr lang="ja-JP" altLang="en-US" smtClean="0"/>
              <a:t>なぜ</a:t>
            </a:r>
            <a:r>
              <a:rPr lang="ja-JP" altLang="en-US" smtClean="0"/>
              <a:t>か</a:t>
            </a:r>
            <a:r>
              <a:rPr lang="en-US" altLang="ja-JP" smtClean="0"/>
              <a:t>ICMP</a:t>
            </a:r>
            <a:r>
              <a:rPr lang="ja-JP" altLang="en-US" smtClean="0"/>
              <a:t>だけインターネットに到達</a:t>
            </a:r>
            <a:r>
              <a:rPr lang="ja-JP" altLang="en-US" smtClean="0"/>
              <a:t>する</a:t>
            </a:r>
            <a:r>
              <a:rPr lang="en-US" altLang="ja-JP" smtClean="0"/>
              <a:t>PC</a:t>
            </a:r>
            <a:r>
              <a:rPr lang="ja-JP" altLang="en-US" smtClean="0"/>
              <a:t>が置いてある（</a:t>
            </a:r>
            <a:r>
              <a:rPr lang="ja-JP" altLang="en-US"/>
              <a:t>なんだそれ）</a:t>
            </a:r>
            <a:endParaRPr lang="en-US" altLang="ja-JP" smtClean="0"/>
          </a:p>
          <a:p>
            <a:r>
              <a:rPr kumimoji="1" lang="ja-JP" altLang="en-US" smtClean="0"/>
              <a:t>この状況で、犯人を外部になんとしてでも伝えたい</a:t>
            </a:r>
            <a:endParaRPr kumimoji="1" lang="en-US" altLang="ja-JP" smtClean="0"/>
          </a:p>
          <a:p>
            <a:r>
              <a:rPr kumimoji="1" lang="ja-JP" altLang="en-US" smtClean="0"/>
              <a:t>外部の協力者の</a:t>
            </a:r>
            <a:r>
              <a:rPr kumimoji="1" lang="en-US" altLang="ja-JP" smtClean="0"/>
              <a:t>IP</a:t>
            </a:r>
            <a:r>
              <a:rPr kumimoji="1" lang="ja-JP" altLang="en-US" smtClean="0"/>
              <a:t>アドレスは分かっている（なんだそれ）</a:t>
            </a:r>
            <a:endParaRPr kumimoji="1" lang="ja-JP" altLang="en-US"/>
          </a:p>
        </p:txBody>
      </p:sp>
    </p:spTree>
    <p:extLst>
      <p:ext uri="{BB962C8B-B14F-4D97-AF65-F5344CB8AC3E}">
        <p14:creationId xmlns:p14="http://schemas.microsoft.com/office/powerpoint/2010/main" val="1708929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 y="-598338"/>
            <a:ext cx="9207645" cy="5947578"/>
          </a:xfrm>
          <a:prstGeom prst="rect">
            <a:avLst/>
          </a:prstGeom>
        </p:spPr>
      </p:pic>
      <p:sp>
        <p:nvSpPr>
          <p:cNvPr id="2" name="円/楕円 1"/>
          <p:cNvSpPr/>
          <p:nvPr/>
        </p:nvSpPr>
        <p:spPr>
          <a:xfrm>
            <a:off x="6876142" y="4109357"/>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740071" y="2643634"/>
            <a:ext cx="789214" cy="147479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3084286" y="1641929"/>
            <a:ext cx="4953000" cy="979715"/>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a:solidFill>
                  <a:schemeClr val="accent2">
                    <a:lumMod val="20000"/>
                    <a:lumOff val="80000"/>
                  </a:schemeClr>
                </a:solidFill>
                <a:latin typeface="メイリオ"/>
                <a:ea typeface="メイリオ"/>
                <a:cs typeface="メイリオ"/>
              </a:rPr>
              <a:t>Windows</a:t>
            </a:r>
            <a:r>
              <a:rPr kumimoji="1" lang="ja-JP" altLang="en-US">
                <a:solidFill>
                  <a:schemeClr val="accent2">
                    <a:lumMod val="20000"/>
                    <a:lumOff val="80000"/>
                  </a:schemeClr>
                </a:solidFill>
                <a:latin typeface="メイリオ"/>
                <a:ea typeface="メイリオ"/>
                <a:cs typeface="メイリオ"/>
              </a:rPr>
              <a:t>の</a:t>
            </a:r>
            <a:r>
              <a:rPr kumimoji="1" lang="en-US" altLang="ja-JP">
                <a:solidFill>
                  <a:schemeClr val="accent2">
                    <a:lumMod val="20000"/>
                    <a:lumOff val="80000"/>
                  </a:schemeClr>
                </a:solidFill>
                <a:latin typeface="メイリオ"/>
                <a:ea typeface="メイリオ"/>
                <a:cs typeface="メイリオ"/>
              </a:rPr>
              <a:t>ping</a:t>
            </a:r>
            <a:r>
              <a:rPr kumimoji="1" lang="ja-JP" altLang="en-US">
                <a:solidFill>
                  <a:schemeClr val="accent2">
                    <a:lumMod val="20000"/>
                    <a:lumOff val="80000"/>
                  </a:schemeClr>
                </a:solidFill>
                <a:latin typeface="メイリオ"/>
                <a:ea typeface="メイリオ"/>
                <a:cs typeface="メイリオ"/>
              </a:rPr>
              <a:t>コマンドのペイロード：</a:t>
            </a:r>
            <a:endParaRPr kumimoji="1" lang="en-US" altLang="ja-JP">
              <a:solidFill>
                <a:schemeClr val="accent2">
                  <a:lumMod val="20000"/>
                  <a:lumOff val="80000"/>
                </a:schemeClr>
              </a:solidFill>
              <a:latin typeface="メイリオ"/>
              <a:ea typeface="メイリオ"/>
              <a:cs typeface="メイリオ"/>
            </a:endParaRPr>
          </a:p>
          <a:p>
            <a:r>
              <a:rPr lang="en-US" altLang="ja-JP" b="1">
                <a:solidFill>
                  <a:schemeClr val="accent2">
                    <a:lumMod val="20000"/>
                    <a:lumOff val="80000"/>
                  </a:schemeClr>
                </a:solidFill>
                <a:latin typeface="Helvetica"/>
                <a:cs typeface="Helvetica"/>
              </a:rPr>
              <a:t>abcdefghijklmnopqrstuvwabcdefghi</a:t>
            </a:r>
            <a:endParaRPr kumimoji="1" lang="ja-JP" altLang="en-US"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251935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90500" y="1605643"/>
            <a:ext cx="879021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nping --data-string &lt;string&gt; 192.168.2.1</a:t>
            </a:r>
          </a:p>
        </p:txBody>
      </p:sp>
      <p:sp>
        <p:nvSpPr>
          <p:cNvPr id="6" name="タイトル 1"/>
          <p:cNvSpPr>
            <a:spLocks noGrp="1"/>
          </p:cNvSpPr>
          <p:nvPr>
            <p:ph type="title"/>
          </p:nvPr>
        </p:nvSpPr>
        <p:spPr>
          <a:xfrm>
            <a:off x="637722" y="201841"/>
            <a:ext cx="7886700" cy="913945"/>
          </a:xfrm>
        </p:spPr>
        <p:txBody>
          <a:bodyPr/>
          <a:lstStyle/>
          <a:p>
            <a:r>
              <a:rPr kumimoji="1" lang="en-US" altLang="ja-JP" smtClean="0"/>
              <a:t>nping (Nmap</a:t>
            </a:r>
            <a:r>
              <a:rPr kumimoji="1" lang="ja-JP" altLang="en-US" smtClean="0">
                <a:latin typeface="メイリオ"/>
                <a:ea typeface="メイリオ"/>
                <a:cs typeface="メイリオ"/>
              </a:rPr>
              <a:t>付属</a:t>
            </a:r>
            <a:r>
              <a:rPr lang="en-US" altLang="ja-JP"/>
              <a:t>)</a:t>
            </a:r>
            <a:endParaRPr kumimoji="1" lang="ja-JP" altLang="en-US">
              <a:latin typeface="メイリオ"/>
              <a:ea typeface="メイリオ"/>
              <a:cs typeface="メイリオ"/>
            </a:endParaRPr>
          </a:p>
        </p:txBody>
      </p:sp>
    </p:spTree>
    <p:extLst>
      <p:ext uri="{BB962C8B-B14F-4D97-AF65-F5344CB8AC3E}">
        <p14:creationId xmlns:p14="http://schemas.microsoft.com/office/powerpoint/2010/main" val="629575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1"/>
            <a:ext cx="8160589" cy="5240645"/>
          </a:xfrm>
          <a:prstGeom prst="rect">
            <a:avLst/>
          </a:prstGeom>
        </p:spPr>
      </p:pic>
      <p:sp>
        <p:nvSpPr>
          <p:cNvPr id="5" name="円/楕円 4"/>
          <p:cNvSpPr/>
          <p:nvPr/>
        </p:nvSpPr>
        <p:spPr>
          <a:xfrm>
            <a:off x="6349931" y="4206500"/>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358262" y="3010619"/>
            <a:ext cx="644812" cy="120495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a:xfrm>
            <a:off x="2941607" y="2130463"/>
            <a:ext cx="5710688" cy="979715"/>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mtClean="0">
                <a:solidFill>
                  <a:schemeClr val="accent2">
                    <a:lumMod val="20000"/>
                    <a:lumOff val="80000"/>
                  </a:schemeClr>
                </a:solidFill>
                <a:latin typeface="メイリオ"/>
                <a:ea typeface="メイリオ"/>
                <a:cs typeface="メイリオ"/>
              </a:rPr>
              <a:t>nping</a:t>
            </a:r>
            <a:r>
              <a:rPr kumimoji="1" lang="ja-JP" altLang="en-US" smtClean="0">
                <a:solidFill>
                  <a:schemeClr val="accent2">
                    <a:lumMod val="20000"/>
                    <a:lumOff val="80000"/>
                  </a:schemeClr>
                </a:solidFill>
                <a:latin typeface="メイリオ"/>
                <a:ea typeface="メイリオ"/>
                <a:cs typeface="メイリオ"/>
              </a:rPr>
              <a:t>で</a:t>
            </a:r>
            <a:r>
              <a:rPr kumimoji="1" lang="en-US" altLang="ja-JP" smtClean="0">
                <a:solidFill>
                  <a:schemeClr val="accent2">
                    <a:lumMod val="20000"/>
                    <a:lumOff val="80000"/>
                  </a:schemeClr>
                </a:solidFill>
                <a:latin typeface="メイリオ"/>
                <a:ea typeface="メイリオ"/>
                <a:cs typeface="メイリオ"/>
              </a:rPr>
              <a:t>ICMP</a:t>
            </a:r>
            <a:r>
              <a:rPr lang="ja-JP" altLang="en-US" smtClean="0">
                <a:solidFill>
                  <a:schemeClr val="accent2">
                    <a:lumMod val="20000"/>
                    <a:lumOff val="80000"/>
                  </a:schemeClr>
                </a:solidFill>
                <a:latin typeface="メイリオ"/>
                <a:ea typeface="メイリオ"/>
                <a:cs typeface="メイリオ"/>
              </a:rPr>
              <a:t>パケットに埋め込んだ</a:t>
            </a:r>
            <a:r>
              <a:rPr kumimoji="1" lang="ja-JP" altLang="en-US" smtClean="0">
                <a:solidFill>
                  <a:schemeClr val="accent2">
                    <a:lumMod val="20000"/>
                    <a:lumOff val="80000"/>
                  </a:schemeClr>
                </a:solidFill>
                <a:latin typeface="メイリオ"/>
                <a:ea typeface="メイリオ"/>
                <a:cs typeface="メイリオ"/>
              </a:rPr>
              <a:t>ペイロード</a:t>
            </a:r>
            <a:r>
              <a:rPr kumimoji="1" lang="ja-JP" altLang="en-US">
                <a:solidFill>
                  <a:schemeClr val="accent2">
                    <a:lumMod val="20000"/>
                    <a:lumOff val="80000"/>
                  </a:schemeClr>
                </a:solidFill>
                <a:latin typeface="メイリオ"/>
                <a:ea typeface="メイリオ"/>
                <a:cs typeface="メイリオ"/>
              </a:rPr>
              <a:t>：</a:t>
            </a:r>
            <a:endParaRPr kumimoji="1" lang="en-US" altLang="ja-JP">
              <a:solidFill>
                <a:schemeClr val="accent2">
                  <a:lumMod val="20000"/>
                  <a:lumOff val="80000"/>
                </a:schemeClr>
              </a:solidFill>
              <a:latin typeface="メイリオ"/>
              <a:ea typeface="メイリオ"/>
              <a:cs typeface="メイリオ"/>
            </a:endParaRPr>
          </a:p>
          <a:p>
            <a:r>
              <a:rPr lang="en-US" altLang="ja-JP" b="1">
                <a:solidFill>
                  <a:schemeClr val="accent2">
                    <a:lumMod val="20000"/>
                    <a:lumOff val="80000"/>
                  </a:schemeClr>
                </a:solidFill>
                <a:latin typeface="Helvetica"/>
                <a:cs typeface="Helvetica"/>
              </a:rPr>
              <a:t> </a:t>
            </a:r>
            <a:r>
              <a:rPr lang="en-US" altLang="ja-JP" b="1" smtClean="0">
                <a:solidFill>
                  <a:schemeClr val="accent2">
                    <a:lumMod val="20000"/>
                    <a:lumOff val="80000"/>
                  </a:schemeClr>
                </a:solidFill>
                <a:latin typeface="Helvetica"/>
                <a:cs typeface="Helvetica"/>
              </a:rPr>
              <a:t>Hannin wa YASU.</a:t>
            </a:r>
            <a:endParaRPr kumimoji="1" lang="ja-JP" altLang="en-US"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3008246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nmap</a:t>
            </a:r>
            <a:r>
              <a:rPr kumimoji="1" lang="ja-JP" altLang="en-US" smtClean="0"/>
              <a:t>の</a:t>
            </a:r>
            <a:r>
              <a:rPr kumimoji="1" lang="en-US" altLang="ja-JP" smtClean="0"/>
              <a:t>-T</a:t>
            </a:r>
            <a:r>
              <a:rPr kumimoji="1" lang="ja-JP" altLang="en-US" smtClean="0"/>
              <a:t>オプション</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615671600"/>
              </p:ext>
            </p:extLst>
          </p:nvPr>
        </p:nvGraphicFramePr>
        <p:xfrm>
          <a:off x="1489494" y="1690689"/>
          <a:ext cx="6921260" cy="3627120"/>
        </p:xfrm>
        <a:graphic>
          <a:graphicData uri="http://schemas.openxmlformats.org/drawingml/2006/table">
            <a:tbl>
              <a:tblPr firstRow="1" bandRow="1">
                <a:tableStyleId>{5C22544A-7EE6-4342-B048-85BDC9FD1C3A}</a:tableStyleId>
              </a:tblPr>
              <a:tblGrid>
                <a:gridCol w="1935192"/>
                <a:gridCol w="4986068"/>
              </a:tblGrid>
              <a:tr h="370840">
                <a:tc>
                  <a:txBody>
                    <a:bodyPr/>
                    <a:lstStyle/>
                    <a:p>
                      <a:pPr algn="ctr"/>
                      <a:r>
                        <a:rPr kumimoji="1" lang="ja-JP" altLang="en-US" sz="2800" smtClean="0"/>
                        <a:t>オプション</a:t>
                      </a:r>
                      <a:endParaRPr kumimoji="1" lang="ja-JP" altLang="en-US" sz="2800"/>
                    </a:p>
                  </a:txBody>
                  <a:tcPr/>
                </a:tc>
                <a:tc>
                  <a:txBody>
                    <a:bodyPr/>
                    <a:lstStyle/>
                    <a:p>
                      <a:pPr algn="ctr"/>
                      <a:r>
                        <a:rPr kumimoji="1" lang="ja-JP" altLang="en-US" sz="2800" smtClean="0"/>
                        <a:t>テンプレート名</a:t>
                      </a:r>
                      <a:endParaRPr kumimoji="1" lang="ja-JP" altLang="en-US" sz="2800"/>
                    </a:p>
                  </a:txBody>
                  <a:tcPr/>
                </a:tc>
              </a:tr>
              <a:tr h="370840">
                <a:tc>
                  <a:txBody>
                    <a:bodyPr/>
                    <a:lstStyle/>
                    <a:p>
                      <a:r>
                        <a:rPr kumimoji="1" lang="en-US" altLang="ja-JP" sz="2800" smtClean="0"/>
                        <a:t>-T0</a:t>
                      </a:r>
                      <a:endParaRPr kumimoji="1" lang="ja-JP" altLang="en-US" sz="2800"/>
                    </a:p>
                  </a:txBody>
                  <a:tcPr/>
                </a:tc>
                <a:tc>
                  <a:txBody>
                    <a:bodyPr/>
                    <a:lstStyle/>
                    <a:p>
                      <a:r>
                        <a:rPr kumimoji="1" lang="en-US" altLang="ja-JP" sz="2800" smtClean="0"/>
                        <a:t>paranoid</a:t>
                      </a:r>
                      <a:r>
                        <a:rPr kumimoji="1" lang="en-US" altLang="ja-JP" sz="2800" baseline="0" smtClean="0"/>
                        <a:t> (</a:t>
                      </a:r>
                      <a:r>
                        <a:rPr kumimoji="1" lang="ja-JP" altLang="en-US" sz="2800" smtClean="0"/>
                        <a:t>偏執症スキャン</a:t>
                      </a:r>
                      <a:r>
                        <a:rPr kumimoji="1" lang="en-US" altLang="ja-JP" sz="2800" smtClean="0"/>
                        <a:t>)</a:t>
                      </a:r>
                      <a:endParaRPr kumimoji="1" lang="ja-JP" altLang="en-US" sz="2800"/>
                    </a:p>
                  </a:txBody>
                  <a:tcPr/>
                </a:tc>
              </a:tr>
              <a:tr h="370840">
                <a:tc>
                  <a:txBody>
                    <a:bodyPr/>
                    <a:lstStyle/>
                    <a:p>
                      <a:r>
                        <a:rPr kumimoji="1" lang="en-US" altLang="ja-JP" sz="2800" smtClean="0"/>
                        <a:t>-T1</a:t>
                      </a:r>
                      <a:endParaRPr kumimoji="1" lang="ja-JP" altLang="en-US" sz="2800"/>
                    </a:p>
                  </a:txBody>
                  <a:tcPr/>
                </a:tc>
                <a:tc>
                  <a:txBody>
                    <a:bodyPr/>
                    <a:lstStyle/>
                    <a:p>
                      <a:r>
                        <a:rPr kumimoji="1" lang="en-US" altLang="ja-JP" sz="2800" smtClean="0"/>
                        <a:t>sneaky</a:t>
                      </a:r>
                      <a:r>
                        <a:rPr kumimoji="1" lang="en-US" altLang="ja-JP" sz="2800" baseline="0" smtClean="0"/>
                        <a:t> (</a:t>
                      </a:r>
                      <a:r>
                        <a:rPr kumimoji="1" lang="ja-JP" altLang="en-US" sz="2800" smtClean="0"/>
                        <a:t>こそこそスキャン</a:t>
                      </a:r>
                      <a:r>
                        <a:rPr kumimoji="1" lang="en-US" altLang="ja-JP" sz="2800" smtClean="0"/>
                        <a:t>)</a:t>
                      </a:r>
                      <a:endParaRPr kumimoji="1" lang="ja-JP" altLang="en-US" sz="2800"/>
                    </a:p>
                  </a:txBody>
                  <a:tcPr/>
                </a:tc>
              </a:tr>
              <a:tr h="370840">
                <a:tc>
                  <a:txBody>
                    <a:bodyPr/>
                    <a:lstStyle/>
                    <a:p>
                      <a:r>
                        <a:rPr kumimoji="1" lang="en-US" altLang="ja-JP" sz="2800" smtClean="0"/>
                        <a:t>-T2</a:t>
                      </a:r>
                      <a:endParaRPr kumimoji="1" lang="ja-JP" altLang="en-US" sz="2800"/>
                    </a:p>
                  </a:txBody>
                  <a:tcPr/>
                </a:tc>
                <a:tc>
                  <a:txBody>
                    <a:bodyPr/>
                    <a:lstStyle/>
                    <a:p>
                      <a:r>
                        <a:rPr kumimoji="1" lang="en-US" altLang="ja-JP" sz="2800" smtClean="0"/>
                        <a:t>polite</a:t>
                      </a:r>
                      <a:r>
                        <a:rPr kumimoji="1" lang="en-US" altLang="ja-JP" sz="2800" baseline="0" smtClean="0"/>
                        <a:t> (</a:t>
                      </a:r>
                      <a:r>
                        <a:rPr kumimoji="1" lang="ja-JP" altLang="en-US" sz="2800" smtClean="0"/>
                        <a:t>丁重なスキャン</a:t>
                      </a:r>
                      <a:r>
                        <a:rPr kumimoji="1" lang="en-US" altLang="ja-JP" sz="2800" smtClean="0"/>
                        <a:t>)</a:t>
                      </a:r>
                      <a:endParaRPr kumimoji="1" lang="ja-JP" altLang="en-US" sz="2800"/>
                    </a:p>
                  </a:txBody>
                  <a:tcPr/>
                </a:tc>
              </a:tr>
              <a:tr h="370840">
                <a:tc>
                  <a:txBody>
                    <a:bodyPr/>
                    <a:lstStyle/>
                    <a:p>
                      <a:r>
                        <a:rPr kumimoji="1" lang="en-US" altLang="ja-JP" sz="2800" smtClean="0"/>
                        <a:t>-T3</a:t>
                      </a:r>
                      <a:endParaRPr kumimoji="1" lang="ja-JP" altLang="en-US" sz="2800"/>
                    </a:p>
                  </a:txBody>
                  <a:tcPr/>
                </a:tc>
                <a:tc>
                  <a:txBody>
                    <a:bodyPr/>
                    <a:lstStyle/>
                    <a:p>
                      <a:r>
                        <a:rPr kumimoji="1" lang="en-US" altLang="ja-JP" sz="2800" smtClean="0"/>
                        <a:t>normal</a:t>
                      </a:r>
                      <a:r>
                        <a:rPr kumimoji="1" lang="en-US" altLang="ja-JP" sz="2800" baseline="0" smtClean="0"/>
                        <a:t> (</a:t>
                      </a:r>
                      <a:r>
                        <a:rPr kumimoji="1" lang="ja-JP" altLang="en-US" sz="2800" smtClean="0"/>
                        <a:t>標準スキャン</a:t>
                      </a:r>
                      <a:r>
                        <a:rPr kumimoji="1" lang="en-US" altLang="ja-JP" sz="2800" smtClean="0"/>
                        <a:t>)</a:t>
                      </a:r>
                      <a:endParaRPr kumimoji="1" lang="ja-JP" altLang="en-US" sz="2800"/>
                    </a:p>
                  </a:txBody>
                  <a:tcPr/>
                </a:tc>
              </a:tr>
              <a:tr h="370840">
                <a:tc>
                  <a:txBody>
                    <a:bodyPr/>
                    <a:lstStyle/>
                    <a:p>
                      <a:r>
                        <a:rPr kumimoji="1" lang="en-US" altLang="ja-JP" sz="2800" smtClean="0"/>
                        <a:t>-T4</a:t>
                      </a:r>
                      <a:endParaRPr kumimoji="1" lang="ja-JP" altLang="en-US" sz="2800"/>
                    </a:p>
                  </a:txBody>
                  <a:tcPr/>
                </a:tc>
                <a:tc>
                  <a:txBody>
                    <a:bodyPr/>
                    <a:lstStyle/>
                    <a:p>
                      <a:r>
                        <a:rPr kumimoji="1" lang="en-US" altLang="ja-JP" sz="2800" smtClean="0"/>
                        <a:t>aggressive</a:t>
                      </a:r>
                      <a:r>
                        <a:rPr kumimoji="1" lang="en-US" altLang="ja-JP" sz="2800" baseline="0" smtClean="0"/>
                        <a:t> (</a:t>
                      </a:r>
                      <a:r>
                        <a:rPr kumimoji="1" lang="ja-JP" altLang="en-US" sz="2800" smtClean="0"/>
                        <a:t>けんか腰スキャン</a:t>
                      </a:r>
                      <a:r>
                        <a:rPr kumimoji="1" lang="en-US" altLang="ja-JP" sz="2800" smtClean="0"/>
                        <a:t>)</a:t>
                      </a:r>
                      <a:endParaRPr kumimoji="1" lang="ja-JP" altLang="en-US" sz="2800"/>
                    </a:p>
                  </a:txBody>
                  <a:tcPr/>
                </a:tc>
              </a:tr>
              <a:tr h="370840">
                <a:tc>
                  <a:txBody>
                    <a:bodyPr/>
                    <a:lstStyle/>
                    <a:p>
                      <a:r>
                        <a:rPr kumimoji="1" lang="en-US" altLang="ja-JP" sz="2800" smtClean="0"/>
                        <a:t>-T5</a:t>
                      </a:r>
                      <a:endParaRPr kumimoji="1" lang="ja-JP" altLang="en-US" sz="2800"/>
                    </a:p>
                  </a:txBody>
                  <a:tcPr/>
                </a:tc>
                <a:tc>
                  <a:txBody>
                    <a:bodyPr/>
                    <a:lstStyle/>
                    <a:p>
                      <a:r>
                        <a:rPr kumimoji="1" lang="en-US" altLang="ja-JP" sz="2800" smtClean="0"/>
                        <a:t>insane</a:t>
                      </a:r>
                      <a:r>
                        <a:rPr kumimoji="1" lang="en-US" altLang="ja-JP" sz="2800" baseline="0" smtClean="0"/>
                        <a:t> (</a:t>
                      </a:r>
                      <a:r>
                        <a:rPr kumimoji="1" lang="ja-JP" altLang="en-US" sz="2800" smtClean="0"/>
                        <a:t>キチガイスキャン</a:t>
                      </a:r>
                      <a:r>
                        <a:rPr kumimoji="1" lang="en-US" altLang="ja-JP" sz="2800" smtClean="0"/>
                        <a:t>)</a:t>
                      </a:r>
                      <a:endParaRPr kumimoji="1" lang="ja-JP" altLang="en-US" sz="2800"/>
                    </a:p>
                  </a:txBody>
                  <a:tcPr/>
                </a:tc>
              </a:tr>
            </a:tbl>
          </a:graphicData>
        </a:graphic>
      </p:graphicFrame>
      <p:sp>
        <p:nvSpPr>
          <p:cNvPr id="5" name="上下矢印 4"/>
          <p:cNvSpPr/>
          <p:nvPr/>
        </p:nvSpPr>
        <p:spPr>
          <a:xfrm>
            <a:off x="712937" y="2596551"/>
            <a:ext cx="346135" cy="2287924"/>
          </a:xfrm>
          <a:prstGeom prst="upDownArrow">
            <a:avLst/>
          </a:prstGeom>
          <a:solidFill>
            <a:schemeClr val="accent2">
              <a:lumMod val="5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14235" y="2134886"/>
            <a:ext cx="1281652" cy="461665"/>
          </a:xfrm>
          <a:prstGeom prst="rect">
            <a:avLst/>
          </a:prstGeom>
          <a:noFill/>
        </p:spPr>
        <p:txBody>
          <a:bodyPr wrap="square" rtlCol="0">
            <a:spAutoFit/>
          </a:bodyPr>
          <a:lstStyle/>
          <a:p>
            <a:r>
              <a:rPr kumimoji="1" lang="ja-JP" altLang="en-US" sz="2400" smtClean="0"/>
              <a:t>ゆっくり</a:t>
            </a:r>
            <a:endParaRPr kumimoji="1" lang="ja-JP" altLang="en-US" sz="2400"/>
          </a:p>
        </p:txBody>
      </p:sp>
      <p:sp>
        <p:nvSpPr>
          <p:cNvPr id="7" name="テキスト ボックス 6"/>
          <p:cNvSpPr txBox="1"/>
          <p:nvPr/>
        </p:nvSpPr>
        <p:spPr>
          <a:xfrm>
            <a:off x="525582" y="4884475"/>
            <a:ext cx="858957" cy="461665"/>
          </a:xfrm>
          <a:prstGeom prst="rect">
            <a:avLst/>
          </a:prstGeom>
          <a:noFill/>
        </p:spPr>
        <p:txBody>
          <a:bodyPr wrap="square" rtlCol="0">
            <a:spAutoFit/>
          </a:bodyPr>
          <a:lstStyle/>
          <a:p>
            <a:r>
              <a:rPr lang="ja-JP" altLang="en-US" sz="2400"/>
              <a:t>早</a:t>
            </a:r>
            <a:r>
              <a:rPr lang="ja-JP" altLang="en-US" sz="2400" smtClean="0"/>
              <a:t>い</a:t>
            </a:r>
            <a:endParaRPr kumimoji="1" lang="ja-JP" altLang="en-US" sz="2400"/>
          </a:p>
        </p:txBody>
      </p:sp>
    </p:spTree>
    <p:extLst>
      <p:ext uri="{BB962C8B-B14F-4D97-AF65-F5344CB8AC3E}">
        <p14:creationId xmlns:p14="http://schemas.microsoft.com/office/powerpoint/2010/main" val="3333878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664234" y="1164566"/>
            <a:ext cx="10529791" cy="3450566"/>
          </a:xfrm>
          <a:prstGeom prst="rect">
            <a:avLst/>
          </a:prstGeom>
        </p:spPr>
      </p:pic>
      <p:sp>
        <p:nvSpPr>
          <p:cNvPr id="6" name="左大かっこ 5"/>
          <p:cNvSpPr/>
          <p:nvPr/>
        </p:nvSpPr>
        <p:spPr>
          <a:xfrm>
            <a:off x="395521" y="2304619"/>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大かっこ 6"/>
          <p:cNvSpPr/>
          <p:nvPr/>
        </p:nvSpPr>
        <p:spPr>
          <a:xfrm>
            <a:off x="395521" y="2749627"/>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p:cNvSpPr/>
          <p:nvPr/>
        </p:nvSpPr>
        <p:spPr>
          <a:xfrm>
            <a:off x="395521" y="3194635"/>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大かっこ 8"/>
          <p:cNvSpPr/>
          <p:nvPr/>
        </p:nvSpPr>
        <p:spPr>
          <a:xfrm>
            <a:off x="395520" y="3639643"/>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大かっこ 9"/>
          <p:cNvSpPr/>
          <p:nvPr/>
        </p:nvSpPr>
        <p:spPr>
          <a:xfrm>
            <a:off x="395520" y="4084651"/>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タイトル 1"/>
          <p:cNvSpPr>
            <a:spLocks noGrp="1"/>
          </p:cNvSpPr>
          <p:nvPr>
            <p:ph type="title"/>
          </p:nvPr>
        </p:nvSpPr>
        <p:spPr>
          <a:xfrm>
            <a:off x="318545" y="224148"/>
            <a:ext cx="7886700" cy="913945"/>
          </a:xfrm>
        </p:spPr>
        <p:txBody>
          <a:bodyPr>
            <a:normAutofit/>
          </a:bodyPr>
          <a:lstStyle/>
          <a:p>
            <a:r>
              <a:rPr kumimoji="1" lang="en-US" altLang="ja-JP" smtClean="0">
                <a:latin typeface="メイリオ"/>
                <a:ea typeface="メイリオ"/>
                <a:cs typeface="メイリオ"/>
              </a:rPr>
              <a:t>nmap -T0 </a:t>
            </a:r>
            <a:r>
              <a:rPr kumimoji="1" lang="ja-JP" altLang="en-US" smtClean="0">
                <a:latin typeface="メイリオ"/>
                <a:ea typeface="メイリオ"/>
                <a:cs typeface="メイリオ"/>
              </a:rPr>
              <a:t>がどれだけ遅いか</a:t>
            </a:r>
            <a:r>
              <a:rPr kumimoji="1" lang="en-US" altLang="ja-JP" smtClean="0">
                <a:latin typeface="メイリオ"/>
                <a:ea typeface="メイリオ"/>
                <a:cs typeface="メイリオ"/>
              </a:rPr>
              <a:t>?</a:t>
            </a:r>
            <a:endParaRPr kumimoji="1" lang="ja-JP" altLang="en-US">
              <a:latin typeface="メイリオ"/>
              <a:ea typeface="メイリオ"/>
              <a:cs typeface="メイリオ"/>
            </a:endParaRPr>
          </a:p>
        </p:txBody>
      </p:sp>
      <p:sp>
        <p:nvSpPr>
          <p:cNvPr id="14" name="右中かっこ 13"/>
          <p:cNvSpPr/>
          <p:nvPr/>
        </p:nvSpPr>
        <p:spPr>
          <a:xfrm rot="5400000">
            <a:off x="2378783" y="3825986"/>
            <a:ext cx="289591" cy="178036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1949570" y="4979917"/>
            <a:ext cx="6564702" cy="979715"/>
          </a:xfrm>
          <a:prstGeom prst="rect">
            <a:avLst/>
          </a:prstGeom>
          <a:solidFill>
            <a:schemeClr val="accent5">
              <a:lumMod val="75000"/>
            </a:schemeClr>
          </a:solidFill>
          <a:ln w="28575" cmpd="sng">
            <a:solidFill>
              <a:schemeClr val="accent5">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smtClean="0">
                <a:solidFill>
                  <a:schemeClr val="accent2">
                    <a:lumMod val="20000"/>
                    <a:lumOff val="80000"/>
                  </a:schemeClr>
                </a:solidFill>
                <a:latin typeface="Helvetica"/>
                <a:cs typeface="Helvetica"/>
              </a:rPr>
              <a:t>1</a:t>
            </a:r>
            <a:r>
              <a:rPr kumimoji="1" lang="ja-JP" altLang="en-US" sz="2400" smtClean="0">
                <a:solidFill>
                  <a:schemeClr val="accent2">
                    <a:lumMod val="20000"/>
                    <a:lumOff val="80000"/>
                  </a:schemeClr>
                </a:solidFill>
                <a:latin typeface="Helvetica"/>
                <a:cs typeface="Helvetica"/>
              </a:rPr>
              <a:t>つの</a:t>
            </a:r>
            <a:r>
              <a:rPr kumimoji="1" lang="en-US" altLang="ja-JP" sz="2400" smtClean="0">
                <a:solidFill>
                  <a:schemeClr val="accent2">
                    <a:lumMod val="20000"/>
                    <a:lumOff val="80000"/>
                  </a:schemeClr>
                </a:solidFill>
                <a:latin typeface="Helvetica"/>
                <a:cs typeface="Helvetica"/>
              </a:rPr>
              <a:t>TCP</a:t>
            </a:r>
            <a:r>
              <a:rPr kumimoji="1" lang="ja-JP" altLang="en-US" sz="2400" smtClean="0">
                <a:solidFill>
                  <a:schemeClr val="accent2">
                    <a:lumMod val="20000"/>
                    <a:lumOff val="80000"/>
                  </a:schemeClr>
                </a:solidFill>
                <a:latin typeface="Helvetica"/>
                <a:cs typeface="Helvetica"/>
              </a:rPr>
              <a:t>ポートをスキャンするのに</a:t>
            </a:r>
            <a:r>
              <a:rPr kumimoji="1" lang="en-US" altLang="ja-JP" sz="2400" smtClean="0">
                <a:solidFill>
                  <a:schemeClr val="accent2">
                    <a:lumMod val="20000"/>
                    <a:lumOff val="80000"/>
                  </a:schemeClr>
                </a:solidFill>
                <a:latin typeface="Helvetica"/>
                <a:cs typeface="Helvetica"/>
              </a:rPr>
              <a:t>5</a:t>
            </a:r>
            <a:r>
              <a:rPr kumimoji="1" lang="ja-JP" altLang="en-US" sz="2400" smtClean="0">
                <a:solidFill>
                  <a:schemeClr val="accent2">
                    <a:lumMod val="20000"/>
                    <a:lumOff val="80000"/>
                  </a:schemeClr>
                </a:solidFill>
                <a:latin typeface="Helvetica"/>
                <a:cs typeface="Helvetica"/>
              </a:rPr>
              <a:t>分かかる</a:t>
            </a:r>
            <a:endParaRPr kumimoji="1" lang="ja-JP" altLang="en-US" sz="2400">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1447535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TotalTime>
  <Words>588</Words>
  <Application>Microsoft Office PowerPoint</Application>
  <PresentationFormat>画面に合わせる (4:3)</PresentationFormat>
  <Paragraphs>65</Paragraphs>
  <Slides>10</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ＭＳ Ｐゴシック</vt:lpstr>
      <vt:lpstr>メイリオ</vt:lpstr>
      <vt:lpstr>Arial</vt:lpstr>
      <vt:lpstr>Calibri</vt:lpstr>
      <vt:lpstr>Calibri Light</vt:lpstr>
      <vt:lpstr>Consolas</vt:lpstr>
      <vt:lpstr>Helvetica</vt:lpstr>
      <vt:lpstr>Tahoma</vt:lpstr>
      <vt:lpstr>Office テーマ</vt:lpstr>
      <vt:lpstr>PowerPoint プレゼンテーション</vt:lpstr>
      <vt:lpstr>PowerPoint プレゼンテーション</vt:lpstr>
      <vt:lpstr>Agenda.</vt:lpstr>
      <vt:lpstr>Situation.</vt:lpstr>
      <vt:lpstr>PowerPoint プレゼンテーション</vt:lpstr>
      <vt:lpstr>nping (Nmap付属)</vt:lpstr>
      <vt:lpstr>PowerPoint プレゼンテーション</vt:lpstr>
      <vt:lpstr>nmapの-Tオプション</vt:lpstr>
      <vt:lpstr>nmap -T0 がどれだけ遅いか?</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diag</dc:creator>
  <cp:lastModifiedBy>diag</cp:lastModifiedBy>
  <cp:revision>54</cp:revision>
  <dcterms:created xsi:type="dcterms:W3CDTF">2015-08-14T06:14:51Z</dcterms:created>
  <dcterms:modified xsi:type="dcterms:W3CDTF">2015-08-16T08:50:38Z</dcterms:modified>
</cp:coreProperties>
</file>