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2"/>
  </p:notesMasterIdLst>
  <p:sldIdLst>
    <p:sldId id="257" r:id="rId2"/>
    <p:sldId id="261" r:id="rId3"/>
    <p:sldId id="262" r:id="rId4"/>
    <p:sldId id="289" r:id="rId5"/>
    <p:sldId id="270" r:id="rId6"/>
    <p:sldId id="290" r:id="rId7"/>
    <p:sldId id="265" r:id="rId8"/>
    <p:sldId id="267" r:id="rId9"/>
    <p:sldId id="282" r:id="rId10"/>
    <p:sldId id="266" r:id="rId11"/>
    <p:sldId id="264" r:id="rId12"/>
    <p:sldId id="284" r:id="rId13"/>
    <p:sldId id="285" r:id="rId14"/>
    <p:sldId id="287" r:id="rId15"/>
    <p:sldId id="288" r:id="rId16"/>
    <p:sldId id="297" r:id="rId17"/>
    <p:sldId id="298" r:id="rId18"/>
    <p:sldId id="299" r:id="rId19"/>
    <p:sldId id="300" r:id="rId20"/>
    <p:sldId id="301" r:id="rId21"/>
    <p:sldId id="302" r:id="rId22"/>
    <p:sldId id="303" r:id="rId23"/>
    <p:sldId id="304" r:id="rId24"/>
    <p:sldId id="305" r:id="rId25"/>
    <p:sldId id="306" r:id="rId26"/>
    <p:sldId id="274" r:id="rId27"/>
    <p:sldId id="275" r:id="rId28"/>
    <p:sldId id="276" r:id="rId29"/>
    <p:sldId id="277" r:id="rId30"/>
    <p:sldId id="278" r:id="rId31"/>
    <p:sldId id="279" r:id="rId32"/>
    <p:sldId id="295" r:id="rId33"/>
    <p:sldId id="296" r:id="rId34"/>
    <p:sldId id="281" r:id="rId35"/>
    <p:sldId id="292" r:id="rId36"/>
    <p:sldId id="291" r:id="rId37"/>
    <p:sldId id="293" r:id="rId38"/>
    <p:sldId id="294" r:id="rId39"/>
    <p:sldId id="280" r:id="rId40"/>
    <p:sldId id="283"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49" autoAdjust="0"/>
  </p:normalViewPr>
  <p:slideViewPr>
    <p:cSldViewPr snapToGrid="0">
      <p:cViewPr>
        <p:scale>
          <a:sx n="75" d="100"/>
          <a:sy n="75" d="100"/>
        </p:scale>
        <p:origin x="-1483" y="-5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pPr/>
              <a:t>2015/8/22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pPr/>
              <a:t>&lt;#&gt;</a:t>
            </a:fld>
            <a:endParaRPr kumimoji="1" lang="ja-JP" altLang="en-US"/>
          </a:p>
        </p:txBody>
      </p:sp>
    </p:spTree>
    <p:extLst>
      <p:ext uri="{BB962C8B-B14F-4D97-AF65-F5344CB8AC3E}">
        <p14:creationId xmlns:p14="http://schemas.microsoft.com/office/powerpoint/2010/main" xmlns=""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xmlns="" val="6498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25</a:t>
            </a:fld>
            <a:endParaRPr kumimoji="1" lang="ja-JP" altLang="en-US"/>
          </a:p>
        </p:txBody>
      </p:sp>
    </p:spTree>
    <p:extLst>
      <p:ext uri="{BB962C8B-B14F-4D97-AF65-F5344CB8AC3E}">
        <p14:creationId xmlns:p14="http://schemas.microsoft.com/office/powerpoint/2010/main" xmlns="" val="2754438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全体の流れというよりは、トピックの小ネタ集という感じでお話します。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3</a:t>
            </a:fld>
            <a:endParaRPr kumimoji="1" lang="ja-JP" altLang="en-US"/>
          </a:p>
        </p:txBody>
      </p:sp>
    </p:spTree>
    <p:extLst>
      <p:ext uri="{BB962C8B-B14F-4D97-AF65-F5344CB8AC3E}">
        <p14:creationId xmlns:p14="http://schemas.microsoft.com/office/powerpoint/2010/main" xmlns=""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11</a:t>
            </a:fld>
            <a:endParaRPr kumimoji="1" lang="ja-JP" altLang="en-US"/>
          </a:p>
        </p:txBody>
      </p:sp>
    </p:spTree>
    <p:extLst>
      <p:ext uri="{BB962C8B-B14F-4D97-AF65-F5344CB8AC3E}">
        <p14:creationId xmlns:p14="http://schemas.microsoft.com/office/powerpoint/2010/main" xmlns="" val="250459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ちなみに、ランキングは、</a:t>
            </a:r>
            <a:endParaRPr kumimoji="1" lang="en-US" altLang="ja-JP" smtClean="0"/>
          </a:p>
          <a:p>
            <a:r>
              <a:rPr kumimoji="1" lang="en-US" altLang="ja-JP" smtClean="0"/>
              <a:t>1</a:t>
            </a:r>
            <a:r>
              <a:rPr kumimoji="1" lang="ja-JP" altLang="en-US" smtClean="0"/>
              <a:t>位 </a:t>
            </a:r>
            <a:r>
              <a:rPr kumimoji="1" lang="en-US" altLang="ja-JP" smtClean="0"/>
              <a:t>80/tcp (http)</a:t>
            </a:r>
          </a:p>
          <a:p>
            <a:r>
              <a:rPr kumimoji="1" lang="en-US" altLang="ja-JP" smtClean="0"/>
              <a:t>2</a:t>
            </a:r>
            <a:r>
              <a:rPr kumimoji="1" lang="ja-JP" altLang="en-US" smtClean="0"/>
              <a:t>位 </a:t>
            </a:r>
            <a:r>
              <a:rPr kumimoji="1" lang="en-US" altLang="ja-JP" smtClean="0"/>
              <a:t>23/tcp (telnet)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3</a:t>
            </a:r>
            <a:r>
              <a:rPr kumimoji="1" lang="ja-JP" altLang="en-US" smtClean="0"/>
              <a:t>位 </a:t>
            </a:r>
            <a:r>
              <a:rPr kumimoji="1" lang="en-US" altLang="ja-JP" smtClean="0"/>
              <a:t>443/tcp (https)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4</a:t>
            </a:r>
            <a:r>
              <a:rPr kumimoji="1" lang="ja-JP" altLang="en-US" smtClean="0"/>
              <a:t>位 </a:t>
            </a:r>
            <a:r>
              <a:rPr kumimoji="1" lang="en-US" altLang="ja-JP" smtClean="0"/>
              <a:t>21/tcp (ftp)</a:t>
            </a:r>
          </a:p>
          <a:p>
            <a:r>
              <a:rPr kumimoji="1" lang="en-US" altLang="ja-JP" smtClean="0"/>
              <a:t>5</a:t>
            </a:r>
            <a:r>
              <a:rPr kumimoji="1" lang="ja-JP" altLang="en-US" smtClean="0"/>
              <a:t>位 </a:t>
            </a:r>
            <a:r>
              <a:rPr kumimoji="1" lang="en-US" altLang="ja-JP" smtClean="0"/>
              <a:t>22/tcp (ssh)</a:t>
            </a:r>
          </a:p>
          <a:p>
            <a:r>
              <a:rPr kumimoji="1" lang="en-US" altLang="ja-JP" smtClean="0"/>
              <a:t>6</a:t>
            </a:r>
            <a:r>
              <a:rPr kumimoji="1" lang="ja-JP" altLang="en-US" smtClean="0"/>
              <a:t>位 </a:t>
            </a:r>
            <a:r>
              <a:rPr kumimoji="1" lang="en-US" altLang="ja-JP" smtClean="0"/>
              <a:t>25/tcp</a:t>
            </a:r>
            <a:r>
              <a:rPr kumimoji="1" lang="en-US" altLang="ja-JP" baseline="0" smtClean="0"/>
              <a:t> (smtp)</a:t>
            </a:r>
          </a:p>
          <a:p>
            <a:r>
              <a:rPr kumimoji="1" lang="en-US" altLang="ja-JP" baseline="0" smtClean="0"/>
              <a:t>7</a:t>
            </a:r>
            <a:r>
              <a:rPr kumimoji="1" lang="ja-JP" altLang="en-US" baseline="0" smtClean="0"/>
              <a:t>位 </a:t>
            </a:r>
            <a:r>
              <a:rPr kumimoji="1" lang="en-US" altLang="ja-JP" baseline="0" smtClean="0"/>
              <a:t>3389/tcp (rdp)</a:t>
            </a:r>
          </a:p>
          <a:p>
            <a:r>
              <a:rPr kumimoji="1" lang="en-US" altLang="ja-JP" smtClean="0"/>
              <a:t>8</a:t>
            </a:r>
            <a:r>
              <a:rPr kumimoji="1" lang="ja-JP" altLang="en-US" smtClean="0"/>
              <a:t>位 </a:t>
            </a:r>
            <a:r>
              <a:rPr kumimoji="1" lang="en-US" altLang="ja-JP" smtClean="0"/>
              <a:t>110/tcp (pop3)</a:t>
            </a:r>
          </a:p>
          <a:p>
            <a:r>
              <a:rPr kumimoji="1" lang="en-US" altLang="ja-JP" smtClean="0"/>
              <a:t>9</a:t>
            </a:r>
            <a:r>
              <a:rPr kumimoji="1" lang="ja-JP" altLang="en-US" smtClean="0"/>
              <a:t>位 </a:t>
            </a:r>
            <a:r>
              <a:rPr kumimoji="1" lang="en-US" altLang="ja-JP" smtClean="0"/>
              <a:t>445/tcp (smb)</a:t>
            </a:r>
          </a:p>
          <a:p>
            <a:r>
              <a:rPr kumimoji="1" lang="en-US" altLang="ja-JP" smtClean="0"/>
              <a:t>10</a:t>
            </a:r>
            <a:r>
              <a:rPr kumimoji="1" lang="ja-JP" altLang="en-US" smtClean="0"/>
              <a:t>位 </a:t>
            </a:r>
            <a:r>
              <a:rPr kumimoji="1" lang="en-US" altLang="ja-JP" smtClean="0"/>
              <a:t>139/tcp</a:t>
            </a:r>
            <a:r>
              <a:rPr kumimoji="1" lang="en-US" altLang="ja-JP" baseline="0" smtClean="0"/>
              <a:t> (netbios)</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13</a:t>
            </a:fld>
            <a:endParaRPr kumimoji="1" lang="ja-JP" altLang="en-US"/>
          </a:p>
        </p:txBody>
      </p:sp>
    </p:spTree>
    <p:extLst>
      <p:ext uri="{BB962C8B-B14F-4D97-AF65-F5344CB8AC3E}">
        <p14:creationId xmlns:p14="http://schemas.microsoft.com/office/powerpoint/2010/main" xmlns="" val="31051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Nmap</a:t>
            </a:r>
            <a:r>
              <a:rPr kumimoji="1" lang="ja-JP" altLang="en-US" smtClean="0"/>
              <a:t>のガイドブック（いわゆる目ん玉本）に載っている、いかに効率的にスキャンをするか？ というデータです。</a:t>
            </a:r>
            <a:endParaRPr kumimoji="1" lang="en-US" altLang="ja-JP" smtClean="0"/>
          </a:p>
          <a:p>
            <a:r>
              <a:rPr kumimoji="1" lang="en-US" altLang="ja-JP" smtClean="0"/>
              <a:t>2008</a:t>
            </a:r>
            <a:r>
              <a:rPr kumimoji="1" lang="ja-JP" altLang="en-US" smtClean="0"/>
              <a:t>年のものなので現在は細かい数字は違ってくるでしょうが、言いたい結論は変わらないはずです。</a:t>
            </a:r>
            <a:endParaRPr kumimoji="1" lang="en-US" altLang="ja-JP" smtClean="0"/>
          </a:p>
          <a:p>
            <a:endParaRPr kumimoji="1" lang="en-US" altLang="ja-JP" smtClean="0"/>
          </a:p>
          <a:p>
            <a:r>
              <a:rPr kumimoji="1" lang="ja-JP" altLang="en-US" smtClean="0"/>
              <a:t>このグラフは、横軸がスキャンする</a:t>
            </a:r>
            <a:r>
              <a:rPr kumimoji="1" lang="en-US" altLang="ja-JP" smtClean="0"/>
              <a:t>TCP</a:t>
            </a:r>
            <a:r>
              <a:rPr kumimoji="1" lang="ja-JP" altLang="en-US" smtClean="0"/>
              <a:t>のポート数（個数）、縦軸がカバレッジです。（</a:t>
            </a:r>
            <a:r>
              <a:rPr kumimoji="1" lang="en-US" altLang="ja-JP" smtClean="0"/>
              <a:t>Nmap</a:t>
            </a:r>
            <a:r>
              <a:rPr kumimoji="1" lang="ja-JP" altLang="en-US" smtClean="0"/>
              <a:t>本では</a:t>
            </a:r>
            <a:r>
              <a:rPr kumimoji="1" lang="en-US" altLang="ja-JP" smtClean="0"/>
              <a:t>Effectiveness</a:t>
            </a:r>
            <a:r>
              <a:rPr kumimoji="1" lang="ja-JP" altLang="en-US" smtClean="0"/>
              <a:t>という単語を使っていますが、ここではカバレッジとしました）。</a:t>
            </a:r>
            <a:endParaRPr kumimoji="1" lang="en-US" altLang="ja-JP" smtClean="0"/>
          </a:p>
          <a:p>
            <a:r>
              <a:rPr kumimoji="1" lang="ja-JP" altLang="en-US" smtClean="0"/>
              <a:t>ここでいうカバレッジは網羅率、つまり対象ホスト上で開放している全てのポートがスキャンできたときが</a:t>
            </a:r>
            <a:r>
              <a:rPr kumimoji="1" lang="en-US" altLang="ja-JP" smtClean="0"/>
              <a:t>100</a:t>
            </a:r>
            <a:r>
              <a:rPr kumimoji="1" lang="ja-JP" altLang="en-US" smtClean="0"/>
              <a:t>％としたときの、実際にスキャンできるポート数の割合です。</a:t>
            </a:r>
            <a:endParaRPr kumimoji="1" lang="en-US" altLang="ja-JP" smtClean="0"/>
          </a:p>
          <a:p>
            <a:r>
              <a:rPr kumimoji="1" lang="en-US" altLang="ja-JP" smtClean="0"/>
              <a:t>Nmap</a:t>
            </a:r>
            <a:r>
              <a:rPr kumimoji="1" lang="ja-JP" altLang="en-US" smtClean="0"/>
              <a:t>ガイドブックでは、多くのホストをスキャンしてポートごとの存在確率を統計的に計算し、それよりこのようなカバレッジを計算してみせています。</a:t>
            </a:r>
            <a:endParaRPr kumimoji="1" lang="en-US" altLang="ja-JP" smtClean="0"/>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14</a:t>
            </a:fld>
            <a:endParaRPr kumimoji="1" lang="ja-JP" altLang="en-US"/>
          </a:p>
        </p:txBody>
      </p:sp>
    </p:spTree>
    <p:extLst>
      <p:ext uri="{BB962C8B-B14F-4D97-AF65-F5344CB8AC3E}">
        <p14:creationId xmlns:p14="http://schemas.microsoft.com/office/powerpoint/2010/main" xmlns="" val="535652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たとえば、</a:t>
            </a:r>
            <a:r>
              <a:rPr kumimoji="1" lang="en-US" altLang="ja-JP" smtClean="0"/>
              <a:t>50%</a:t>
            </a:r>
            <a:r>
              <a:rPr kumimoji="1" lang="ja-JP" altLang="en-US" smtClean="0"/>
              <a:t>のカバレッジを出すには、</a:t>
            </a:r>
            <a:r>
              <a:rPr kumimoji="1" lang="en-US" altLang="ja-JP" smtClean="0"/>
              <a:t>10</a:t>
            </a:r>
            <a:r>
              <a:rPr kumimoji="1" lang="ja-JP" altLang="en-US" smtClean="0"/>
              <a:t>個のポートをスキャンするだけで良いわけです。</a:t>
            </a:r>
            <a:endParaRPr kumimoji="1" lang="en-US" altLang="ja-JP" smtClean="0"/>
          </a:p>
          <a:p>
            <a:r>
              <a:rPr kumimoji="1" lang="en-US" altLang="ja-JP" smtClean="0"/>
              <a:t>90%</a:t>
            </a:r>
            <a:r>
              <a:rPr kumimoji="1" lang="ja-JP" altLang="en-US" smtClean="0"/>
              <a:t>のカバレッジを出すにも、</a:t>
            </a:r>
            <a:r>
              <a:rPr kumimoji="1" lang="en-US" altLang="ja-JP" smtClean="0"/>
              <a:t>500</a:t>
            </a:r>
            <a:r>
              <a:rPr kumimoji="1" lang="ja-JP" altLang="en-US" smtClean="0"/>
              <a:t>個ちょっとスキャンすれば十分です。このようによく使われるポートは非常に「偏り」がありますから、必要最小限のポートのみに絞ってスキャンしましょう。探査行為が少なければ少ないほど、攻撃が検知される可能性も低くなります。</a:t>
            </a:r>
            <a:endParaRPr kumimoji="1" lang="en-US" altLang="ja-JP" smtClean="0"/>
          </a:p>
          <a:p>
            <a:endParaRPr kumimoji="1" lang="en-US" altLang="ja-JP" smtClean="0"/>
          </a:p>
          <a:p>
            <a:r>
              <a:rPr kumimoji="1" lang="ja-JP" altLang="en-US" smtClean="0"/>
              <a:t>また、</a:t>
            </a:r>
            <a:r>
              <a:rPr kumimoji="1" lang="en-US" altLang="ja-JP" smtClean="0"/>
              <a:t>99%</a:t>
            </a:r>
            <a:r>
              <a:rPr kumimoji="1" lang="ja-JP" altLang="en-US" smtClean="0"/>
              <a:t>のカバレッジを出すには</a:t>
            </a:r>
            <a:r>
              <a:rPr kumimoji="1" lang="en-US" altLang="ja-JP" smtClean="0"/>
              <a:t>3000</a:t>
            </a:r>
            <a:r>
              <a:rPr kumimoji="1" lang="ja-JP" altLang="en-US" smtClean="0"/>
              <a:t>個ちょっとのポートをスキャンすればいいのに、そこからさらにカバレッジ</a:t>
            </a:r>
            <a:r>
              <a:rPr kumimoji="1" lang="en-US" altLang="ja-JP" smtClean="0"/>
              <a:t>100%</a:t>
            </a:r>
            <a:r>
              <a:rPr kumimoji="1" lang="ja-JP" altLang="en-US" smtClean="0"/>
              <a:t>を目指すには、当然のことながら全</a:t>
            </a:r>
            <a:r>
              <a:rPr kumimoji="1" lang="en-US" altLang="ja-JP" smtClean="0"/>
              <a:t>TCP</a:t>
            </a:r>
            <a:r>
              <a:rPr kumimoji="1" lang="ja-JP" altLang="en-US" smtClean="0"/>
              <a:t>ポート</a:t>
            </a:r>
            <a:r>
              <a:rPr kumimoji="1" lang="en-US" altLang="ja-JP" smtClean="0"/>
              <a:t>(0-65535)</a:t>
            </a:r>
            <a:r>
              <a:rPr kumimoji="1" lang="ja-JP" altLang="en-US" smtClean="0"/>
              <a:t>の</a:t>
            </a:r>
            <a:r>
              <a:rPr kumimoji="1" lang="en-US" altLang="ja-JP" smtClean="0"/>
              <a:t>65536</a:t>
            </a:r>
            <a:r>
              <a:rPr kumimoji="1" lang="ja-JP" altLang="en-US" smtClean="0"/>
              <a:t>個をスキャンしなければいけません。</a:t>
            </a:r>
            <a:endParaRPr kumimoji="1" lang="en-US" altLang="ja-JP" smtClean="0"/>
          </a:p>
          <a:p>
            <a:r>
              <a:rPr kumimoji="1" lang="ja-JP" altLang="en-US" smtClean="0"/>
              <a:t>ここから、全ポートのスキャンはいかに非効率的であるかが分かります。</a:t>
            </a:r>
            <a:r>
              <a:rPr kumimoji="1" lang="en-US" altLang="ja-JP" smtClean="0"/>
              <a:t>--top-ports</a:t>
            </a:r>
            <a:r>
              <a:rPr kumimoji="1" lang="ja-JP" altLang="en-US" smtClean="0"/>
              <a:t>を積極的に使って、最小限のスキャンで攻撃しましょう（するなよ）。</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15</a:t>
            </a:fld>
            <a:endParaRPr kumimoji="1" lang="ja-JP" altLang="en-US"/>
          </a:p>
        </p:txBody>
      </p:sp>
    </p:spTree>
    <p:extLst>
      <p:ext uri="{BB962C8B-B14F-4D97-AF65-F5344CB8AC3E}">
        <p14:creationId xmlns:p14="http://schemas.microsoft.com/office/powerpoint/2010/main" xmlns="" val="220029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20</a:t>
            </a:fld>
            <a:endParaRPr kumimoji="1" lang="ja-JP" altLang="en-US"/>
          </a:p>
        </p:txBody>
      </p:sp>
    </p:spTree>
    <p:extLst>
      <p:ext uri="{BB962C8B-B14F-4D97-AF65-F5344CB8AC3E}">
        <p14:creationId xmlns:p14="http://schemas.microsoft.com/office/powerpoint/2010/main" xmlns="" val="1645015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21</a:t>
            </a:fld>
            <a:endParaRPr kumimoji="1" lang="ja-JP" altLang="en-US"/>
          </a:p>
        </p:txBody>
      </p:sp>
    </p:spTree>
    <p:extLst>
      <p:ext uri="{BB962C8B-B14F-4D97-AF65-F5344CB8AC3E}">
        <p14:creationId xmlns:p14="http://schemas.microsoft.com/office/powerpoint/2010/main" xmlns="" val="408889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pPr/>
              <a:t>24</a:t>
            </a:fld>
            <a:endParaRPr kumimoji="1" lang="ja-JP" altLang="en-US"/>
          </a:p>
        </p:txBody>
      </p:sp>
    </p:spTree>
    <p:extLst>
      <p:ext uri="{BB962C8B-B14F-4D97-AF65-F5344CB8AC3E}">
        <p14:creationId xmlns:p14="http://schemas.microsoft.com/office/powerpoint/2010/main" xmlns="" val="132213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pPr/>
              <a:t>2015/8/22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pPr/>
              <a:t>2015/8/22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pPr/>
              <a:t>&lt;#&gt;</a:t>
            </a:fld>
            <a:endParaRPr kumimoji="1" lang="ja-JP" altLang="en-US"/>
          </a:p>
        </p:txBody>
      </p:sp>
    </p:spTree>
    <p:extLst>
      <p:ext uri="{BB962C8B-B14F-4D97-AF65-F5344CB8AC3E}">
        <p14:creationId xmlns:p14="http://schemas.microsoft.com/office/powerpoint/2010/main" xmlns=""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4565052" cy="1200329"/>
          </a:xfrm>
          <a:prstGeom prst="rect">
            <a:avLst/>
          </a:prstGeom>
          <a:solidFill>
            <a:schemeClr val="bg1">
              <a:alpha val="70000"/>
            </a:schemeClr>
          </a:solidFill>
        </p:spPr>
        <p:txBody>
          <a:bodyPr wrap="square" rtlCol="0">
            <a:spAutoFit/>
          </a:bodyPr>
          <a:lstStyle/>
          <a:p>
            <a:r>
              <a:rPr lang="ja-JP" altLang="en-US" sz="3600">
                <a:latin typeface="メイリオ"/>
                <a:ea typeface="メイリオ"/>
                <a:cs typeface="メイリオ"/>
              </a:rPr>
              <a:t>攻撃</a:t>
            </a:r>
            <a:r>
              <a:rPr lang="ja-JP" altLang="en-US" sz="3600" smtClean="0">
                <a:latin typeface="メイリオ"/>
                <a:ea typeface="メイリオ"/>
                <a:cs typeface="メイリオ"/>
              </a:rPr>
              <a:t>を「隠す」、</a:t>
            </a:r>
            <a:endParaRPr lang="en-US" altLang="ja-JP" sz="3600" smtClean="0">
              <a:latin typeface="メイリオ"/>
              <a:ea typeface="メイリオ"/>
              <a:cs typeface="メイリオ"/>
            </a:endParaRPr>
          </a:p>
          <a:p>
            <a:r>
              <a:rPr kumimoji="1" lang="ja-JP" altLang="en-US" sz="3600" smtClean="0">
                <a:latin typeface="メイリオ"/>
                <a:ea typeface="メイリオ"/>
                <a:cs typeface="メイリオ"/>
              </a:rPr>
              <a:t>攻撃から「隠れる」</a:t>
            </a:r>
            <a:endParaRPr kumimoji="1" lang="ja-JP" altLang="en-US" sz="3600">
              <a:latin typeface="メイリオ"/>
              <a:ea typeface="メイリオ"/>
              <a:cs typeface="メイリオ"/>
            </a:endParaRPr>
          </a:p>
        </p:txBody>
      </p:sp>
      <p:sp>
        <p:nvSpPr>
          <p:cNvPr id="6" name="テキスト ボックス 5"/>
          <p:cNvSpPr txBox="1"/>
          <p:nvPr/>
        </p:nvSpPr>
        <p:spPr>
          <a:xfrm>
            <a:off x="142240" y="5019232"/>
            <a:ext cx="3277033"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xmlns=""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xmlns="" val="2279140518"/>
              </p:ext>
            </p:extLst>
          </p:nvPr>
        </p:nvGraphicFramePr>
        <p:xfrm>
          <a:off x="1489494" y="1906347"/>
          <a:ext cx="6921260" cy="4480560"/>
        </p:xfrm>
        <a:graphic>
          <a:graphicData uri="http://schemas.openxmlformats.org/drawingml/2006/table">
            <a:tbl>
              <a:tblPr firstRow="1" bandRow="1">
                <a:tableStyleId>{5C22544A-7EE6-4342-B048-85BDC9FD1C3A}</a:tableStyleId>
              </a:tblPr>
              <a:tblGrid>
                <a:gridCol w="1935192"/>
                <a:gridCol w="4986068"/>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4235" y="2350544"/>
            <a:ext cx="1281652"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xmlns="" val="3333878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949570" y="4979917"/>
            <a:ext cx="6564702"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800" smtClean="0">
                <a:solidFill>
                  <a:schemeClr val="accent2">
                    <a:lumMod val="20000"/>
                    <a:lumOff val="80000"/>
                  </a:schemeClr>
                </a:solidFill>
                <a:latin typeface="Helvetica"/>
                <a:cs typeface="Helvetica"/>
              </a:rPr>
              <a:t>1</a:t>
            </a:r>
            <a:r>
              <a:rPr kumimoji="1" lang="ja-JP" altLang="en-US" sz="2800" smtClean="0">
                <a:solidFill>
                  <a:schemeClr val="accent2">
                    <a:lumMod val="20000"/>
                    <a:lumOff val="80000"/>
                  </a:schemeClr>
                </a:solidFill>
                <a:latin typeface="Helvetica"/>
                <a:cs typeface="Helvetica"/>
              </a:rPr>
              <a:t>つの</a:t>
            </a:r>
            <a:r>
              <a:rPr kumimoji="1" lang="en-US" altLang="ja-JP" sz="2800" smtClean="0">
                <a:solidFill>
                  <a:schemeClr val="accent2">
                    <a:lumMod val="20000"/>
                    <a:lumOff val="80000"/>
                  </a:schemeClr>
                </a:solidFill>
                <a:latin typeface="Helvetica"/>
                <a:cs typeface="Helvetica"/>
              </a:rPr>
              <a:t>TCP</a:t>
            </a:r>
            <a:r>
              <a:rPr kumimoji="1" lang="ja-JP" altLang="en-US" sz="2800" smtClean="0">
                <a:solidFill>
                  <a:schemeClr val="accent2">
                    <a:lumMod val="20000"/>
                    <a:lumOff val="80000"/>
                  </a:schemeClr>
                </a:solidFill>
                <a:latin typeface="Helvetica"/>
                <a:cs typeface="Helvetica"/>
              </a:rPr>
              <a:t>ポートをスキャンする</a:t>
            </a:r>
            <a:r>
              <a:rPr lang="ja-JP" altLang="en-US" sz="2800" smtClean="0">
                <a:solidFill>
                  <a:schemeClr val="accent2">
                    <a:lumMod val="20000"/>
                    <a:lumOff val="80000"/>
                  </a:schemeClr>
                </a:solidFill>
                <a:latin typeface="Helvetica"/>
                <a:cs typeface="Helvetica"/>
              </a:rPr>
              <a:t>の</a:t>
            </a:r>
            <a:r>
              <a:rPr kumimoji="1" lang="ja-JP" altLang="en-US" sz="2800" smtClean="0">
                <a:solidFill>
                  <a:schemeClr val="accent2">
                    <a:lumMod val="20000"/>
                    <a:lumOff val="80000"/>
                  </a:schemeClr>
                </a:solidFill>
                <a:latin typeface="Helvetica"/>
                <a:cs typeface="Helvetica"/>
              </a:rPr>
              <a:t>に</a:t>
            </a:r>
            <a:r>
              <a:rPr kumimoji="1" lang="en-US" altLang="ja-JP" sz="2800" smtClean="0">
                <a:solidFill>
                  <a:schemeClr val="accent2">
                    <a:lumMod val="20000"/>
                    <a:lumOff val="80000"/>
                  </a:schemeClr>
                </a:solidFill>
                <a:latin typeface="Helvetica"/>
                <a:cs typeface="Helvetica"/>
              </a:rPr>
              <a:t>5</a:t>
            </a:r>
            <a:r>
              <a:rPr kumimoji="1" lang="ja-JP" altLang="en-US" sz="2800" smtClean="0">
                <a:solidFill>
                  <a:schemeClr val="accent2">
                    <a:lumMod val="20000"/>
                    <a:lumOff val="80000"/>
                  </a:schemeClr>
                </a:solidFill>
                <a:latin typeface="Helvetica"/>
                <a:cs typeface="Helvetica"/>
              </a:rPr>
              <a:t>分</a:t>
            </a:r>
            <a:endParaRPr kumimoji="1" lang="ja-JP" altLang="en-US" sz="28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xmlns="" val="1447535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740972" y="790579"/>
            <a:ext cx="6140549" cy="1600438"/>
          </a:xfrm>
          <a:prstGeom prst="rect">
            <a:avLst/>
          </a:prstGeom>
          <a:noFill/>
        </p:spPr>
        <p:txBody>
          <a:bodyPr wrap="square" rtlCol="0">
            <a:spAutoFit/>
          </a:bodyPr>
          <a:lstStyle/>
          <a:p>
            <a:r>
              <a:rPr kumimoji="1" lang="en-US" altLang="ja-JP" sz="5400" smtClean="0">
                <a:ln>
                  <a:solidFill>
                    <a:schemeClr val="bg1">
                      <a:lumMod val="50000"/>
                    </a:schemeClr>
                  </a:solidFill>
                </a:ln>
                <a:solidFill>
                  <a:schemeClr val="accent2">
                    <a:lumMod val="50000"/>
                  </a:schemeClr>
                </a:solidFill>
                <a:latin typeface="Tahoma" panose="020B0604030504040204" pitchFamily="34" charset="0"/>
                <a:cs typeface="Tahoma" panose="020B0604030504040204" pitchFamily="34" charset="0"/>
              </a:rPr>
              <a:t>Minimize</a:t>
            </a:r>
            <a:r>
              <a:rPr kumimoji="1" lang="en-US" altLang="ja-JP" sz="4400" smtClean="0">
                <a:ln>
                  <a:solidFill>
                    <a:schemeClr val="bg1">
                      <a:lumMod val="50000"/>
                    </a:schemeClr>
                  </a:solidFill>
                </a:ln>
                <a:latin typeface="Tahoma" panose="020B0604030504040204" pitchFamily="34" charset="0"/>
                <a:cs typeface="Tahoma" panose="020B0604030504040204" pitchFamily="34" charset="0"/>
              </a:rPr>
              <a:t> the number of ports to scan.</a:t>
            </a:r>
            <a:endParaRPr kumimoji="1" lang="ja-JP" altLang="en-US" sz="4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1278200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4285" y="132214"/>
            <a:ext cx="8488393" cy="885704"/>
          </a:xfrm>
        </p:spPr>
        <p:txBody>
          <a:bodyPr>
            <a:normAutofit fontScale="90000"/>
          </a:bodyPr>
          <a:lstStyle/>
          <a:p>
            <a:r>
              <a:rPr lang="ja-JP" altLang="en-US" smtClean="0"/>
              <a:t>よくある上位</a:t>
            </a:r>
            <a:r>
              <a:rPr lang="en-US" altLang="ja-JP" smtClean="0"/>
              <a:t>10</a:t>
            </a:r>
            <a:r>
              <a:rPr lang="ja-JP" altLang="en-US" smtClean="0"/>
              <a:t>ポートのみスキャン</a:t>
            </a:r>
            <a:endParaRPr kumimoji="1" lang="ja-JP" altLang="en-US"/>
          </a:p>
        </p:txBody>
      </p:sp>
      <p:sp>
        <p:nvSpPr>
          <p:cNvPr id="4" name="正方形/長方形 3"/>
          <p:cNvSpPr/>
          <p:nvPr/>
        </p:nvSpPr>
        <p:spPr>
          <a:xfrm>
            <a:off x="224286" y="957532"/>
            <a:ext cx="7746522" cy="576244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nmap </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-n </a:t>
            </a:r>
            <a:r>
              <a:rPr lang="en-US" altLang="ja-JP" sz="2400" b="1" smtClean="0">
                <a:solidFill>
                  <a:schemeClr val="accent2">
                    <a:lumMod val="20000"/>
                    <a:lumOff val="80000"/>
                  </a:schemeClr>
                </a:solidFill>
                <a:latin typeface="Consolas" panose="020B0609020204030204" pitchFamily="49" charset="0"/>
                <a:cs typeface="Consolas" panose="020B0609020204030204" pitchFamily="49" charset="0"/>
              </a:rPr>
              <a:t>--</a:t>
            </a:r>
            <a:r>
              <a:rPr lang="en-US" altLang="ja-JP" sz="2400" b="1">
                <a:solidFill>
                  <a:schemeClr val="accent2">
                    <a:lumMod val="20000"/>
                    <a:lumOff val="80000"/>
                  </a:schemeClr>
                </a:solidFill>
                <a:latin typeface="Consolas" panose="020B0609020204030204" pitchFamily="49" charset="0"/>
                <a:cs typeface="Consolas" panose="020B0609020204030204" pitchFamily="49" charset="0"/>
              </a:rPr>
              <a:t>top-ports 10 192.168.2.66</a:t>
            </a:r>
          </a:p>
          <a:p>
            <a:r>
              <a:rPr lang="en-US" altLang="ja-JP" sz="2400" smtClean="0">
                <a:latin typeface="Consolas" panose="020B0609020204030204" pitchFamily="49" charset="0"/>
                <a:cs typeface="Consolas" panose="020B0609020204030204" pitchFamily="49" charset="0"/>
              </a:rPr>
              <a:t>......(</a:t>
            </a:r>
            <a:r>
              <a:rPr lang="ja-JP" altLang="en-US" sz="2400" smtClean="0">
                <a:latin typeface="Consolas" panose="020B0609020204030204" pitchFamily="49" charset="0"/>
                <a:cs typeface="Consolas" panose="020B0609020204030204" pitchFamily="49" charset="0"/>
              </a:rPr>
              <a:t>省略</a:t>
            </a:r>
            <a:r>
              <a:rPr lang="en-US" altLang="ja-JP" sz="2400" smtClean="0">
                <a:latin typeface="Consolas" panose="020B0609020204030204" pitchFamily="49" charset="0"/>
                <a:cs typeface="Consolas" panose="020B0609020204030204" pitchFamily="49" charset="0"/>
              </a:rPr>
              <a:t>).....</a:t>
            </a:r>
          </a:p>
          <a:p>
            <a:r>
              <a:rPr lang="en-US" altLang="ja-JP" sz="2400" smtClean="0">
                <a:latin typeface="Consolas" panose="020B0609020204030204" pitchFamily="49" charset="0"/>
                <a:cs typeface="Consolas" panose="020B0609020204030204" pitchFamily="49" charset="0"/>
              </a:rPr>
              <a:t>Host </a:t>
            </a:r>
            <a:r>
              <a:rPr lang="en-US" altLang="ja-JP" sz="2400">
                <a:latin typeface="Consolas" panose="020B0609020204030204" pitchFamily="49" charset="0"/>
                <a:cs typeface="Consolas" panose="020B0609020204030204" pitchFamily="49" charset="0"/>
              </a:rPr>
              <a:t>is up (0.00014s latency).</a:t>
            </a:r>
          </a:p>
          <a:p>
            <a:r>
              <a:rPr lang="en-US" altLang="ja-JP" sz="2400">
                <a:latin typeface="Consolas" panose="020B0609020204030204" pitchFamily="49" charset="0"/>
                <a:cs typeface="Consolas" panose="020B0609020204030204" pitchFamily="49" charset="0"/>
              </a:rPr>
              <a:t>PORT     STATE    SERVICE</a:t>
            </a:r>
          </a:p>
          <a:p>
            <a:r>
              <a:rPr lang="en-US" altLang="ja-JP" sz="2400">
                <a:latin typeface="Consolas" panose="020B0609020204030204" pitchFamily="49" charset="0"/>
                <a:cs typeface="Consolas" panose="020B0609020204030204" pitchFamily="49" charset="0"/>
              </a:rPr>
              <a:t>21/tcp   filtered ftp</a:t>
            </a:r>
          </a:p>
          <a:p>
            <a:r>
              <a:rPr lang="en-US" altLang="ja-JP" sz="2400">
                <a:latin typeface="Consolas" panose="020B0609020204030204" pitchFamily="49" charset="0"/>
                <a:cs typeface="Consolas" panose="020B0609020204030204" pitchFamily="49" charset="0"/>
              </a:rPr>
              <a:t>22/tcp   closed   ssh</a:t>
            </a:r>
          </a:p>
          <a:p>
            <a:r>
              <a:rPr lang="en-US" altLang="ja-JP" sz="2400">
                <a:latin typeface="Consolas" panose="020B0609020204030204" pitchFamily="49" charset="0"/>
                <a:cs typeface="Consolas" panose="020B0609020204030204" pitchFamily="49" charset="0"/>
              </a:rPr>
              <a:t>23/tcp   filtered telnet</a:t>
            </a:r>
          </a:p>
          <a:p>
            <a:r>
              <a:rPr lang="en-US" altLang="ja-JP" sz="2400">
                <a:latin typeface="Consolas" panose="020B0609020204030204" pitchFamily="49" charset="0"/>
                <a:cs typeface="Consolas" panose="020B0609020204030204" pitchFamily="49" charset="0"/>
              </a:rPr>
              <a:t>25/tcp   filtered smtp</a:t>
            </a:r>
          </a:p>
          <a:p>
            <a:r>
              <a:rPr lang="en-US" altLang="ja-JP" sz="2400">
                <a:latin typeface="Consolas" panose="020B0609020204030204" pitchFamily="49" charset="0"/>
                <a:cs typeface="Consolas" panose="020B0609020204030204" pitchFamily="49" charset="0"/>
              </a:rPr>
              <a:t>80/tcp   filtered http</a:t>
            </a:r>
          </a:p>
          <a:p>
            <a:r>
              <a:rPr lang="en-US" altLang="ja-JP" sz="2400">
                <a:latin typeface="Consolas" panose="020B0609020204030204" pitchFamily="49" charset="0"/>
                <a:cs typeface="Consolas" panose="020B0609020204030204" pitchFamily="49" charset="0"/>
              </a:rPr>
              <a:t>110/tcp  filtered pop3</a:t>
            </a:r>
          </a:p>
          <a:p>
            <a:r>
              <a:rPr lang="en-US" altLang="ja-JP" sz="2400">
                <a:latin typeface="Consolas" panose="020B0609020204030204" pitchFamily="49" charset="0"/>
                <a:cs typeface="Consolas" panose="020B0609020204030204" pitchFamily="49" charset="0"/>
              </a:rPr>
              <a:t>139/tcp  filtered netbios-ssn</a:t>
            </a:r>
          </a:p>
          <a:p>
            <a:r>
              <a:rPr lang="en-US" altLang="ja-JP" sz="2400">
                <a:latin typeface="Consolas" panose="020B0609020204030204" pitchFamily="49" charset="0"/>
                <a:cs typeface="Consolas" panose="020B0609020204030204" pitchFamily="49" charset="0"/>
              </a:rPr>
              <a:t>443/tcp  filtered https</a:t>
            </a:r>
          </a:p>
          <a:p>
            <a:r>
              <a:rPr lang="en-US" altLang="ja-JP" sz="2400">
                <a:latin typeface="Consolas" panose="020B0609020204030204" pitchFamily="49" charset="0"/>
                <a:cs typeface="Consolas" panose="020B0609020204030204" pitchFamily="49" charset="0"/>
              </a:rPr>
              <a:t>445/tcp  filtered microsoft-ds</a:t>
            </a:r>
          </a:p>
          <a:p>
            <a:r>
              <a:rPr lang="en-US" altLang="ja-JP" sz="2400">
                <a:latin typeface="Consolas" panose="020B0609020204030204" pitchFamily="49" charset="0"/>
                <a:cs typeface="Consolas" panose="020B0609020204030204" pitchFamily="49" charset="0"/>
              </a:rPr>
              <a:t>3389/tcp filtered ms-wbt-server</a:t>
            </a:r>
          </a:p>
          <a:p>
            <a:r>
              <a:rPr lang="en-US" altLang="ja-JP" sz="2400">
                <a:latin typeface="Consolas" panose="020B0609020204030204" pitchFamily="49" charset="0"/>
                <a:cs typeface="Consolas" panose="020B0609020204030204" pitchFamily="49" charset="0"/>
              </a:rPr>
              <a:t>MAC Address: 00:0C:29:8D:99:C1 (VMware</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3838753" y="1506675"/>
            <a:ext cx="4977443" cy="673122"/>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200" b="1" smtClean="0">
                <a:solidFill>
                  <a:schemeClr val="accent2">
                    <a:lumMod val="20000"/>
                    <a:lumOff val="80000"/>
                  </a:schemeClr>
                </a:solidFill>
                <a:latin typeface="Consolas" panose="020B0609020204030204" pitchFamily="49" charset="0"/>
                <a:cs typeface="Consolas" panose="020B0609020204030204" pitchFamily="49" charset="0"/>
              </a:rPr>
              <a:t> --top-ports &lt;number&gt;</a:t>
            </a:r>
            <a:endParaRPr kumimoji="1" lang="ja-JP" altLang="en-US" sz="32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1570198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04578" y="6242181"/>
            <a:ext cx="732384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ext uri="{D42A27DB-BD31-4B8C-83A1-F6EECF244321}">
                <p14:modId xmlns:p14="http://schemas.microsoft.com/office/powerpoint/2010/main" xmlns="" val="4290637992"/>
              </p:ext>
            </p:extLst>
          </p:nvPr>
        </p:nvGraphicFramePr>
        <p:xfrm>
          <a:off x="4848514" y="1394614"/>
          <a:ext cx="3605021"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86972"/>
                <a:gridCol w="2118049"/>
              </a:tblGrid>
              <a:tr h="370840">
                <a:tc>
                  <a:txBody>
                    <a:bodyPr/>
                    <a:lstStyle/>
                    <a:p>
                      <a:pPr algn="ctr"/>
                      <a:r>
                        <a:rPr kumimoji="1" lang="ja-JP" altLang="en-US" sz="2000" smtClean="0"/>
                        <a:t>カバレッジ</a:t>
                      </a:r>
                      <a:endParaRPr kumimoji="1" lang="ja-JP" altLang="en-US" sz="2000"/>
                    </a:p>
                  </a:txBody>
                  <a:tcPr anchor="ctr"/>
                </a:tc>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r>
              <a:tr h="370840">
                <a:tc>
                  <a:txBody>
                    <a:bodyPr/>
                    <a:lstStyle/>
                    <a:p>
                      <a:pPr algn="ctr"/>
                      <a:r>
                        <a:rPr kumimoji="1" lang="en-US" altLang="ja-JP" sz="2000" smtClean="0"/>
                        <a:t>50%</a:t>
                      </a:r>
                      <a:endParaRPr kumimoji="1" lang="ja-JP" altLang="en-US" sz="2000"/>
                    </a:p>
                  </a:txBody>
                  <a:tcPr/>
                </a:tc>
                <a:tc>
                  <a:txBody>
                    <a:bodyPr/>
                    <a:lstStyle/>
                    <a:p>
                      <a:pPr algn="ctr"/>
                      <a:r>
                        <a:rPr kumimoji="1" lang="en-US" altLang="ja-JP" sz="2000" smtClean="0"/>
                        <a:t>10</a:t>
                      </a:r>
                      <a:endParaRPr kumimoji="1" lang="ja-JP" altLang="en-US" sz="2000"/>
                    </a:p>
                  </a:txBody>
                  <a:tcPr/>
                </a:tc>
              </a:tr>
              <a:tr h="370840">
                <a:tc>
                  <a:txBody>
                    <a:bodyPr/>
                    <a:lstStyle/>
                    <a:p>
                      <a:pPr algn="ctr"/>
                      <a:r>
                        <a:rPr kumimoji="1" lang="en-US" altLang="ja-JP" sz="2000" smtClean="0"/>
                        <a:t>70%</a:t>
                      </a:r>
                      <a:endParaRPr kumimoji="1" lang="ja-JP" altLang="en-US" sz="2000"/>
                    </a:p>
                  </a:txBody>
                  <a:tcPr/>
                </a:tc>
                <a:tc>
                  <a:txBody>
                    <a:bodyPr/>
                    <a:lstStyle/>
                    <a:p>
                      <a:pPr algn="ctr"/>
                      <a:r>
                        <a:rPr kumimoji="1" lang="en-US" altLang="ja-JP" sz="2000" smtClean="0"/>
                        <a:t>44</a:t>
                      </a:r>
                      <a:endParaRPr kumimoji="1" lang="ja-JP" altLang="en-US" sz="2000"/>
                    </a:p>
                  </a:txBody>
                  <a:tcPr/>
                </a:tc>
              </a:tr>
              <a:tr h="370840">
                <a:tc>
                  <a:txBody>
                    <a:bodyPr/>
                    <a:lstStyle/>
                    <a:p>
                      <a:pPr algn="ctr"/>
                      <a:r>
                        <a:rPr kumimoji="1" lang="en-US" altLang="ja-JP" sz="2000" smtClean="0"/>
                        <a:t>80%</a:t>
                      </a:r>
                      <a:endParaRPr kumimoji="1" lang="ja-JP" altLang="en-US" sz="2000"/>
                    </a:p>
                  </a:txBody>
                  <a:tcPr/>
                </a:tc>
                <a:tc>
                  <a:txBody>
                    <a:bodyPr/>
                    <a:lstStyle/>
                    <a:p>
                      <a:pPr algn="ctr"/>
                      <a:r>
                        <a:rPr kumimoji="1" lang="en-US" altLang="ja-JP" sz="2000" smtClean="0"/>
                        <a:t>122</a:t>
                      </a:r>
                      <a:endParaRPr kumimoji="1" lang="ja-JP" altLang="en-US" sz="2000"/>
                    </a:p>
                  </a:txBody>
                  <a:tcPr/>
                </a:tc>
              </a:tr>
              <a:tr h="370840">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99%</a:t>
                      </a:r>
                      <a:endParaRPr kumimoji="1" lang="ja-JP" altLang="en-US" sz="2000"/>
                    </a:p>
                  </a:txBody>
                  <a:tcPr/>
                </a:tc>
                <a:tc>
                  <a:txBody>
                    <a:bodyPr/>
                    <a:lstStyle/>
                    <a:p>
                      <a:pPr algn="ctr"/>
                      <a:r>
                        <a:rPr kumimoji="1" lang="en-US" altLang="ja-JP" sz="2000" smtClean="0"/>
                        <a:t>3328</a:t>
                      </a:r>
                      <a:endParaRPr kumimoji="1" lang="ja-JP" altLang="en-US" sz="2000"/>
                    </a:p>
                  </a:txBody>
                  <a:tcPr/>
                </a:tc>
              </a:tr>
              <a:tr h="370840">
                <a:tc>
                  <a:txBody>
                    <a:bodyPr/>
                    <a:lstStyle/>
                    <a:p>
                      <a:pPr algn="ctr"/>
                      <a:r>
                        <a:rPr kumimoji="1" lang="en-US" altLang="ja-JP" sz="2000" smtClean="0"/>
                        <a:t>100%</a:t>
                      </a:r>
                      <a:endParaRPr kumimoji="1" lang="ja-JP" altLang="en-US" sz="2000"/>
                    </a:p>
                  </a:txBody>
                  <a:tcPr/>
                </a:tc>
                <a:tc>
                  <a:txBody>
                    <a:bodyPr/>
                    <a:lstStyle/>
                    <a:p>
                      <a:pPr algn="ctr"/>
                      <a:r>
                        <a:rPr kumimoji="1" lang="en-US" altLang="ja-JP" sz="2000" smtClean="0"/>
                        <a:t>65536</a:t>
                      </a:r>
                      <a:endParaRPr kumimoji="1" lang="ja-JP" altLang="en-US" sz="2000"/>
                    </a:p>
                  </a:txBody>
                  <a:tcPr/>
                </a:tc>
              </a:tr>
            </a:tbl>
          </a:graphicData>
        </a:graphic>
      </p:graphicFrame>
    </p:spTree>
    <p:extLst>
      <p:ext uri="{BB962C8B-B14F-4D97-AF65-F5344CB8AC3E}">
        <p14:creationId xmlns:p14="http://schemas.microsoft.com/office/powerpoint/2010/main" xmlns="" val="3193422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cstate="print"/>
          <a:stretch>
            <a:fillRect/>
          </a:stretch>
        </p:blipFill>
        <p:spPr>
          <a:xfrm>
            <a:off x="0" y="-1"/>
            <a:ext cx="9161610" cy="6046237"/>
          </a:xfrm>
          <a:prstGeom prst="rect">
            <a:avLst/>
          </a:prstGeom>
        </p:spPr>
      </p:pic>
      <p:sp>
        <p:nvSpPr>
          <p:cNvPr id="11" name="正方形/長方形 10"/>
          <p:cNvSpPr/>
          <p:nvPr/>
        </p:nvSpPr>
        <p:spPr>
          <a:xfrm>
            <a:off x="1793706" y="6242181"/>
            <a:ext cx="7212438" cy="369332"/>
          </a:xfrm>
          <a:prstGeom prst="rect">
            <a:avLst/>
          </a:prstGeom>
        </p:spPr>
        <p:txBody>
          <a:bodyPr wrap="square">
            <a:spAutoFit/>
          </a:bodyPr>
          <a:lstStyle/>
          <a:p>
            <a:r>
              <a:rPr lang="ja-JP" altLang="en-US" smtClean="0"/>
              <a:t>「NMAP </a:t>
            </a:r>
            <a:r>
              <a:rPr lang="ja-JP" altLang="en-US"/>
              <a:t>NETWORK </a:t>
            </a:r>
            <a:r>
              <a:rPr lang="ja-JP" altLang="en-US" smtClean="0"/>
              <a:t>SCANNING」, </a:t>
            </a:r>
            <a:r>
              <a:rPr lang="ja-JP" altLang="en-US"/>
              <a:t>Gordon "Fyodor" Lyon (2008</a:t>
            </a:r>
            <a:r>
              <a:rPr lang="ja-JP" altLang="en-US" smtClean="0"/>
              <a:t>) より引用</a:t>
            </a:r>
            <a:endParaRPr lang="ja-JP" altLang="en-US"/>
          </a:p>
        </p:txBody>
      </p:sp>
      <p:graphicFrame>
        <p:nvGraphicFramePr>
          <p:cNvPr id="4" name="表 3"/>
          <p:cNvGraphicFramePr>
            <a:graphicFrameLocks noGrp="1"/>
          </p:cNvGraphicFramePr>
          <p:nvPr>
            <p:extLst/>
          </p:nvPr>
        </p:nvGraphicFramePr>
        <p:xfrm>
          <a:off x="4848514" y="1394614"/>
          <a:ext cx="3605021" cy="3078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486972"/>
                <a:gridCol w="2118049"/>
              </a:tblGrid>
              <a:tr h="370840">
                <a:tc>
                  <a:txBody>
                    <a:bodyPr/>
                    <a:lstStyle/>
                    <a:p>
                      <a:pPr algn="ctr"/>
                      <a:r>
                        <a:rPr kumimoji="1" lang="ja-JP" altLang="en-US" sz="2000" smtClean="0"/>
                        <a:t>カバレッジ</a:t>
                      </a:r>
                      <a:endParaRPr kumimoji="1" lang="ja-JP" altLang="en-US" sz="2000"/>
                    </a:p>
                  </a:txBody>
                  <a:tcPr anchor="ctr"/>
                </a:tc>
                <a:tc>
                  <a:txBody>
                    <a:bodyPr/>
                    <a:lstStyle/>
                    <a:p>
                      <a:pPr algn="ctr"/>
                      <a:r>
                        <a:rPr kumimoji="1" lang="ja-JP" altLang="en-US" sz="2000" smtClean="0"/>
                        <a:t>スキャンする</a:t>
                      </a:r>
                      <a:endParaRPr kumimoji="1" lang="en-US" altLang="ja-JP" sz="2000" smtClean="0"/>
                    </a:p>
                    <a:p>
                      <a:pPr algn="ctr"/>
                      <a:r>
                        <a:rPr kumimoji="1" lang="en-US" altLang="ja-JP" sz="2000" smtClean="0"/>
                        <a:t>TCP</a:t>
                      </a:r>
                      <a:r>
                        <a:rPr kumimoji="1" lang="ja-JP" altLang="en-US" sz="2000" smtClean="0"/>
                        <a:t>ポート数</a:t>
                      </a:r>
                      <a:endParaRPr kumimoji="1" lang="ja-JP" altLang="en-US" sz="2000"/>
                    </a:p>
                  </a:txBody>
                  <a:tcPr/>
                </a:tc>
              </a:tr>
              <a:tr h="370840">
                <a:tc>
                  <a:txBody>
                    <a:bodyPr/>
                    <a:lstStyle/>
                    <a:p>
                      <a:pPr algn="ctr"/>
                      <a:r>
                        <a:rPr kumimoji="1" lang="en-US" altLang="ja-JP" sz="2000" smtClean="0"/>
                        <a:t>50%</a:t>
                      </a:r>
                      <a:endParaRPr kumimoji="1" lang="ja-JP" altLang="en-US" sz="2000"/>
                    </a:p>
                  </a:txBody>
                  <a:tcPr/>
                </a:tc>
                <a:tc>
                  <a:txBody>
                    <a:bodyPr/>
                    <a:lstStyle/>
                    <a:p>
                      <a:pPr algn="ctr"/>
                      <a:r>
                        <a:rPr kumimoji="1" lang="en-US" altLang="ja-JP" sz="2000" smtClean="0"/>
                        <a:t>10</a:t>
                      </a:r>
                      <a:endParaRPr kumimoji="1" lang="ja-JP" altLang="en-US" sz="2000"/>
                    </a:p>
                  </a:txBody>
                  <a:tcPr/>
                </a:tc>
              </a:tr>
              <a:tr h="370840">
                <a:tc>
                  <a:txBody>
                    <a:bodyPr/>
                    <a:lstStyle/>
                    <a:p>
                      <a:pPr algn="ctr"/>
                      <a:r>
                        <a:rPr kumimoji="1" lang="en-US" altLang="ja-JP" sz="2000" smtClean="0"/>
                        <a:t>70%</a:t>
                      </a:r>
                      <a:endParaRPr kumimoji="1" lang="ja-JP" altLang="en-US" sz="2000"/>
                    </a:p>
                  </a:txBody>
                  <a:tcPr/>
                </a:tc>
                <a:tc>
                  <a:txBody>
                    <a:bodyPr/>
                    <a:lstStyle/>
                    <a:p>
                      <a:pPr algn="ctr"/>
                      <a:r>
                        <a:rPr kumimoji="1" lang="en-US" altLang="ja-JP" sz="2000" smtClean="0"/>
                        <a:t>44</a:t>
                      </a:r>
                      <a:endParaRPr kumimoji="1" lang="ja-JP" altLang="en-US" sz="2000"/>
                    </a:p>
                  </a:txBody>
                  <a:tcPr/>
                </a:tc>
              </a:tr>
              <a:tr h="370840">
                <a:tc>
                  <a:txBody>
                    <a:bodyPr/>
                    <a:lstStyle/>
                    <a:p>
                      <a:pPr algn="ctr"/>
                      <a:r>
                        <a:rPr kumimoji="1" lang="en-US" altLang="ja-JP" sz="2000" smtClean="0"/>
                        <a:t>80%</a:t>
                      </a:r>
                      <a:endParaRPr kumimoji="1" lang="ja-JP" altLang="en-US" sz="2000"/>
                    </a:p>
                  </a:txBody>
                  <a:tcPr/>
                </a:tc>
                <a:tc>
                  <a:txBody>
                    <a:bodyPr/>
                    <a:lstStyle/>
                    <a:p>
                      <a:pPr algn="ctr"/>
                      <a:r>
                        <a:rPr kumimoji="1" lang="en-US" altLang="ja-JP" sz="2000" smtClean="0"/>
                        <a:t>122</a:t>
                      </a:r>
                      <a:endParaRPr kumimoji="1" lang="ja-JP" altLang="en-US" sz="2000"/>
                    </a:p>
                  </a:txBody>
                  <a:tcPr/>
                </a:tc>
              </a:tr>
              <a:tr h="370840">
                <a:tc>
                  <a:txBody>
                    <a:bodyPr/>
                    <a:lstStyle/>
                    <a:p>
                      <a:pPr algn="ctr"/>
                      <a:r>
                        <a:rPr kumimoji="1" lang="en-US" altLang="ja-JP" sz="2000" smtClean="0"/>
                        <a:t>90%</a:t>
                      </a:r>
                      <a:endParaRPr kumimoji="1" lang="ja-JP" altLang="en-US" sz="2000"/>
                    </a:p>
                  </a:txBody>
                  <a:tcPr>
                    <a:solidFill>
                      <a:schemeClr val="accent1">
                        <a:lumMod val="20000"/>
                        <a:lumOff val="80000"/>
                      </a:schemeClr>
                    </a:solidFill>
                  </a:tcPr>
                </a:tc>
                <a:tc>
                  <a:txBody>
                    <a:bodyPr/>
                    <a:lstStyle/>
                    <a:p>
                      <a:pPr algn="ctr"/>
                      <a:r>
                        <a:rPr kumimoji="1" lang="en-US" altLang="ja-JP" sz="2000" smtClean="0"/>
                        <a:t>576</a:t>
                      </a:r>
                      <a:endParaRPr kumimoji="1" lang="ja-JP" altLang="en-US" sz="2000"/>
                    </a:p>
                  </a:txBody>
                  <a:tcPr>
                    <a:solidFill>
                      <a:schemeClr val="accent1">
                        <a:lumMod val="20000"/>
                        <a:lumOff val="80000"/>
                      </a:schemeClr>
                    </a:solidFill>
                  </a:tcPr>
                </a:tc>
              </a:tr>
              <a:tr h="370840">
                <a:tc>
                  <a:txBody>
                    <a:bodyPr/>
                    <a:lstStyle/>
                    <a:p>
                      <a:pPr algn="ctr"/>
                      <a:r>
                        <a:rPr kumimoji="1" lang="en-US" altLang="ja-JP" sz="2000" smtClean="0"/>
                        <a:t>99%</a:t>
                      </a:r>
                      <a:endParaRPr kumimoji="1" lang="ja-JP" altLang="en-US" sz="2000"/>
                    </a:p>
                  </a:txBody>
                  <a:tcPr/>
                </a:tc>
                <a:tc>
                  <a:txBody>
                    <a:bodyPr/>
                    <a:lstStyle/>
                    <a:p>
                      <a:pPr algn="ctr"/>
                      <a:r>
                        <a:rPr kumimoji="1" lang="en-US" altLang="ja-JP" sz="2000" smtClean="0"/>
                        <a:t>3328</a:t>
                      </a:r>
                      <a:endParaRPr kumimoji="1" lang="ja-JP" altLang="en-US" sz="2000"/>
                    </a:p>
                  </a:txBody>
                  <a:tcPr/>
                </a:tc>
              </a:tr>
              <a:tr h="370840">
                <a:tc>
                  <a:txBody>
                    <a:bodyPr/>
                    <a:lstStyle/>
                    <a:p>
                      <a:pPr algn="ctr"/>
                      <a:r>
                        <a:rPr kumimoji="1" lang="en-US" altLang="ja-JP" sz="2000" smtClean="0"/>
                        <a:t>100%</a:t>
                      </a:r>
                      <a:endParaRPr kumimoji="1" lang="ja-JP" altLang="en-US" sz="2000"/>
                    </a:p>
                  </a:txBody>
                  <a:tcPr/>
                </a:tc>
                <a:tc>
                  <a:txBody>
                    <a:bodyPr/>
                    <a:lstStyle/>
                    <a:p>
                      <a:pPr algn="ctr"/>
                      <a:r>
                        <a:rPr kumimoji="1" lang="en-US" altLang="ja-JP" sz="2000" smtClean="0"/>
                        <a:t>65536</a:t>
                      </a:r>
                      <a:endParaRPr kumimoji="1" lang="ja-JP" altLang="en-US" sz="2000"/>
                    </a:p>
                  </a:txBody>
                  <a:tcPr/>
                </a:tc>
              </a:tr>
            </a:tbl>
          </a:graphicData>
        </a:graphic>
      </p:graphicFrame>
      <p:cxnSp>
        <p:nvCxnSpPr>
          <p:cNvPr id="5" name="直線矢印コネクタ 4"/>
          <p:cNvCxnSpPr/>
          <p:nvPr/>
        </p:nvCxnSpPr>
        <p:spPr>
          <a:xfrm flipH="1" flipV="1">
            <a:off x="1278294" y="2904987"/>
            <a:ext cx="830073" cy="118130"/>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7" name="直線矢印コネクタ 6"/>
          <p:cNvCxnSpPr/>
          <p:nvPr/>
        </p:nvCxnSpPr>
        <p:spPr>
          <a:xfrm flipH="1" flipV="1">
            <a:off x="2419739" y="1200595"/>
            <a:ext cx="547396" cy="460254"/>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4240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1093681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a:t>
            </a:r>
            <a:r>
              <a:rPr kumimoji="1" lang="ja-JP" altLang="en-US" sz="3200" smtClean="0"/>
              <a:t>、外部</a:t>
            </a:r>
            <a:r>
              <a:rPr kumimoji="1" lang="ja-JP" altLang="en-US" sz="3200" smtClean="0"/>
              <a:t>になんとして</a:t>
            </a:r>
            <a:r>
              <a:rPr kumimoji="1" lang="ja-JP" altLang="en-US" sz="3200" smtClean="0"/>
              <a:t>でも</a:t>
            </a:r>
            <a:r>
              <a:rPr lang="ja-JP" altLang="en-US" sz="3200" smtClean="0"/>
              <a:t>犯人を</a:t>
            </a:r>
            <a:r>
              <a:rPr kumimoji="1" lang="ja-JP" altLang="en-US" sz="3200" smtClean="0"/>
              <a:t>伝えたい</a:t>
            </a:r>
            <a:endParaRPr kumimoji="1" lang="en-US" altLang="ja-JP" sz="3200" smtClean="0"/>
          </a:p>
        </p:txBody>
      </p:sp>
    </p:spTree>
    <p:extLst>
      <p:ext uri="{BB962C8B-B14F-4D97-AF65-F5344CB8AC3E}">
        <p14:creationId xmlns:p14="http://schemas.microsoft.com/office/powerpoint/2010/main" xmlns="" val="1708929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normAutofit/>
          </a:bodyPr>
          <a:lstStyle/>
          <a:p>
            <a:r>
              <a:rPr lang="en-US" altLang="en-US" sz="3200"/>
              <a:t>犯人(YASU)</a:t>
            </a:r>
            <a:r>
              <a:rPr kumimoji="1" lang="ja-JP" altLang="en-US" sz="3200" smtClean="0"/>
              <a:t>により閉じ込められた密室</a:t>
            </a:r>
            <a:endParaRPr kumimoji="1" lang="en-US" altLang="ja-JP" sz="3200" smtClean="0"/>
          </a:p>
          <a:p>
            <a:r>
              <a:rPr lang="ja-JP" altLang="en-US" sz="3200" smtClean="0"/>
              <a:t>なぜか</a:t>
            </a:r>
            <a:r>
              <a:rPr lang="en-US" altLang="ja-JP" sz="3200" smtClean="0"/>
              <a:t>ICMP(ping)</a:t>
            </a:r>
            <a:r>
              <a:rPr lang="ja-JP" altLang="en-US" sz="3200" smtClean="0"/>
              <a:t>だけインターネットに到達する</a:t>
            </a:r>
            <a:r>
              <a:rPr lang="en-US" altLang="ja-JP" sz="3200" smtClean="0"/>
              <a:t>PC</a:t>
            </a:r>
            <a:r>
              <a:rPr lang="ja-JP" altLang="en-US" sz="3200" smtClean="0"/>
              <a:t>が置いてある（</a:t>
            </a:r>
            <a:r>
              <a:rPr lang="ja-JP" altLang="en-US" sz="3200"/>
              <a:t>なんだそれ）</a:t>
            </a:r>
            <a:endParaRPr lang="en-US" altLang="ja-JP" sz="3200" smtClean="0"/>
          </a:p>
          <a:p>
            <a:r>
              <a:rPr kumimoji="1" lang="ja-JP" altLang="en-US" sz="3200" smtClean="0"/>
              <a:t>この状況で</a:t>
            </a:r>
            <a:r>
              <a:rPr kumimoji="1" lang="ja-JP" altLang="en-US" sz="3200" smtClean="0"/>
              <a:t>、外部</a:t>
            </a:r>
            <a:r>
              <a:rPr kumimoji="1" lang="ja-JP" altLang="en-US" sz="3200" smtClean="0"/>
              <a:t>になんとして</a:t>
            </a:r>
            <a:r>
              <a:rPr kumimoji="1" lang="ja-JP" altLang="en-US" sz="3200" smtClean="0"/>
              <a:t>でも犯人を伝えたい</a:t>
            </a:r>
            <a:endParaRPr kumimoji="1" lang="en-US" altLang="ja-JP" sz="3200" smtClean="0"/>
          </a:p>
          <a:p>
            <a:r>
              <a:rPr lang="ja-JP" altLang="en-US" sz="3200" b="1" smtClean="0">
                <a:solidFill>
                  <a:srgbClr val="FF0000"/>
                </a:solidFill>
              </a:rPr>
              <a:t>→ </a:t>
            </a:r>
            <a:r>
              <a:rPr lang="en-US" altLang="ja-JP" sz="3200" b="1" smtClean="0">
                <a:solidFill>
                  <a:srgbClr val="FF0000"/>
                </a:solidFill>
              </a:rPr>
              <a:t>ICMP</a:t>
            </a:r>
            <a:r>
              <a:rPr lang="ja-JP" altLang="en-US" sz="3200" b="1" smtClean="0">
                <a:solidFill>
                  <a:srgbClr val="FF0000"/>
                </a:solidFill>
              </a:rPr>
              <a:t>だけでメッセージを外部に伝えよう！</a:t>
            </a:r>
            <a:endParaRPr kumimoji="1" lang="ja-JP" altLang="en-US" sz="3200" b="1">
              <a:solidFill>
                <a:srgbClr val="FF0000"/>
              </a:solidFill>
            </a:endParaRPr>
          </a:p>
        </p:txBody>
      </p:sp>
    </p:spTree>
    <p:extLst>
      <p:ext uri="{BB962C8B-B14F-4D97-AF65-F5344CB8AC3E}">
        <p14:creationId xmlns:p14="http://schemas.microsoft.com/office/powerpoint/2010/main" xmlns="" val="285120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2080" y="403860"/>
            <a:ext cx="10912834" cy="5377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38990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1899920" y="1641929"/>
            <a:ext cx="6350000" cy="1213031"/>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a:solidFill>
                  <a:schemeClr val="accent2">
                    <a:lumMod val="20000"/>
                    <a:lumOff val="80000"/>
                  </a:schemeClr>
                </a:solidFill>
                <a:latin typeface="メイリオ"/>
                <a:ea typeface="メイリオ"/>
                <a:cs typeface="メイリオ"/>
              </a:rPr>
              <a:t>Windows</a:t>
            </a:r>
            <a:r>
              <a:rPr kumimoji="1" lang="ja-JP" altLang="en-US" sz="2400">
                <a:solidFill>
                  <a:schemeClr val="accent2">
                    <a:lumMod val="20000"/>
                    <a:lumOff val="80000"/>
                  </a:schemeClr>
                </a:solidFill>
                <a:latin typeface="メイリオ"/>
                <a:ea typeface="メイリオ"/>
                <a:cs typeface="メイリオ"/>
              </a:rPr>
              <a:t>の</a:t>
            </a:r>
            <a:r>
              <a:rPr kumimoji="1" lang="en-US" altLang="ja-JP" sz="2400">
                <a:solidFill>
                  <a:schemeClr val="accent2">
                    <a:lumMod val="20000"/>
                    <a:lumOff val="80000"/>
                  </a:schemeClr>
                </a:solidFill>
                <a:latin typeface="メイリオ"/>
                <a:ea typeface="メイリオ"/>
                <a:cs typeface="メイリオ"/>
              </a:rPr>
              <a:t>ping</a:t>
            </a:r>
            <a:r>
              <a:rPr kumimoji="1" lang="ja-JP" altLang="en-US" sz="2400">
                <a:solidFill>
                  <a:schemeClr val="accent2">
                    <a:lumMod val="20000"/>
                    <a:lumOff val="80000"/>
                  </a:schemeClr>
                </a:solidFill>
                <a:latin typeface="メイリオ"/>
                <a:ea typeface="メイリオ"/>
                <a:cs typeface="メイリオ"/>
              </a:rPr>
              <a:t>コマンドのペイロード：</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abcdefghijklmnopqrstuvwabcdefghi</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xmlns="" val="251935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xmlns="" val="629575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1239520" y="2130463"/>
            <a:ext cx="7518400" cy="1069937"/>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z="2400" smtClean="0">
                <a:solidFill>
                  <a:schemeClr val="accent2">
                    <a:lumMod val="20000"/>
                    <a:lumOff val="80000"/>
                  </a:schemeClr>
                </a:solidFill>
                <a:latin typeface="メイリオ"/>
                <a:ea typeface="メイリオ"/>
                <a:cs typeface="メイリオ"/>
              </a:rPr>
              <a:t>nping</a:t>
            </a:r>
            <a:r>
              <a:rPr kumimoji="1" lang="ja-JP" altLang="en-US" sz="2400" smtClean="0">
                <a:solidFill>
                  <a:schemeClr val="accent2">
                    <a:lumMod val="20000"/>
                    <a:lumOff val="80000"/>
                  </a:schemeClr>
                </a:solidFill>
                <a:latin typeface="メイリオ"/>
                <a:ea typeface="メイリオ"/>
                <a:cs typeface="メイリオ"/>
              </a:rPr>
              <a:t>で</a:t>
            </a:r>
            <a:r>
              <a:rPr kumimoji="1" lang="en-US" altLang="ja-JP" sz="2400" smtClean="0">
                <a:solidFill>
                  <a:schemeClr val="accent2">
                    <a:lumMod val="20000"/>
                    <a:lumOff val="80000"/>
                  </a:schemeClr>
                </a:solidFill>
                <a:latin typeface="メイリオ"/>
                <a:ea typeface="メイリオ"/>
                <a:cs typeface="メイリオ"/>
              </a:rPr>
              <a:t>ICMP</a:t>
            </a:r>
            <a:r>
              <a:rPr lang="ja-JP" altLang="en-US" sz="2400" smtClean="0">
                <a:solidFill>
                  <a:schemeClr val="accent2">
                    <a:lumMod val="20000"/>
                    <a:lumOff val="80000"/>
                  </a:schemeClr>
                </a:solidFill>
                <a:latin typeface="メイリオ"/>
                <a:ea typeface="メイリオ"/>
                <a:cs typeface="メイリオ"/>
              </a:rPr>
              <a:t>パケットに埋め込んだ</a:t>
            </a:r>
            <a:r>
              <a:rPr kumimoji="1" lang="ja-JP" altLang="en-US" sz="2400" smtClean="0">
                <a:solidFill>
                  <a:schemeClr val="accent2">
                    <a:lumMod val="20000"/>
                    <a:lumOff val="80000"/>
                  </a:schemeClr>
                </a:solidFill>
                <a:latin typeface="メイリオ"/>
                <a:ea typeface="メイリオ"/>
                <a:cs typeface="メイリオ"/>
              </a:rPr>
              <a:t>ペイロード</a:t>
            </a:r>
            <a:r>
              <a:rPr kumimoji="1" lang="ja-JP" altLang="en-US" sz="2400">
                <a:solidFill>
                  <a:schemeClr val="accent2">
                    <a:lumMod val="20000"/>
                    <a:lumOff val="80000"/>
                  </a:schemeClr>
                </a:solidFill>
                <a:latin typeface="メイリオ"/>
                <a:ea typeface="メイリオ"/>
                <a:cs typeface="メイリオ"/>
              </a:rPr>
              <a:t>：</a:t>
            </a:r>
            <a:endParaRPr kumimoji="1" lang="en-US" altLang="ja-JP" sz="2400">
              <a:solidFill>
                <a:schemeClr val="accent2">
                  <a:lumMod val="20000"/>
                  <a:lumOff val="80000"/>
                </a:schemeClr>
              </a:solidFill>
              <a:latin typeface="メイリオ"/>
              <a:ea typeface="メイリオ"/>
              <a:cs typeface="メイリオ"/>
            </a:endParaRPr>
          </a:p>
          <a:p>
            <a:r>
              <a:rPr lang="en-US" altLang="ja-JP" sz="2400" b="1">
                <a:solidFill>
                  <a:schemeClr val="accent2">
                    <a:lumMod val="20000"/>
                    <a:lumOff val="80000"/>
                  </a:schemeClr>
                </a:solidFill>
                <a:latin typeface="Helvetica"/>
                <a:cs typeface="Helvetica"/>
              </a:rPr>
              <a:t> </a:t>
            </a:r>
            <a:r>
              <a:rPr lang="ja-JP" altLang="en-US" sz="2400" b="1" smtClean="0">
                <a:solidFill>
                  <a:schemeClr val="accent2">
                    <a:lumMod val="20000"/>
                    <a:lumOff val="80000"/>
                  </a:schemeClr>
                </a:solidFill>
                <a:latin typeface="Helvetica"/>
                <a:cs typeface="Helvetica"/>
              </a:rPr>
              <a:t> </a:t>
            </a:r>
            <a:r>
              <a:rPr lang="ja-JP" altLang="en-US" sz="2400" b="1" smtClean="0">
                <a:solidFill>
                  <a:schemeClr val="accent2">
                    <a:lumMod val="20000"/>
                    <a:lumOff val="80000"/>
                  </a:schemeClr>
                </a:solidFill>
                <a:latin typeface="Helvetica"/>
                <a:cs typeface="Helvetica"/>
              </a:rPr>
              <a:t>→ </a:t>
            </a:r>
            <a:r>
              <a:rPr lang="en-US" altLang="ja-JP" sz="2400" b="1" smtClean="0">
                <a:solidFill>
                  <a:schemeClr val="accent2">
                    <a:lumMod val="20000"/>
                    <a:lumOff val="80000"/>
                  </a:schemeClr>
                </a:solidFill>
                <a:latin typeface="Helvetica"/>
                <a:cs typeface="Helvetica"/>
              </a:rPr>
              <a:t>Hannin </a:t>
            </a:r>
            <a:r>
              <a:rPr lang="en-US" altLang="ja-JP" sz="2400" b="1" smtClean="0">
                <a:solidFill>
                  <a:schemeClr val="accent2">
                    <a:lumMod val="20000"/>
                    <a:lumOff val="80000"/>
                  </a:schemeClr>
                </a:solidFill>
                <a:latin typeface="Helvetica"/>
                <a:cs typeface="Helvetica"/>
              </a:rPr>
              <a:t>wa YASU.</a:t>
            </a:r>
            <a:endParaRPr kumimoji="1" lang="ja-JP" altLang="en-US" sz="2400"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xmlns="" val="3008246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もっと低レイヤで隠そう</a:t>
            </a:r>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normAutofit fontScale="90000"/>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a:t>
            </a:r>
            <a:r>
              <a:rPr lang="en-US" altLang="ja-JP" sz="2400" smtClean="0">
                <a:latin typeface="Consolas"/>
                <a:cs typeface="Consolas"/>
              </a:rPr>
              <a:t>www.example.com</a:t>
            </a:r>
            <a:endParaRPr lang="en-US" altLang="ja-JP" sz="2400">
              <a:latin typeface="Consolas"/>
              <a:cs typeface="Consolas"/>
            </a:endParaRP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04079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en-US" altLang="ja-JP" smtClean="0"/>
          </a:p>
          <a:p>
            <a:r>
              <a:rPr lang="ja-JP" altLang="en-US"/>
              <a:t>インターネット</a:t>
            </a:r>
            <a:r>
              <a:rPr lang="ja-JP" altLang="en-US" smtClean="0"/>
              <a:t>のプロトコルには「すき間」がいっぱいあるので、そこに色々突っ込むことができる</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xmlns="" val="3650125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24850" y="963107"/>
            <a:ext cx="7299973" cy="1754326"/>
          </a:xfrm>
          <a:prstGeom prst="rect">
            <a:avLst/>
          </a:prstGeom>
          <a:noFill/>
        </p:spPr>
        <p:txBody>
          <a:bodyPr wrap="square" rtlCol="0">
            <a:spAutoFit/>
          </a:bodyPr>
          <a:lstStyle/>
          <a:p>
            <a:r>
              <a:rPr lang="en-US" altLang="ja-JP" sz="5400">
                <a:ln>
                  <a:solidFill>
                    <a:schemeClr val="bg1">
                      <a:lumMod val="50000"/>
                    </a:schemeClr>
                  </a:solidFill>
                </a:ln>
                <a:latin typeface="Tahoma" panose="020B0604030504040204" pitchFamily="34" charset="0"/>
                <a:cs typeface="Tahoma" panose="020B0604030504040204" pitchFamily="34" charset="0"/>
              </a:rPr>
              <a:t>Religious </a:t>
            </a:r>
            <a:r>
              <a:rPr lang="en-US" altLang="ja-JP" sz="5400" smtClean="0">
                <a:ln>
                  <a:solidFill>
                    <a:schemeClr val="bg1">
                      <a:lumMod val="50000"/>
                    </a:schemeClr>
                  </a:solidFill>
                </a:ln>
                <a:latin typeface="Tahoma" panose="020B0604030504040204" pitchFamily="34" charset="0"/>
                <a:cs typeface="Tahoma" panose="020B0604030504040204" pitchFamily="34" charset="0"/>
              </a:rPr>
              <a:t>War:</a:t>
            </a: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en-US" altLang="ja-JP" sz="5400" smtClean="0">
                <a:ln>
                  <a:solidFill>
                    <a:schemeClr val="bg1">
                      <a:lumMod val="50000"/>
                    </a:schemeClr>
                  </a:solidFill>
                </a:ln>
                <a:latin typeface="Tahoma" panose="020B0604030504040204" pitchFamily="34" charset="0"/>
                <a:cs typeface="Tahoma" panose="020B0604030504040204" pitchFamily="34" charset="0"/>
              </a:rPr>
              <a:t> SSH =&gt; 22/tcp?</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122976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kumimoji="1" lang="ja-JP" altLang="en-US" smtClean="0"/>
              <a:t>変えるべき派</a:t>
            </a:r>
            <a:endParaRPr kumimoji="1" lang="en-US" altLang="ja-JP" smtClean="0"/>
          </a:p>
          <a:p>
            <a:pPr lvl="1"/>
            <a:r>
              <a:rPr lang="ja-JP" altLang="en-US" smtClean="0"/>
              <a:t>攻撃</a:t>
            </a:r>
            <a:r>
              <a:rPr lang="ja-JP" altLang="en-US"/>
              <a:t>されにくい</a:t>
            </a:r>
            <a:r>
              <a:rPr lang="ja-JP" altLang="en-US" smtClean="0"/>
              <a:t>、攻撃</a:t>
            </a:r>
            <a:r>
              <a:rPr lang="ja-JP" altLang="en-US"/>
              <a:t>対象として選定</a:t>
            </a:r>
            <a:r>
              <a:rPr lang="ja-JP" altLang="en-US" smtClean="0"/>
              <a:t>されにくい</a:t>
            </a:r>
            <a:endParaRPr lang="en-US" altLang="ja-JP" smtClean="0"/>
          </a:p>
          <a:p>
            <a:pPr lvl="1"/>
            <a:r>
              <a:rPr lang="ja-JP" altLang="en-US"/>
              <a:t>ログ監視などしている際、劇的にアタックログが減るからやった方が</a:t>
            </a:r>
            <a:r>
              <a:rPr lang="ja-JP" altLang="en-US" smtClean="0"/>
              <a:t>良い</a:t>
            </a:r>
            <a:endParaRPr lang="en-US" altLang="ja-JP" smtClean="0"/>
          </a:p>
          <a:p>
            <a:pPr lvl="1"/>
            <a:r>
              <a:rPr lang="ja-JP" altLang="en-US"/>
              <a:t>多くのドキュメントで変えることが推奨されているから変えたほうがいい</a:t>
            </a:r>
            <a:r>
              <a:rPr lang="en-US" altLang="ja-JP"/>
              <a:t>(</a:t>
            </a:r>
            <a:r>
              <a:rPr lang="ja-JP" altLang="en-US"/>
              <a:t>消極的派</a:t>
            </a:r>
            <a:r>
              <a:rPr lang="en-US" altLang="ja-JP"/>
              <a:t>)</a:t>
            </a:r>
            <a:endParaRPr kumimoji="1" lang="ja-JP" altLang="en-US"/>
          </a:p>
        </p:txBody>
      </p:sp>
    </p:spTree>
    <p:extLst>
      <p:ext uri="{BB962C8B-B14F-4D97-AF65-F5344CB8AC3E}">
        <p14:creationId xmlns:p14="http://schemas.microsoft.com/office/powerpoint/2010/main" xmlns="" val="3575517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a:t>ポートスキャンすれば一発で</a:t>
            </a:r>
            <a:r>
              <a:rPr lang="en-US" altLang="ja-JP"/>
              <a:t>ssh</a:t>
            </a:r>
            <a:r>
              <a:rPr lang="ja-JP" altLang="en-US"/>
              <a:t>のポートは分かるんだからムダだ</a:t>
            </a:r>
            <a:r>
              <a:rPr lang="ja-JP" altLang="en-US" smtClean="0"/>
              <a:t>よ</a:t>
            </a:r>
            <a:endParaRPr lang="en-US" altLang="ja-JP" smtClean="0"/>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xmlns="" val="3571136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sshd shouldn't use 22/tcp?</a:t>
            </a:r>
            <a:endParaRPr kumimoji="1" lang="ja-JP" altLang="en-US"/>
          </a:p>
        </p:txBody>
      </p:sp>
      <p:sp>
        <p:nvSpPr>
          <p:cNvPr id="3" name="コンテンツ プレースホルダー 2"/>
          <p:cNvSpPr>
            <a:spLocks noGrp="1"/>
          </p:cNvSpPr>
          <p:nvPr>
            <p:ph idx="1"/>
          </p:nvPr>
        </p:nvSpPr>
        <p:spPr/>
        <p:txBody>
          <a:bodyPr/>
          <a:lstStyle/>
          <a:p>
            <a:r>
              <a:rPr lang="ja-JP" altLang="en-US"/>
              <a:t>変えても意味ないよ</a:t>
            </a:r>
            <a:r>
              <a:rPr lang="ja-JP" altLang="en-US" smtClean="0"/>
              <a:t>派</a:t>
            </a:r>
            <a:endParaRPr lang="en-US" altLang="ja-JP" smtClean="0"/>
          </a:p>
          <a:p>
            <a:pPr lvl="1"/>
            <a:r>
              <a:rPr lang="ja-JP" altLang="en-US" b="1">
                <a:solidFill>
                  <a:srgbClr val="FF0000"/>
                </a:solidFill>
              </a:rPr>
              <a:t>ポートスキャンすれば一発で</a:t>
            </a:r>
            <a:r>
              <a:rPr lang="en-US" altLang="ja-JP" b="1">
                <a:solidFill>
                  <a:srgbClr val="FF0000"/>
                </a:solidFill>
              </a:rPr>
              <a:t>ssh</a:t>
            </a:r>
            <a:r>
              <a:rPr lang="ja-JP" altLang="en-US" b="1">
                <a:solidFill>
                  <a:srgbClr val="FF0000"/>
                </a:solidFill>
              </a:rPr>
              <a:t>のポートは分かるんだからムダだ</a:t>
            </a:r>
            <a:r>
              <a:rPr lang="ja-JP" altLang="en-US" b="1" smtClean="0">
                <a:solidFill>
                  <a:srgbClr val="FF0000"/>
                </a:solidFill>
              </a:rPr>
              <a:t>よ</a:t>
            </a:r>
            <a:endParaRPr lang="en-US" altLang="ja-JP" b="1" smtClean="0">
              <a:solidFill>
                <a:srgbClr val="FF0000"/>
              </a:solidFill>
            </a:endParaRPr>
          </a:p>
          <a:p>
            <a:pPr lvl="1"/>
            <a:r>
              <a:rPr lang="ja-JP" altLang="en-US"/>
              <a:t>ポートを変えるだけでセキュリティ対策しているつもりになっちゃうからダメだ</a:t>
            </a:r>
            <a:r>
              <a:rPr lang="ja-JP" altLang="en-US" smtClean="0"/>
              <a:t>よ</a:t>
            </a:r>
            <a:r>
              <a:rPr lang="en-US" altLang="ja-JP" smtClean="0"/>
              <a:t>(?)</a:t>
            </a:r>
            <a:endParaRPr kumimoji="1" lang="ja-JP" altLang="en-US"/>
          </a:p>
        </p:txBody>
      </p:sp>
    </p:spTree>
    <p:extLst>
      <p:ext uri="{BB962C8B-B14F-4D97-AF65-F5344CB8AC3E}">
        <p14:creationId xmlns:p14="http://schemas.microsoft.com/office/powerpoint/2010/main" xmlns="" val="2554317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777874"/>
          </a:xfrm>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a:xfrm>
            <a:off x="330200" y="1495424"/>
            <a:ext cx="8483600" cy="4994275"/>
          </a:xfrm>
        </p:spPr>
        <p:txBody>
          <a:bodyPr>
            <a:noAutofit/>
          </a:bodyPr>
          <a:lstStyle/>
          <a:p>
            <a:r>
              <a:rPr kumimoji="1" lang="ja-JP" altLang="en-US" sz="3000" b="1" smtClean="0">
                <a:solidFill>
                  <a:schemeClr val="accent5">
                    <a:lumMod val="75000"/>
                  </a:schemeClr>
                </a:solidFill>
              </a:rPr>
              <a:t>攻撃者視点：</a:t>
            </a:r>
            <a:r>
              <a:rPr kumimoji="1" lang="ja-JP" altLang="en-US" sz="3000" smtClean="0"/>
              <a:t>攻撃を「隠す」</a:t>
            </a:r>
            <a:endParaRPr kumimoji="1" lang="en-US" altLang="ja-JP" sz="3000" smtClean="0"/>
          </a:p>
          <a:p>
            <a:pPr lvl="1"/>
            <a:r>
              <a:rPr lang="ja-JP" altLang="en-US" sz="3000" smtClean="0"/>
              <a:t>ポートスキャン</a:t>
            </a:r>
            <a:r>
              <a:rPr lang="en-US" altLang="ja-JP" sz="3000" smtClean="0"/>
              <a:t>(nmap)</a:t>
            </a:r>
            <a:r>
              <a:rPr lang="ja-JP" altLang="en-US" sz="3000" smtClean="0"/>
              <a:t>を</a:t>
            </a:r>
            <a:r>
              <a:rPr lang="ja-JP" altLang="en-US" sz="3000"/>
              <a:t>気づかれないように実行</a:t>
            </a:r>
            <a:r>
              <a:rPr lang="ja-JP" altLang="en-US" sz="3000" smtClean="0"/>
              <a:t>する</a:t>
            </a:r>
            <a:endParaRPr lang="en-US" altLang="ja-JP" sz="3000" smtClean="0"/>
          </a:p>
          <a:p>
            <a:pPr lvl="1"/>
            <a:r>
              <a:rPr lang="ja-JP" altLang="en-US" sz="3000" smtClean="0"/>
              <a:t>セキュリティポリシをかいくぐって通信する</a:t>
            </a:r>
            <a:r>
              <a:rPr lang="ja-JP" altLang="en-US" sz="3000" smtClean="0"/>
              <a:t>に</a:t>
            </a:r>
            <a:r>
              <a:rPr lang="ja-JP" altLang="en-US" sz="3000" smtClean="0"/>
              <a:t>は</a:t>
            </a:r>
            <a:endParaRPr lang="en-US" altLang="ja-JP" sz="3000" smtClean="0"/>
          </a:p>
          <a:p>
            <a:endParaRPr kumimoji="1" lang="en-US" altLang="ja-JP" sz="3000" b="1" smtClean="0">
              <a:solidFill>
                <a:schemeClr val="accent5">
                  <a:lumMod val="75000"/>
                </a:schemeClr>
              </a:solidFill>
            </a:endParaRPr>
          </a:p>
          <a:p>
            <a:r>
              <a:rPr kumimoji="1" lang="ja-JP" altLang="en-US" sz="3000" b="1" smtClean="0">
                <a:solidFill>
                  <a:schemeClr val="accent5">
                    <a:lumMod val="75000"/>
                  </a:schemeClr>
                </a:solidFill>
              </a:rPr>
              <a:t>防御側視点：</a:t>
            </a:r>
            <a:r>
              <a:rPr kumimoji="1" lang="ja-JP" altLang="en-US" sz="3000" smtClean="0"/>
              <a:t>攻撃から「隠れる」</a:t>
            </a:r>
            <a:endParaRPr kumimoji="1" lang="en-US" altLang="ja-JP" sz="3000" smtClean="0"/>
          </a:p>
          <a:p>
            <a:pPr lvl="1"/>
            <a:r>
              <a:rPr lang="ja-JP" altLang="en-US" sz="3000" smtClean="0"/>
              <a:t>科学忍法・</a:t>
            </a:r>
            <a:r>
              <a:rPr lang="en-US" altLang="ja-JP" sz="3000" smtClean="0"/>
              <a:t>ssh</a:t>
            </a:r>
            <a:r>
              <a:rPr lang="ja-JP" altLang="en-US" sz="3000" smtClean="0"/>
              <a:t>分身の術</a:t>
            </a:r>
            <a:endParaRPr lang="en-US" altLang="ja-JP" sz="3000" smtClean="0"/>
          </a:p>
        </p:txBody>
      </p:sp>
    </p:spTree>
    <p:extLst>
      <p:ext uri="{BB962C8B-B14F-4D97-AF65-F5344CB8AC3E}">
        <p14:creationId xmlns:p14="http://schemas.microsoft.com/office/powerpoint/2010/main" xmlns="" val="2790500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923330"/>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142194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3529535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2991684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
        <p:nvSpPr>
          <p:cNvPr id="5" name="正方形/長方形 4"/>
          <p:cNvSpPr/>
          <p:nvPr/>
        </p:nvSpPr>
        <p:spPr>
          <a:xfrm>
            <a:off x="144833" y="1521929"/>
            <a:ext cx="8999167" cy="673122"/>
          </a:xfrm>
          <a:prstGeom prst="rect">
            <a:avLst/>
          </a:prstGeom>
          <a:solidFill>
            <a:schemeClr val="accent2">
              <a:lumMod val="50000"/>
              <a:alpha val="89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3600" b="1" smtClean="0">
                <a:solidFill>
                  <a:schemeClr val="accent2">
                    <a:lumMod val="20000"/>
                    <a:lumOff val="80000"/>
                  </a:schemeClr>
                </a:solidFill>
                <a:latin typeface="Consolas" panose="020B0609020204030204" pitchFamily="49" charset="0"/>
                <a:cs typeface="Consolas" panose="020B0609020204030204" pitchFamily="49" charset="0"/>
              </a:rPr>
              <a:t> # nmap </a:t>
            </a:r>
            <a:r>
              <a:rPr lang="en-US" altLang="ja-JP" sz="3600" b="1">
                <a:solidFill>
                  <a:schemeClr val="accent2">
                    <a:lumMod val="20000"/>
                    <a:lumOff val="80000"/>
                  </a:schemeClr>
                </a:solidFill>
                <a:latin typeface="Consolas" panose="020B0609020204030204" pitchFamily="49" charset="0"/>
                <a:cs typeface="Consolas" panose="020B0609020204030204" pitchFamily="49" charset="0"/>
              </a:rPr>
              <a:t>-sV -p0-65535 192.168.2.66</a:t>
            </a:r>
            <a:endParaRPr kumimoji="1" lang="ja-JP" altLang="en-US" sz="3600" b="1">
              <a:solidFill>
                <a:schemeClr val="accent2">
                  <a:lumMod val="20000"/>
                  <a:lumOff val="80000"/>
                </a:schemeClr>
              </a:solidFill>
              <a:latin typeface="Consolas" panose="020B0609020204030204" pitchFamily="49" charset="0"/>
              <a:cs typeface="Consolas" panose="020B0609020204030204" pitchFamily="49" charset="0"/>
            </a:endParaRPr>
          </a:p>
        </p:txBody>
      </p:sp>
      <p:pic>
        <p:nvPicPr>
          <p:cNvPr id="2" name="図 1"/>
          <p:cNvPicPr>
            <a:picLocks noChangeAspect="1"/>
          </p:cNvPicPr>
          <p:nvPr/>
        </p:nvPicPr>
        <p:blipFill>
          <a:blip r:embed="rId2" cstate="print"/>
          <a:stretch>
            <a:fillRect/>
          </a:stretch>
        </p:blipFill>
        <p:spPr>
          <a:xfrm>
            <a:off x="1511300" y="2895600"/>
            <a:ext cx="6667500" cy="2209800"/>
          </a:xfrm>
          <a:prstGeom prst="rect">
            <a:avLst/>
          </a:prstGeom>
        </p:spPr>
      </p:pic>
    </p:spTree>
    <p:extLst>
      <p:ext uri="{BB962C8B-B14F-4D97-AF65-F5344CB8AC3E}">
        <p14:creationId xmlns:p14="http://schemas.microsoft.com/office/powerpoint/2010/main" xmlns="" val="311579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327805" y="327805"/>
            <a:ext cx="5055079" cy="2760453"/>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a:t>「ポートスキャン</a:t>
            </a:r>
            <a:r>
              <a:rPr lang="ja-JP" altLang="en-US" sz="3600" smtClean="0"/>
              <a:t>すれば一発で</a:t>
            </a:r>
            <a:r>
              <a:rPr lang="en-US" altLang="ja-JP" sz="3600" smtClean="0"/>
              <a:t>ssh</a:t>
            </a:r>
            <a:r>
              <a:rPr lang="ja-JP" altLang="en-US" sz="3600"/>
              <a:t>のポートは分かるんだからムダだよ」</a:t>
            </a:r>
            <a:endParaRPr kumimoji="1" lang="ja-JP" altLang="en-US" sz="3600"/>
          </a:p>
        </p:txBody>
      </p:sp>
      <p:pic>
        <p:nvPicPr>
          <p:cNvPr id="7" name="図 6"/>
          <p:cNvPicPr>
            <a:picLocks noChangeAspect="1"/>
          </p:cNvPicPr>
          <p:nvPr/>
        </p:nvPicPr>
        <p:blipFill>
          <a:blip r:embed="rId2" cstate="print"/>
          <a:stretch>
            <a:fillRect/>
          </a:stretch>
        </p:blipFill>
        <p:spPr>
          <a:xfrm>
            <a:off x="5529531" y="736019"/>
            <a:ext cx="3381555" cy="5723224"/>
          </a:xfrm>
          <a:prstGeom prst="rect">
            <a:avLst/>
          </a:prstGeom>
        </p:spPr>
      </p:pic>
    </p:spTree>
    <p:extLst>
      <p:ext uri="{BB962C8B-B14F-4D97-AF65-F5344CB8AC3E}">
        <p14:creationId xmlns:p14="http://schemas.microsoft.com/office/powerpoint/2010/main" xmlns="" val="2399038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815703"/>
          </a:xfrm>
        </p:spPr>
        <p:txBody>
          <a:bodyPr>
            <a:normAutofit/>
          </a:bodyPr>
          <a:lstStyle/>
          <a:p>
            <a:r>
              <a:rPr kumimoji="1" lang="en-US" altLang="ja-JP" sz="4800"/>
              <a:t>Decoy (</a:t>
            </a:r>
            <a:r>
              <a:rPr kumimoji="1" lang="ja-JP" altLang="en-US" sz="4800"/>
              <a:t>囮</a:t>
            </a:r>
            <a:r>
              <a:rPr kumimoji="1" lang="en-US" altLang="ja-JP" sz="4800"/>
              <a:t>)</a:t>
            </a:r>
            <a:endParaRPr kumimoji="1" lang="ja-JP" altLang="en-US" sz="4800"/>
          </a:p>
        </p:txBody>
      </p:sp>
      <p:sp>
        <p:nvSpPr>
          <p:cNvPr id="3" name="コンテンツ プレースホルダー 2"/>
          <p:cNvSpPr>
            <a:spLocks noGrp="1"/>
          </p:cNvSpPr>
          <p:nvPr>
            <p:ph idx="1"/>
          </p:nvPr>
        </p:nvSpPr>
        <p:spPr>
          <a:xfrm>
            <a:off x="617508" y="1647387"/>
            <a:ext cx="8069291" cy="1817122"/>
          </a:xfrm>
        </p:spPr>
        <p:txBody>
          <a:bodyPr>
            <a:noAutofit/>
          </a:bodyPr>
          <a:lstStyle/>
          <a:p>
            <a:r>
              <a:rPr lang="en-US" altLang="ja-JP" sz="4000"/>
              <a:t>"Decoys are </a:t>
            </a:r>
            <a:r>
              <a:rPr lang="en-US" altLang="ja-JP" sz="4000" b="1">
                <a:solidFill>
                  <a:srgbClr val="FF0000"/>
                </a:solidFill>
              </a:rPr>
              <a:t>fake</a:t>
            </a:r>
            <a:r>
              <a:rPr lang="en-US" altLang="ja-JP" sz="4000"/>
              <a:t> military equipment that are intended to </a:t>
            </a:r>
            <a:r>
              <a:rPr lang="en-US" altLang="ja-JP" sz="4000" b="1">
                <a:solidFill>
                  <a:srgbClr val="FF0000"/>
                </a:solidFill>
              </a:rPr>
              <a:t>deceive</a:t>
            </a:r>
            <a:r>
              <a:rPr lang="en-US" altLang="ja-JP" sz="4000"/>
              <a:t> the enemy."</a:t>
            </a:r>
          </a:p>
          <a:p>
            <a:pPr lvl="1"/>
            <a:r>
              <a:rPr lang="en-US" altLang="ja-JP" sz="2800"/>
              <a:t>Wikipedia [Decoy] </a:t>
            </a:r>
            <a:r>
              <a:rPr lang="ja-JP" altLang="en-US" sz="2800"/>
              <a:t>より引用</a:t>
            </a:r>
            <a:endParaRPr lang="en-US" altLang="ja-JP" sz="2800"/>
          </a:p>
        </p:txBody>
      </p:sp>
    </p:spTree>
    <p:extLst>
      <p:ext uri="{BB962C8B-B14F-4D97-AF65-F5344CB8AC3E}">
        <p14:creationId xmlns:p14="http://schemas.microsoft.com/office/powerpoint/2010/main" xmlns="" val="4014586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stretch>
            <a:fillRect/>
          </a:stretch>
        </p:blipFill>
        <p:spPr>
          <a:xfrm>
            <a:off x="0" y="0"/>
            <a:ext cx="9144000" cy="7360920"/>
          </a:xfrm>
          <a:prstGeom prst="rect">
            <a:avLst/>
          </a:prstGeom>
        </p:spPr>
      </p:pic>
      <p:sp>
        <p:nvSpPr>
          <p:cNvPr id="5" name="正方形/長方形 4"/>
          <p:cNvSpPr/>
          <p:nvPr/>
        </p:nvSpPr>
        <p:spPr>
          <a:xfrm>
            <a:off x="982133" y="4467684"/>
            <a:ext cx="7789334" cy="1065283"/>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kumimoji="1" lang="ja-JP" altLang="en-US" sz="2800">
                <a:solidFill>
                  <a:schemeClr val="bg1">
                    <a:lumMod val="85000"/>
                  </a:schemeClr>
                </a:solidFill>
                <a:latin typeface="メイリオ"/>
                <a:ea typeface="メイリオ"/>
                <a:cs typeface="メイリオ"/>
              </a:rPr>
              <a:t>フレア：</a:t>
            </a:r>
            <a:endParaRPr kumimoji="1" lang="en-US" altLang="ja-JP" sz="2800">
              <a:solidFill>
                <a:schemeClr val="bg1">
                  <a:lumMod val="85000"/>
                </a:schemeClr>
              </a:solidFill>
              <a:latin typeface="メイリオ"/>
              <a:ea typeface="メイリオ"/>
              <a:cs typeface="メイリオ"/>
            </a:endParaRPr>
          </a:p>
          <a:p>
            <a:r>
              <a:rPr kumimoji="1" lang="ja-JP" altLang="en-US" sz="2800">
                <a:solidFill>
                  <a:schemeClr val="bg1">
                    <a:lumMod val="85000"/>
                  </a:schemeClr>
                </a:solidFill>
                <a:latin typeface="メイリオ"/>
                <a:ea typeface="メイリオ"/>
                <a:cs typeface="メイリオ"/>
              </a:rPr>
              <a:t>赤外線誘導ミサイルへのアクティブ・デコイ</a:t>
            </a:r>
          </a:p>
        </p:txBody>
      </p:sp>
      <p:sp>
        <p:nvSpPr>
          <p:cNvPr id="6" name="正方形/長方形 5"/>
          <p:cNvSpPr/>
          <p:nvPr/>
        </p:nvSpPr>
        <p:spPr>
          <a:xfrm>
            <a:off x="5350933" y="111585"/>
            <a:ext cx="3793067" cy="421816"/>
          </a:xfrm>
          <a:prstGeom prst="rect">
            <a:avLst/>
          </a:prstGeom>
          <a:solidFill>
            <a:schemeClr val="bg2">
              <a:lumMod val="10000"/>
            </a:schemeClr>
          </a:solidFill>
          <a:ln w="28575" cmpd="sng">
            <a:no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lIns="180000" rIns="180000" rtlCol="0" anchor="ctr"/>
          <a:lstStyle/>
          <a:p>
            <a:r>
              <a:rPr lang="en-US" altLang="ja-JP" sz="1100">
                <a:solidFill>
                  <a:schemeClr val="bg1">
                    <a:lumMod val="85000"/>
                  </a:schemeClr>
                </a:solidFill>
                <a:latin typeface="メイリオ"/>
                <a:ea typeface="メイリオ"/>
                <a:cs typeface="メイリオ"/>
              </a:rPr>
              <a:t>Wikipedia "Lockheed C-130 Hercules" </a:t>
            </a:r>
            <a:r>
              <a:rPr lang="ja-JP" altLang="en-US" sz="1100">
                <a:solidFill>
                  <a:schemeClr val="bg1">
                    <a:lumMod val="85000"/>
                  </a:schemeClr>
                </a:solidFill>
                <a:latin typeface="メイリオ"/>
                <a:ea typeface="メイリオ"/>
                <a:cs typeface="メイリオ"/>
              </a:rPr>
              <a:t>より引用</a:t>
            </a:r>
            <a:endParaRPr kumimoji="1" lang="ja-JP" altLang="en-US" sz="1100">
              <a:solidFill>
                <a:schemeClr val="bg1">
                  <a:lumMod val="85000"/>
                </a:schemeClr>
              </a:solidFill>
              <a:latin typeface="メイリオ"/>
              <a:ea typeface="メイリオ"/>
              <a:cs typeface="メイリオ"/>
            </a:endParaRPr>
          </a:p>
        </p:txBody>
      </p:sp>
    </p:spTree>
    <p:extLst>
      <p:ext uri="{BB962C8B-B14F-4D97-AF65-F5344CB8AC3E}">
        <p14:creationId xmlns:p14="http://schemas.microsoft.com/office/powerpoint/2010/main" xmlns="" val="846265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400" smtClean="0">
                <a:latin typeface="Consolas" panose="020B0609020204030204" pitchFamily="49" charset="0"/>
                <a:cs typeface="Consolas" panose="020B0609020204030204" pitchFamily="49" charset="0"/>
              </a:rPr>
              <a:t>PORT     </a:t>
            </a:r>
            <a:r>
              <a:rPr lang="en-US" altLang="ja-JP" sz="2400">
                <a:latin typeface="Consolas" panose="020B0609020204030204" pitchFamily="49" charset="0"/>
                <a:cs typeface="Consolas" panose="020B0609020204030204" pitchFamily="49" charset="0"/>
              </a:rPr>
              <a:t>STATE SERVICE VERSION</a:t>
            </a:r>
          </a:p>
          <a:p>
            <a:r>
              <a:rPr lang="en-US" altLang="ja-JP" sz="2400">
                <a:latin typeface="Consolas" panose="020B0609020204030204" pitchFamily="49" charset="0"/>
                <a:cs typeface="Consolas" panose="020B0609020204030204" pitchFamily="49" charset="0"/>
              </a:rPr>
              <a:t>22/tcp   open  ssh     OpenSSH 5.3 (protocol 2.0)</a:t>
            </a:r>
          </a:p>
          <a:p>
            <a:r>
              <a:rPr lang="en-US" altLang="ja-JP" sz="2400">
                <a:latin typeface="Consolas" panose="020B0609020204030204" pitchFamily="49" charset="0"/>
                <a:cs typeface="Consolas" panose="020B0609020204030204" pitchFamily="49" charset="0"/>
              </a:rPr>
              <a:t>2200/tcp open  ssh     OpenSSH 5.3 (protocol 2.0)</a:t>
            </a:r>
          </a:p>
          <a:p>
            <a:r>
              <a:rPr lang="en-US" altLang="ja-JP" sz="2400">
                <a:latin typeface="Consolas" panose="020B0609020204030204" pitchFamily="49" charset="0"/>
                <a:cs typeface="Consolas" panose="020B0609020204030204" pitchFamily="49" charset="0"/>
              </a:rPr>
              <a:t>2201/tcp open  ssh     OpenSSH 5.3 (protocol 2.0)</a:t>
            </a:r>
          </a:p>
          <a:p>
            <a:r>
              <a:rPr lang="en-US" altLang="ja-JP" sz="2400">
                <a:latin typeface="Consolas" panose="020B0609020204030204" pitchFamily="49" charset="0"/>
                <a:cs typeface="Consolas" panose="020B0609020204030204" pitchFamily="49" charset="0"/>
              </a:rPr>
              <a:t>2202/tcp open  ssh     OpenSSH 5.3 (protocol 2.0)</a:t>
            </a:r>
          </a:p>
          <a:p>
            <a:r>
              <a:rPr lang="en-US" altLang="ja-JP" sz="2400">
                <a:latin typeface="Consolas" panose="020B0609020204030204" pitchFamily="49" charset="0"/>
                <a:cs typeface="Consolas" panose="020B0609020204030204" pitchFamily="49" charset="0"/>
              </a:rPr>
              <a:t>2203/tcp open  ssh     OpenSSH 5.3 (protocol 2.0)</a:t>
            </a:r>
          </a:p>
          <a:p>
            <a:r>
              <a:rPr lang="en-US" altLang="ja-JP" sz="2400">
                <a:latin typeface="Consolas" panose="020B0609020204030204" pitchFamily="49" charset="0"/>
                <a:cs typeface="Consolas" panose="020B0609020204030204" pitchFamily="49" charset="0"/>
              </a:rPr>
              <a:t>2204/tcp open  ssh     OpenSSH 5.3 (protocol 2.0)</a:t>
            </a:r>
          </a:p>
          <a:p>
            <a:r>
              <a:rPr lang="en-US" altLang="ja-JP" sz="2400">
                <a:latin typeface="Consolas" panose="020B0609020204030204" pitchFamily="49" charset="0"/>
                <a:cs typeface="Consolas" panose="020B0609020204030204" pitchFamily="49" charset="0"/>
              </a:rPr>
              <a:t>2205/tcp open  ssh     OpenSSH 5.3 (protocol 2.0)</a:t>
            </a:r>
          </a:p>
          <a:p>
            <a:r>
              <a:rPr lang="en-US" altLang="ja-JP" sz="2400">
                <a:latin typeface="Consolas" panose="020B0609020204030204" pitchFamily="49" charset="0"/>
                <a:cs typeface="Consolas" panose="020B0609020204030204" pitchFamily="49" charset="0"/>
              </a:rPr>
              <a:t>2206/tcp open  ssh     OpenSSH 5.3 (protocol 2.0)</a:t>
            </a:r>
          </a:p>
          <a:p>
            <a:r>
              <a:rPr lang="en-US" altLang="ja-JP" sz="2400">
                <a:latin typeface="Consolas" panose="020B0609020204030204" pitchFamily="49" charset="0"/>
                <a:cs typeface="Consolas" panose="020B0609020204030204" pitchFamily="49" charset="0"/>
              </a:rPr>
              <a:t>2207/tcp open  ssh     OpenSSH 5.3 (protocol 2.0)</a:t>
            </a:r>
          </a:p>
          <a:p>
            <a:r>
              <a:rPr lang="en-US" altLang="ja-JP" sz="2400">
                <a:latin typeface="Consolas" panose="020B0609020204030204" pitchFamily="49" charset="0"/>
                <a:cs typeface="Consolas" panose="020B0609020204030204" pitchFamily="49" charset="0"/>
              </a:rPr>
              <a:t>2208/tcp open  ssh     OpenSSH 5.3 (protocol 2.0)</a:t>
            </a:r>
          </a:p>
          <a:p>
            <a:r>
              <a:rPr lang="en-US" altLang="ja-JP" sz="2400">
                <a:latin typeface="Consolas" panose="020B0609020204030204" pitchFamily="49" charset="0"/>
                <a:cs typeface="Consolas" panose="020B0609020204030204" pitchFamily="49" charset="0"/>
              </a:rPr>
              <a:t>2209/tcp open  ssh     OpenSSH 5.3 (protocol 2.0)</a:t>
            </a:r>
          </a:p>
          <a:p>
            <a:r>
              <a:rPr lang="en-US" altLang="ja-JP" sz="2400">
                <a:latin typeface="Consolas" panose="020B0609020204030204" pitchFamily="49" charset="0"/>
                <a:cs typeface="Consolas" panose="020B0609020204030204" pitchFamily="49" charset="0"/>
              </a:rPr>
              <a:t>2210/tcp open  ssh     OpenSSH 5.3 (protocol 2.0)</a:t>
            </a:r>
          </a:p>
          <a:p>
            <a:r>
              <a:rPr lang="en-US" altLang="ja-JP" sz="2400">
                <a:latin typeface="Consolas" panose="020B0609020204030204" pitchFamily="49" charset="0"/>
                <a:cs typeface="Consolas" panose="020B0609020204030204" pitchFamily="49" charset="0"/>
              </a:rPr>
              <a:t>2211/tcp open  ssh     OpenSSH 5.3 (protocol 2.0)</a:t>
            </a:r>
          </a:p>
          <a:p>
            <a:r>
              <a:rPr lang="en-US" altLang="ja-JP" sz="2400">
                <a:latin typeface="Consolas" panose="020B0609020204030204" pitchFamily="49" charset="0"/>
                <a:cs typeface="Consolas" panose="020B0609020204030204" pitchFamily="49" charset="0"/>
              </a:rPr>
              <a:t>2212/tcp open  ssh     OpenSSH 5.3 (protocol 2.0)</a:t>
            </a:r>
          </a:p>
          <a:p>
            <a:r>
              <a:rPr lang="en-US" altLang="ja-JP" sz="2400">
                <a:latin typeface="Consolas" panose="020B0609020204030204" pitchFamily="49" charset="0"/>
                <a:cs typeface="Consolas" panose="020B0609020204030204" pitchFamily="49" charset="0"/>
              </a:rPr>
              <a:t>2213/tcp open  ssh     OpenSSH 5.3 (protocol 2.0)</a:t>
            </a:r>
          </a:p>
          <a:p>
            <a:r>
              <a:rPr lang="en-US" altLang="ja-JP" sz="2400">
                <a:latin typeface="Consolas" panose="020B0609020204030204" pitchFamily="49" charset="0"/>
                <a:cs typeface="Consolas" panose="020B0609020204030204" pitchFamily="49" charset="0"/>
              </a:rPr>
              <a:t>2214/tcp open  ssh     OpenSSH 5.3 (protocol 2.0)</a:t>
            </a:r>
          </a:p>
          <a:p>
            <a:r>
              <a:rPr lang="en-US" altLang="ja-JP" sz="2400">
                <a:latin typeface="Consolas" panose="020B0609020204030204" pitchFamily="49" charset="0"/>
                <a:cs typeface="Consolas" panose="020B0609020204030204" pitchFamily="49" charset="0"/>
              </a:rPr>
              <a:t>2215/tcp open  ssh     OpenSSH 5.3 (protocol 2.0</a:t>
            </a:r>
            <a:r>
              <a:rPr lang="en-US" altLang="ja-JP" sz="2400" smtClean="0">
                <a:latin typeface="Consolas" panose="020B0609020204030204" pitchFamily="49" charset="0"/>
                <a:cs typeface="Consolas" panose="020B0609020204030204" pitchFamily="49" charset="0"/>
              </a:rPr>
              <a:t>)</a:t>
            </a:r>
            <a:endParaRPr lang="en-US" altLang="ja-JP" sz="24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733360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679461" y="876843"/>
            <a:ext cx="7299973" cy="1754327"/>
          </a:xfrm>
          <a:prstGeom prst="rect">
            <a:avLst/>
          </a:prstGeom>
          <a:noFill/>
        </p:spPr>
        <p:txBody>
          <a:bodyPr wrap="square" rtlCol="0">
            <a:spAutoFit/>
          </a:bodyPr>
          <a:lstStyle/>
          <a:p>
            <a:r>
              <a:rPr lang="ja-JP" altLang="en-US" sz="5400" smtClean="0">
                <a:ln>
                  <a:solidFill>
                    <a:schemeClr val="bg1">
                      <a:lumMod val="50000"/>
                    </a:schemeClr>
                  </a:solidFill>
                </a:ln>
                <a:latin typeface="Tahoma" panose="020B0604030504040204" pitchFamily="34" charset="0"/>
                <a:cs typeface="Tahoma" panose="020B0604030504040204" pitchFamily="34" charset="0"/>
              </a:rPr>
              <a:t>科学忍法</a:t>
            </a:r>
            <a:r>
              <a:rPr lang="ja-JP" altLang="en-US" sz="5400">
                <a:ln>
                  <a:solidFill>
                    <a:schemeClr val="bg1">
                      <a:lumMod val="50000"/>
                    </a:schemeClr>
                  </a:solidFill>
                </a:ln>
                <a:latin typeface="Tahoma" panose="020B0604030504040204" pitchFamily="34" charset="0"/>
                <a:cs typeface="Tahoma" panose="020B0604030504040204" pitchFamily="34" charset="0"/>
              </a:rPr>
              <a:t>・</a:t>
            </a:r>
            <a:r>
              <a:rPr lang="en-US" altLang="ja-JP" sz="5400" smtClean="0">
                <a:ln>
                  <a:solidFill>
                    <a:schemeClr val="bg1">
                      <a:lumMod val="50000"/>
                    </a:schemeClr>
                  </a:solidFill>
                </a:ln>
                <a:latin typeface="Tahoma" panose="020B0604030504040204" pitchFamily="34" charset="0"/>
                <a:cs typeface="Tahoma" panose="020B0604030504040204" pitchFamily="34" charset="0"/>
              </a:rPr>
              <a:t>ssh</a:t>
            </a:r>
            <a:r>
              <a:rPr lang="ja-JP" altLang="en-US" sz="5400" smtClean="0">
                <a:ln>
                  <a:solidFill>
                    <a:schemeClr val="bg1">
                      <a:lumMod val="50000"/>
                    </a:schemeClr>
                  </a:solidFill>
                </a:ln>
                <a:latin typeface="Tahoma" panose="020B0604030504040204" pitchFamily="34" charset="0"/>
                <a:cs typeface="Tahoma" panose="020B0604030504040204" pitchFamily="34" charset="0"/>
              </a:rPr>
              <a:t>分身の術</a:t>
            </a:r>
            <a:endParaRPr lang="en-US" altLang="ja-JP" sz="5400" smtClean="0">
              <a:ln>
                <a:solidFill>
                  <a:schemeClr val="bg1">
                    <a:lumMod val="50000"/>
                  </a:schemeClr>
                </a:solidFill>
              </a:ln>
              <a:latin typeface="Tahoma" panose="020B0604030504040204" pitchFamily="34" charset="0"/>
              <a:cs typeface="Tahoma" panose="020B0604030504040204" pitchFamily="34" charset="0"/>
            </a:endParaRPr>
          </a:p>
          <a:p>
            <a:r>
              <a:rPr lang="en-US" altLang="ja-JP" sz="5400">
                <a:ln>
                  <a:solidFill>
                    <a:schemeClr val="bg1">
                      <a:lumMod val="50000"/>
                    </a:schemeClr>
                  </a:solidFill>
                </a:ln>
                <a:latin typeface="Tahoma" panose="020B0604030504040204" pitchFamily="34" charset="0"/>
                <a:cs typeface="Tahoma" panose="020B0604030504040204" pitchFamily="34" charset="0"/>
              </a:rPr>
              <a:t> (</a:t>
            </a:r>
            <a:r>
              <a:rPr lang="ja-JP" altLang="en-US" sz="5400">
                <a:ln>
                  <a:solidFill>
                    <a:schemeClr val="bg1">
                      <a:lumMod val="50000"/>
                    </a:schemeClr>
                  </a:solidFill>
                </a:ln>
                <a:latin typeface="Tahoma" panose="020B0604030504040204" pitchFamily="34" charset="0"/>
                <a:cs typeface="Tahoma" panose="020B0604030504040204" pitchFamily="34" charset="0"/>
              </a:rPr>
              <a:t>つくりかた</a:t>
            </a:r>
            <a:r>
              <a:rPr lang="en-US" altLang="ja-JP" sz="5400">
                <a:ln>
                  <a:solidFill>
                    <a:schemeClr val="bg1">
                      <a:lumMod val="50000"/>
                    </a:schemeClr>
                  </a:solidFill>
                </a:ln>
                <a:latin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xmlns="" val="2078586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24286" y="189781"/>
            <a:ext cx="914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smtClean="0">
                <a:latin typeface="Consolas" panose="020B0609020204030204" pitchFamily="49" charset="0"/>
                <a:cs typeface="Consolas" panose="020B0609020204030204" pitchFamily="49" charset="0"/>
              </a:rPr>
              <a:t>PORT     </a:t>
            </a:r>
            <a:r>
              <a:rPr lang="en-US" altLang="ja-JP" sz="2000">
                <a:latin typeface="Consolas" panose="020B0609020204030204" pitchFamily="49" charset="0"/>
                <a:cs typeface="Consolas" panose="020B0609020204030204" pitchFamily="49" charset="0"/>
              </a:rPr>
              <a:t>STATE SERVICE VERSION</a:t>
            </a:r>
          </a:p>
          <a:p>
            <a:r>
              <a:rPr lang="en-US" altLang="ja-JP" sz="2000">
                <a:latin typeface="Consolas" panose="020B0609020204030204" pitchFamily="49" charset="0"/>
                <a:cs typeface="Consolas" panose="020B0609020204030204" pitchFamily="49" charset="0"/>
              </a:rPr>
              <a:t>22/tcp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2200/tcp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2201/tcp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p>
          <a:p>
            <a:r>
              <a:rPr lang="en-US" altLang="ja-JP" sz="2000">
                <a:latin typeface="Consolas" panose="020B0609020204030204" pitchFamily="49" charset="0"/>
                <a:cs typeface="Consolas" panose="020B0609020204030204" pitchFamily="49" charset="0"/>
              </a:rPr>
              <a:t>2202/tcp open  ssh     OpenSSH 5.3 (protocol 2.0)</a:t>
            </a:r>
          </a:p>
          <a:p>
            <a:r>
              <a:rPr lang="en-US" altLang="ja-JP" sz="2000">
                <a:latin typeface="Consolas" panose="020B0609020204030204" pitchFamily="49" charset="0"/>
                <a:cs typeface="Consolas" panose="020B0609020204030204" pitchFamily="49" charset="0"/>
              </a:rPr>
              <a:t>| ssh-hostkey: </a:t>
            </a:r>
          </a:p>
          <a:p>
            <a:r>
              <a:rPr lang="en-US" altLang="ja-JP" sz="2000">
                <a:latin typeface="Consolas" panose="020B0609020204030204" pitchFamily="49" charset="0"/>
                <a:cs typeface="Consolas" panose="020B0609020204030204" pitchFamily="49" charset="0"/>
              </a:rPr>
              <a:t>|   1024 bc:92:50:82:82:bc:d0:ab:b8:a2:6f:34:bb:f7:fd:bd (DSA)</a:t>
            </a:r>
          </a:p>
          <a:p>
            <a:r>
              <a:rPr lang="en-US" altLang="ja-JP" sz="2000">
                <a:latin typeface="Consolas" panose="020B0609020204030204" pitchFamily="49" charset="0"/>
                <a:cs typeface="Consolas" panose="020B0609020204030204" pitchFamily="49" charset="0"/>
              </a:rPr>
              <a:t>|_  2048 ea:63:6a:de:44:98:c3:c9:35:88:d7:e9:81:cc:f7:47 (RSA</a:t>
            </a:r>
            <a:r>
              <a:rPr lang="en-US" altLang="ja-JP" sz="2000" smtClean="0">
                <a:latin typeface="Consolas" panose="020B0609020204030204" pitchFamily="49" charset="0"/>
                <a:cs typeface="Consolas" panose="020B0609020204030204" pitchFamily="49" charset="0"/>
              </a:rPr>
              <a:t>)</a:t>
            </a:r>
          </a:p>
          <a:p>
            <a:r>
              <a:rPr lang="en-US" altLang="ja-JP" sz="2000" smtClean="0">
                <a:latin typeface="Consolas" panose="020B0609020204030204" pitchFamily="49" charset="0"/>
                <a:cs typeface="Consolas" panose="020B0609020204030204" pitchFamily="49" charset="0"/>
              </a:rPr>
              <a:t>2203/tcp open  ssh     OpenSSH 5.3 (protocol 2.0)</a:t>
            </a:r>
          </a:p>
          <a:p>
            <a:r>
              <a:rPr lang="en-US" altLang="ja-JP" sz="2000" smtClean="0">
                <a:latin typeface="Consolas" panose="020B0609020204030204" pitchFamily="49" charset="0"/>
                <a:cs typeface="Consolas" panose="020B0609020204030204" pitchFamily="49" charset="0"/>
              </a:rPr>
              <a:t>| ssh-hostkey: </a:t>
            </a:r>
          </a:p>
          <a:p>
            <a:r>
              <a:rPr lang="en-US" altLang="ja-JP" sz="2000" smtClean="0">
                <a:latin typeface="Consolas" panose="020B0609020204030204" pitchFamily="49" charset="0"/>
                <a:cs typeface="Consolas" panose="020B0609020204030204" pitchFamily="49" charset="0"/>
              </a:rPr>
              <a:t>|   1024 bc:92:50:82:82:bc:d0:ab:b8:a2:6f:34:bb:f7:fd:bd (DSA)</a:t>
            </a:r>
          </a:p>
          <a:p>
            <a:r>
              <a:rPr lang="en-US" altLang="ja-JP" sz="2000" smtClean="0">
                <a:latin typeface="Consolas" panose="020B0609020204030204" pitchFamily="49" charset="0"/>
                <a:cs typeface="Consolas" panose="020B0609020204030204" pitchFamily="49" charset="0"/>
              </a:rPr>
              <a:t>|_  2048 ea:63:6a:de:44:98:c3:c9:35:88:d7:e9:81:cc:f7:47 (RSA)</a:t>
            </a:r>
          </a:p>
          <a:p>
            <a:endParaRPr kumimoji="1" lang="ja-JP" altLang="en-US" sz="200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xmlns="" val="840825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ここからしばらく</a:t>
            </a:r>
            <a:r>
              <a:rPr lang="en-US" altLang="ja-JP" smtClean="0"/>
              <a:t>nmap</a:t>
            </a:r>
            <a:r>
              <a:rPr lang="ja-JP" altLang="en-US" smtClean="0"/>
              <a:t>の話</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xmlns="" val="7425527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317" y="149470"/>
            <a:ext cx="8454965" cy="1075482"/>
          </a:xfrm>
        </p:spPr>
        <p:txBody>
          <a:bodyPr>
            <a:normAutofit/>
          </a:bodyPr>
          <a:lstStyle/>
          <a:p>
            <a:r>
              <a:rPr kumimoji="1" lang="ja-JP" altLang="en-US" sz="2800" smtClean="0"/>
              <a:t>宣伝： </a:t>
            </a:r>
            <a:r>
              <a:rPr lang="ja-JP" altLang="en-US" sz="2800" smtClean="0"/>
              <a:t>三宅英明、大角祐介</a:t>
            </a:r>
            <a:r>
              <a:rPr kumimoji="1" lang="ja-JP" altLang="en-US" sz="2800" smtClean="0"/>
              <a:t>「新しい</a:t>
            </a:r>
            <a:r>
              <a:rPr kumimoji="1" lang="en-US" altLang="ja-JP" sz="2800" smtClean="0"/>
              <a:t>Linux</a:t>
            </a:r>
            <a:r>
              <a:rPr kumimoji="1" lang="ja-JP" altLang="en-US" sz="2800" smtClean="0"/>
              <a:t>の教科書」 </a:t>
            </a:r>
            <a:r>
              <a:rPr kumimoji="1" lang="en-US" altLang="ja-JP" sz="2800" smtClean="0"/>
              <a:t/>
            </a:r>
            <a:br>
              <a:rPr kumimoji="1" lang="en-US" altLang="ja-JP" sz="2800" smtClean="0"/>
            </a:br>
            <a:r>
              <a:rPr kumimoji="1" lang="en-US" altLang="ja-JP" sz="2800" smtClean="0"/>
              <a:t>            SB</a:t>
            </a:r>
            <a:r>
              <a:rPr kumimoji="1" lang="ja-JP" altLang="en-US" sz="2800" smtClean="0"/>
              <a:t>クリエイティブ</a:t>
            </a:r>
            <a:endParaRPr kumimoji="1" lang="ja-JP" altLang="en-US" sz="2800"/>
          </a:p>
        </p:txBody>
      </p:sp>
      <p:pic>
        <p:nvPicPr>
          <p:cNvPr id="4" name="図 3"/>
          <p:cNvPicPr>
            <a:picLocks noChangeAspect="1"/>
          </p:cNvPicPr>
          <p:nvPr/>
        </p:nvPicPr>
        <p:blipFill rotWithShape="1">
          <a:blip r:embed="rId2" cstate="print"/>
          <a:srcRect t="5343"/>
          <a:stretch/>
        </p:blipFill>
        <p:spPr>
          <a:xfrm>
            <a:off x="128317" y="1155940"/>
            <a:ext cx="9084694" cy="5807414"/>
          </a:xfrm>
          <a:prstGeom prst="rect">
            <a:avLst/>
          </a:prstGeom>
        </p:spPr>
      </p:pic>
    </p:spTree>
    <p:extLst>
      <p:ext uri="{BB962C8B-B14F-4D97-AF65-F5344CB8AC3E}">
        <p14:creationId xmlns:p14="http://schemas.microsoft.com/office/powerpoint/2010/main" xmlns="" val="2888440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2023532" y="1456573"/>
            <a:ext cx="4638526" cy="923330"/>
          </a:xfrm>
          <a:prstGeom prst="rect">
            <a:avLst/>
          </a:prstGeom>
          <a:noFill/>
        </p:spPr>
        <p:txBody>
          <a:bodyPr wrap="square" rtlCol="0">
            <a:spAutoFit/>
          </a:bodyPr>
          <a:lstStyle/>
          <a:p>
            <a:r>
              <a:rPr lang="en-US" altLang="ja-JP" sz="5400" smtClean="0">
                <a:ln>
                  <a:solidFill>
                    <a:schemeClr val="bg1">
                      <a:lumMod val="50000"/>
                    </a:schemeClr>
                  </a:solidFill>
                </a:ln>
                <a:latin typeface="Tahoma" panose="020B0604030504040204" pitchFamily="34" charset="0"/>
                <a:cs typeface="Tahoma" panose="020B0604030504040204" pitchFamily="34" charset="0"/>
              </a:rPr>
              <a:t>stealth scan</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2711273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xmlns="" val="881172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xmlns="" val="3118375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スキャンなどの探査行為は、ゆっくり行えば行うほど相手に気づかれにくい</a:t>
            </a:r>
            <a:endParaRPr lang="en-US" altLang="ja-JP" smtClean="0"/>
          </a:p>
          <a:p>
            <a:r>
              <a:rPr lang="ja-JP" altLang="en-US" smtClean="0"/>
              <a:t>その他、</a:t>
            </a:r>
            <a:r>
              <a:rPr lang="en-US" altLang="ja-JP" smtClean="0"/>
              <a:t>IDS(</a:t>
            </a:r>
            <a:r>
              <a:rPr lang="ja-JP" altLang="en-US" smtClean="0"/>
              <a:t>侵入検知システム</a:t>
            </a:r>
            <a:r>
              <a:rPr lang="en-US" altLang="ja-JP" smtClean="0"/>
              <a:t>)</a:t>
            </a:r>
            <a:r>
              <a:rPr lang="ja-JP" altLang="en-US" smtClean="0"/>
              <a:t>などにも対抗するためによく使われる手法</a:t>
            </a:r>
            <a:endParaRPr lang="en-US" altLang="ja-JP" smtClean="0"/>
          </a:p>
        </p:txBody>
      </p:sp>
    </p:spTree>
    <p:extLst>
      <p:ext uri="{BB962C8B-B14F-4D97-AF65-F5344CB8AC3E}">
        <p14:creationId xmlns:p14="http://schemas.microsoft.com/office/powerpoint/2010/main" xmlns="" val="56935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ja-JP" smtClean="0"/>
              <a:t>nmap</a:t>
            </a:r>
            <a:r>
              <a:rPr lang="ja-JP" altLang="en-US" smtClean="0"/>
              <a:t>によるポートスキャンで、なるたけ相手に気づかれないようにスキャンする</a:t>
            </a:r>
            <a:endParaRPr kumimoji="1" lang="ja-JP" altLang="en-US"/>
          </a:p>
        </p:txBody>
      </p:sp>
    </p:spTree>
    <p:extLst>
      <p:ext uri="{BB962C8B-B14F-4D97-AF65-F5344CB8AC3E}">
        <p14:creationId xmlns:p14="http://schemas.microsoft.com/office/powerpoint/2010/main" xmlns="" val="10434604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sign-default">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1138</TotalTime>
  <Words>2303</Words>
  <Application>Microsoft Office PowerPoint</Application>
  <PresentationFormat>画面に合わせる (4:3)</PresentationFormat>
  <Paragraphs>277</Paragraphs>
  <Slides>40</Slides>
  <Notes>10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Arial</vt:lpstr>
      <vt:lpstr>ＭＳ Ｐゴシック</vt:lpstr>
      <vt:lpstr>メイリオ</vt:lpstr>
      <vt:lpstr>Segoe UI</vt:lpstr>
      <vt:lpstr>Tahoma</vt:lpstr>
      <vt:lpstr>Helvetica</vt:lpstr>
      <vt:lpstr>Consolas</vt:lpstr>
      <vt:lpstr>Calibri</vt:lpstr>
      <vt:lpstr>Office テーマ</vt:lpstr>
      <vt:lpstr>スライド 1</vt:lpstr>
      <vt:lpstr>スライド 2</vt:lpstr>
      <vt:lpstr>Agenda.</vt:lpstr>
      <vt:lpstr>ここからしばらくnmapの話</vt:lpstr>
      <vt:lpstr>スライド 5</vt:lpstr>
      <vt:lpstr>スライド 6</vt:lpstr>
      <vt:lpstr>ゆっくりしていってね！！！！！</vt:lpstr>
      <vt:lpstr>ゆっくりしていってね！！！！！</vt:lpstr>
      <vt:lpstr>Situation.</vt:lpstr>
      <vt:lpstr>nmapの-Tオプション （タイミングテンプレート）</vt:lpstr>
      <vt:lpstr>nmap -T0 がどれだけ遅いか?</vt:lpstr>
      <vt:lpstr>スライド 12</vt:lpstr>
      <vt:lpstr>よくある上位10ポートのみスキャン</vt:lpstr>
      <vt:lpstr>スライド 14</vt:lpstr>
      <vt:lpstr>スライド 15</vt:lpstr>
      <vt:lpstr>スライド 16</vt:lpstr>
      <vt:lpstr>Situation.</vt:lpstr>
      <vt:lpstr>Situation.</vt:lpstr>
      <vt:lpstr>スライド 19</vt:lpstr>
      <vt:lpstr>スライド 20</vt:lpstr>
      <vt:lpstr>nping (Nmap付属)</vt:lpstr>
      <vt:lpstr>スライド 22</vt:lpstr>
      <vt:lpstr>もっと低レイヤで隠そう</vt:lpstr>
      <vt:lpstr>もうちょっと高いレイヤで隠す</vt:lpstr>
      <vt:lpstr>スライド 25</vt:lpstr>
      <vt:lpstr>スライド 26</vt:lpstr>
      <vt:lpstr>sshd shouldn't use 22/tcp?</vt:lpstr>
      <vt:lpstr>sshd shouldn't use 22/tcp?</vt:lpstr>
      <vt:lpstr>sshd shouldn't use 22/tcp?</vt:lpstr>
      <vt:lpstr>スライド 30</vt:lpstr>
      <vt:lpstr>スライド 31</vt:lpstr>
      <vt:lpstr>スライド 32</vt:lpstr>
      <vt:lpstr>スライド 33</vt:lpstr>
      <vt:lpstr>スライド 34</vt:lpstr>
      <vt:lpstr>Decoy (囮)</vt:lpstr>
      <vt:lpstr>スライド 36</vt:lpstr>
      <vt:lpstr>スライド 37</vt:lpstr>
      <vt:lpstr>スライド 38</vt:lpstr>
      <vt:lpstr>スライド 39</vt:lpstr>
      <vt:lpstr>宣伝： 三宅英明、大角祐介「新しいLinuxの教科書」              SBクリエイティブ</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ozuma</cp:lastModifiedBy>
  <cp:revision>191</cp:revision>
  <dcterms:created xsi:type="dcterms:W3CDTF">2015-08-14T06:14:51Z</dcterms:created>
  <dcterms:modified xsi:type="dcterms:W3CDTF">2015-08-22T04:10:56Z</dcterms:modified>
</cp:coreProperties>
</file>