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0"/>
  </p:notesMasterIdLst>
  <p:sldIdLst>
    <p:sldId id="257" r:id="rId2"/>
    <p:sldId id="261" r:id="rId3"/>
    <p:sldId id="262" r:id="rId4"/>
    <p:sldId id="268" r:id="rId5"/>
    <p:sldId id="258" r:id="rId6"/>
    <p:sldId id="269" r:id="rId7"/>
    <p:sldId id="259" r:id="rId8"/>
    <p:sldId id="260" r:id="rId9"/>
    <p:sldId id="263" r:id="rId10"/>
    <p:sldId id="271" r:id="rId11"/>
    <p:sldId id="272" r:id="rId12"/>
    <p:sldId id="289" r:id="rId13"/>
    <p:sldId id="270" r:id="rId14"/>
    <p:sldId id="290" r:id="rId15"/>
    <p:sldId id="265" r:id="rId16"/>
    <p:sldId id="267" r:id="rId17"/>
    <p:sldId id="282" r:id="rId18"/>
    <p:sldId id="266" r:id="rId19"/>
    <p:sldId id="264" r:id="rId20"/>
    <p:sldId id="284" r:id="rId21"/>
    <p:sldId id="285" r:id="rId22"/>
    <p:sldId id="287" r:id="rId23"/>
    <p:sldId id="288" r:id="rId24"/>
    <p:sldId id="274" r:id="rId25"/>
    <p:sldId id="275" r:id="rId26"/>
    <p:sldId id="276" r:id="rId27"/>
    <p:sldId id="277" r:id="rId28"/>
    <p:sldId id="278" r:id="rId29"/>
    <p:sldId id="279" r:id="rId30"/>
    <p:sldId id="295" r:id="rId31"/>
    <p:sldId id="296" r:id="rId32"/>
    <p:sldId id="281" r:id="rId33"/>
    <p:sldId id="292" r:id="rId34"/>
    <p:sldId id="291" r:id="rId35"/>
    <p:sldId id="293" r:id="rId36"/>
    <p:sldId id="294" r:id="rId37"/>
    <p:sldId id="280" r:id="rId38"/>
    <p:sldId id="283"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8AA"/>
    <a:srgbClr val="FFF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49" autoAdjust="0"/>
  </p:normalViewPr>
  <p:slideViewPr>
    <p:cSldViewPr snapToGrid="0">
      <p:cViewPr>
        <p:scale>
          <a:sx n="100" d="100"/>
          <a:sy n="100" d="100"/>
        </p:scale>
        <p:origin x="-2976" y="-4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E3AE5-EB08-419F-97DD-14530EE7F784}" type="datetimeFigureOut">
              <a:rPr kumimoji="1" lang="ja-JP" altLang="en-US" smtClean="0"/>
              <a:t>15/08/21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CD991-4847-4EC6-8E3A-1C6DA9348A2B}" type="slidenum">
              <a:rPr kumimoji="1" lang="ja-JP" altLang="en-US" smtClean="0"/>
              <a:t>‹#›</a:t>
            </a:fld>
            <a:endParaRPr kumimoji="1" lang="ja-JP" altLang="en-US"/>
          </a:p>
        </p:txBody>
      </p:sp>
    </p:spTree>
    <p:extLst>
      <p:ext uri="{BB962C8B-B14F-4D97-AF65-F5344CB8AC3E}">
        <p14:creationId xmlns:p14="http://schemas.microsoft.com/office/powerpoint/2010/main" val="1216048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ja-JP" altLang="en-US"/>
              <a:t>すみだセキュリティ勉強会を主催しています、</a:t>
            </a:r>
            <a:r>
              <a:rPr kumimoji="1" lang="en-US" altLang="ja-JP"/>
              <a:t>ozuma5119</a:t>
            </a:r>
            <a:r>
              <a:rPr kumimoji="1" lang="ja-JP" altLang="en-US"/>
              <a:t>と申します。</a:t>
            </a:r>
            <a:endParaRPr kumimoji="1" lang="en-US" altLang="ja-JP"/>
          </a:p>
          <a:p>
            <a:r>
              <a:rPr kumimoji="1" lang="ja-JP" altLang="en-US"/>
              <a:t>ふだんは、比較的固めの会社でセキュリティエンジニアをして</a:t>
            </a:r>
            <a:r>
              <a:rPr kumimoji="1" lang="ja-JP" altLang="en-US" smtClean="0"/>
              <a:t>います。ブログはこちら。</a:t>
            </a:r>
            <a:endParaRPr kumimoji="1" lang="en-US" altLang="ja-JP" smtClean="0"/>
          </a:p>
          <a:p>
            <a:endParaRPr kumimoji="1" lang="en-US" altLang="ja-JP" smtClean="0"/>
          </a:p>
          <a:p>
            <a:r>
              <a:rPr kumimoji="1" lang="ja-JP" altLang="en-US" smtClean="0"/>
              <a:t>科学写真家というのは、「理科の教科書に載ってるような写真」を撮る人たちです。こちらは副業ということで、小学生向けの教材の写真とか撮って、ときどき本に載ったりします。</a:t>
            </a:r>
            <a:endParaRPr kumimoji="1" lang="ja-JP" altLang="en-US"/>
          </a:p>
        </p:txBody>
      </p:sp>
      <p:sp>
        <p:nvSpPr>
          <p:cNvPr id="4" name="スライド番号プレースホルダー 3"/>
          <p:cNvSpPr>
            <a:spLocks noGrp="1"/>
          </p:cNvSpPr>
          <p:nvPr>
            <p:ph type="sldNum" sz="quarter" idx="10"/>
          </p:nvPr>
        </p:nvSpPr>
        <p:spPr/>
        <p:txBody>
          <a:bodyPr/>
          <a:lstStyle/>
          <a:p>
            <a:fld id="{B197F851-B882-6240-B8F6-3EE088D150D5}" type="slidenum">
              <a:rPr kumimoji="1" lang="ja-JP" altLang="en-US" smtClean="0"/>
              <a:pPr/>
              <a:t>2</a:t>
            </a:fld>
            <a:endParaRPr kumimoji="1" lang="ja-JP" altLang="en-US"/>
          </a:p>
        </p:txBody>
      </p:sp>
    </p:spTree>
    <p:extLst>
      <p:ext uri="{BB962C8B-B14F-4D97-AF65-F5344CB8AC3E}">
        <p14:creationId xmlns:p14="http://schemas.microsoft.com/office/powerpoint/2010/main" val="64985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たとえば、</a:t>
            </a:r>
            <a:r>
              <a:rPr kumimoji="1" lang="en-US" altLang="ja-JP" smtClean="0"/>
              <a:t>50%</a:t>
            </a:r>
            <a:r>
              <a:rPr kumimoji="1" lang="ja-JP" altLang="en-US" smtClean="0"/>
              <a:t>のカバレッジを出すには、</a:t>
            </a:r>
            <a:r>
              <a:rPr kumimoji="1" lang="en-US" altLang="ja-JP" smtClean="0"/>
              <a:t>10</a:t>
            </a:r>
            <a:r>
              <a:rPr kumimoji="1" lang="ja-JP" altLang="en-US" smtClean="0"/>
              <a:t>個のポートをスキャンするだけで良いわけです。</a:t>
            </a:r>
            <a:endParaRPr kumimoji="1" lang="en-US" altLang="ja-JP" smtClean="0"/>
          </a:p>
          <a:p>
            <a:r>
              <a:rPr kumimoji="1" lang="en-US" altLang="ja-JP" smtClean="0"/>
              <a:t>90%</a:t>
            </a:r>
            <a:r>
              <a:rPr kumimoji="1" lang="ja-JP" altLang="en-US" smtClean="0"/>
              <a:t>のカバレッジを出すにも、</a:t>
            </a:r>
            <a:r>
              <a:rPr kumimoji="1" lang="en-US" altLang="ja-JP" smtClean="0"/>
              <a:t>500</a:t>
            </a:r>
            <a:r>
              <a:rPr kumimoji="1" lang="ja-JP" altLang="en-US" smtClean="0"/>
              <a:t>個ちょっとスキャンすれば十分です。このようによく使われるポートは非常に「偏り」がありますから、必要最小限のポートのみに絞ってスキャンしましょう。探査行為が少なければ少ないほど、攻撃が検知される可能性も低くなります。</a:t>
            </a:r>
            <a:endParaRPr kumimoji="1" lang="en-US" altLang="ja-JP" smtClean="0"/>
          </a:p>
          <a:p>
            <a:endParaRPr kumimoji="1" lang="en-US" altLang="ja-JP" smtClean="0"/>
          </a:p>
          <a:p>
            <a:r>
              <a:rPr kumimoji="1" lang="ja-JP" altLang="en-US" smtClean="0"/>
              <a:t>また、</a:t>
            </a:r>
            <a:r>
              <a:rPr kumimoji="1" lang="en-US" altLang="ja-JP" smtClean="0"/>
              <a:t>99%</a:t>
            </a:r>
            <a:r>
              <a:rPr kumimoji="1" lang="ja-JP" altLang="en-US" smtClean="0"/>
              <a:t>のカバレッジを出すには</a:t>
            </a:r>
            <a:r>
              <a:rPr kumimoji="1" lang="en-US" altLang="ja-JP" smtClean="0"/>
              <a:t>3000</a:t>
            </a:r>
            <a:r>
              <a:rPr kumimoji="1" lang="ja-JP" altLang="en-US" smtClean="0"/>
              <a:t>個ちょっとのポートをスキャンすればいいのに、そこからさらにカバレッジ</a:t>
            </a:r>
            <a:r>
              <a:rPr kumimoji="1" lang="en-US" altLang="ja-JP" smtClean="0"/>
              <a:t>100%</a:t>
            </a:r>
            <a:r>
              <a:rPr kumimoji="1" lang="ja-JP" altLang="en-US" smtClean="0"/>
              <a:t>を目指すには、当然のことながら全</a:t>
            </a:r>
            <a:r>
              <a:rPr kumimoji="1" lang="en-US" altLang="ja-JP" smtClean="0"/>
              <a:t>TCP</a:t>
            </a:r>
            <a:r>
              <a:rPr kumimoji="1" lang="ja-JP" altLang="en-US" smtClean="0"/>
              <a:t>ポート</a:t>
            </a:r>
            <a:r>
              <a:rPr kumimoji="1" lang="en-US" altLang="ja-JP" smtClean="0"/>
              <a:t>(0-65535)</a:t>
            </a:r>
            <a:r>
              <a:rPr kumimoji="1" lang="ja-JP" altLang="en-US" smtClean="0"/>
              <a:t>の</a:t>
            </a:r>
            <a:r>
              <a:rPr kumimoji="1" lang="en-US" altLang="ja-JP" smtClean="0"/>
              <a:t>65536</a:t>
            </a:r>
            <a:r>
              <a:rPr kumimoji="1" lang="ja-JP" altLang="en-US" smtClean="0"/>
              <a:t>個をスキャンしなければいけません。</a:t>
            </a:r>
            <a:endParaRPr kumimoji="1" lang="en-US" altLang="ja-JP" smtClean="0"/>
          </a:p>
          <a:p>
            <a:r>
              <a:rPr kumimoji="1" lang="ja-JP" altLang="en-US" smtClean="0"/>
              <a:t>ここから、全ポートのスキャンはいかに非効率的であるかが分かります。</a:t>
            </a:r>
            <a:r>
              <a:rPr kumimoji="1" lang="en-US" altLang="ja-JP" smtClean="0"/>
              <a:t>--top-ports</a:t>
            </a:r>
            <a:r>
              <a:rPr kumimoji="1" lang="ja-JP" altLang="en-US" smtClean="0"/>
              <a:t>を積極的に使って、最小限のスキャンで攻撃しましょう（するなよ）。</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23</a:t>
            </a:fld>
            <a:endParaRPr kumimoji="1" lang="ja-JP" altLang="en-US"/>
          </a:p>
        </p:txBody>
      </p:sp>
    </p:spTree>
    <p:extLst>
      <p:ext uri="{BB962C8B-B14F-4D97-AF65-F5344CB8AC3E}">
        <p14:creationId xmlns:p14="http://schemas.microsoft.com/office/powerpoint/2010/main" val="220029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この他にも、ファイルの見えない領域に隠すとか、暗号化で隠すとか深堀りすると色々あるのですが、キリが無いので今日はこのくらいに絞って。</a:t>
            </a:r>
            <a:endParaRPr kumimoji="1" lang="en-US" altLang="ja-JP" smtClean="0"/>
          </a:p>
          <a:p>
            <a:r>
              <a:rPr kumimoji="1" lang="ja-JP" altLang="en-US" smtClean="0"/>
              <a:t>全体の流れというよりは、トピックの小ネタ集という感じでお話します。</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3</a:t>
            </a:fld>
            <a:endParaRPr kumimoji="1" lang="ja-JP" altLang="en-US"/>
          </a:p>
        </p:txBody>
      </p:sp>
    </p:spTree>
    <p:extLst>
      <p:ext uri="{BB962C8B-B14F-4D97-AF65-F5344CB8AC3E}">
        <p14:creationId xmlns:p14="http://schemas.microsoft.com/office/powerpoint/2010/main" val="167952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ICMP</a:t>
            </a:r>
            <a:r>
              <a:rPr kumimoji="1" lang="ja-JP" altLang="en-US" smtClean="0"/>
              <a:t>の</a:t>
            </a:r>
            <a:r>
              <a:rPr kumimoji="1" lang="en-US" altLang="ja-JP" smtClean="0"/>
              <a:t>echo</a:t>
            </a:r>
            <a:r>
              <a:rPr kumimoji="1" lang="ja-JP" altLang="en-US" smtClean="0"/>
              <a:t>リクエストは、リプライが変えるかどうかだけが重要です。そのためペイロードには誰も注意を払いません。そのためか</a:t>
            </a:r>
            <a:r>
              <a:rPr kumimoji="1" lang="en-US" altLang="ja-JP" smtClean="0"/>
              <a:t>(?)</a:t>
            </a:r>
            <a:r>
              <a:rPr kumimoji="1" lang="ja-JP" altLang="en-US" smtClean="0"/>
              <a:t>、</a:t>
            </a:r>
            <a:r>
              <a:rPr kumimoji="1" lang="en-US" altLang="ja-JP" smtClean="0"/>
              <a:t>Windows</a:t>
            </a:r>
            <a:r>
              <a:rPr kumimoji="1" lang="ja-JP" altLang="en-US" smtClean="0"/>
              <a:t>の</a:t>
            </a:r>
            <a:r>
              <a:rPr kumimoji="1" lang="en-US" altLang="ja-JP" smtClean="0"/>
              <a:t>ping</a:t>
            </a:r>
            <a:r>
              <a:rPr kumimoji="1" lang="ja-JP" altLang="en-US" smtClean="0"/>
              <a:t>コマンドではこのように</a:t>
            </a:r>
            <a:r>
              <a:rPr kumimoji="1" lang="en-US" altLang="ja-JP" smtClean="0"/>
              <a:t>[abcdefg...]</a:t>
            </a:r>
            <a:r>
              <a:rPr kumimoji="1" lang="ja-JP" altLang="en-US" smtClean="0"/>
              <a:t>というテキトーなペイロードが埋め込まれています。（なぜ</a:t>
            </a:r>
            <a:r>
              <a:rPr kumimoji="1" lang="en-US" altLang="ja-JP" smtClean="0"/>
              <a:t>xyz</a:t>
            </a:r>
            <a:r>
              <a:rPr kumimoji="1" lang="ja-JP" altLang="en-US" smtClean="0"/>
              <a:t>が抜けているのかが謎なんですけど</a:t>
            </a:r>
            <a:r>
              <a:rPr kumimoji="1" lang="en-US" altLang="ja-JP" smtClean="0"/>
              <a:t>……</a:t>
            </a:r>
            <a:r>
              <a:rPr kumimoji="1" lang="ja-JP" altLang="en-US" smtClean="0"/>
              <a:t>知ってる人います</a:t>
            </a:r>
            <a:r>
              <a:rPr kumimoji="1" lang="en-US" altLang="ja-JP" smtClean="0"/>
              <a:t>?)</a:t>
            </a:r>
          </a:p>
          <a:p>
            <a:r>
              <a:rPr kumimoji="1" lang="ja-JP" altLang="en-US" smtClean="0"/>
              <a:t>ちなみに</a:t>
            </a:r>
            <a:r>
              <a:rPr kumimoji="1" lang="en-US" altLang="ja-JP" smtClean="0"/>
              <a:t>Linux</a:t>
            </a:r>
            <a:r>
              <a:rPr kumimoji="1" lang="ja-JP" altLang="en-US" smtClean="0"/>
              <a:t>の</a:t>
            </a:r>
            <a:r>
              <a:rPr kumimoji="1" lang="en-US" altLang="ja-JP" smtClean="0"/>
              <a:t>ping</a:t>
            </a:r>
            <a:r>
              <a:rPr kumimoji="1" lang="ja-JP" altLang="en-US" smtClean="0"/>
              <a:t>コマンドは、また全然別のテキトーなペイロードが埋めこれます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7</a:t>
            </a:fld>
            <a:endParaRPr kumimoji="1" lang="ja-JP" altLang="en-US"/>
          </a:p>
        </p:txBody>
      </p:sp>
    </p:spTree>
    <p:extLst>
      <p:ext uri="{BB962C8B-B14F-4D97-AF65-F5344CB8AC3E}">
        <p14:creationId xmlns:p14="http://schemas.microsoft.com/office/powerpoint/2010/main" val="164501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さて、そうなるとここに好きなペイロードを突っ込むことで、外部と隠れてコソコソ通信できるな～ということになります。</a:t>
            </a:r>
            <a:endParaRPr kumimoji="1" lang="en-US" altLang="ja-JP" smtClean="0"/>
          </a:p>
          <a:p>
            <a:r>
              <a:rPr kumimoji="1" lang="ja-JP" altLang="en-US" smtClean="0"/>
              <a:t>やり方は色々あると思いますが、ここでは</a:t>
            </a:r>
            <a:r>
              <a:rPr kumimoji="1" lang="en-US" altLang="ja-JP" smtClean="0"/>
              <a:t>nping</a:t>
            </a:r>
            <a:r>
              <a:rPr kumimoji="1" lang="ja-JP" altLang="en-US" smtClean="0"/>
              <a:t>コマンドを使いましょう。これはポートスキャナ</a:t>
            </a:r>
            <a:r>
              <a:rPr kumimoji="1" lang="en-US" altLang="ja-JP" smtClean="0"/>
              <a:t>nmap</a:t>
            </a:r>
            <a:r>
              <a:rPr kumimoji="1" lang="ja-JP" altLang="en-US" smtClean="0"/>
              <a:t>に付属しているので、普通に</a:t>
            </a:r>
            <a:r>
              <a:rPr kumimoji="1" lang="en-US" altLang="ja-JP" smtClean="0"/>
              <a:t>nmap</a:t>
            </a:r>
            <a:r>
              <a:rPr kumimoji="1" lang="ja-JP" altLang="en-US" smtClean="0"/>
              <a:t>を入れれば入っています。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8</a:t>
            </a:fld>
            <a:endParaRPr kumimoji="1" lang="ja-JP" altLang="en-US"/>
          </a:p>
        </p:txBody>
      </p:sp>
    </p:spTree>
    <p:extLst>
      <p:ext uri="{BB962C8B-B14F-4D97-AF65-F5344CB8AC3E}">
        <p14:creationId xmlns:p14="http://schemas.microsoft.com/office/powerpoint/2010/main" val="408889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POST</a:t>
            </a:r>
            <a:r>
              <a:rPr kumimoji="1" lang="ja-JP" altLang="en-US" smtClean="0"/>
              <a:t>メソッドのフィルタや、</a:t>
            </a:r>
            <a:r>
              <a:rPr kumimoji="1" lang="en-US" altLang="ja-JP" smtClean="0"/>
              <a:t>GET</a:t>
            </a:r>
            <a:r>
              <a:rPr kumimoji="1" lang="ja-JP" altLang="en-US" smtClean="0"/>
              <a:t>メソッドでもリクエストパラメタなどは</a:t>
            </a:r>
            <a:r>
              <a:rPr kumimoji="1" lang="en-US" altLang="ja-JP" smtClean="0"/>
              <a:t>Proxy</a:t>
            </a:r>
            <a:r>
              <a:rPr kumimoji="1" lang="ja-JP" altLang="en-US" smtClean="0"/>
              <a:t>でチェックしている企業も多いでしょう。</a:t>
            </a:r>
            <a:endParaRPr kumimoji="1" lang="en-US" altLang="ja-JP" smtClean="0"/>
          </a:p>
          <a:p>
            <a:r>
              <a:rPr kumimoji="1" lang="ja-JP" altLang="en-US" smtClean="0"/>
              <a:t>でも、このようにリクエストヘッダに埋め込む形でデータを送信すれば。。。</a:t>
            </a:r>
            <a:r>
              <a:rPr kumimoji="1" lang="en-US" altLang="ja-JP" smtClean="0"/>
              <a:t>Proxy</a:t>
            </a:r>
            <a:r>
              <a:rPr kumimoji="1" lang="ja-JP" altLang="en-US" smtClean="0"/>
              <a:t>ごしの</a:t>
            </a:r>
            <a:r>
              <a:rPr kumimoji="1" lang="en-US" altLang="ja-JP" smtClean="0"/>
              <a:t>HTTP</a:t>
            </a:r>
            <a:r>
              <a:rPr kumimoji="1" lang="ja-JP" altLang="en-US" smtClean="0"/>
              <a:t>の通信しか許さず、</a:t>
            </a:r>
            <a:r>
              <a:rPr kumimoji="1" lang="en-US" altLang="ja-JP" smtClean="0"/>
              <a:t>POST</a:t>
            </a:r>
            <a:r>
              <a:rPr kumimoji="1" lang="ja-JP" altLang="en-US" smtClean="0"/>
              <a:t>禁止の環境でも、結構</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10</a:t>
            </a:fld>
            <a:endParaRPr kumimoji="1" lang="ja-JP" altLang="en-US"/>
          </a:p>
        </p:txBody>
      </p:sp>
    </p:spTree>
    <p:extLst>
      <p:ext uri="{BB962C8B-B14F-4D97-AF65-F5344CB8AC3E}">
        <p14:creationId xmlns:p14="http://schemas.microsoft.com/office/powerpoint/2010/main" val="1322130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11</a:t>
            </a:fld>
            <a:endParaRPr kumimoji="1" lang="ja-JP" altLang="en-US"/>
          </a:p>
        </p:txBody>
      </p:sp>
    </p:spTree>
    <p:extLst>
      <p:ext uri="{BB962C8B-B14F-4D97-AF65-F5344CB8AC3E}">
        <p14:creationId xmlns:p14="http://schemas.microsoft.com/office/powerpoint/2010/main" val="275443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-T0</a:t>
            </a:r>
            <a:r>
              <a:rPr kumimoji="1" lang="ja-JP" altLang="en-US" smtClean="0"/>
              <a:t>をつけてポートスキャンをした際のパケットキャプチャです。ここでは</a:t>
            </a:r>
            <a:r>
              <a:rPr kumimoji="1" lang="en-US" altLang="ja-JP" smtClean="0"/>
              <a:t>TCP</a:t>
            </a:r>
            <a:r>
              <a:rPr kumimoji="1" lang="ja-JP" altLang="en-US" smtClean="0"/>
              <a:t>の</a:t>
            </a:r>
            <a:r>
              <a:rPr kumimoji="1" lang="en-US" altLang="ja-JP" smtClean="0"/>
              <a:t>0</a:t>
            </a:r>
            <a:r>
              <a:rPr kumimoji="1" lang="ja-JP" altLang="en-US" smtClean="0"/>
              <a:t>番から</a:t>
            </a:r>
            <a:r>
              <a:rPr kumimoji="1" lang="en-US" altLang="ja-JP" smtClean="0"/>
              <a:t>4</a:t>
            </a:r>
            <a:r>
              <a:rPr kumimoji="1" lang="ja-JP" altLang="en-US" smtClean="0"/>
              <a:t>番までスキャンしていますが</a:t>
            </a:r>
            <a:r>
              <a:rPr kumimoji="1" lang="en-US" altLang="ja-JP" smtClean="0"/>
              <a:t>……</a:t>
            </a:r>
            <a:r>
              <a:rPr kumimoji="1" lang="ja-JP" altLang="en-US" smtClean="0"/>
              <a:t>。</a:t>
            </a:r>
            <a:endParaRPr kumimoji="1" lang="en-US" altLang="ja-JP" smtClean="0"/>
          </a:p>
          <a:p>
            <a:r>
              <a:rPr kumimoji="1" lang="ja-JP" altLang="en-US" smtClean="0"/>
              <a:t>見ての通り、なんとひとつのポートをスキャンするのに</a:t>
            </a:r>
            <a:r>
              <a:rPr kumimoji="1" lang="en-US" altLang="ja-JP" smtClean="0"/>
              <a:t>5</a:t>
            </a:r>
            <a:r>
              <a:rPr kumimoji="1" lang="ja-JP" altLang="en-US" smtClean="0"/>
              <a:t>分間隔を開けています。これほどゆっくりスキャンされては、相手もスキャンされていると気が付くことはおそらく無いでしょう。</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19</a:t>
            </a:fld>
            <a:endParaRPr kumimoji="1" lang="ja-JP" altLang="en-US"/>
          </a:p>
        </p:txBody>
      </p:sp>
    </p:spTree>
    <p:extLst>
      <p:ext uri="{BB962C8B-B14F-4D97-AF65-F5344CB8AC3E}">
        <p14:creationId xmlns:p14="http://schemas.microsoft.com/office/powerpoint/2010/main" val="250459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ちなみに、ランキングは、</a:t>
            </a:r>
            <a:endParaRPr kumimoji="1" lang="en-US" altLang="ja-JP" smtClean="0"/>
          </a:p>
          <a:p>
            <a:r>
              <a:rPr kumimoji="1" lang="en-US" altLang="ja-JP" smtClean="0"/>
              <a:t>1</a:t>
            </a:r>
            <a:r>
              <a:rPr kumimoji="1" lang="ja-JP" altLang="en-US" smtClean="0"/>
              <a:t>位 </a:t>
            </a:r>
            <a:r>
              <a:rPr kumimoji="1" lang="en-US" altLang="ja-JP" smtClean="0"/>
              <a:t>80/tcp (http)</a:t>
            </a:r>
          </a:p>
          <a:p>
            <a:r>
              <a:rPr kumimoji="1" lang="en-US" altLang="ja-JP" smtClean="0"/>
              <a:t>2</a:t>
            </a:r>
            <a:r>
              <a:rPr kumimoji="1" lang="ja-JP" altLang="en-US" smtClean="0"/>
              <a:t>位 </a:t>
            </a:r>
            <a:r>
              <a:rPr kumimoji="1" lang="en-US" altLang="ja-JP" smtClean="0"/>
              <a:t>23/tcp (telnet)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3</a:t>
            </a:r>
            <a:r>
              <a:rPr kumimoji="1" lang="ja-JP" altLang="en-US" smtClean="0"/>
              <a:t>位 </a:t>
            </a:r>
            <a:r>
              <a:rPr kumimoji="1" lang="en-US" altLang="ja-JP" smtClean="0"/>
              <a:t>443/tcp (https)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4</a:t>
            </a:r>
            <a:r>
              <a:rPr kumimoji="1" lang="ja-JP" altLang="en-US" smtClean="0"/>
              <a:t>位 </a:t>
            </a:r>
            <a:r>
              <a:rPr kumimoji="1" lang="en-US" altLang="ja-JP" smtClean="0"/>
              <a:t>21/tcp (ftp)</a:t>
            </a:r>
          </a:p>
          <a:p>
            <a:r>
              <a:rPr kumimoji="1" lang="en-US" altLang="ja-JP" smtClean="0"/>
              <a:t>5</a:t>
            </a:r>
            <a:r>
              <a:rPr kumimoji="1" lang="ja-JP" altLang="en-US" smtClean="0"/>
              <a:t>位 </a:t>
            </a:r>
            <a:r>
              <a:rPr kumimoji="1" lang="en-US" altLang="ja-JP" smtClean="0"/>
              <a:t>22/tcp (ssh)</a:t>
            </a:r>
          </a:p>
          <a:p>
            <a:r>
              <a:rPr kumimoji="1" lang="en-US" altLang="ja-JP" smtClean="0"/>
              <a:t>6</a:t>
            </a:r>
            <a:r>
              <a:rPr kumimoji="1" lang="ja-JP" altLang="en-US" smtClean="0"/>
              <a:t>位 </a:t>
            </a:r>
            <a:r>
              <a:rPr kumimoji="1" lang="en-US" altLang="ja-JP" smtClean="0"/>
              <a:t>25/tcp</a:t>
            </a:r>
            <a:r>
              <a:rPr kumimoji="1" lang="en-US" altLang="ja-JP" baseline="0" smtClean="0"/>
              <a:t> (smtp)</a:t>
            </a:r>
          </a:p>
          <a:p>
            <a:r>
              <a:rPr kumimoji="1" lang="en-US" altLang="ja-JP" baseline="0" smtClean="0"/>
              <a:t>7</a:t>
            </a:r>
            <a:r>
              <a:rPr kumimoji="1" lang="ja-JP" altLang="en-US" baseline="0" smtClean="0"/>
              <a:t>位 </a:t>
            </a:r>
            <a:r>
              <a:rPr kumimoji="1" lang="en-US" altLang="ja-JP" baseline="0" smtClean="0"/>
              <a:t>3389/tcp (rdp)</a:t>
            </a:r>
          </a:p>
          <a:p>
            <a:r>
              <a:rPr kumimoji="1" lang="en-US" altLang="ja-JP" smtClean="0"/>
              <a:t>8</a:t>
            </a:r>
            <a:r>
              <a:rPr kumimoji="1" lang="ja-JP" altLang="en-US" smtClean="0"/>
              <a:t>位 </a:t>
            </a:r>
            <a:r>
              <a:rPr kumimoji="1" lang="en-US" altLang="ja-JP" smtClean="0"/>
              <a:t>110/tcp (pop3)</a:t>
            </a:r>
          </a:p>
          <a:p>
            <a:r>
              <a:rPr kumimoji="1" lang="en-US" altLang="ja-JP" smtClean="0"/>
              <a:t>9</a:t>
            </a:r>
            <a:r>
              <a:rPr kumimoji="1" lang="ja-JP" altLang="en-US" smtClean="0"/>
              <a:t>位 </a:t>
            </a:r>
            <a:r>
              <a:rPr kumimoji="1" lang="en-US" altLang="ja-JP" smtClean="0"/>
              <a:t>445/tcp (smb)</a:t>
            </a:r>
          </a:p>
          <a:p>
            <a:r>
              <a:rPr kumimoji="1" lang="en-US" altLang="ja-JP" smtClean="0"/>
              <a:t>10</a:t>
            </a:r>
            <a:r>
              <a:rPr kumimoji="1" lang="ja-JP" altLang="en-US" smtClean="0"/>
              <a:t>位 </a:t>
            </a:r>
            <a:r>
              <a:rPr kumimoji="1" lang="en-US" altLang="ja-JP" smtClean="0"/>
              <a:t>139/tcp</a:t>
            </a:r>
            <a:r>
              <a:rPr kumimoji="1" lang="en-US" altLang="ja-JP" baseline="0" smtClean="0"/>
              <a:t> (netbios)</a:t>
            </a:r>
            <a:endParaRPr kumimoji="1" lang="en-US" altLang="ja-JP" smtClean="0"/>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21</a:t>
            </a:fld>
            <a:endParaRPr kumimoji="1" lang="ja-JP" altLang="en-US"/>
          </a:p>
        </p:txBody>
      </p:sp>
    </p:spTree>
    <p:extLst>
      <p:ext uri="{BB962C8B-B14F-4D97-AF65-F5344CB8AC3E}">
        <p14:creationId xmlns:p14="http://schemas.microsoft.com/office/powerpoint/2010/main" val="3105100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Nmap</a:t>
            </a:r>
            <a:r>
              <a:rPr kumimoji="1" lang="ja-JP" altLang="en-US" smtClean="0"/>
              <a:t>のガイドブック（いわゆる目ん玉本）に載っている、いかに効率的にスキャンをするか？ というデータです。</a:t>
            </a:r>
            <a:endParaRPr kumimoji="1" lang="en-US" altLang="ja-JP" smtClean="0"/>
          </a:p>
          <a:p>
            <a:r>
              <a:rPr kumimoji="1" lang="en-US" altLang="ja-JP" smtClean="0"/>
              <a:t>2008</a:t>
            </a:r>
            <a:r>
              <a:rPr kumimoji="1" lang="ja-JP" altLang="en-US" smtClean="0"/>
              <a:t>年のものなので現在は細かい数字は違ってくるでしょうが、言いたい結論は変わらないはずです。</a:t>
            </a:r>
            <a:endParaRPr kumimoji="1" lang="en-US" altLang="ja-JP" smtClean="0"/>
          </a:p>
          <a:p>
            <a:endParaRPr kumimoji="1" lang="en-US" altLang="ja-JP" smtClean="0"/>
          </a:p>
          <a:p>
            <a:r>
              <a:rPr kumimoji="1" lang="ja-JP" altLang="en-US" smtClean="0"/>
              <a:t>このグラフは、横軸がスキャンする</a:t>
            </a:r>
            <a:r>
              <a:rPr kumimoji="1" lang="en-US" altLang="ja-JP" smtClean="0"/>
              <a:t>TCP</a:t>
            </a:r>
            <a:r>
              <a:rPr kumimoji="1" lang="ja-JP" altLang="en-US" smtClean="0"/>
              <a:t>のポート数（個数）、縦軸がカバレッジです。（</a:t>
            </a:r>
            <a:r>
              <a:rPr kumimoji="1" lang="en-US" altLang="ja-JP" smtClean="0"/>
              <a:t>Nmap</a:t>
            </a:r>
            <a:r>
              <a:rPr kumimoji="1" lang="ja-JP" altLang="en-US" smtClean="0"/>
              <a:t>本では</a:t>
            </a:r>
            <a:r>
              <a:rPr kumimoji="1" lang="en-US" altLang="ja-JP" smtClean="0"/>
              <a:t>Effectiveness</a:t>
            </a:r>
            <a:r>
              <a:rPr kumimoji="1" lang="ja-JP" altLang="en-US" smtClean="0"/>
              <a:t>という単語を使っていますが、ここではカバレッジとしました）。</a:t>
            </a:r>
            <a:endParaRPr kumimoji="1" lang="en-US" altLang="ja-JP" smtClean="0"/>
          </a:p>
          <a:p>
            <a:r>
              <a:rPr kumimoji="1" lang="ja-JP" altLang="en-US" smtClean="0"/>
              <a:t>ここでいうカバレッジは網羅率、つまり対象ホスト上で開放している全てのポートがスキャンできたときが</a:t>
            </a:r>
            <a:r>
              <a:rPr kumimoji="1" lang="en-US" altLang="ja-JP" smtClean="0"/>
              <a:t>100</a:t>
            </a:r>
            <a:r>
              <a:rPr kumimoji="1" lang="ja-JP" altLang="en-US" smtClean="0"/>
              <a:t>％としたときの、実際にスキャンできるポート数の割合です。</a:t>
            </a:r>
            <a:endParaRPr kumimoji="1" lang="en-US" altLang="ja-JP" smtClean="0"/>
          </a:p>
          <a:p>
            <a:r>
              <a:rPr kumimoji="1" lang="en-US" altLang="ja-JP" smtClean="0"/>
              <a:t>Nmap</a:t>
            </a:r>
            <a:r>
              <a:rPr kumimoji="1" lang="ja-JP" altLang="en-US" smtClean="0"/>
              <a:t>ガイドブックでは、多くのホストをスキャンしてポートごとの存在確率を統計的に計算し、それよりこのようなカバレッジを計算してみせています。</a:t>
            </a:r>
            <a:endParaRPr kumimoji="1" lang="en-US" altLang="ja-JP" smtClean="0"/>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22</a:t>
            </a:fld>
            <a:endParaRPr kumimoji="1" lang="ja-JP" altLang="en-US"/>
          </a:p>
        </p:txBody>
      </p:sp>
    </p:spTree>
    <p:extLst>
      <p:ext uri="{BB962C8B-B14F-4D97-AF65-F5344CB8AC3E}">
        <p14:creationId xmlns:p14="http://schemas.microsoft.com/office/powerpoint/2010/main" val="53565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15/08/21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86347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15/08/21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401223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15/08/21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52514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15/08/21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10150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15/08/21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260702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15/08/21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0100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18867A7-436E-4462-89C8-DCFE313C3DBA}" type="datetimeFigureOut">
              <a:rPr kumimoji="1" lang="ja-JP" altLang="en-US" smtClean="0"/>
              <a:t>15/08/21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25030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18867A7-436E-4462-89C8-DCFE313C3DBA}" type="datetimeFigureOut">
              <a:rPr kumimoji="1" lang="ja-JP" altLang="en-US" smtClean="0"/>
              <a:t>15/08/21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03896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867A7-436E-4462-89C8-DCFE313C3DBA}" type="datetimeFigureOut">
              <a:rPr kumimoji="1" lang="ja-JP" altLang="en-US" smtClean="0"/>
              <a:t>15/08/21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68590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15/08/21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551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15/08/21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26339627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867A7-436E-4462-89C8-DCFE313C3DBA}" type="datetimeFigureOut">
              <a:rPr kumimoji="1" lang="ja-JP" altLang="en-US" smtClean="0"/>
              <a:t>15/08/21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5863049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379808" y="-185195"/>
            <a:ext cx="5764192" cy="7164729"/>
          </a:xfrm>
          <a:prstGeom prst="rect">
            <a:avLst/>
          </a:prstGeom>
        </p:spPr>
      </p:pic>
      <p:sp>
        <p:nvSpPr>
          <p:cNvPr id="5" name="テキスト ボックス 4"/>
          <p:cNvSpPr txBox="1"/>
          <p:nvPr/>
        </p:nvSpPr>
        <p:spPr>
          <a:xfrm>
            <a:off x="603848" y="629728"/>
            <a:ext cx="4565052" cy="1200329"/>
          </a:xfrm>
          <a:prstGeom prst="rect">
            <a:avLst/>
          </a:prstGeom>
          <a:solidFill>
            <a:schemeClr val="bg1">
              <a:alpha val="70000"/>
            </a:schemeClr>
          </a:solidFill>
        </p:spPr>
        <p:txBody>
          <a:bodyPr wrap="square" rtlCol="0">
            <a:spAutoFit/>
          </a:bodyPr>
          <a:lstStyle/>
          <a:p>
            <a:r>
              <a:rPr lang="ja-JP" altLang="en-US" sz="3600">
                <a:latin typeface="メイリオ"/>
                <a:ea typeface="メイリオ"/>
                <a:cs typeface="メイリオ"/>
              </a:rPr>
              <a:t>攻撃</a:t>
            </a:r>
            <a:r>
              <a:rPr lang="ja-JP" altLang="en-US" sz="3600" smtClean="0">
                <a:latin typeface="メイリオ"/>
                <a:ea typeface="メイリオ"/>
                <a:cs typeface="メイリオ"/>
              </a:rPr>
              <a:t>を「隠す」、</a:t>
            </a:r>
            <a:endParaRPr lang="en-US" altLang="ja-JP" sz="3600" smtClean="0">
              <a:latin typeface="メイリオ"/>
              <a:ea typeface="メイリオ"/>
              <a:cs typeface="メイリオ"/>
            </a:endParaRPr>
          </a:p>
          <a:p>
            <a:r>
              <a:rPr kumimoji="1" lang="ja-JP" altLang="en-US" sz="3600" smtClean="0">
                <a:latin typeface="メイリオ"/>
                <a:ea typeface="メイリオ"/>
                <a:cs typeface="メイリオ"/>
              </a:rPr>
              <a:t>攻撃から「隠れる」</a:t>
            </a:r>
            <a:endParaRPr kumimoji="1" lang="ja-JP" altLang="en-US" sz="3600">
              <a:latin typeface="メイリオ"/>
              <a:ea typeface="メイリオ"/>
              <a:cs typeface="メイリオ"/>
            </a:endParaRPr>
          </a:p>
        </p:txBody>
      </p:sp>
      <p:sp>
        <p:nvSpPr>
          <p:cNvPr id="6" name="テキスト ボックス 5"/>
          <p:cNvSpPr txBox="1"/>
          <p:nvPr/>
        </p:nvSpPr>
        <p:spPr>
          <a:xfrm>
            <a:off x="319607" y="5009072"/>
            <a:ext cx="2991621" cy="1015663"/>
          </a:xfrm>
          <a:prstGeom prst="rect">
            <a:avLst/>
          </a:prstGeom>
          <a:solidFill>
            <a:schemeClr val="bg1">
              <a:alpha val="70000"/>
            </a:schemeClr>
          </a:solidFill>
        </p:spPr>
        <p:txBody>
          <a:bodyPr wrap="square" rtlCol="0">
            <a:spAutoFit/>
          </a:bodyPr>
          <a:lstStyle/>
          <a:p>
            <a:r>
              <a:rPr kumimoji="1" lang="en-US" altLang="ja-JP" sz="2000" smtClean="0"/>
              <a:t>2015/08/29</a:t>
            </a:r>
          </a:p>
          <a:p>
            <a:r>
              <a:rPr lang="ja-JP" altLang="en-US" sz="2000" smtClean="0"/>
              <a:t>すみだセキュリティ勉強会</a:t>
            </a:r>
            <a:endParaRPr lang="en-US" altLang="ja-JP" sz="2000" smtClean="0"/>
          </a:p>
          <a:p>
            <a:r>
              <a:rPr kumimoji="1" lang="en-US" altLang="ja-JP" sz="2000" smtClean="0"/>
              <a:t>@ozuma5119</a:t>
            </a:r>
          </a:p>
        </p:txBody>
      </p:sp>
    </p:spTree>
    <p:extLst>
      <p:ext uri="{BB962C8B-B14F-4D97-AF65-F5344CB8AC3E}">
        <p14:creationId xmlns:p14="http://schemas.microsoft.com/office/powerpoint/2010/main" val="8027490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911583"/>
          </a:xfrm>
        </p:spPr>
        <p:txBody>
          <a:bodyPr/>
          <a:lstStyle/>
          <a:p>
            <a:r>
              <a:rPr kumimoji="1" lang="ja-JP" altLang="en-US" smtClean="0"/>
              <a:t>もうちょっと高いレイヤで隠す</a:t>
            </a:r>
            <a:endParaRPr kumimoji="1" lang="ja-JP" altLang="en-US"/>
          </a:p>
        </p:txBody>
      </p:sp>
      <p:sp>
        <p:nvSpPr>
          <p:cNvPr id="4" name="正方形/長方形 3"/>
          <p:cNvSpPr/>
          <p:nvPr/>
        </p:nvSpPr>
        <p:spPr>
          <a:xfrm>
            <a:off x="184639" y="1422331"/>
            <a:ext cx="15158105" cy="3765131"/>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400">
                <a:latin typeface="Consolas"/>
                <a:cs typeface="Consolas"/>
              </a:rPr>
              <a:t>GET / HTTP/1.1</a:t>
            </a:r>
          </a:p>
          <a:p>
            <a:r>
              <a:rPr lang="en-US" altLang="ja-JP" sz="2400">
                <a:latin typeface="Consolas"/>
                <a:cs typeface="Consolas"/>
              </a:rPr>
              <a:t>Host: ozuma.sakura.ne.jp</a:t>
            </a:r>
          </a:p>
          <a:p>
            <a:r>
              <a:rPr lang="en-US" altLang="ja-JP" sz="2400">
                <a:latin typeface="Consolas"/>
                <a:cs typeface="Consolas"/>
              </a:rPr>
              <a:t>User-Agent: Mozilla/5.0 (Windows NT 6.1; WOW64; rv:40.0) Gecko/20100101 Firefox/40.0</a:t>
            </a:r>
          </a:p>
          <a:p>
            <a:r>
              <a:rPr lang="en-US" altLang="ja-JP" sz="2400">
                <a:latin typeface="Consolas"/>
                <a:cs typeface="Consolas"/>
              </a:rPr>
              <a:t>Accept: text/html,application/xhtml+xml,application/xml;q=0.9,*/*;q=0.8</a:t>
            </a:r>
          </a:p>
          <a:p>
            <a:r>
              <a:rPr lang="en-US" altLang="ja-JP" sz="2400">
                <a:latin typeface="Consolas"/>
                <a:cs typeface="Consolas"/>
              </a:rPr>
              <a:t>Accept-Language: ja,en-US;q=0.7,en;q=0.3</a:t>
            </a:r>
          </a:p>
          <a:p>
            <a:r>
              <a:rPr lang="en-US" altLang="ja-JP" sz="2400">
                <a:latin typeface="Consolas"/>
                <a:cs typeface="Consolas"/>
              </a:rPr>
              <a:t>Accept-Encoding: gzip, deflate</a:t>
            </a:r>
          </a:p>
          <a:p>
            <a:r>
              <a:rPr lang="en-US" altLang="ja-JP" sz="2400">
                <a:latin typeface="Consolas"/>
                <a:cs typeface="Consolas"/>
              </a:rPr>
              <a:t>Connection: keep-alive</a:t>
            </a:r>
          </a:p>
          <a:p>
            <a:r>
              <a:rPr lang="en-US" altLang="ja-JP" sz="2400">
                <a:solidFill>
                  <a:schemeClr val="accent2">
                    <a:lumMod val="40000"/>
                    <a:lumOff val="60000"/>
                  </a:schemeClr>
                </a:solidFill>
                <a:latin typeface="Consolas"/>
                <a:cs typeface="Consolas"/>
              </a:rPr>
              <a:t>X-oreore-message: Hannin wa YASU.</a:t>
            </a:r>
          </a:p>
          <a:p>
            <a:endParaRPr lang="en-US" altLang="ja-JP" sz="2400">
              <a:latin typeface="Consolas"/>
              <a:cs typeface="Consolas"/>
            </a:endParaRPr>
          </a:p>
        </p:txBody>
      </p:sp>
      <p:cxnSp>
        <p:nvCxnSpPr>
          <p:cNvPr id="5" name="直線矢印コネクタ 4"/>
          <p:cNvCxnSpPr/>
          <p:nvPr/>
        </p:nvCxnSpPr>
        <p:spPr>
          <a:xfrm flipH="1">
            <a:off x="5974374" y="4079631"/>
            <a:ext cx="1340826" cy="338163"/>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0799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en-US" altLang="ja-JP" smtClean="0"/>
          </a:p>
          <a:p>
            <a:r>
              <a:rPr lang="ja-JP" altLang="en-US"/>
              <a:t>インターネット</a:t>
            </a:r>
            <a:r>
              <a:rPr lang="ja-JP" altLang="en-US" smtClean="0"/>
              <a:t>のプロトコルには「すき間」がいっぱいあるので、そこに色々突っ込むことができる</a:t>
            </a:r>
            <a:endParaRPr lang="en-US" altLang="ja-JP" smtClean="0"/>
          </a:p>
          <a:p>
            <a:r>
              <a:rPr kumimoji="1" lang="ja-JP" altLang="en-US" smtClean="0"/>
              <a:t>これらのすき間は、悪い人にも使いやすい</a:t>
            </a:r>
            <a:endParaRPr kumimoji="1" lang="en-US" altLang="ja-JP" smtClean="0"/>
          </a:p>
          <a:p>
            <a:pPr lvl="1"/>
            <a:r>
              <a:rPr lang="ja-JP" altLang="en-US"/>
              <a:t>秘密</a:t>
            </a:r>
            <a:r>
              <a:rPr lang="ja-JP" altLang="en-US" smtClean="0"/>
              <a:t>の</a:t>
            </a:r>
            <a:r>
              <a:rPr lang="ja-JP" altLang="en-US"/>
              <a:t>メッセージ</a:t>
            </a:r>
            <a:r>
              <a:rPr lang="ja-JP" altLang="en-US" smtClean="0"/>
              <a:t>を送ったり</a:t>
            </a:r>
            <a:endParaRPr lang="en-US" altLang="ja-JP" smtClean="0"/>
          </a:p>
          <a:p>
            <a:pPr lvl="1"/>
            <a:r>
              <a:rPr kumimoji="1" lang="ja-JP" altLang="en-US"/>
              <a:t>悪意</a:t>
            </a:r>
            <a:r>
              <a:rPr kumimoji="1" lang="ja-JP" altLang="en-US" smtClean="0"/>
              <a:t>のあるコードを突っ込んだり</a:t>
            </a:r>
            <a:endParaRPr kumimoji="1" lang="ja-JP" altLang="en-US"/>
          </a:p>
        </p:txBody>
      </p:sp>
    </p:spTree>
    <p:extLst>
      <p:ext uri="{BB962C8B-B14F-4D97-AF65-F5344CB8AC3E}">
        <p14:creationId xmlns:p14="http://schemas.microsoft.com/office/powerpoint/2010/main" val="36501253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ここからしばらく</a:t>
            </a:r>
            <a:r>
              <a:rPr lang="en-US" altLang="ja-JP" smtClean="0"/>
              <a:t>nmap</a:t>
            </a:r>
            <a:r>
              <a:rPr lang="ja-JP" altLang="en-US" smtClean="0"/>
              <a:t>の話</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425527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2023532" y="1456573"/>
            <a:ext cx="4638526" cy="923330"/>
          </a:xfrm>
          <a:prstGeom prst="rect">
            <a:avLst/>
          </a:prstGeom>
          <a:noFill/>
        </p:spPr>
        <p:txBody>
          <a:bodyPr wrap="square" rtlCol="0">
            <a:spAutoFit/>
          </a:bodyPr>
          <a:lstStyle/>
          <a:p>
            <a:r>
              <a:rPr lang="en-US" altLang="ja-JP" sz="5400" smtClean="0">
                <a:ln>
                  <a:solidFill>
                    <a:schemeClr val="bg1">
                      <a:lumMod val="50000"/>
                    </a:schemeClr>
                  </a:solidFill>
                </a:ln>
                <a:latin typeface="Tahoma" panose="020B0604030504040204" pitchFamily="34" charset="0"/>
                <a:cs typeface="Tahoma" panose="020B0604030504040204" pitchFamily="34" charset="0"/>
              </a:rPr>
              <a:t>stealth scan</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112733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94323" y="1204646"/>
            <a:ext cx="6140549" cy="923330"/>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Too slow to detect.</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811724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ゆっくりしていってね！！！！！</a:t>
            </a:r>
            <a:endParaRPr kumimoji="1" lang="ja-JP" altLang="en-US"/>
          </a:p>
        </p:txBody>
      </p:sp>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1837504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ゆっくりしていってね！！！！！</a:t>
            </a:r>
            <a:endParaRPr kumimoji="1" lang="ja-JP" altLang="en-US"/>
          </a:p>
        </p:txBody>
      </p:sp>
      <p:sp>
        <p:nvSpPr>
          <p:cNvPr id="3" name="コンテンツ プレースホルダー 2"/>
          <p:cNvSpPr>
            <a:spLocks noGrp="1"/>
          </p:cNvSpPr>
          <p:nvPr>
            <p:ph idx="1"/>
          </p:nvPr>
        </p:nvSpPr>
        <p:spPr/>
        <p:txBody>
          <a:bodyPr/>
          <a:lstStyle/>
          <a:p>
            <a:r>
              <a:rPr lang="ja-JP" altLang="en-US" smtClean="0"/>
              <a:t>スキャンなどの探査行為は、ゆっくり行えば行うほど相手に気づかれにくい</a:t>
            </a:r>
            <a:endParaRPr lang="en-US" altLang="ja-JP" smtClean="0"/>
          </a:p>
          <a:p>
            <a:r>
              <a:rPr lang="ja-JP" altLang="en-US" smtClean="0"/>
              <a:t>その他、</a:t>
            </a:r>
            <a:r>
              <a:rPr lang="en-US" altLang="ja-JP" smtClean="0"/>
              <a:t>IDS(</a:t>
            </a:r>
            <a:r>
              <a:rPr lang="ja-JP" altLang="en-US" smtClean="0"/>
              <a:t>侵入検知システム</a:t>
            </a:r>
            <a:r>
              <a:rPr lang="en-US" altLang="ja-JP" smtClean="0"/>
              <a:t>)</a:t>
            </a:r>
            <a:r>
              <a:rPr lang="ja-JP" altLang="en-US" smtClean="0"/>
              <a:t>などにも対抗するためによく使われる手法</a:t>
            </a:r>
            <a:endParaRPr lang="en-US" altLang="ja-JP" smtClean="0"/>
          </a:p>
        </p:txBody>
      </p:sp>
    </p:spTree>
    <p:extLst>
      <p:ext uri="{BB962C8B-B14F-4D97-AF65-F5344CB8AC3E}">
        <p14:creationId xmlns:p14="http://schemas.microsoft.com/office/powerpoint/2010/main" val="5693500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lstStyle/>
          <a:p>
            <a:r>
              <a:rPr lang="en-US" altLang="ja-JP" smtClean="0"/>
              <a:t>nmap</a:t>
            </a:r>
            <a:r>
              <a:rPr lang="ja-JP" altLang="en-US" smtClean="0"/>
              <a:t>によるポートスキャンで、なるたけ相手に気づかれないようにスキャンする</a:t>
            </a:r>
            <a:endParaRPr kumimoji="1" lang="ja-JP" altLang="en-US"/>
          </a:p>
        </p:txBody>
      </p:sp>
    </p:spTree>
    <p:extLst>
      <p:ext uri="{BB962C8B-B14F-4D97-AF65-F5344CB8AC3E}">
        <p14:creationId xmlns:p14="http://schemas.microsoft.com/office/powerpoint/2010/main" val="10434604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58685"/>
            <a:ext cx="7886700" cy="1325563"/>
          </a:xfrm>
        </p:spPr>
        <p:txBody>
          <a:bodyPr/>
          <a:lstStyle/>
          <a:p>
            <a:r>
              <a:rPr kumimoji="1" lang="en-US" altLang="ja-JP" smtClean="0"/>
              <a:t>nmap</a:t>
            </a:r>
            <a:r>
              <a:rPr kumimoji="1" lang="ja-JP" altLang="en-US" smtClean="0"/>
              <a:t>の</a:t>
            </a:r>
            <a:r>
              <a:rPr kumimoji="1" lang="en-US" altLang="ja-JP" smtClean="0"/>
              <a:t>-T</a:t>
            </a:r>
            <a:r>
              <a:rPr kumimoji="1" lang="ja-JP" altLang="en-US" smtClean="0"/>
              <a:t>オプション</a:t>
            </a:r>
            <a:r>
              <a:rPr kumimoji="1" lang="en-US" altLang="ja-JP" smtClean="0"/>
              <a:t/>
            </a:r>
            <a:br>
              <a:rPr kumimoji="1" lang="en-US" altLang="ja-JP" smtClean="0"/>
            </a:br>
            <a:r>
              <a:rPr kumimoji="1" lang="ja-JP" altLang="en-US" smtClean="0"/>
              <a:t>（タイミングテンプレート）</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279140518"/>
              </p:ext>
            </p:extLst>
          </p:nvPr>
        </p:nvGraphicFramePr>
        <p:xfrm>
          <a:off x="1489494" y="1906347"/>
          <a:ext cx="6921260" cy="3627119"/>
        </p:xfrm>
        <a:graphic>
          <a:graphicData uri="http://schemas.openxmlformats.org/drawingml/2006/table">
            <a:tbl>
              <a:tblPr firstRow="1" bandRow="1">
                <a:tableStyleId>{5C22544A-7EE6-4342-B048-85BDC9FD1C3A}</a:tableStyleId>
              </a:tblPr>
              <a:tblGrid>
                <a:gridCol w="1935192"/>
                <a:gridCol w="4986068"/>
              </a:tblGrid>
              <a:tr h="370840">
                <a:tc>
                  <a:txBody>
                    <a:bodyPr/>
                    <a:lstStyle/>
                    <a:p>
                      <a:pPr algn="ctr"/>
                      <a:r>
                        <a:rPr kumimoji="1" lang="ja-JP" altLang="en-US" sz="2800" smtClean="0"/>
                        <a:t>オプション</a:t>
                      </a:r>
                      <a:endParaRPr kumimoji="1" lang="ja-JP" altLang="en-US" sz="2800"/>
                    </a:p>
                  </a:txBody>
                  <a:tcPr/>
                </a:tc>
                <a:tc>
                  <a:txBody>
                    <a:bodyPr/>
                    <a:lstStyle/>
                    <a:p>
                      <a:pPr algn="ctr"/>
                      <a:r>
                        <a:rPr kumimoji="1" lang="ja-JP" altLang="en-US" sz="2800" smtClean="0"/>
                        <a:t>テンプレート名</a:t>
                      </a:r>
                      <a:endParaRPr kumimoji="1" lang="ja-JP" altLang="en-US" sz="2800"/>
                    </a:p>
                  </a:txBody>
                  <a:tcPr/>
                </a:tc>
              </a:tr>
              <a:tr h="370840">
                <a:tc>
                  <a:txBody>
                    <a:bodyPr/>
                    <a:lstStyle/>
                    <a:p>
                      <a:r>
                        <a:rPr kumimoji="1" lang="en-US" altLang="ja-JP" sz="2800" smtClean="0"/>
                        <a:t>-T0</a:t>
                      </a:r>
                      <a:endParaRPr kumimoji="1" lang="ja-JP" altLang="en-US" sz="2800"/>
                    </a:p>
                  </a:txBody>
                  <a:tcPr/>
                </a:tc>
                <a:tc>
                  <a:txBody>
                    <a:bodyPr/>
                    <a:lstStyle/>
                    <a:p>
                      <a:r>
                        <a:rPr kumimoji="1" lang="en-US" altLang="ja-JP" sz="2800" smtClean="0"/>
                        <a:t>paranoid</a:t>
                      </a:r>
                      <a:r>
                        <a:rPr kumimoji="1" lang="en-US" altLang="ja-JP" sz="2800" baseline="0" smtClean="0"/>
                        <a:t> (</a:t>
                      </a:r>
                      <a:r>
                        <a:rPr kumimoji="1" lang="ja-JP" altLang="en-US" sz="2800" smtClean="0"/>
                        <a:t>偏執症スキャン</a:t>
                      </a:r>
                      <a:r>
                        <a:rPr kumimoji="1" lang="en-US" altLang="ja-JP" sz="2800" smtClean="0"/>
                        <a:t>)</a:t>
                      </a:r>
                      <a:endParaRPr kumimoji="1" lang="ja-JP" altLang="en-US" sz="2800"/>
                    </a:p>
                  </a:txBody>
                  <a:tcPr/>
                </a:tc>
              </a:tr>
              <a:tr h="370840">
                <a:tc>
                  <a:txBody>
                    <a:bodyPr/>
                    <a:lstStyle/>
                    <a:p>
                      <a:r>
                        <a:rPr kumimoji="1" lang="en-US" altLang="ja-JP" sz="2800" smtClean="0"/>
                        <a:t>-T1</a:t>
                      </a:r>
                      <a:endParaRPr kumimoji="1" lang="ja-JP" altLang="en-US" sz="2800"/>
                    </a:p>
                  </a:txBody>
                  <a:tcPr/>
                </a:tc>
                <a:tc>
                  <a:txBody>
                    <a:bodyPr/>
                    <a:lstStyle/>
                    <a:p>
                      <a:r>
                        <a:rPr kumimoji="1" lang="en-US" altLang="ja-JP" sz="2800" smtClean="0"/>
                        <a:t>sneaky</a:t>
                      </a:r>
                      <a:r>
                        <a:rPr kumimoji="1" lang="en-US" altLang="ja-JP" sz="2800" baseline="0" smtClean="0"/>
                        <a:t> (</a:t>
                      </a:r>
                      <a:r>
                        <a:rPr kumimoji="1" lang="ja-JP" altLang="en-US" sz="2800" smtClean="0"/>
                        <a:t>こそこそスキャン</a:t>
                      </a:r>
                      <a:r>
                        <a:rPr kumimoji="1" lang="en-US" altLang="ja-JP" sz="2800" smtClean="0"/>
                        <a:t>)</a:t>
                      </a:r>
                      <a:endParaRPr kumimoji="1" lang="ja-JP" altLang="en-US" sz="2800"/>
                    </a:p>
                  </a:txBody>
                  <a:tcPr/>
                </a:tc>
              </a:tr>
              <a:tr h="370840">
                <a:tc>
                  <a:txBody>
                    <a:bodyPr/>
                    <a:lstStyle/>
                    <a:p>
                      <a:r>
                        <a:rPr kumimoji="1" lang="en-US" altLang="ja-JP" sz="2800" smtClean="0"/>
                        <a:t>-T2</a:t>
                      </a:r>
                      <a:endParaRPr kumimoji="1" lang="ja-JP" altLang="en-US" sz="2800"/>
                    </a:p>
                  </a:txBody>
                  <a:tcPr/>
                </a:tc>
                <a:tc>
                  <a:txBody>
                    <a:bodyPr/>
                    <a:lstStyle/>
                    <a:p>
                      <a:r>
                        <a:rPr kumimoji="1" lang="en-US" altLang="ja-JP" sz="2800" smtClean="0"/>
                        <a:t>polite</a:t>
                      </a:r>
                      <a:r>
                        <a:rPr kumimoji="1" lang="en-US" altLang="ja-JP" sz="2800" baseline="0" smtClean="0"/>
                        <a:t> (</a:t>
                      </a:r>
                      <a:r>
                        <a:rPr kumimoji="1" lang="ja-JP" altLang="en-US" sz="2800" smtClean="0"/>
                        <a:t>丁重スキャン</a:t>
                      </a:r>
                      <a:r>
                        <a:rPr kumimoji="1" lang="en-US" altLang="ja-JP" sz="2800" smtClean="0"/>
                        <a:t>)</a:t>
                      </a:r>
                      <a:endParaRPr kumimoji="1" lang="ja-JP" altLang="en-US" sz="2800"/>
                    </a:p>
                  </a:txBody>
                  <a:tcPr/>
                </a:tc>
              </a:tr>
              <a:tr h="370840">
                <a:tc>
                  <a:txBody>
                    <a:bodyPr/>
                    <a:lstStyle/>
                    <a:p>
                      <a:r>
                        <a:rPr kumimoji="1" lang="en-US" altLang="ja-JP" sz="2800" smtClean="0"/>
                        <a:t>-T3</a:t>
                      </a:r>
                      <a:endParaRPr kumimoji="1" lang="ja-JP" altLang="en-US" sz="2800"/>
                    </a:p>
                  </a:txBody>
                  <a:tcPr>
                    <a:solidFill>
                      <a:schemeClr val="accent2">
                        <a:lumMod val="20000"/>
                        <a:lumOff val="80000"/>
                      </a:schemeClr>
                    </a:solidFill>
                  </a:tcPr>
                </a:tc>
                <a:tc>
                  <a:txBody>
                    <a:bodyPr/>
                    <a:lstStyle/>
                    <a:p>
                      <a:r>
                        <a:rPr kumimoji="1" lang="en-US" altLang="ja-JP" sz="2800" smtClean="0"/>
                        <a:t>normal</a:t>
                      </a:r>
                      <a:r>
                        <a:rPr kumimoji="1" lang="en-US" altLang="ja-JP" sz="2800" baseline="0" smtClean="0"/>
                        <a:t> (</a:t>
                      </a:r>
                      <a:r>
                        <a:rPr kumimoji="1" lang="ja-JP" altLang="en-US" sz="2800" smtClean="0"/>
                        <a:t>標準スキャン</a:t>
                      </a:r>
                      <a:r>
                        <a:rPr kumimoji="1" lang="en-US" altLang="ja-JP" sz="2800" smtClean="0"/>
                        <a:t>)</a:t>
                      </a:r>
                      <a:endParaRPr kumimoji="1" lang="ja-JP" altLang="en-US" sz="2800"/>
                    </a:p>
                  </a:txBody>
                  <a:tcPr>
                    <a:solidFill>
                      <a:schemeClr val="accent2">
                        <a:lumMod val="20000"/>
                        <a:lumOff val="80000"/>
                      </a:schemeClr>
                    </a:solidFill>
                  </a:tcPr>
                </a:tc>
              </a:tr>
              <a:tr h="370840">
                <a:tc>
                  <a:txBody>
                    <a:bodyPr/>
                    <a:lstStyle/>
                    <a:p>
                      <a:r>
                        <a:rPr kumimoji="1" lang="en-US" altLang="ja-JP" sz="2800" smtClean="0"/>
                        <a:t>-T4</a:t>
                      </a:r>
                      <a:endParaRPr kumimoji="1" lang="ja-JP" altLang="en-US" sz="2800"/>
                    </a:p>
                  </a:txBody>
                  <a:tcPr/>
                </a:tc>
                <a:tc>
                  <a:txBody>
                    <a:bodyPr/>
                    <a:lstStyle/>
                    <a:p>
                      <a:r>
                        <a:rPr kumimoji="1" lang="en-US" altLang="ja-JP" sz="2800" smtClean="0"/>
                        <a:t>aggressive</a:t>
                      </a:r>
                      <a:r>
                        <a:rPr kumimoji="1" lang="en-US" altLang="ja-JP" sz="2800" baseline="0" smtClean="0"/>
                        <a:t> (</a:t>
                      </a:r>
                      <a:r>
                        <a:rPr kumimoji="1" lang="ja-JP" altLang="en-US" sz="2800" smtClean="0"/>
                        <a:t>けんか腰スキャン</a:t>
                      </a:r>
                      <a:r>
                        <a:rPr kumimoji="1" lang="en-US" altLang="ja-JP" sz="2800" smtClean="0"/>
                        <a:t>)</a:t>
                      </a:r>
                      <a:endParaRPr kumimoji="1" lang="ja-JP" altLang="en-US" sz="2800"/>
                    </a:p>
                  </a:txBody>
                  <a:tcPr/>
                </a:tc>
              </a:tr>
              <a:tr h="370840">
                <a:tc>
                  <a:txBody>
                    <a:bodyPr/>
                    <a:lstStyle/>
                    <a:p>
                      <a:r>
                        <a:rPr kumimoji="1" lang="en-US" altLang="ja-JP" sz="2800" smtClean="0"/>
                        <a:t>-T5</a:t>
                      </a:r>
                      <a:endParaRPr kumimoji="1" lang="ja-JP" altLang="en-US" sz="2800"/>
                    </a:p>
                  </a:txBody>
                  <a:tcPr/>
                </a:tc>
                <a:tc>
                  <a:txBody>
                    <a:bodyPr/>
                    <a:lstStyle/>
                    <a:p>
                      <a:r>
                        <a:rPr kumimoji="1" lang="en-US" altLang="ja-JP" sz="2800" smtClean="0"/>
                        <a:t>insane</a:t>
                      </a:r>
                      <a:r>
                        <a:rPr kumimoji="1" lang="en-US" altLang="ja-JP" sz="2800" baseline="0" smtClean="0"/>
                        <a:t> (</a:t>
                      </a:r>
                      <a:r>
                        <a:rPr kumimoji="1" lang="ja-JP" altLang="en-US" sz="2800" smtClean="0"/>
                        <a:t>キ○ガイ スキャン</a:t>
                      </a:r>
                      <a:r>
                        <a:rPr kumimoji="1" lang="en-US" altLang="ja-JP" sz="2800" smtClean="0"/>
                        <a:t>)</a:t>
                      </a:r>
                      <a:endParaRPr kumimoji="1" lang="ja-JP" altLang="en-US" sz="2800"/>
                    </a:p>
                  </a:txBody>
                  <a:tcPr/>
                </a:tc>
              </a:tr>
            </a:tbl>
          </a:graphicData>
        </a:graphic>
      </p:graphicFrame>
      <p:sp>
        <p:nvSpPr>
          <p:cNvPr id="5" name="上下矢印 4"/>
          <p:cNvSpPr/>
          <p:nvPr/>
        </p:nvSpPr>
        <p:spPr>
          <a:xfrm>
            <a:off x="712937" y="2812209"/>
            <a:ext cx="346135" cy="2287924"/>
          </a:xfrm>
          <a:prstGeom prst="upDownArrow">
            <a:avLst/>
          </a:prstGeom>
          <a:solidFill>
            <a:schemeClr val="accent2">
              <a:lumMod val="5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14235" y="2350544"/>
            <a:ext cx="1281652" cy="461665"/>
          </a:xfrm>
          <a:prstGeom prst="rect">
            <a:avLst/>
          </a:prstGeom>
          <a:noFill/>
        </p:spPr>
        <p:txBody>
          <a:bodyPr wrap="square" rtlCol="0">
            <a:spAutoFit/>
          </a:bodyPr>
          <a:lstStyle/>
          <a:p>
            <a:r>
              <a:rPr kumimoji="1" lang="ja-JP" altLang="en-US" sz="2400" smtClean="0"/>
              <a:t>ゆっくり</a:t>
            </a:r>
            <a:endParaRPr kumimoji="1" lang="ja-JP" altLang="en-US" sz="2400"/>
          </a:p>
        </p:txBody>
      </p:sp>
      <p:sp>
        <p:nvSpPr>
          <p:cNvPr id="7" name="テキスト ボックス 6"/>
          <p:cNvSpPr txBox="1"/>
          <p:nvPr/>
        </p:nvSpPr>
        <p:spPr>
          <a:xfrm>
            <a:off x="525582" y="5100133"/>
            <a:ext cx="858957" cy="461665"/>
          </a:xfrm>
          <a:prstGeom prst="rect">
            <a:avLst/>
          </a:prstGeom>
          <a:noFill/>
        </p:spPr>
        <p:txBody>
          <a:bodyPr wrap="square" rtlCol="0">
            <a:spAutoFit/>
          </a:bodyPr>
          <a:lstStyle/>
          <a:p>
            <a:r>
              <a:rPr lang="ja-JP" altLang="en-US" sz="2400"/>
              <a:t>早</a:t>
            </a:r>
            <a:r>
              <a:rPr lang="ja-JP" altLang="en-US" sz="2400" smtClean="0"/>
              <a:t>い</a:t>
            </a:r>
            <a:endParaRPr kumimoji="1" lang="ja-JP" altLang="en-US" sz="2400"/>
          </a:p>
        </p:txBody>
      </p:sp>
    </p:spTree>
    <p:extLst>
      <p:ext uri="{BB962C8B-B14F-4D97-AF65-F5344CB8AC3E}">
        <p14:creationId xmlns:p14="http://schemas.microsoft.com/office/powerpoint/2010/main" val="33338781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664234" y="1164566"/>
            <a:ext cx="10529791" cy="3450566"/>
          </a:xfrm>
          <a:prstGeom prst="rect">
            <a:avLst/>
          </a:prstGeom>
        </p:spPr>
      </p:pic>
      <p:sp>
        <p:nvSpPr>
          <p:cNvPr id="6" name="左大かっこ 5"/>
          <p:cNvSpPr/>
          <p:nvPr/>
        </p:nvSpPr>
        <p:spPr>
          <a:xfrm>
            <a:off x="395521" y="2304619"/>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左大かっこ 6"/>
          <p:cNvSpPr/>
          <p:nvPr/>
        </p:nvSpPr>
        <p:spPr>
          <a:xfrm>
            <a:off x="395521" y="2749627"/>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大かっこ 7"/>
          <p:cNvSpPr/>
          <p:nvPr/>
        </p:nvSpPr>
        <p:spPr>
          <a:xfrm>
            <a:off x="395521" y="3194635"/>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大かっこ 8"/>
          <p:cNvSpPr/>
          <p:nvPr/>
        </p:nvSpPr>
        <p:spPr>
          <a:xfrm>
            <a:off x="395520" y="3639643"/>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大かっこ 9"/>
          <p:cNvSpPr/>
          <p:nvPr/>
        </p:nvSpPr>
        <p:spPr>
          <a:xfrm>
            <a:off x="395520" y="4084651"/>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タイトル 1"/>
          <p:cNvSpPr>
            <a:spLocks noGrp="1"/>
          </p:cNvSpPr>
          <p:nvPr>
            <p:ph type="title"/>
          </p:nvPr>
        </p:nvSpPr>
        <p:spPr>
          <a:xfrm>
            <a:off x="318545" y="224148"/>
            <a:ext cx="7886700" cy="913945"/>
          </a:xfrm>
        </p:spPr>
        <p:txBody>
          <a:bodyPr>
            <a:normAutofit/>
          </a:bodyPr>
          <a:lstStyle/>
          <a:p>
            <a:r>
              <a:rPr kumimoji="1" lang="en-US" altLang="ja-JP" smtClean="0">
                <a:latin typeface="メイリオ"/>
                <a:ea typeface="メイリオ"/>
                <a:cs typeface="メイリオ"/>
              </a:rPr>
              <a:t>nmap -T0 </a:t>
            </a:r>
            <a:r>
              <a:rPr kumimoji="1" lang="ja-JP" altLang="en-US" smtClean="0">
                <a:latin typeface="メイリオ"/>
                <a:ea typeface="メイリオ"/>
                <a:cs typeface="メイリオ"/>
              </a:rPr>
              <a:t>がどれだけ遅いか</a:t>
            </a:r>
            <a:r>
              <a:rPr kumimoji="1" lang="en-US" altLang="ja-JP" smtClean="0">
                <a:latin typeface="メイリオ"/>
                <a:ea typeface="メイリオ"/>
                <a:cs typeface="メイリオ"/>
              </a:rPr>
              <a:t>?</a:t>
            </a:r>
            <a:endParaRPr kumimoji="1" lang="ja-JP" altLang="en-US">
              <a:latin typeface="メイリオ"/>
              <a:ea typeface="メイリオ"/>
              <a:cs typeface="メイリオ"/>
            </a:endParaRPr>
          </a:p>
        </p:txBody>
      </p:sp>
      <p:sp>
        <p:nvSpPr>
          <p:cNvPr id="14" name="右中かっこ 13"/>
          <p:cNvSpPr/>
          <p:nvPr/>
        </p:nvSpPr>
        <p:spPr>
          <a:xfrm rot="5400000">
            <a:off x="2378783" y="3825986"/>
            <a:ext cx="289591" cy="178036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p:cNvSpPr/>
          <p:nvPr/>
        </p:nvSpPr>
        <p:spPr>
          <a:xfrm>
            <a:off x="1949570" y="4979917"/>
            <a:ext cx="6564702" cy="979715"/>
          </a:xfrm>
          <a:prstGeom prst="rect">
            <a:avLst/>
          </a:prstGeom>
          <a:solidFill>
            <a:schemeClr val="accent5">
              <a:lumMod val="75000"/>
            </a:schemeClr>
          </a:solidFill>
          <a:ln w="28575" cmpd="sng">
            <a:solidFill>
              <a:schemeClr val="accent5">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800" smtClean="0">
                <a:solidFill>
                  <a:schemeClr val="accent2">
                    <a:lumMod val="20000"/>
                    <a:lumOff val="80000"/>
                  </a:schemeClr>
                </a:solidFill>
                <a:latin typeface="Helvetica"/>
                <a:cs typeface="Helvetica"/>
              </a:rPr>
              <a:t>1</a:t>
            </a:r>
            <a:r>
              <a:rPr kumimoji="1" lang="ja-JP" altLang="en-US" sz="2800" smtClean="0">
                <a:solidFill>
                  <a:schemeClr val="accent2">
                    <a:lumMod val="20000"/>
                    <a:lumOff val="80000"/>
                  </a:schemeClr>
                </a:solidFill>
                <a:latin typeface="Helvetica"/>
                <a:cs typeface="Helvetica"/>
              </a:rPr>
              <a:t>つの</a:t>
            </a:r>
            <a:r>
              <a:rPr kumimoji="1" lang="en-US" altLang="ja-JP" sz="2800" smtClean="0">
                <a:solidFill>
                  <a:schemeClr val="accent2">
                    <a:lumMod val="20000"/>
                    <a:lumOff val="80000"/>
                  </a:schemeClr>
                </a:solidFill>
                <a:latin typeface="Helvetica"/>
                <a:cs typeface="Helvetica"/>
              </a:rPr>
              <a:t>TCP</a:t>
            </a:r>
            <a:r>
              <a:rPr kumimoji="1" lang="ja-JP" altLang="en-US" sz="2800" smtClean="0">
                <a:solidFill>
                  <a:schemeClr val="accent2">
                    <a:lumMod val="20000"/>
                    <a:lumOff val="80000"/>
                  </a:schemeClr>
                </a:solidFill>
                <a:latin typeface="Helvetica"/>
                <a:cs typeface="Helvetica"/>
              </a:rPr>
              <a:t>ポートをスキャンする</a:t>
            </a:r>
            <a:r>
              <a:rPr lang="ja-JP" altLang="en-US" sz="2800" smtClean="0">
                <a:solidFill>
                  <a:schemeClr val="accent2">
                    <a:lumMod val="20000"/>
                    <a:lumOff val="80000"/>
                  </a:schemeClr>
                </a:solidFill>
                <a:latin typeface="Helvetica"/>
                <a:cs typeface="Helvetica"/>
              </a:rPr>
              <a:t>の</a:t>
            </a:r>
            <a:r>
              <a:rPr kumimoji="1" lang="ja-JP" altLang="en-US" sz="2800" smtClean="0">
                <a:solidFill>
                  <a:schemeClr val="accent2">
                    <a:lumMod val="20000"/>
                    <a:lumOff val="80000"/>
                  </a:schemeClr>
                </a:solidFill>
                <a:latin typeface="Helvetica"/>
                <a:cs typeface="Helvetica"/>
              </a:rPr>
              <a:t>に</a:t>
            </a:r>
            <a:r>
              <a:rPr kumimoji="1" lang="en-US" altLang="ja-JP" sz="2800" smtClean="0">
                <a:solidFill>
                  <a:schemeClr val="accent2">
                    <a:lumMod val="20000"/>
                    <a:lumOff val="80000"/>
                  </a:schemeClr>
                </a:solidFill>
                <a:latin typeface="Helvetica"/>
                <a:cs typeface="Helvetica"/>
              </a:rPr>
              <a:t>5</a:t>
            </a:r>
            <a:r>
              <a:rPr kumimoji="1" lang="ja-JP" altLang="en-US" sz="2800" smtClean="0">
                <a:solidFill>
                  <a:schemeClr val="accent2">
                    <a:lumMod val="20000"/>
                    <a:lumOff val="80000"/>
                  </a:schemeClr>
                </a:solidFill>
                <a:latin typeface="Helvetica"/>
                <a:cs typeface="Helvetica"/>
              </a:rPr>
              <a:t>分</a:t>
            </a:r>
            <a:endParaRPr kumimoji="1" lang="ja-JP" altLang="en-US" sz="2800">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14475351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図 8" descr="7556111472_b933b2ec64_h.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13" y="1492427"/>
            <a:ext cx="8686799" cy="6104335"/>
          </a:xfrm>
          <a:prstGeom prst="rect">
            <a:avLst/>
          </a:prstGeom>
        </p:spPr>
      </p:pic>
      <p:sp>
        <p:nvSpPr>
          <p:cNvPr id="5" name="スライド番号プレースホルダー 4"/>
          <p:cNvSpPr>
            <a:spLocks noGrp="1"/>
          </p:cNvSpPr>
          <p:nvPr>
            <p:ph type="sldNum" sz="quarter" idx="12"/>
          </p:nvPr>
        </p:nvSpPr>
        <p:spPr/>
        <p:txBody>
          <a:bodyPr/>
          <a:lstStyle/>
          <a:p>
            <a:fld id="{DF28FB93-0A08-4E7D-8E63-9EFA29F1E093}" type="slidenum">
              <a:rPr lang="en-US" smtClean="0"/>
              <a:pPr/>
              <a:t>2</a:t>
            </a:fld>
            <a:endParaRPr lang="en-US"/>
          </a:p>
        </p:txBody>
      </p:sp>
      <p:sp>
        <p:nvSpPr>
          <p:cNvPr id="7" name="コンテンツ プレースホルダー 2"/>
          <p:cNvSpPr>
            <a:spLocks noGrp="1"/>
          </p:cNvSpPr>
          <p:nvPr>
            <p:ph idx="1"/>
          </p:nvPr>
        </p:nvSpPr>
        <p:spPr>
          <a:xfrm>
            <a:off x="304800" y="1181102"/>
            <a:ext cx="8559800" cy="2832100"/>
          </a:xfrm>
        </p:spPr>
        <p:txBody>
          <a:bodyPr>
            <a:normAutofit/>
          </a:bodyPr>
          <a:lstStyle/>
          <a:p>
            <a:pPr>
              <a:lnSpc>
                <a:spcPct val="120000"/>
              </a:lnSpc>
            </a:pPr>
            <a:r>
              <a:rPr kumimoji="1" lang="ja-JP" altLang="en-US" dirty="0" smtClean="0">
                <a:solidFill>
                  <a:srgbClr val="FFFFFF"/>
                </a:solidFill>
              </a:rPr>
              <a:t>セキュリティっぽい</a:t>
            </a:r>
            <a:r>
              <a:rPr kumimoji="1" lang="en-US" altLang="ja-JP" dirty="0" smtClean="0">
                <a:solidFill>
                  <a:srgbClr val="FFFFFF"/>
                </a:solidFill>
                <a:latin typeface="Tahoma"/>
                <a:cs typeface="Tahoma"/>
              </a:rPr>
              <a:t>IT</a:t>
            </a:r>
            <a:r>
              <a:rPr kumimoji="1" lang="ja-JP" altLang="en-US" dirty="0" smtClean="0">
                <a:solidFill>
                  <a:srgbClr val="FFFFFF"/>
                </a:solidFill>
              </a:rPr>
              <a:t>エンジニア</a:t>
            </a:r>
            <a:r>
              <a:rPr kumimoji="1" lang="en-US" altLang="ja-JP" dirty="0" smtClean="0">
                <a:solidFill>
                  <a:srgbClr val="FFFFFF"/>
                </a:solidFill>
                <a:latin typeface="Tahoma"/>
                <a:cs typeface="Tahoma"/>
              </a:rPr>
              <a:t>(pentester)</a:t>
            </a:r>
            <a:endParaRPr kumimoji="1" lang="en-US" altLang="ja-JP" dirty="0">
              <a:solidFill>
                <a:srgbClr val="FFFFFF"/>
              </a:solidFill>
              <a:latin typeface="Tahoma"/>
              <a:cs typeface="Tahoma"/>
            </a:endParaRPr>
          </a:p>
          <a:p>
            <a:pPr>
              <a:lnSpc>
                <a:spcPct val="120000"/>
              </a:lnSpc>
            </a:pPr>
            <a:r>
              <a:rPr lang="en-US" altLang="ja-JP" dirty="0" smtClean="0">
                <a:solidFill>
                  <a:srgbClr val="FFFFFF"/>
                </a:solidFill>
                <a:latin typeface="Tahoma"/>
                <a:cs typeface="Tahoma"/>
              </a:rPr>
              <a:t>Blog </a:t>
            </a:r>
            <a:r>
              <a:rPr lang="en-US" altLang="ja-JP" dirty="0" smtClean="0">
                <a:solidFill>
                  <a:srgbClr val="FFFFFF"/>
                </a:solidFill>
              </a:rPr>
              <a:t>: </a:t>
            </a:r>
            <a:r>
              <a:rPr lang="ja-JP" altLang="en-US" dirty="0" smtClean="0">
                <a:solidFill>
                  <a:srgbClr val="FFFFFF"/>
                </a:solidFill>
              </a:rPr>
              <a:t>ろば電子が詰まっている</a:t>
            </a:r>
            <a:endParaRPr lang="en-US" altLang="ja-JP" dirty="0" smtClean="0">
              <a:solidFill>
                <a:srgbClr val="FFFFFF"/>
              </a:solidFill>
            </a:endParaRPr>
          </a:p>
          <a:p>
            <a:pPr lvl="1">
              <a:lnSpc>
                <a:spcPct val="120000"/>
              </a:lnSpc>
            </a:pPr>
            <a:r>
              <a:rPr lang="en-US" altLang="ja-JP" dirty="0" smtClean="0">
                <a:solidFill>
                  <a:srgbClr val="FFFFFF"/>
                </a:solidFill>
                <a:latin typeface="Tahoma"/>
                <a:cs typeface="Tahoma"/>
              </a:rPr>
              <a:t>http</a:t>
            </a:r>
            <a:r>
              <a:rPr lang="en-US" altLang="ja-JP" dirty="0">
                <a:solidFill>
                  <a:srgbClr val="FFFFFF"/>
                </a:solidFill>
                <a:latin typeface="Tahoma"/>
                <a:cs typeface="Tahoma"/>
              </a:rPr>
              <a:t>://</a:t>
            </a:r>
            <a:r>
              <a:rPr lang="en-US" altLang="ja-JP" dirty="0" err="1">
                <a:solidFill>
                  <a:srgbClr val="FFFFFF"/>
                </a:solidFill>
                <a:latin typeface="Tahoma"/>
                <a:cs typeface="Tahoma"/>
              </a:rPr>
              <a:t>d.hatena.ne.jp</a:t>
            </a:r>
            <a:r>
              <a:rPr lang="en-US" altLang="ja-JP" dirty="0">
                <a:solidFill>
                  <a:srgbClr val="FFFFFF"/>
                </a:solidFill>
                <a:latin typeface="Tahoma"/>
                <a:cs typeface="Tahoma"/>
              </a:rPr>
              <a:t>/ozuma/</a:t>
            </a:r>
          </a:p>
          <a:p>
            <a:pPr>
              <a:lnSpc>
                <a:spcPct val="120000"/>
              </a:lnSpc>
            </a:pPr>
            <a:r>
              <a:rPr kumimoji="1" lang="ja-JP" altLang="en-US" dirty="0">
                <a:solidFill>
                  <a:srgbClr val="FFFFFF"/>
                </a:solidFill>
              </a:rPr>
              <a:t>科学写真家</a:t>
            </a:r>
            <a:r>
              <a:rPr kumimoji="1" lang="en-US" altLang="ja-JP" dirty="0">
                <a:solidFill>
                  <a:srgbClr val="FFFFFF"/>
                </a:solidFill>
              </a:rPr>
              <a:t>(</a:t>
            </a:r>
            <a:r>
              <a:rPr kumimoji="1" lang="ja-JP" altLang="en-US" dirty="0">
                <a:solidFill>
                  <a:srgbClr val="FFFFFF"/>
                </a:solidFill>
              </a:rPr>
              <a:t>と名乗っている</a:t>
            </a:r>
            <a:r>
              <a:rPr kumimoji="1" lang="en-US" altLang="ja-JP" dirty="0">
                <a:solidFill>
                  <a:srgbClr val="FFFFFF"/>
                </a:solidFill>
              </a:rPr>
              <a:t>)</a:t>
            </a:r>
            <a:endParaRPr kumimoji="1" lang="ja-JP" altLang="en-US" dirty="0">
              <a:solidFill>
                <a:srgbClr val="FFFFFF"/>
              </a:solidFill>
            </a:endParaRPr>
          </a:p>
        </p:txBody>
      </p:sp>
      <p:sp>
        <p:nvSpPr>
          <p:cNvPr id="3" name="テキスト ボックス 2"/>
          <p:cNvSpPr txBox="1"/>
          <p:nvPr/>
        </p:nvSpPr>
        <p:spPr>
          <a:xfrm>
            <a:off x="304800" y="38102"/>
            <a:ext cx="3898900" cy="646331"/>
          </a:xfrm>
          <a:prstGeom prst="rect">
            <a:avLst/>
          </a:prstGeom>
          <a:noFill/>
        </p:spPr>
        <p:txBody>
          <a:bodyPr wrap="square" rtlCol="0">
            <a:spAutoFit/>
          </a:bodyPr>
          <a:lstStyle/>
          <a:p>
            <a:r>
              <a:rPr kumimoji="1" lang="en-US" altLang="ja-JP" sz="3600" dirty="0" smtClean="0">
                <a:solidFill>
                  <a:schemeClr val="bg1"/>
                </a:solidFill>
              </a:rPr>
              <a:t>@ozuma5119</a:t>
            </a:r>
            <a:endParaRPr kumimoji="1" lang="ja-JP" altLang="en-US" sz="3600" dirty="0">
              <a:solidFill>
                <a:schemeClr val="bg1"/>
              </a:solidFill>
            </a:endParaRPr>
          </a:p>
        </p:txBody>
      </p:sp>
      <p:cxnSp>
        <p:nvCxnSpPr>
          <p:cNvPr id="10" name="直線コネクタ 9"/>
          <p:cNvCxnSpPr/>
          <p:nvPr/>
        </p:nvCxnSpPr>
        <p:spPr>
          <a:xfrm>
            <a:off x="419100" y="787400"/>
            <a:ext cx="8267700" cy="0"/>
          </a:xfrm>
          <a:prstGeom prst="line">
            <a:avLst/>
          </a:prstGeom>
          <a:ln w="57150" cmpd="sng">
            <a:solidFill>
              <a:srgbClr val="FFF2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99021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740972" y="790579"/>
            <a:ext cx="6140549" cy="1600438"/>
          </a:xfrm>
          <a:prstGeom prst="rect">
            <a:avLst/>
          </a:prstGeom>
          <a:noFill/>
        </p:spPr>
        <p:txBody>
          <a:bodyPr wrap="square" rtlCol="0">
            <a:spAutoFit/>
          </a:bodyPr>
          <a:lstStyle/>
          <a:p>
            <a:r>
              <a:rPr kumimoji="1" lang="en-US" altLang="ja-JP" sz="5400" smtClean="0">
                <a:ln>
                  <a:solidFill>
                    <a:schemeClr val="bg1">
                      <a:lumMod val="50000"/>
                    </a:schemeClr>
                  </a:solidFill>
                </a:ln>
                <a:solidFill>
                  <a:schemeClr val="accent2">
                    <a:lumMod val="50000"/>
                  </a:schemeClr>
                </a:solidFill>
                <a:latin typeface="Tahoma" panose="020B0604030504040204" pitchFamily="34" charset="0"/>
                <a:cs typeface="Tahoma" panose="020B0604030504040204" pitchFamily="34" charset="0"/>
              </a:rPr>
              <a:t>Minimize</a:t>
            </a:r>
            <a:r>
              <a:rPr kumimoji="1" lang="en-US" altLang="ja-JP" sz="4400" smtClean="0">
                <a:ln>
                  <a:solidFill>
                    <a:schemeClr val="bg1">
                      <a:lumMod val="50000"/>
                    </a:schemeClr>
                  </a:solidFill>
                </a:ln>
                <a:latin typeface="Tahoma" panose="020B0604030504040204" pitchFamily="34" charset="0"/>
                <a:cs typeface="Tahoma" panose="020B0604030504040204" pitchFamily="34" charset="0"/>
              </a:rPr>
              <a:t> the number of ports to scan.</a:t>
            </a:r>
            <a:endParaRPr kumimoji="1" lang="ja-JP" altLang="en-US" sz="4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2782002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4285" y="132214"/>
            <a:ext cx="8488393" cy="885704"/>
          </a:xfrm>
        </p:spPr>
        <p:txBody>
          <a:bodyPr>
            <a:normAutofit/>
          </a:bodyPr>
          <a:lstStyle/>
          <a:p>
            <a:r>
              <a:rPr lang="ja-JP" altLang="en-US" smtClean="0"/>
              <a:t>よくある上位</a:t>
            </a:r>
            <a:r>
              <a:rPr lang="en-US" altLang="ja-JP" smtClean="0"/>
              <a:t>10</a:t>
            </a:r>
            <a:r>
              <a:rPr lang="ja-JP" altLang="en-US" smtClean="0"/>
              <a:t>ポートのみスキャン</a:t>
            </a:r>
            <a:endParaRPr kumimoji="1" lang="ja-JP" altLang="en-US"/>
          </a:p>
        </p:txBody>
      </p:sp>
      <p:sp>
        <p:nvSpPr>
          <p:cNvPr id="4" name="正方形/長方形 3"/>
          <p:cNvSpPr/>
          <p:nvPr/>
        </p:nvSpPr>
        <p:spPr>
          <a:xfrm>
            <a:off x="224286" y="957532"/>
            <a:ext cx="7746522" cy="576244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 </a:t>
            </a:r>
            <a:r>
              <a:rPr lang="en-US" altLang="ja-JP" sz="2400" b="1" smtClean="0">
                <a:solidFill>
                  <a:schemeClr val="accent2">
                    <a:lumMod val="20000"/>
                    <a:lumOff val="80000"/>
                  </a:schemeClr>
                </a:solidFill>
                <a:latin typeface="Consolas" panose="020B0609020204030204" pitchFamily="49" charset="0"/>
                <a:cs typeface="Consolas" panose="020B0609020204030204" pitchFamily="49" charset="0"/>
              </a:rPr>
              <a:t>nmap </a:t>
            </a:r>
            <a:r>
              <a:rPr lang="en-US" altLang="ja-JP" sz="2400" b="1">
                <a:solidFill>
                  <a:schemeClr val="accent2">
                    <a:lumMod val="20000"/>
                    <a:lumOff val="80000"/>
                  </a:schemeClr>
                </a:solidFill>
                <a:latin typeface="Consolas" panose="020B0609020204030204" pitchFamily="49" charset="0"/>
                <a:cs typeface="Consolas" panose="020B0609020204030204" pitchFamily="49" charset="0"/>
              </a:rPr>
              <a:t>-n </a:t>
            </a:r>
            <a:r>
              <a:rPr lang="en-US" altLang="ja-JP" sz="2400" b="1" smtClean="0">
                <a:solidFill>
                  <a:schemeClr val="accent2">
                    <a:lumMod val="20000"/>
                    <a:lumOff val="80000"/>
                  </a:schemeClr>
                </a:solidFill>
                <a:latin typeface="Consolas" panose="020B0609020204030204" pitchFamily="49" charset="0"/>
                <a:cs typeface="Consolas" panose="020B0609020204030204" pitchFamily="49" charset="0"/>
              </a:rPr>
              <a:t>--</a:t>
            </a:r>
            <a:r>
              <a:rPr lang="en-US" altLang="ja-JP" sz="2400" b="1">
                <a:solidFill>
                  <a:schemeClr val="accent2">
                    <a:lumMod val="20000"/>
                    <a:lumOff val="80000"/>
                  </a:schemeClr>
                </a:solidFill>
                <a:latin typeface="Consolas" panose="020B0609020204030204" pitchFamily="49" charset="0"/>
                <a:cs typeface="Consolas" panose="020B0609020204030204" pitchFamily="49" charset="0"/>
              </a:rPr>
              <a:t>top-ports 10 192.168.2.66</a:t>
            </a:r>
          </a:p>
          <a:p>
            <a:r>
              <a:rPr lang="en-US" altLang="ja-JP" sz="2400" smtClean="0">
                <a:latin typeface="Consolas" panose="020B0609020204030204" pitchFamily="49" charset="0"/>
                <a:cs typeface="Consolas" panose="020B0609020204030204" pitchFamily="49" charset="0"/>
              </a:rPr>
              <a:t>......(</a:t>
            </a:r>
            <a:r>
              <a:rPr lang="ja-JP" altLang="en-US" sz="2400" smtClean="0">
                <a:latin typeface="Consolas" panose="020B0609020204030204" pitchFamily="49" charset="0"/>
                <a:cs typeface="Consolas" panose="020B0609020204030204" pitchFamily="49" charset="0"/>
              </a:rPr>
              <a:t>省略</a:t>
            </a:r>
            <a:r>
              <a:rPr lang="en-US" altLang="ja-JP" sz="2400" smtClean="0">
                <a:latin typeface="Consolas" panose="020B0609020204030204" pitchFamily="49" charset="0"/>
                <a:cs typeface="Consolas" panose="020B0609020204030204" pitchFamily="49" charset="0"/>
              </a:rPr>
              <a:t>).....</a:t>
            </a:r>
          </a:p>
          <a:p>
            <a:r>
              <a:rPr lang="en-US" altLang="ja-JP" sz="2400" smtClean="0">
                <a:latin typeface="Consolas" panose="020B0609020204030204" pitchFamily="49" charset="0"/>
                <a:cs typeface="Consolas" panose="020B0609020204030204" pitchFamily="49" charset="0"/>
              </a:rPr>
              <a:t>Host </a:t>
            </a:r>
            <a:r>
              <a:rPr lang="en-US" altLang="ja-JP" sz="2400">
                <a:latin typeface="Consolas" panose="020B0609020204030204" pitchFamily="49" charset="0"/>
                <a:cs typeface="Consolas" panose="020B0609020204030204" pitchFamily="49" charset="0"/>
              </a:rPr>
              <a:t>is up (0.00014s latency).</a:t>
            </a:r>
          </a:p>
          <a:p>
            <a:r>
              <a:rPr lang="en-US" altLang="ja-JP" sz="2400">
                <a:latin typeface="Consolas" panose="020B0609020204030204" pitchFamily="49" charset="0"/>
                <a:cs typeface="Consolas" panose="020B0609020204030204" pitchFamily="49" charset="0"/>
              </a:rPr>
              <a:t>PORT     STATE    SERVICE</a:t>
            </a:r>
          </a:p>
          <a:p>
            <a:r>
              <a:rPr lang="en-US" altLang="ja-JP" sz="2400">
                <a:latin typeface="Consolas" panose="020B0609020204030204" pitchFamily="49" charset="0"/>
                <a:cs typeface="Consolas" panose="020B0609020204030204" pitchFamily="49" charset="0"/>
              </a:rPr>
              <a:t>21/tcp   filtered ftp</a:t>
            </a:r>
          </a:p>
          <a:p>
            <a:r>
              <a:rPr lang="en-US" altLang="ja-JP" sz="2400">
                <a:latin typeface="Consolas" panose="020B0609020204030204" pitchFamily="49" charset="0"/>
                <a:cs typeface="Consolas" panose="020B0609020204030204" pitchFamily="49" charset="0"/>
              </a:rPr>
              <a:t>22/tcp   closed   ssh</a:t>
            </a:r>
          </a:p>
          <a:p>
            <a:r>
              <a:rPr lang="en-US" altLang="ja-JP" sz="2400">
                <a:latin typeface="Consolas" panose="020B0609020204030204" pitchFamily="49" charset="0"/>
                <a:cs typeface="Consolas" panose="020B0609020204030204" pitchFamily="49" charset="0"/>
              </a:rPr>
              <a:t>23/tcp   filtered telnet</a:t>
            </a:r>
          </a:p>
          <a:p>
            <a:r>
              <a:rPr lang="en-US" altLang="ja-JP" sz="2400">
                <a:latin typeface="Consolas" panose="020B0609020204030204" pitchFamily="49" charset="0"/>
                <a:cs typeface="Consolas" panose="020B0609020204030204" pitchFamily="49" charset="0"/>
              </a:rPr>
              <a:t>25/tcp   filtered smtp</a:t>
            </a:r>
          </a:p>
          <a:p>
            <a:r>
              <a:rPr lang="en-US" altLang="ja-JP" sz="2400">
                <a:latin typeface="Consolas" panose="020B0609020204030204" pitchFamily="49" charset="0"/>
                <a:cs typeface="Consolas" panose="020B0609020204030204" pitchFamily="49" charset="0"/>
              </a:rPr>
              <a:t>80/tcp   filtered http</a:t>
            </a:r>
          </a:p>
          <a:p>
            <a:r>
              <a:rPr lang="en-US" altLang="ja-JP" sz="2400">
                <a:latin typeface="Consolas" panose="020B0609020204030204" pitchFamily="49" charset="0"/>
                <a:cs typeface="Consolas" panose="020B0609020204030204" pitchFamily="49" charset="0"/>
              </a:rPr>
              <a:t>110/tcp  filtered pop3</a:t>
            </a:r>
          </a:p>
          <a:p>
            <a:r>
              <a:rPr lang="en-US" altLang="ja-JP" sz="2400">
                <a:latin typeface="Consolas" panose="020B0609020204030204" pitchFamily="49" charset="0"/>
                <a:cs typeface="Consolas" panose="020B0609020204030204" pitchFamily="49" charset="0"/>
              </a:rPr>
              <a:t>139/tcp  filtered netbios-ssn</a:t>
            </a:r>
          </a:p>
          <a:p>
            <a:r>
              <a:rPr lang="en-US" altLang="ja-JP" sz="2400">
                <a:latin typeface="Consolas" panose="020B0609020204030204" pitchFamily="49" charset="0"/>
                <a:cs typeface="Consolas" panose="020B0609020204030204" pitchFamily="49" charset="0"/>
              </a:rPr>
              <a:t>443/tcp  filtered https</a:t>
            </a:r>
          </a:p>
          <a:p>
            <a:r>
              <a:rPr lang="en-US" altLang="ja-JP" sz="2400">
                <a:latin typeface="Consolas" panose="020B0609020204030204" pitchFamily="49" charset="0"/>
                <a:cs typeface="Consolas" panose="020B0609020204030204" pitchFamily="49" charset="0"/>
              </a:rPr>
              <a:t>445/tcp  filtered microsoft-ds</a:t>
            </a:r>
          </a:p>
          <a:p>
            <a:r>
              <a:rPr lang="en-US" altLang="ja-JP" sz="2400">
                <a:latin typeface="Consolas" panose="020B0609020204030204" pitchFamily="49" charset="0"/>
                <a:cs typeface="Consolas" panose="020B0609020204030204" pitchFamily="49" charset="0"/>
              </a:rPr>
              <a:t>3389/tcp filtered ms-wbt-server</a:t>
            </a:r>
          </a:p>
          <a:p>
            <a:r>
              <a:rPr lang="en-US" altLang="ja-JP" sz="2400">
                <a:latin typeface="Consolas" panose="020B0609020204030204" pitchFamily="49" charset="0"/>
                <a:cs typeface="Consolas" panose="020B0609020204030204" pitchFamily="49" charset="0"/>
              </a:rPr>
              <a:t>MAC Address: 00:0C:29:8D:99:C1 (VMware</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3838753" y="1506675"/>
            <a:ext cx="4977443" cy="673122"/>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200" b="1" smtClean="0">
                <a:solidFill>
                  <a:schemeClr val="accent2">
                    <a:lumMod val="20000"/>
                    <a:lumOff val="80000"/>
                  </a:schemeClr>
                </a:solidFill>
                <a:latin typeface="Consolas" panose="020B0609020204030204" pitchFamily="49" charset="0"/>
                <a:cs typeface="Consolas" panose="020B0609020204030204" pitchFamily="49" charset="0"/>
              </a:rPr>
              <a:t> --top-ports &lt;number&gt;</a:t>
            </a:r>
            <a:endParaRPr kumimoji="1" lang="ja-JP" altLang="en-US" sz="32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701986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0" y="-1"/>
            <a:ext cx="9161610" cy="6046237"/>
          </a:xfrm>
          <a:prstGeom prst="rect">
            <a:avLst/>
          </a:prstGeom>
        </p:spPr>
      </p:pic>
      <p:sp>
        <p:nvSpPr>
          <p:cNvPr id="11" name="正方形/長方形 10"/>
          <p:cNvSpPr/>
          <p:nvPr/>
        </p:nvSpPr>
        <p:spPr>
          <a:xfrm>
            <a:off x="1704578" y="6242181"/>
            <a:ext cx="7323848" cy="369332"/>
          </a:xfrm>
          <a:prstGeom prst="rect">
            <a:avLst/>
          </a:prstGeom>
        </p:spPr>
        <p:txBody>
          <a:bodyPr wrap="square">
            <a:spAutoFit/>
          </a:bodyPr>
          <a:lstStyle/>
          <a:p>
            <a:r>
              <a:rPr lang="ja-JP" altLang="en-US" smtClean="0"/>
              <a:t>「NMAP </a:t>
            </a:r>
            <a:r>
              <a:rPr lang="ja-JP" altLang="en-US"/>
              <a:t>NETWORK </a:t>
            </a:r>
            <a:r>
              <a:rPr lang="ja-JP" altLang="en-US" smtClean="0"/>
              <a:t>SCANNING」, </a:t>
            </a:r>
            <a:r>
              <a:rPr lang="ja-JP" altLang="en-US"/>
              <a:t>Gordon "Fyodor" Lyon (2008</a:t>
            </a:r>
            <a:r>
              <a:rPr lang="ja-JP" altLang="en-US" smtClean="0"/>
              <a:t>) より引用</a:t>
            </a:r>
            <a:endParaRPr lang="ja-JP" altLang="en-US"/>
          </a:p>
        </p:txBody>
      </p:sp>
      <p:graphicFrame>
        <p:nvGraphicFramePr>
          <p:cNvPr id="4" name="表 3"/>
          <p:cNvGraphicFramePr>
            <a:graphicFrameLocks noGrp="1"/>
          </p:cNvGraphicFramePr>
          <p:nvPr>
            <p:extLst>
              <p:ext uri="{D42A27DB-BD31-4B8C-83A1-F6EECF244321}">
                <p14:modId xmlns:p14="http://schemas.microsoft.com/office/powerpoint/2010/main" val="4290637992"/>
              </p:ext>
            </p:extLst>
          </p:nvPr>
        </p:nvGraphicFramePr>
        <p:xfrm>
          <a:off x="4848514" y="1394614"/>
          <a:ext cx="3605021" cy="3078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86972"/>
                <a:gridCol w="2118049"/>
              </a:tblGrid>
              <a:tr h="370840">
                <a:tc>
                  <a:txBody>
                    <a:bodyPr/>
                    <a:lstStyle/>
                    <a:p>
                      <a:pPr algn="ctr"/>
                      <a:r>
                        <a:rPr kumimoji="1" lang="ja-JP" altLang="en-US" sz="2000" smtClean="0"/>
                        <a:t>カバレッジ</a:t>
                      </a:r>
                      <a:endParaRPr kumimoji="1" lang="ja-JP" altLang="en-US" sz="2000"/>
                    </a:p>
                  </a:txBody>
                  <a:tcPr anchor="ctr"/>
                </a:tc>
                <a:tc>
                  <a:txBody>
                    <a:bodyPr/>
                    <a:lstStyle/>
                    <a:p>
                      <a:pPr algn="ctr"/>
                      <a:r>
                        <a:rPr kumimoji="1" lang="ja-JP" altLang="en-US" sz="2000" smtClean="0"/>
                        <a:t>スキャンする</a:t>
                      </a:r>
                      <a:endParaRPr kumimoji="1" lang="en-US" altLang="ja-JP" sz="2000" smtClean="0"/>
                    </a:p>
                    <a:p>
                      <a:pPr algn="ctr"/>
                      <a:r>
                        <a:rPr kumimoji="1" lang="en-US" altLang="ja-JP" sz="2000" smtClean="0"/>
                        <a:t>TCP</a:t>
                      </a:r>
                      <a:r>
                        <a:rPr kumimoji="1" lang="ja-JP" altLang="en-US" sz="2000" smtClean="0"/>
                        <a:t>ポート数</a:t>
                      </a:r>
                      <a:endParaRPr kumimoji="1" lang="ja-JP" altLang="en-US" sz="2000"/>
                    </a:p>
                  </a:txBody>
                  <a:tcPr/>
                </a:tc>
              </a:tr>
              <a:tr h="370840">
                <a:tc>
                  <a:txBody>
                    <a:bodyPr/>
                    <a:lstStyle/>
                    <a:p>
                      <a:pPr algn="ctr"/>
                      <a:r>
                        <a:rPr kumimoji="1" lang="en-US" altLang="ja-JP" sz="2000" smtClean="0"/>
                        <a:t>50%</a:t>
                      </a:r>
                      <a:endParaRPr kumimoji="1" lang="ja-JP" altLang="en-US" sz="2000"/>
                    </a:p>
                  </a:txBody>
                  <a:tcPr/>
                </a:tc>
                <a:tc>
                  <a:txBody>
                    <a:bodyPr/>
                    <a:lstStyle/>
                    <a:p>
                      <a:pPr algn="ctr"/>
                      <a:r>
                        <a:rPr kumimoji="1" lang="en-US" altLang="ja-JP" sz="2000" smtClean="0"/>
                        <a:t>10</a:t>
                      </a:r>
                      <a:endParaRPr kumimoji="1" lang="ja-JP" altLang="en-US" sz="2000"/>
                    </a:p>
                  </a:txBody>
                  <a:tcPr/>
                </a:tc>
              </a:tr>
              <a:tr h="370840">
                <a:tc>
                  <a:txBody>
                    <a:bodyPr/>
                    <a:lstStyle/>
                    <a:p>
                      <a:pPr algn="ctr"/>
                      <a:r>
                        <a:rPr kumimoji="1" lang="en-US" altLang="ja-JP" sz="2000" smtClean="0"/>
                        <a:t>70%</a:t>
                      </a:r>
                      <a:endParaRPr kumimoji="1" lang="ja-JP" altLang="en-US" sz="2000"/>
                    </a:p>
                  </a:txBody>
                  <a:tcPr/>
                </a:tc>
                <a:tc>
                  <a:txBody>
                    <a:bodyPr/>
                    <a:lstStyle/>
                    <a:p>
                      <a:pPr algn="ctr"/>
                      <a:r>
                        <a:rPr kumimoji="1" lang="en-US" altLang="ja-JP" sz="2000" smtClean="0"/>
                        <a:t>44</a:t>
                      </a:r>
                      <a:endParaRPr kumimoji="1" lang="ja-JP" altLang="en-US" sz="2000"/>
                    </a:p>
                  </a:txBody>
                  <a:tcPr/>
                </a:tc>
              </a:tr>
              <a:tr h="370840">
                <a:tc>
                  <a:txBody>
                    <a:bodyPr/>
                    <a:lstStyle/>
                    <a:p>
                      <a:pPr algn="ctr"/>
                      <a:r>
                        <a:rPr kumimoji="1" lang="en-US" altLang="ja-JP" sz="2000" smtClean="0"/>
                        <a:t>80%</a:t>
                      </a:r>
                      <a:endParaRPr kumimoji="1" lang="ja-JP" altLang="en-US" sz="2000"/>
                    </a:p>
                  </a:txBody>
                  <a:tcPr/>
                </a:tc>
                <a:tc>
                  <a:txBody>
                    <a:bodyPr/>
                    <a:lstStyle/>
                    <a:p>
                      <a:pPr algn="ctr"/>
                      <a:r>
                        <a:rPr kumimoji="1" lang="en-US" altLang="ja-JP" sz="2000" smtClean="0"/>
                        <a:t>122</a:t>
                      </a:r>
                      <a:endParaRPr kumimoji="1" lang="ja-JP" altLang="en-US" sz="2000"/>
                    </a:p>
                  </a:txBody>
                  <a:tcPr/>
                </a:tc>
              </a:tr>
              <a:tr h="370840">
                <a:tc>
                  <a:txBody>
                    <a:bodyPr/>
                    <a:lstStyle/>
                    <a:p>
                      <a:pPr algn="ctr"/>
                      <a:r>
                        <a:rPr kumimoji="1" lang="en-US" altLang="ja-JP" sz="2000" smtClean="0"/>
                        <a:t>90%</a:t>
                      </a:r>
                      <a:endParaRPr kumimoji="1" lang="ja-JP" altLang="en-US" sz="2000"/>
                    </a:p>
                  </a:txBody>
                  <a:tcPr>
                    <a:solidFill>
                      <a:schemeClr val="accent1">
                        <a:lumMod val="20000"/>
                        <a:lumOff val="80000"/>
                      </a:schemeClr>
                    </a:solidFill>
                  </a:tcPr>
                </a:tc>
                <a:tc>
                  <a:txBody>
                    <a:bodyPr/>
                    <a:lstStyle/>
                    <a:p>
                      <a:pPr algn="ctr"/>
                      <a:r>
                        <a:rPr kumimoji="1" lang="en-US" altLang="ja-JP" sz="2000" smtClean="0"/>
                        <a:t>576</a:t>
                      </a:r>
                      <a:endParaRPr kumimoji="1" lang="ja-JP" altLang="en-US" sz="2000"/>
                    </a:p>
                  </a:txBody>
                  <a:tcPr>
                    <a:solidFill>
                      <a:schemeClr val="accent1">
                        <a:lumMod val="20000"/>
                        <a:lumOff val="80000"/>
                      </a:schemeClr>
                    </a:solidFill>
                  </a:tcPr>
                </a:tc>
              </a:tr>
              <a:tr h="370840">
                <a:tc>
                  <a:txBody>
                    <a:bodyPr/>
                    <a:lstStyle/>
                    <a:p>
                      <a:pPr algn="ctr"/>
                      <a:r>
                        <a:rPr kumimoji="1" lang="en-US" altLang="ja-JP" sz="2000" smtClean="0"/>
                        <a:t>99%</a:t>
                      </a:r>
                      <a:endParaRPr kumimoji="1" lang="ja-JP" altLang="en-US" sz="2000"/>
                    </a:p>
                  </a:txBody>
                  <a:tcPr/>
                </a:tc>
                <a:tc>
                  <a:txBody>
                    <a:bodyPr/>
                    <a:lstStyle/>
                    <a:p>
                      <a:pPr algn="ctr"/>
                      <a:r>
                        <a:rPr kumimoji="1" lang="en-US" altLang="ja-JP" sz="2000" smtClean="0"/>
                        <a:t>3328</a:t>
                      </a:r>
                      <a:endParaRPr kumimoji="1" lang="ja-JP" altLang="en-US" sz="2000"/>
                    </a:p>
                  </a:txBody>
                  <a:tcPr/>
                </a:tc>
              </a:tr>
              <a:tr h="370840">
                <a:tc>
                  <a:txBody>
                    <a:bodyPr/>
                    <a:lstStyle/>
                    <a:p>
                      <a:pPr algn="ctr"/>
                      <a:r>
                        <a:rPr kumimoji="1" lang="en-US" altLang="ja-JP" sz="2000" smtClean="0"/>
                        <a:t>100%</a:t>
                      </a:r>
                      <a:endParaRPr kumimoji="1" lang="ja-JP" altLang="en-US" sz="2000"/>
                    </a:p>
                  </a:txBody>
                  <a:tcPr/>
                </a:tc>
                <a:tc>
                  <a:txBody>
                    <a:bodyPr/>
                    <a:lstStyle/>
                    <a:p>
                      <a:pPr algn="ctr"/>
                      <a:r>
                        <a:rPr kumimoji="1" lang="en-US" altLang="ja-JP" sz="2000" smtClean="0"/>
                        <a:t>65536</a:t>
                      </a:r>
                      <a:endParaRPr kumimoji="1" lang="ja-JP" altLang="en-US" sz="2000"/>
                    </a:p>
                  </a:txBody>
                  <a:tcPr/>
                </a:tc>
              </a:tr>
            </a:tbl>
          </a:graphicData>
        </a:graphic>
      </p:graphicFrame>
    </p:spTree>
    <p:extLst>
      <p:ext uri="{BB962C8B-B14F-4D97-AF65-F5344CB8AC3E}">
        <p14:creationId xmlns:p14="http://schemas.microsoft.com/office/powerpoint/2010/main" val="319342272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0" y="-1"/>
            <a:ext cx="9161610" cy="6046237"/>
          </a:xfrm>
          <a:prstGeom prst="rect">
            <a:avLst/>
          </a:prstGeom>
        </p:spPr>
      </p:pic>
      <p:sp>
        <p:nvSpPr>
          <p:cNvPr id="11" name="正方形/長方形 10"/>
          <p:cNvSpPr/>
          <p:nvPr/>
        </p:nvSpPr>
        <p:spPr>
          <a:xfrm>
            <a:off x="1793706" y="6242181"/>
            <a:ext cx="7212438" cy="369332"/>
          </a:xfrm>
          <a:prstGeom prst="rect">
            <a:avLst/>
          </a:prstGeom>
        </p:spPr>
        <p:txBody>
          <a:bodyPr wrap="square">
            <a:spAutoFit/>
          </a:bodyPr>
          <a:lstStyle/>
          <a:p>
            <a:r>
              <a:rPr lang="ja-JP" altLang="en-US" smtClean="0"/>
              <a:t>「NMAP </a:t>
            </a:r>
            <a:r>
              <a:rPr lang="ja-JP" altLang="en-US"/>
              <a:t>NETWORK </a:t>
            </a:r>
            <a:r>
              <a:rPr lang="ja-JP" altLang="en-US" smtClean="0"/>
              <a:t>SCANNING」, </a:t>
            </a:r>
            <a:r>
              <a:rPr lang="ja-JP" altLang="en-US"/>
              <a:t>Gordon "Fyodor" Lyon (2008</a:t>
            </a:r>
            <a:r>
              <a:rPr lang="ja-JP" altLang="en-US" smtClean="0"/>
              <a:t>) より引用</a:t>
            </a:r>
            <a:endParaRPr lang="ja-JP" altLang="en-US"/>
          </a:p>
        </p:txBody>
      </p:sp>
      <p:graphicFrame>
        <p:nvGraphicFramePr>
          <p:cNvPr id="4" name="表 3"/>
          <p:cNvGraphicFramePr>
            <a:graphicFrameLocks noGrp="1"/>
          </p:cNvGraphicFramePr>
          <p:nvPr>
            <p:extLst/>
          </p:nvPr>
        </p:nvGraphicFramePr>
        <p:xfrm>
          <a:off x="4848514" y="1394614"/>
          <a:ext cx="3605021" cy="3078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86972"/>
                <a:gridCol w="2118049"/>
              </a:tblGrid>
              <a:tr h="370840">
                <a:tc>
                  <a:txBody>
                    <a:bodyPr/>
                    <a:lstStyle/>
                    <a:p>
                      <a:pPr algn="ctr"/>
                      <a:r>
                        <a:rPr kumimoji="1" lang="ja-JP" altLang="en-US" sz="2000" smtClean="0"/>
                        <a:t>カバレッジ</a:t>
                      </a:r>
                      <a:endParaRPr kumimoji="1" lang="ja-JP" altLang="en-US" sz="2000"/>
                    </a:p>
                  </a:txBody>
                  <a:tcPr anchor="ctr"/>
                </a:tc>
                <a:tc>
                  <a:txBody>
                    <a:bodyPr/>
                    <a:lstStyle/>
                    <a:p>
                      <a:pPr algn="ctr"/>
                      <a:r>
                        <a:rPr kumimoji="1" lang="ja-JP" altLang="en-US" sz="2000" smtClean="0"/>
                        <a:t>スキャンする</a:t>
                      </a:r>
                      <a:endParaRPr kumimoji="1" lang="en-US" altLang="ja-JP" sz="2000" smtClean="0"/>
                    </a:p>
                    <a:p>
                      <a:pPr algn="ctr"/>
                      <a:r>
                        <a:rPr kumimoji="1" lang="en-US" altLang="ja-JP" sz="2000" smtClean="0"/>
                        <a:t>TCP</a:t>
                      </a:r>
                      <a:r>
                        <a:rPr kumimoji="1" lang="ja-JP" altLang="en-US" sz="2000" smtClean="0"/>
                        <a:t>ポート数</a:t>
                      </a:r>
                      <a:endParaRPr kumimoji="1" lang="ja-JP" altLang="en-US" sz="2000"/>
                    </a:p>
                  </a:txBody>
                  <a:tcPr/>
                </a:tc>
              </a:tr>
              <a:tr h="370840">
                <a:tc>
                  <a:txBody>
                    <a:bodyPr/>
                    <a:lstStyle/>
                    <a:p>
                      <a:pPr algn="ctr"/>
                      <a:r>
                        <a:rPr kumimoji="1" lang="en-US" altLang="ja-JP" sz="2000" smtClean="0"/>
                        <a:t>50%</a:t>
                      </a:r>
                      <a:endParaRPr kumimoji="1" lang="ja-JP" altLang="en-US" sz="2000"/>
                    </a:p>
                  </a:txBody>
                  <a:tcPr/>
                </a:tc>
                <a:tc>
                  <a:txBody>
                    <a:bodyPr/>
                    <a:lstStyle/>
                    <a:p>
                      <a:pPr algn="ctr"/>
                      <a:r>
                        <a:rPr kumimoji="1" lang="en-US" altLang="ja-JP" sz="2000" smtClean="0"/>
                        <a:t>10</a:t>
                      </a:r>
                      <a:endParaRPr kumimoji="1" lang="ja-JP" altLang="en-US" sz="2000"/>
                    </a:p>
                  </a:txBody>
                  <a:tcPr/>
                </a:tc>
              </a:tr>
              <a:tr h="370840">
                <a:tc>
                  <a:txBody>
                    <a:bodyPr/>
                    <a:lstStyle/>
                    <a:p>
                      <a:pPr algn="ctr"/>
                      <a:r>
                        <a:rPr kumimoji="1" lang="en-US" altLang="ja-JP" sz="2000" smtClean="0"/>
                        <a:t>70%</a:t>
                      </a:r>
                      <a:endParaRPr kumimoji="1" lang="ja-JP" altLang="en-US" sz="2000"/>
                    </a:p>
                  </a:txBody>
                  <a:tcPr/>
                </a:tc>
                <a:tc>
                  <a:txBody>
                    <a:bodyPr/>
                    <a:lstStyle/>
                    <a:p>
                      <a:pPr algn="ctr"/>
                      <a:r>
                        <a:rPr kumimoji="1" lang="en-US" altLang="ja-JP" sz="2000" smtClean="0"/>
                        <a:t>44</a:t>
                      </a:r>
                      <a:endParaRPr kumimoji="1" lang="ja-JP" altLang="en-US" sz="2000"/>
                    </a:p>
                  </a:txBody>
                  <a:tcPr/>
                </a:tc>
              </a:tr>
              <a:tr h="370840">
                <a:tc>
                  <a:txBody>
                    <a:bodyPr/>
                    <a:lstStyle/>
                    <a:p>
                      <a:pPr algn="ctr"/>
                      <a:r>
                        <a:rPr kumimoji="1" lang="en-US" altLang="ja-JP" sz="2000" smtClean="0"/>
                        <a:t>80%</a:t>
                      </a:r>
                      <a:endParaRPr kumimoji="1" lang="ja-JP" altLang="en-US" sz="2000"/>
                    </a:p>
                  </a:txBody>
                  <a:tcPr/>
                </a:tc>
                <a:tc>
                  <a:txBody>
                    <a:bodyPr/>
                    <a:lstStyle/>
                    <a:p>
                      <a:pPr algn="ctr"/>
                      <a:r>
                        <a:rPr kumimoji="1" lang="en-US" altLang="ja-JP" sz="2000" smtClean="0"/>
                        <a:t>122</a:t>
                      </a:r>
                      <a:endParaRPr kumimoji="1" lang="ja-JP" altLang="en-US" sz="2000"/>
                    </a:p>
                  </a:txBody>
                  <a:tcPr/>
                </a:tc>
              </a:tr>
              <a:tr h="370840">
                <a:tc>
                  <a:txBody>
                    <a:bodyPr/>
                    <a:lstStyle/>
                    <a:p>
                      <a:pPr algn="ctr"/>
                      <a:r>
                        <a:rPr kumimoji="1" lang="en-US" altLang="ja-JP" sz="2000" smtClean="0"/>
                        <a:t>90%</a:t>
                      </a:r>
                      <a:endParaRPr kumimoji="1" lang="ja-JP" altLang="en-US" sz="2000"/>
                    </a:p>
                  </a:txBody>
                  <a:tcPr>
                    <a:solidFill>
                      <a:schemeClr val="accent1">
                        <a:lumMod val="20000"/>
                        <a:lumOff val="80000"/>
                      </a:schemeClr>
                    </a:solidFill>
                  </a:tcPr>
                </a:tc>
                <a:tc>
                  <a:txBody>
                    <a:bodyPr/>
                    <a:lstStyle/>
                    <a:p>
                      <a:pPr algn="ctr"/>
                      <a:r>
                        <a:rPr kumimoji="1" lang="en-US" altLang="ja-JP" sz="2000" smtClean="0"/>
                        <a:t>576</a:t>
                      </a:r>
                      <a:endParaRPr kumimoji="1" lang="ja-JP" altLang="en-US" sz="2000"/>
                    </a:p>
                  </a:txBody>
                  <a:tcPr>
                    <a:solidFill>
                      <a:schemeClr val="accent1">
                        <a:lumMod val="20000"/>
                        <a:lumOff val="80000"/>
                      </a:schemeClr>
                    </a:solidFill>
                  </a:tcPr>
                </a:tc>
              </a:tr>
              <a:tr h="370840">
                <a:tc>
                  <a:txBody>
                    <a:bodyPr/>
                    <a:lstStyle/>
                    <a:p>
                      <a:pPr algn="ctr"/>
                      <a:r>
                        <a:rPr kumimoji="1" lang="en-US" altLang="ja-JP" sz="2000" smtClean="0"/>
                        <a:t>99%</a:t>
                      </a:r>
                      <a:endParaRPr kumimoji="1" lang="ja-JP" altLang="en-US" sz="2000"/>
                    </a:p>
                  </a:txBody>
                  <a:tcPr/>
                </a:tc>
                <a:tc>
                  <a:txBody>
                    <a:bodyPr/>
                    <a:lstStyle/>
                    <a:p>
                      <a:pPr algn="ctr"/>
                      <a:r>
                        <a:rPr kumimoji="1" lang="en-US" altLang="ja-JP" sz="2000" smtClean="0"/>
                        <a:t>3328</a:t>
                      </a:r>
                      <a:endParaRPr kumimoji="1" lang="ja-JP" altLang="en-US" sz="2000"/>
                    </a:p>
                  </a:txBody>
                  <a:tcPr/>
                </a:tc>
              </a:tr>
              <a:tr h="370840">
                <a:tc>
                  <a:txBody>
                    <a:bodyPr/>
                    <a:lstStyle/>
                    <a:p>
                      <a:pPr algn="ctr"/>
                      <a:r>
                        <a:rPr kumimoji="1" lang="en-US" altLang="ja-JP" sz="2000" smtClean="0"/>
                        <a:t>100%</a:t>
                      </a:r>
                      <a:endParaRPr kumimoji="1" lang="ja-JP" altLang="en-US" sz="2000"/>
                    </a:p>
                  </a:txBody>
                  <a:tcPr/>
                </a:tc>
                <a:tc>
                  <a:txBody>
                    <a:bodyPr/>
                    <a:lstStyle/>
                    <a:p>
                      <a:pPr algn="ctr"/>
                      <a:r>
                        <a:rPr kumimoji="1" lang="en-US" altLang="ja-JP" sz="2000" smtClean="0"/>
                        <a:t>65536</a:t>
                      </a:r>
                      <a:endParaRPr kumimoji="1" lang="ja-JP" altLang="en-US" sz="2000"/>
                    </a:p>
                  </a:txBody>
                  <a:tcPr/>
                </a:tc>
              </a:tr>
            </a:tbl>
          </a:graphicData>
        </a:graphic>
      </p:graphicFrame>
      <p:cxnSp>
        <p:nvCxnSpPr>
          <p:cNvPr id="5" name="直線矢印コネクタ 4"/>
          <p:cNvCxnSpPr/>
          <p:nvPr/>
        </p:nvCxnSpPr>
        <p:spPr>
          <a:xfrm flipH="1" flipV="1">
            <a:off x="1278294" y="2904987"/>
            <a:ext cx="830073" cy="11813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flipH="1" flipV="1">
            <a:off x="2419739" y="1200595"/>
            <a:ext cx="547396" cy="460254"/>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0968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24850" y="963107"/>
            <a:ext cx="7299973" cy="1754326"/>
          </a:xfrm>
          <a:prstGeom prst="rect">
            <a:avLst/>
          </a:prstGeom>
          <a:noFill/>
        </p:spPr>
        <p:txBody>
          <a:bodyPr wrap="square" rtlCol="0">
            <a:spAutoFit/>
          </a:bodyPr>
          <a:lstStyle/>
          <a:p>
            <a:r>
              <a:rPr lang="en-US" altLang="ja-JP" sz="5400">
                <a:ln>
                  <a:solidFill>
                    <a:schemeClr val="bg1">
                      <a:lumMod val="50000"/>
                    </a:schemeClr>
                  </a:solidFill>
                </a:ln>
                <a:latin typeface="Tahoma" panose="020B0604030504040204" pitchFamily="34" charset="0"/>
                <a:cs typeface="Tahoma" panose="020B0604030504040204" pitchFamily="34" charset="0"/>
              </a:rPr>
              <a:t>Religious </a:t>
            </a:r>
            <a:r>
              <a:rPr lang="en-US" altLang="ja-JP" sz="5400" smtClean="0">
                <a:ln>
                  <a:solidFill>
                    <a:schemeClr val="bg1">
                      <a:lumMod val="50000"/>
                    </a:schemeClr>
                  </a:solidFill>
                </a:ln>
                <a:latin typeface="Tahoma" panose="020B0604030504040204" pitchFamily="34" charset="0"/>
                <a:cs typeface="Tahoma" panose="020B0604030504040204" pitchFamily="34" charset="0"/>
              </a:rPr>
              <a:t>War:</a:t>
            </a:r>
          </a:p>
          <a:p>
            <a:r>
              <a:rPr lang="en-US" altLang="ja-JP" sz="5400">
                <a:ln>
                  <a:solidFill>
                    <a:schemeClr val="bg1">
                      <a:lumMod val="50000"/>
                    </a:schemeClr>
                  </a:solidFill>
                </a:ln>
                <a:latin typeface="Tahoma" panose="020B0604030504040204" pitchFamily="34" charset="0"/>
                <a:cs typeface="Tahoma" panose="020B0604030504040204" pitchFamily="34" charset="0"/>
              </a:rPr>
              <a:t> </a:t>
            </a:r>
            <a:r>
              <a:rPr lang="en-US" altLang="ja-JP" sz="5400" smtClean="0">
                <a:ln>
                  <a:solidFill>
                    <a:schemeClr val="bg1">
                      <a:lumMod val="50000"/>
                    </a:schemeClr>
                  </a:solidFill>
                </a:ln>
                <a:latin typeface="Tahoma" panose="020B0604030504040204" pitchFamily="34" charset="0"/>
                <a:cs typeface="Tahoma" panose="020B0604030504040204" pitchFamily="34" charset="0"/>
              </a:rPr>
              <a:t> SSH =&gt; 22/tcp?</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2297618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変えるべき派</a:t>
            </a:r>
            <a:endParaRPr kumimoji="1" lang="en-US" altLang="ja-JP" smtClean="0"/>
          </a:p>
          <a:p>
            <a:pPr lvl="1"/>
            <a:r>
              <a:rPr lang="ja-JP" altLang="en-US" smtClean="0"/>
              <a:t>攻撃</a:t>
            </a:r>
            <a:r>
              <a:rPr lang="ja-JP" altLang="en-US"/>
              <a:t>されにくい</a:t>
            </a:r>
            <a:r>
              <a:rPr lang="ja-JP" altLang="en-US" smtClean="0"/>
              <a:t>、攻撃</a:t>
            </a:r>
            <a:r>
              <a:rPr lang="ja-JP" altLang="en-US"/>
              <a:t>対象として選定</a:t>
            </a:r>
            <a:r>
              <a:rPr lang="ja-JP" altLang="en-US" smtClean="0"/>
              <a:t>されにくい</a:t>
            </a:r>
            <a:endParaRPr lang="en-US" altLang="ja-JP" smtClean="0"/>
          </a:p>
          <a:p>
            <a:pPr lvl="1"/>
            <a:r>
              <a:rPr lang="ja-JP" altLang="en-US"/>
              <a:t>ログ監視などしている際、劇的にアタックログが減るからやった方が</a:t>
            </a:r>
            <a:r>
              <a:rPr lang="ja-JP" altLang="en-US" smtClean="0"/>
              <a:t>良い</a:t>
            </a:r>
            <a:endParaRPr lang="en-US" altLang="ja-JP" smtClean="0"/>
          </a:p>
          <a:p>
            <a:pPr lvl="1"/>
            <a:r>
              <a:rPr lang="ja-JP" altLang="en-US"/>
              <a:t>多くのドキュメントで変えることが推奨されているから変えたほうがいい</a:t>
            </a:r>
            <a:r>
              <a:rPr lang="en-US" altLang="ja-JP"/>
              <a:t>(</a:t>
            </a:r>
            <a:r>
              <a:rPr lang="ja-JP" altLang="en-US"/>
              <a:t>消極的派</a:t>
            </a:r>
            <a:r>
              <a:rPr lang="en-US" altLang="ja-JP"/>
              <a:t>)</a:t>
            </a:r>
            <a:endParaRPr kumimoji="1" lang="ja-JP" altLang="en-US"/>
          </a:p>
        </p:txBody>
      </p:sp>
    </p:spTree>
    <p:extLst>
      <p:ext uri="{BB962C8B-B14F-4D97-AF65-F5344CB8AC3E}">
        <p14:creationId xmlns:p14="http://schemas.microsoft.com/office/powerpoint/2010/main" val="357551756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変えても意味ないよ</a:t>
            </a:r>
            <a:r>
              <a:rPr lang="ja-JP" altLang="en-US" smtClean="0"/>
              <a:t>派</a:t>
            </a:r>
            <a:endParaRPr lang="en-US" altLang="ja-JP" smtClean="0"/>
          </a:p>
          <a:p>
            <a:pPr lvl="1"/>
            <a:r>
              <a:rPr lang="ja-JP" altLang="en-US"/>
              <a:t>ポートスキャンすれば一発で</a:t>
            </a:r>
            <a:r>
              <a:rPr lang="en-US" altLang="ja-JP"/>
              <a:t>ssh</a:t>
            </a:r>
            <a:r>
              <a:rPr lang="ja-JP" altLang="en-US"/>
              <a:t>のポートは分かるんだからムダだ</a:t>
            </a:r>
            <a:r>
              <a:rPr lang="ja-JP" altLang="en-US" smtClean="0"/>
              <a:t>よ</a:t>
            </a:r>
            <a:endParaRPr lang="en-US" altLang="ja-JP" smtClean="0"/>
          </a:p>
          <a:p>
            <a:pPr lvl="1"/>
            <a:r>
              <a:rPr lang="ja-JP" altLang="en-US"/>
              <a:t>ポートを変えるだけでセキュリティ対策しているつもりになっちゃうからダメだ</a:t>
            </a:r>
            <a:r>
              <a:rPr lang="ja-JP" altLang="en-US" smtClean="0"/>
              <a:t>よ</a:t>
            </a:r>
            <a:r>
              <a:rPr lang="en-US" altLang="ja-JP" smtClean="0"/>
              <a:t>(?)</a:t>
            </a:r>
            <a:endParaRPr kumimoji="1" lang="ja-JP" altLang="en-US"/>
          </a:p>
        </p:txBody>
      </p:sp>
    </p:spTree>
    <p:extLst>
      <p:ext uri="{BB962C8B-B14F-4D97-AF65-F5344CB8AC3E}">
        <p14:creationId xmlns:p14="http://schemas.microsoft.com/office/powerpoint/2010/main" val="35711366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変えても意味ないよ</a:t>
            </a:r>
            <a:r>
              <a:rPr lang="ja-JP" altLang="en-US" smtClean="0"/>
              <a:t>派</a:t>
            </a:r>
            <a:endParaRPr lang="en-US" altLang="ja-JP" smtClean="0"/>
          </a:p>
          <a:p>
            <a:pPr lvl="1"/>
            <a:r>
              <a:rPr lang="ja-JP" altLang="en-US" b="1">
                <a:solidFill>
                  <a:srgbClr val="FF0000"/>
                </a:solidFill>
              </a:rPr>
              <a:t>ポートスキャンすれば一発で</a:t>
            </a:r>
            <a:r>
              <a:rPr lang="en-US" altLang="ja-JP" b="1">
                <a:solidFill>
                  <a:srgbClr val="FF0000"/>
                </a:solidFill>
              </a:rPr>
              <a:t>ssh</a:t>
            </a:r>
            <a:r>
              <a:rPr lang="ja-JP" altLang="en-US" b="1">
                <a:solidFill>
                  <a:srgbClr val="FF0000"/>
                </a:solidFill>
              </a:rPr>
              <a:t>のポートは分かるんだからムダだ</a:t>
            </a:r>
            <a:r>
              <a:rPr lang="ja-JP" altLang="en-US" b="1" smtClean="0">
                <a:solidFill>
                  <a:srgbClr val="FF0000"/>
                </a:solidFill>
              </a:rPr>
              <a:t>よ</a:t>
            </a:r>
            <a:endParaRPr lang="en-US" altLang="ja-JP" b="1" smtClean="0">
              <a:solidFill>
                <a:srgbClr val="FF0000"/>
              </a:solidFill>
            </a:endParaRPr>
          </a:p>
          <a:p>
            <a:pPr lvl="1"/>
            <a:r>
              <a:rPr lang="ja-JP" altLang="en-US"/>
              <a:t>ポートを変えるだけでセキュリティ対策しているつもりになっちゃうからダメだ</a:t>
            </a:r>
            <a:r>
              <a:rPr lang="ja-JP" altLang="en-US" smtClean="0"/>
              <a:t>よ</a:t>
            </a:r>
            <a:r>
              <a:rPr lang="en-US" altLang="ja-JP" smtClean="0"/>
              <a:t>(?)</a:t>
            </a:r>
            <a:endParaRPr kumimoji="1" lang="ja-JP" altLang="en-US"/>
          </a:p>
        </p:txBody>
      </p:sp>
    </p:spTree>
    <p:extLst>
      <p:ext uri="{BB962C8B-B14F-4D97-AF65-F5344CB8AC3E}">
        <p14:creationId xmlns:p14="http://schemas.microsoft.com/office/powerpoint/2010/main" val="25543178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679461" y="876843"/>
            <a:ext cx="7299973" cy="923330"/>
          </a:xfrm>
          <a:prstGeom prst="rect">
            <a:avLst/>
          </a:prstGeom>
          <a:noFill/>
        </p:spPr>
        <p:txBody>
          <a:bodyPr wrap="square" rtlCol="0">
            <a:spAutoFit/>
          </a:bodyPr>
          <a:lstStyle/>
          <a:p>
            <a:r>
              <a:rPr lang="ja-JP" altLang="en-US" sz="5400" smtClean="0">
                <a:ln>
                  <a:solidFill>
                    <a:schemeClr val="bg1">
                      <a:lumMod val="50000"/>
                    </a:schemeClr>
                  </a:solidFill>
                </a:ln>
                <a:latin typeface="Tahoma" panose="020B0604030504040204" pitchFamily="34" charset="0"/>
                <a:cs typeface="Tahoma" panose="020B0604030504040204" pitchFamily="34" charset="0"/>
              </a:rPr>
              <a:t>科学忍法</a:t>
            </a:r>
            <a:r>
              <a:rPr lang="ja-JP" altLang="en-US" sz="5400">
                <a:ln>
                  <a:solidFill>
                    <a:schemeClr val="bg1">
                      <a:lumMod val="50000"/>
                    </a:schemeClr>
                  </a:solidFill>
                </a:ln>
                <a:latin typeface="Tahoma" panose="020B0604030504040204" pitchFamily="34" charset="0"/>
                <a:cs typeface="Tahoma" panose="020B0604030504040204" pitchFamily="34" charset="0"/>
              </a:rPr>
              <a:t>・</a:t>
            </a:r>
            <a:r>
              <a:rPr lang="en-US" altLang="ja-JP" sz="5400" smtClean="0">
                <a:ln>
                  <a:solidFill>
                    <a:schemeClr val="bg1">
                      <a:lumMod val="50000"/>
                    </a:schemeClr>
                  </a:solidFill>
                </a:ln>
                <a:latin typeface="Tahoma" panose="020B0604030504040204" pitchFamily="34" charset="0"/>
                <a:cs typeface="Tahoma" panose="020B0604030504040204" pitchFamily="34" charset="0"/>
              </a:rPr>
              <a:t>ssh</a:t>
            </a:r>
            <a:r>
              <a:rPr lang="ja-JP" altLang="en-US" sz="5400" smtClean="0">
                <a:ln>
                  <a:solidFill>
                    <a:schemeClr val="bg1">
                      <a:lumMod val="50000"/>
                    </a:schemeClr>
                  </a:solidFill>
                </a:ln>
                <a:latin typeface="Tahoma" panose="020B0604030504040204" pitchFamily="34" charset="0"/>
                <a:cs typeface="Tahoma" panose="020B0604030504040204" pitchFamily="34" charset="0"/>
              </a:rPr>
              <a:t>分身の術</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21944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295350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77874"/>
          </a:xfrm>
        </p:spPr>
        <p:txBody>
          <a:bodyPr/>
          <a:lstStyle/>
          <a:p>
            <a:r>
              <a:rPr kumimoji="1" lang="en-US" altLang="ja-JP" smtClean="0"/>
              <a:t>Agenda.</a:t>
            </a:r>
            <a:endParaRPr kumimoji="1" lang="ja-JP" altLang="en-US"/>
          </a:p>
        </p:txBody>
      </p:sp>
      <p:sp>
        <p:nvSpPr>
          <p:cNvPr id="3" name="コンテンツ プレースホルダー 2"/>
          <p:cNvSpPr>
            <a:spLocks noGrp="1"/>
          </p:cNvSpPr>
          <p:nvPr>
            <p:ph idx="1"/>
          </p:nvPr>
        </p:nvSpPr>
        <p:spPr>
          <a:xfrm>
            <a:off x="330200" y="1495424"/>
            <a:ext cx="8483600" cy="4994275"/>
          </a:xfrm>
        </p:spPr>
        <p:txBody>
          <a:bodyPr>
            <a:noAutofit/>
          </a:bodyPr>
          <a:lstStyle/>
          <a:p>
            <a:r>
              <a:rPr kumimoji="1" lang="ja-JP" altLang="en-US" sz="3000" b="1" smtClean="0">
                <a:solidFill>
                  <a:schemeClr val="accent5">
                    <a:lumMod val="75000"/>
                  </a:schemeClr>
                </a:solidFill>
              </a:rPr>
              <a:t>攻撃者視点：</a:t>
            </a:r>
            <a:r>
              <a:rPr kumimoji="1" lang="ja-JP" altLang="en-US" sz="3000" smtClean="0"/>
              <a:t>攻撃を「隠す」</a:t>
            </a:r>
            <a:endParaRPr kumimoji="1" lang="en-US" altLang="ja-JP" sz="3000" smtClean="0"/>
          </a:p>
          <a:p>
            <a:pPr lvl="1"/>
            <a:r>
              <a:rPr lang="ja-JP" altLang="en-US" sz="3000"/>
              <a:t>セキュリティポリシをかいくぐって通信</a:t>
            </a:r>
            <a:r>
              <a:rPr lang="ja-JP" altLang="en-US" sz="3000" smtClean="0"/>
              <a:t>するには</a:t>
            </a:r>
            <a:endParaRPr lang="en-US" altLang="ja-JP" sz="3000"/>
          </a:p>
          <a:p>
            <a:pPr lvl="1"/>
            <a:r>
              <a:rPr lang="ja-JP" altLang="en-US" sz="3000" smtClean="0"/>
              <a:t>ポートスキャン</a:t>
            </a:r>
            <a:r>
              <a:rPr lang="en-US" altLang="ja-JP" sz="3000" smtClean="0"/>
              <a:t>(nmap)</a:t>
            </a:r>
            <a:r>
              <a:rPr lang="ja-JP" altLang="en-US" sz="3000" smtClean="0"/>
              <a:t>を</a:t>
            </a:r>
            <a:r>
              <a:rPr lang="ja-JP" altLang="en-US" sz="3000"/>
              <a:t>気づかれないように実行</a:t>
            </a:r>
            <a:r>
              <a:rPr lang="ja-JP" altLang="en-US" sz="3000" smtClean="0"/>
              <a:t>する</a:t>
            </a:r>
            <a:endParaRPr lang="en-US" altLang="ja-JP" sz="3000" smtClean="0"/>
          </a:p>
          <a:p>
            <a:endParaRPr kumimoji="1" lang="en-US" altLang="ja-JP" sz="3000" b="1" smtClean="0">
              <a:solidFill>
                <a:schemeClr val="accent5">
                  <a:lumMod val="75000"/>
                </a:schemeClr>
              </a:solidFill>
            </a:endParaRPr>
          </a:p>
          <a:p>
            <a:r>
              <a:rPr kumimoji="1" lang="ja-JP" altLang="en-US" sz="3000" b="1" smtClean="0">
                <a:solidFill>
                  <a:schemeClr val="accent5">
                    <a:lumMod val="75000"/>
                  </a:schemeClr>
                </a:solidFill>
              </a:rPr>
              <a:t>防御側視点：</a:t>
            </a:r>
            <a:r>
              <a:rPr kumimoji="1" lang="ja-JP" altLang="en-US" sz="3000" smtClean="0"/>
              <a:t>攻撃から「隠れる」</a:t>
            </a:r>
            <a:endParaRPr kumimoji="1" lang="en-US" altLang="ja-JP" sz="3000" smtClean="0"/>
          </a:p>
          <a:p>
            <a:pPr lvl="1"/>
            <a:r>
              <a:rPr lang="ja-JP" altLang="en-US" sz="3000" smtClean="0"/>
              <a:t>科学忍法・</a:t>
            </a:r>
            <a:r>
              <a:rPr lang="en-US" altLang="ja-JP" sz="3000" smtClean="0"/>
              <a:t>ssh</a:t>
            </a:r>
            <a:r>
              <a:rPr lang="ja-JP" altLang="en-US" sz="3000" smtClean="0"/>
              <a:t>分身の術</a:t>
            </a:r>
            <a:endParaRPr lang="en-US" altLang="ja-JP" sz="3000" smtClean="0"/>
          </a:p>
        </p:txBody>
      </p:sp>
    </p:spTree>
    <p:extLst>
      <p:ext uri="{BB962C8B-B14F-4D97-AF65-F5344CB8AC3E}">
        <p14:creationId xmlns:p14="http://schemas.microsoft.com/office/powerpoint/2010/main" val="279050036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168491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pic>
        <p:nvPicPr>
          <p:cNvPr id="2" name="図 1"/>
          <p:cNvPicPr>
            <a:picLocks noChangeAspect="1"/>
          </p:cNvPicPr>
          <p:nvPr/>
        </p:nvPicPr>
        <p:blipFill>
          <a:blip r:embed="rId2"/>
          <a:stretch>
            <a:fillRect/>
          </a:stretch>
        </p:blipFill>
        <p:spPr>
          <a:xfrm>
            <a:off x="1511300" y="2895600"/>
            <a:ext cx="6667500" cy="2209800"/>
          </a:xfrm>
          <a:prstGeom prst="rect">
            <a:avLst/>
          </a:prstGeom>
        </p:spPr>
      </p:pic>
    </p:spTree>
    <p:extLst>
      <p:ext uri="{BB962C8B-B14F-4D97-AF65-F5344CB8AC3E}">
        <p14:creationId xmlns:p14="http://schemas.microsoft.com/office/powerpoint/2010/main" val="31157934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27805" y="327805"/>
            <a:ext cx="5055079" cy="2760453"/>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t>「ポートスキャン</a:t>
            </a:r>
            <a:r>
              <a:rPr lang="ja-JP" altLang="en-US" sz="3600" smtClean="0"/>
              <a:t>すれば一発で</a:t>
            </a:r>
            <a:r>
              <a:rPr lang="en-US" altLang="ja-JP" sz="3600" smtClean="0"/>
              <a:t>ssh</a:t>
            </a:r>
            <a:r>
              <a:rPr lang="ja-JP" altLang="en-US" sz="3600"/>
              <a:t>のポートは分かるんだからムダだよ」</a:t>
            </a:r>
            <a:endParaRPr kumimoji="1" lang="ja-JP" altLang="en-US" sz="3600"/>
          </a:p>
        </p:txBody>
      </p:sp>
      <p:pic>
        <p:nvPicPr>
          <p:cNvPr id="7" name="図 6"/>
          <p:cNvPicPr>
            <a:picLocks noChangeAspect="1"/>
          </p:cNvPicPr>
          <p:nvPr/>
        </p:nvPicPr>
        <p:blipFill>
          <a:blip r:embed="rId2"/>
          <a:stretch>
            <a:fillRect/>
          </a:stretch>
        </p:blipFill>
        <p:spPr>
          <a:xfrm>
            <a:off x="5529531" y="736019"/>
            <a:ext cx="3381555" cy="5723224"/>
          </a:xfrm>
          <a:prstGeom prst="rect">
            <a:avLst/>
          </a:prstGeom>
        </p:spPr>
      </p:pic>
    </p:spTree>
    <p:extLst>
      <p:ext uri="{BB962C8B-B14F-4D97-AF65-F5344CB8AC3E}">
        <p14:creationId xmlns:p14="http://schemas.microsoft.com/office/powerpoint/2010/main" val="239903898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815703"/>
          </a:xfrm>
        </p:spPr>
        <p:txBody>
          <a:bodyPr>
            <a:normAutofit/>
          </a:bodyPr>
          <a:lstStyle/>
          <a:p>
            <a:r>
              <a:rPr kumimoji="1" lang="en-US" altLang="ja-JP" sz="4800"/>
              <a:t>Decoy (</a:t>
            </a:r>
            <a:r>
              <a:rPr kumimoji="1" lang="ja-JP" altLang="en-US" sz="4800"/>
              <a:t>囮</a:t>
            </a:r>
            <a:r>
              <a:rPr kumimoji="1" lang="en-US" altLang="ja-JP" sz="4800"/>
              <a:t>)</a:t>
            </a:r>
            <a:endParaRPr kumimoji="1" lang="ja-JP" altLang="en-US" sz="4800"/>
          </a:p>
        </p:txBody>
      </p:sp>
      <p:sp>
        <p:nvSpPr>
          <p:cNvPr id="3" name="コンテンツ プレースホルダー 2"/>
          <p:cNvSpPr>
            <a:spLocks noGrp="1"/>
          </p:cNvSpPr>
          <p:nvPr>
            <p:ph idx="1"/>
          </p:nvPr>
        </p:nvSpPr>
        <p:spPr>
          <a:xfrm>
            <a:off x="617508" y="1647387"/>
            <a:ext cx="8069291" cy="1817122"/>
          </a:xfrm>
        </p:spPr>
        <p:txBody>
          <a:bodyPr>
            <a:noAutofit/>
          </a:bodyPr>
          <a:lstStyle/>
          <a:p>
            <a:r>
              <a:rPr lang="en-US" altLang="ja-JP" sz="4000"/>
              <a:t>"Decoys are </a:t>
            </a:r>
            <a:r>
              <a:rPr lang="en-US" altLang="ja-JP" sz="4000" b="1">
                <a:solidFill>
                  <a:srgbClr val="FF0000"/>
                </a:solidFill>
              </a:rPr>
              <a:t>fake</a:t>
            </a:r>
            <a:r>
              <a:rPr lang="en-US" altLang="ja-JP" sz="4000"/>
              <a:t> military equipment that are intended to </a:t>
            </a:r>
            <a:r>
              <a:rPr lang="en-US" altLang="ja-JP" sz="4000" b="1">
                <a:solidFill>
                  <a:srgbClr val="FF0000"/>
                </a:solidFill>
              </a:rPr>
              <a:t>deceive</a:t>
            </a:r>
            <a:r>
              <a:rPr lang="en-US" altLang="ja-JP" sz="4000"/>
              <a:t> the enemy."</a:t>
            </a:r>
          </a:p>
          <a:p>
            <a:pPr lvl="1"/>
            <a:r>
              <a:rPr lang="en-US" altLang="ja-JP" sz="2800"/>
              <a:t>Wikipedia [Decoy] </a:t>
            </a:r>
            <a:r>
              <a:rPr lang="ja-JP" altLang="en-US" sz="2800"/>
              <a:t>より引用</a:t>
            </a:r>
            <a:endParaRPr lang="en-US" altLang="ja-JP" sz="2800"/>
          </a:p>
        </p:txBody>
      </p:sp>
    </p:spTree>
    <p:extLst>
      <p:ext uri="{BB962C8B-B14F-4D97-AF65-F5344CB8AC3E}">
        <p14:creationId xmlns:p14="http://schemas.microsoft.com/office/powerpoint/2010/main" val="401458620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0" y="0"/>
            <a:ext cx="9144000" cy="7360920"/>
          </a:xfrm>
          <a:prstGeom prst="rect">
            <a:avLst/>
          </a:prstGeom>
        </p:spPr>
      </p:pic>
      <p:sp>
        <p:nvSpPr>
          <p:cNvPr id="5" name="正方形/長方形 4"/>
          <p:cNvSpPr/>
          <p:nvPr/>
        </p:nvSpPr>
        <p:spPr>
          <a:xfrm>
            <a:off x="982133" y="4467684"/>
            <a:ext cx="7789334" cy="1065283"/>
          </a:xfrm>
          <a:prstGeom prst="rect">
            <a:avLst/>
          </a:prstGeom>
          <a:solidFill>
            <a:schemeClr val="bg2">
              <a:lumMod val="10000"/>
            </a:schemeClr>
          </a:solidFill>
          <a:ln w="28575" cmpd="sng">
            <a:no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180000" rIns="180000" rtlCol="0" anchor="ctr"/>
          <a:lstStyle/>
          <a:p>
            <a:r>
              <a:rPr kumimoji="1" lang="ja-JP" altLang="en-US" sz="2800">
                <a:solidFill>
                  <a:schemeClr val="bg1">
                    <a:lumMod val="85000"/>
                  </a:schemeClr>
                </a:solidFill>
                <a:latin typeface="メイリオ"/>
                <a:ea typeface="メイリオ"/>
                <a:cs typeface="メイリオ"/>
              </a:rPr>
              <a:t>フレア：</a:t>
            </a:r>
            <a:endParaRPr kumimoji="1" lang="en-US" altLang="ja-JP" sz="2800">
              <a:solidFill>
                <a:schemeClr val="bg1">
                  <a:lumMod val="85000"/>
                </a:schemeClr>
              </a:solidFill>
              <a:latin typeface="メイリオ"/>
              <a:ea typeface="メイリオ"/>
              <a:cs typeface="メイリオ"/>
            </a:endParaRPr>
          </a:p>
          <a:p>
            <a:r>
              <a:rPr kumimoji="1" lang="ja-JP" altLang="en-US" sz="2800">
                <a:solidFill>
                  <a:schemeClr val="bg1">
                    <a:lumMod val="85000"/>
                  </a:schemeClr>
                </a:solidFill>
                <a:latin typeface="メイリオ"/>
                <a:ea typeface="メイリオ"/>
                <a:cs typeface="メイリオ"/>
              </a:rPr>
              <a:t>赤外線誘導ミサイルへのアクティブ・デコイ</a:t>
            </a:r>
            <a:endParaRPr kumimoji="1" lang="ja-JP" altLang="en-US" sz="2800">
              <a:solidFill>
                <a:schemeClr val="bg1">
                  <a:lumMod val="85000"/>
                </a:schemeClr>
              </a:solidFill>
              <a:latin typeface="メイリオ"/>
              <a:ea typeface="メイリオ"/>
              <a:cs typeface="メイリオ"/>
            </a:endParaRPr>
          </a:p>
        </p:txBody>
      </p:sp>
      <p:sp>
        <p:nvSpPr>
          <p:cNvPr id="6" name="正方形/長方形 5"/>
          <p:cNvSpPr/>
          <p:nvPr/>
        </p:nvSpPr>
        <p:spPr>
          <a:xfrm>
            <a:off x="5350933" y="111585"/>
            <a:ext cx="3793067" cy="421816"/>
          </a:xfrm>
          <a:prstGeom prst="rect">
            <a:avLst/>
          </a:prstGeom>
          <a:solidFill>
            <a:schemeClr val="bg2">
              <a:lumMod val="10000"/>
            </a:schemeClr>
          </a:solidFill>
          <a:ln w="28575" cmpd="sng">
            <a:no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180000" rIns="180000" rtlCol="0" anchor="ctr"/>
          <a:lstStyle/>
          <a:p>
            <a:r>
              <a:rPr lang="en-US" altLang="ja-JP" sz="1100">
                <a:solidFill>
                  <a:schemeClr val="bg1">
                    <a:lumMod val="85000"/>
                  </a:schemeClr>
                </a:solidFill>
                <a:latin typeface="メイリオ"/>
                <a:ea typeface="メイリオ"/>
                <a:cs typeface="メイリオ"/>
              </a:rPr>
              <a:t>Wikipedia "Lockheed C-130 Hercules" </a:t>
            </a:r>
            <a:r>
              <a:rPr lang="ja-JP" altLang="en-US" sz="1100">
                <a:solidFill>
                  <a:schemeClr val="bg1">
                    <a:lumMod val="85000"/>
                  </a:schemeClr>
                </a:solidFill>
                <a:latin typeface="メイリオ"/>
                <a:ea typeface="メイリオ"/>
                <a:cs typeface="メイリオ"/>
              </a:rPr>
              <a:t>より引用</a:t>
            </a:r>
            <a:endParaRPr kumimoji="1" lang="ja-JP" altLang="en-US" sz="1100">
              <a:solidFill>
                <a:schemeClr val="bg1">
                  <a:lumMod val="85000"/>
                </a:schemeClr>
              </a:solidFill>
              <a:latin typeface="メイリオ"/>
              <a:ea typeface="メイリオ"/>
              <a:cs typeface="メイリオ"/>
            </a:endParaRPr>
          </a:p>
        </p:txBody>
      </p:sp>
    </p:spTree>
    <p:extLst>
      <p:ext uri="{BB962C8B-B14F-4D97-AF65-F5344CB8AC3E}">
        <p14:creationId xmlns:p14="http://schemas.microsoft.com/office/powerpoint/2010/main" val="84626534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336099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679461" y="876843"/>
            <a:ext cx="7299973" cy="1754327"/>
          </a:xfrm>
          <a:prstGeom prst="rect">
            <a:avLst/>
          </a:prstGeom>
          <a:noFill/>
        </p:spPr>
        <p:txBody>
          <a:bodyPr wrap="square" rtlCol="0">
            <a:spAutoFit/>
          </a:bodyPr>
          <a:lstStyle/>
          <a:p>
            <a:r>
              <a:rPr lang="ja-JP" altLang="en-US" sz="5400" smtClean="0">
                <a:ln>
                  <a:solidFill>
                    <a:schemeClr val="bg1">
                      <a:lumMod val="50000"/>
                    </a:schemeClr>
                  </a:solidFill>
                </a:ln>
                <a:latin typeface="Tahoma" panose="020B0604030504040204" pitchFamily="34" charset="0"/>
                <a:cs typeface="Tahoma" panose="020B0604030504040204" pitchFamily="34" charset="0"/>
              </a:rPr>
              <a:t>科学忍法</a:t>
            </a:r>
            <a:r>
              <a:rPr lang="ja-JP" altLang="en-US" sz="5400">
                <a:ln>
                  <a:solidFill>
                    <a:schemeClr val="bg1">
                      <a:lumMod val="50000"/>
                    </a:schemeClr>
                  </a:solidFill>
                </a:ln>
                <a:latin typeface="Tahoma" panose="020B0604030504040204" pitchFamily="34" charset="0"/>
                <a:cs typeface="Tahoma" panose="020B0604030504040204" pitchFamily="34" charset="0"/>
              </a:rPr>
              <a:t>・</a:t>
            </a:r>
            <a:r>
              <a:rPr lang="en-US" altLang="ja-JP" sz="5400" smtClean="0">
                <a:ln>
                  <a:solidFill>
                    <a:schemeClr val="bg1">
                      <a:lumMod val="50000"/>
                    </a:schemeClr>
                  </a:solidFill>
                </a:ln>
                <a:latin typeface="Tahoma" panose="020B0604030504040204" pitchFamily="34" charset="0"/>
                <a:cs typeface="Tahoma" panose="020B0604030504040204" pitchFamily="34" charset="0"/>
              </a:rPr>
              <a:t>ssh</a:t>
            </a:r>
            <a:r>
              <a:rPr lang="ja-JP" altLang="en-US" sz="5400" smtClean="0">
                <a:ln>
                  <a:solidFill>
                    <a:schemeClr val="bg1">
                      <a:lumMod val="50000"/>
                    </a:schemeClr>
                  </a:solidFill>
                </a:ln>
                <a:latin typeface="Tahoma" panose="020B0604030504040204" pitchFamily="34" charset="0"/>
                <a:cs typeface="Tahoma" panose="020B0604030504040204" pitchFamily="34" charset="0"/>
              </a:rPr>
              <a:t>分身の術</a:t>
            </a:r>
            <a:endParaRPr lang="en-US" altLang="ja-JP" sz="5400" smtClean="0">
              <a:ln>
                <a:solidFill>
                  <a:schemeClr val="bg1">
                    <a:lumMod val="50000"/>
                  </a:schemeClr>
                </a:solidFill>
              </a:ln>
              <a:latin typeface="Tahoma" panose="020B0604030504040204" pitchFamily="34" charset="0"/>
              <a:cs typeface="Tahoma" panose="020B0604030504040204" pitchFamily="34" charset="0"/>
            </a:endParaRPr>
          </a:p>
          <a:p>
            <a:r>
              <a:rPr lang="en-US" altLang="ja-JP" sz="5400">
                <a:ln>
                  <a:solidFill>
                    <a:schemeClr val="bg1">
                      <a:lumMod val="50000"/>
                    </a:schemeClr>
                  </a:solidFill>
                </a:ln>
                <a:latin typeface="Tahoma" panose="020B0604030504040204" pitchFamily="34" charset="0"/>
                <a:cs typeface="Tahoma" panose="020B0604030504040204" pitchFamily="34" charset="0"/>
              </a:rPr>
              <a:t> (</a:t>
            </a:r>
            <a:r>
              <a:rPr lang="ja-JP" altLang="en-US" sz="5400">
                <a:ln>
                  <a:solidFill>
                    <a:schemeClr val="bg1">
                      <a:lumMod val="50000"/>
                    </a:schemeClr>
                  </a:solidFill>
                </a:ln>
                <a:latin typeface="Tahoma" panose="020B0604030504040204" pitchFamily="34" charset="0"/>
                <a:cs typeface="Tahoma" panose="020B0604030504040204" pitchFamily="34" charset="0"/>
              </a:rPr>
              <a:t>つくりかた</a:t>
            </a:r>
            <a:r>
              <a:rPr lang="en-US" altLang="ja-JP" sz="5400">
                <a:ln>
                  <a:solidFill>
                    <a:schemeClr val="bg1">
                      <a:lumMod val="50000"/>
                    </a:schemeClr>
                  </a:solidFill>
                </a:ln>
                <a:latin typeface="Tahoma" panose="020B0604030504040204" pitchFamily="34" charset="0"/>
                <a:cs typeface="Tahoma" panose="020B0604030504040204" pitchFamily="34" charset="0"/>
              </a:rPr>
              <a:t>)</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7858637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smtClean="0">
                <a:latin typeface="Consolas" panose="020B0609020204030204" pitchFamily="49" charset="0"/>
                <a:cs typeface="Consolas" panose="020B0609020204030204" pitchFamily="49" charset="0"/>
              </a:rPr>
              <a:t>PORT     </a:t>
            </a:r>
            <a:r>
              <a:rPr lang="en-US" altLang="ja-JP" sz="2000">
                <a:latin typeface="Consolas" panose="020B0609020204030204" pitchFamily="49" charset="0"/>
                <a:cs typeface="Consolas" panose="020B0609020204030204" pitchFamily="49" charset="0"/>
              </a:rPr>
              <a:t>STATE SERVICE VERSION</a:t>
            </a:r>
          </a:p>
          <a:p>
            <a:r>
              <a:rPr lang="en-US" altLang="ja-JP" sz="2000">
                <a:latin typeface="Consolas" panose="020B0609020204030204" pitchFamily="49" charset="0"/>
                <a:cs typeface="Consolas" panose="020B0609020204030204" pitchFamily="49" charset="0"/>
              </a:rPr>
              <a:t>22/tcp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2200/tcp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2201/tcp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r>
              <a:rPr lang="en-US" altLang="ja-JP" sz="2000" smtClean="0">
                <a:latin typeface="Consolas" panose="020B0609020204030204" pitchFamily="49" charset="0"/>
                <a:cs typeface="Consolas" panose="020B0609020204030204" pitchFamily="49" charset="0"/>
              </a:rPr>
              <a:t>)</a:t>
            </a:r>
          </a:p>
          <a:p>
            <a:r>
              <a:rPr lang="en-US" altLang="ja-JP" sz="2000" smtClean="0">
                <a:latin typeface="Consolas" panose="020B0609020204030204" pitchFamily="49" charset="0"/>
                <a:cs typeface="Consolas" panose="020B0609020204030204" pitchFamily="49" charset="0"/>
              </a:rPr>
              <a:t>2203/tcp open  ssh     OpenSSH 5.3 (protocol 2.0)</a:t>
            </a:r>
          </a:p>
          <a:p>
            <a:r>
              <a:rPr lang="en-US" altLang="ja-JP" sz="2000" smtClean="0">
                <a:latin typeface="Consolas" panose="020B0609020204030204" pitchFamily="49" charset="0"/>
                <a:cs typeface="Consolas" panose="020B0609020204030204" pitchFamily="49" charset="0"/>
              </a:rPr>
              <a:t>| ssh-hostkey: </a:t>
            </a:r>
          </a:p>
          <a:p>
            <a:r>
              <a:rPr lang="en-US" altLang="ja-JP" sz="2000" smtClean="0">
                <a:latin typeface="Consolas" panose="020B0609020204030204" pitchFamily="49" charset="0"/>
                <a:cs typeface="Consolas" panose="020B0609020204030204" pitchFamily="49" charset="0"/>
              </a:rPr>
              <a:t>|   1024 bc:92:50:82:82:bc:d0:ab:b8:a2:6f:34:bb:f7:fd:bd (DSA)</a:t>
            </a:r>
          </a:p>
          <a:p>
            <a:r>
              <a:rPr lang="en-US" altLang="ja-JP" sz="2000" smtClean="0">
                <a:latin typeface="Consolas" panose="020B0609020204030204" pitchFamily="49" charset="0"/>
                <a:cs typeface="Consolas" panose="020B0609020204030204" pitchFamily="49" charset="0"/>
              </a:rPr>
              <a:t>|_  2048 ea:63:6a:de:44:98:c3:c9:35:88:d7:e9:81:cc:f7:47 (RSA)</a:t>
            </a:r>
          </a:p>
          <a:p>
            <a:endParaRPr kumimoji="1" lang="ja-JP" altLang="en-US" sz="20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4082537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317" y="149470"/>
            <a:ext cx="8454965" cy="1075482"/>
          </a:xfrm>
        </p:spPr>
        <p:txBody>
          <a:bodyPr>
            <a:normAutofit/>
          </a:bodyPr>
          <a:lstStyle/>
          <a:p>
            <a:r>
              <a:rPr kumimoji="1" lang="ja-JP" altLang="en-US" sz="2800" smtClean="0"/>
              <a:t>宣伝： </a:t>
            </a:r>
            <a:r>
              <a:rPr lang="ja-JP" altLang="en-US" sz="2800" smtClean="0"/>
              <a:t>三宅英明、大角祐介</a:t>
            </a:r>
            <a:r>
              <a:rPr kumimoji="1" lang="ja-JP" altLang="en-US" sz="2800" smtClean="0"/>
              <a:t>「新しい</a:t>
            </a:r>
            <a:r>
              <a:rPr kumimoji="1" lang="en-US" altLang="ja-JP" sz="2800" smtClean="0"/>
              <a:t>Linux</a:t>
            </a:r>
            <a:r>
              <a:rPr kumimoji="1" lang="ja-JP" altLang="en-US" sz="2800" smtClean="0"/>
              <a:t>の教科書」 </a:t>
            </a:r>
            <a:r>
              <a:rPr kumimoji="1" lang="en-US" altLang="ja-JP" sz="2800" smtClean="0"/>
              <a:t/>
            </a:r>
            <a:br>
              <a:rPr kumimoji="1" lang="en-US" altLang="ja-JP" sz="2800" smtClean="0"/>
            </a:br>
            <a:r>
              <a:rPr kumimoji="1" lang="en-US" altLang="ja-JP" sz="2800" smtClean="0"/>
              <a:t>            SB</a:t>
            </a:r>
            <a:r>
              <a:rPr kumimoji="1" lang="ja-JP" altLang="en-US" sz="2800" smtClean="0"/>
              <a:t>クリエイティブ</a:t>
            </a:r>
            <a:endParaRPr kumimoji="1" lang="ja-JP" altLang="en-US" sz="2800"/>
          </a:p>
        </p:txBody>
      </p:sp>
      <p:pic>
        <p:nvPicPr>
          <p:cNvPr id="4" name="図 3"/>
          <p:cNvPicPr>
            <a:picLocks noChangeAspect="1"/>
          </p:cNvPicPr>
          <p:nvPr/>
        </p:nvPicPr>
        <p:blipFill rotWithShape="1">
          <a:blip r:embed="rId2"/>
          <a:srcRect t="5343"/>
          <a:stretch/>
        </p:blipFill>
        <p:spPr>
          <a:xfrm>
            <a:off x="128317" y="1155940"/>
            <a:ext cx="9084694" cy="5807414"/>
          </a:xfrm>
          <a:prstGeom prst="rect">
            <a:avLst/>
          </a:prstGeom>
        </p:spPr>
      </p:pic>
    </p:spTree>
    <p:extLst>
      <p:ext uri="{BB962C8B-B14F-4D97-AF65-F5344CB8AC3E}">
        <p14:creationId xmlns:p14="http://schemas.microsoft.com/office/powerpoint/2010/main" val="28884409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904412" y="712941"/>
            <a:ext cx="6140549" cy="1754326"/>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something </a:t>
            </a:r>
            <a:r>
              <a:rPr lang="en-US" altLang="ja-JP" sz="5400" smtClean="0">
                <a:ln>
                  <a:solidFill>
                    <a:schemeClr val="bg1">
                      <a:lumMod val="50000"/>
                    </a:schemeClr>
                  </a:solidFill>
                </a:ln>
                <a:latin typeface="Tahoma" panose="020B0604030504040204" pitchFamily="34" charset="0"/>
                <a:cs typeface="Tahoma" panose="020B0604030504040204" pitchFamily="34" charset="0"/>
              </a:rPr>
              <a:t>in the traffic...</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936818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normAutofit/>
          </a:bodyPr>
          <a:lstStyle/>
          <a:p>
            <a:r>
              <a:rPr lang="en-US" altLang="en-US" sz="3200"/>
              <a:t>犯人(YASU)</a:t>
            </a:r>
            <a:r>
              <a:rPr kumimoji="1" lang="ja-JP" altLang="en-US" sz="3200" smtClean="0"/>
              <a:t>により閉じ込められた密室</a:t>
            </a:r>
            <a:endParaRPr kumimoji="1" lang="en-US" altLang="ja-JP" sz="3200" smtClean="0"/>
          </a:p>
          <a:p>
            <a:r>
              <a:rPr lang="ja-JP" altLang="en-US" sz="3200" smtClean="0"/>
              <a:t>なぜか</a:t>
            </a:r>
            <a:r>
              <a:rPr lang="en-US" altLang="ja-JP" sz="3200" smtClean="0"/>
              <a:t>ICMP(ping)</a:t>
            </a:r>
            <a:r>
              <a:rPr lang="ja-JP" altLang="en-US" sz="3200" smtClean="0"/>
              <a:t>だけインターネットに到達する</a:t>
            </a:r>
            <a:r>
              <a:rPr lang="en-US" altLang="ja-JP" sz="3200" smtClean="0"/>
              <a:t>PC</a:t>
            </a:r>
            <a:r>
              <a:rPr lang="ja-JP" altLang="en-US" sz="3200" smtClean="0"/>
              <a:t>が置いてある（</a:t>
            </a:r>
            <a:r>
              <a:rPr lang="ja-JP" altLang="en-US" sz="3200"/>
              <a:t>なんだそれ）</a:t>
            </a:r>
            <a:endParaRPr lang="en-US" altLang="ja-JP" sz="3200" smtClean="0"/>
          </a:p>
          <a:p>
            <a:r>
              <a:rPr kumimoji="1" lang="ja-JP" altLang="en-US" sz="3200" smtClean="0"/>
              <a:t>この状況で、犯人を外部になんとしてでも伝えたい</a:t>
            </a:r>
            <a:endParaRPr kumimoji="1" lang="en-US" altLang="ja-JP" sz="3200" smtClean="0"/>
          </a:p>
        </p:txBody>
      </p:sp>
    </p:spTree>
    <p:extLst>
      <p:ext uri="{BB962C8B-B14F-4D97-AF65-F5344CB8AC3E}">
        <p14:creationId xmlns:p14="http://schemas.microsoft.com/office/powerpoint/2010/main" val="17089298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normAutofit/>
          </a:bodyPr>
          <a:lstStyle/>
          <a:p>
            <a:r>
              <a:rPr lang="en-US" altLang="en-US" sz="3200"/>
              <a:t>犯人(YASU)</a:t>
            </a:r>
            <a:r>
              <a:rPr kumimoji="1" lang="ja-JP" altLang="en-US" sz="3200" smtClean="0"/>
              <a:t>により閉じ込められた密室</a:t>
            </a:r>
            <a:endParaRPr kumimoji="1" lang="en-US" altLang="ja-JP" sz="3200" smtClean="0"/>
          </a:p>
          <a:p>
            <a:r>
              <a:rPr lang="ja-JP" altLang="en-US" sz="3200" smtClean="0"/>
              <a:t>なぜか</a:t>
            </a:r>
            <a:r>
              <a:rPr lang="en-US" altLang="ja-JP" sz="3200" smtClean="0"/>
              <a:t>ICMP(ping)</a:t>
            </a:r>
            <a:r>
              <a:rPr lang="ja-JP" altLang="en-US" sz="3200" smtClean="0"/>
              <a:t>だけインターネットに到達する</a:t>
            </a:r>
            <a:r>
              <a:rPr lang="en-US" altLang="ja-JP" sz="3200" smtClean="0"/>
              <a:t>PC</a:t>
            </a:r>
            <a:r>
              <a:rPr lang="ja-JP" altLang="en-US" sz="3200" smtClean="0"/>
              <a:t>が置いてある（</a:t>
            </a:r>
            <a:r>
              <a:rPr lang="ja-JP" altLang="en-US" sz="3200"/>
              <a:t>なんだそれ）</a:t>
            </a:r>
            <a:endParaRPr lang="en-US" altLang="ja-JP" sz="3200" smtClean="0"/>
          </a:p>
          <a:p>
            <a:r>
              <a:rPr kumimoji="1" lang="ja-JP" altLang="en-US" sz="3200" smtClean="0"/>
              <a:t>この状況で、犯人を外部になんとしてでも伝えたい</a:t>
            </a:r>
            <a:endParaRPr kumimoji="1" lang="en-US" altLang="ja-JP" sz="3200" smtClean="0"/>
          </a:p>
          <a:p>
            <a:r>
              <a:rPr lang="ja-JP" altLang="en-US" sz="3200" b="1" smtClean="0">
                <a:solidFill>
                  <a:srgbClr val="FF0000"/>
                </a:solidFill>
              </a:rPr>
              <a:t>→ </a:t>
            </a:r>
            <a:r>
              <a:rPr lang="en-US" altLang="ja-JP" sz="3200" b="1" smtClean="0">
                <a:solidFill>
                  <a:srgbClr val="FF0000"/>
                </a:solidFill>
              </a:rPr>
              <a:t>ICMP</a:t>
            </a:r>
            <a:r>
              <a:rPr lang="ja-JP" altLang="en-US" sz="3200" b="1" smtClean="0">
                <a:solidFill>
                  <a:srgbClr val="FF0000"/>
                </a:solidFill>
              </a:rPr>
              <a:t>だけでメッセージを外部に伝えよう！</a:t>
            </a:r>
            <a:endParaRPr kumimoji="1" lang="ja-JP" altLang="en-US" sz="3200" b="1">
              <a:solidFill>
                <a:srgbClr val="FF0000"/>
              </a:solidFill>
            </a:endParaRPr>
          </a:p>
        </p:txBody>
      </p:sp>
    </p:spTree>
    <p:extLst>
      <p:ext uri="{BB962C8B-B14F-4D97-AF65-F5344CB8AC3E}">
        <p14:creationId xmlns:p14="http://schemas.microsoft.com/office/powerpoint/2010/main" val="2851207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 y="-598338"/>
            <a:ext cx="9207645" cy="5947578"/>
          </a:xfrm>
          <a:prstGeom prst="rect">
            <a:avLst/>
          </a:prstGeom>
        </p:spPr>
      </p:pic>
      <p:sp>
        <p:nvSpPr>
          <p:cNvPr id="2" name="円/楕円 1"/>
          <p:cNvSpPr/>
          <p:nvPr/>
        </p:nvSpPr>
        <p:spPr>
          <a:xfrm>
            <a:off x="6876142" y="4109357"/>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740071" y="2643634"/>
            <a:ext cx="789214" cy="147479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3084286" y="1641929"/>
            <a:ext cx="4953000" cy="979715"/>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a:solidFill>
                  <a:schemeClr val="accent2">
                    <a:lumMod val="20000"/>
                    <a:lumOff val="80000"/>
                  </a:schemeClr>
                </a:solidFill>
                <a:latin typeface="メイリオ"/>
                <a:ea typeface="メイリオ"/>
                <a:cs typeface="メイリオ"/>
              </a:rPr>
              <a:t>Windows</a:t>
            </a:r>
            <a:r>
              <a:rPr kumimoji="1" lang="ja-JP" altLang="en-US">
                <a:solidFill>
                  <a:schemeClr val="accent2">
                    <a:lumMod val="20000"/>
                    <a:lumOff val="80000"/>
                  </a:schemeClr>
                </a:solidFill>
                <a:latin typeface="メイリオ"/>
                <a:ea typeface="メイリオ"/>
                <a:cs typeface="メイリオ"/>
              </a:rPr>
              <a:t>の</a:t>
            </a:r>
            <a:r>
              <a:rPr kumimoji="1" lang="en-US" altLang="ja-JP">
                <a:solidFill>
                  <a:schemeClr val="accent2">
                    <a:lumMod val="20000"/>
                    <a:lumOff val="80000"/>
                  </a:schemeClr>
                </a:solidFill>
                <a:latin typeface="メイリオ"/>
                <a:ea typeface="メイリオ"/>
                <a:cs typeface="メイリオ"/>
              </a:rPr>
              <a:t>ping</a:t>
            </a:r>
            <a:r>
              <a:rPr kumimoji="1" lang="ja-JP" altLang="en-US">
                <a:solidFill>
                  <a:schemeClr val="accent2">
                    <a:lumMod val="20000"/>
                    <a:lumOff val="80000"/>
                  </a:schemeClr>
                </a:solidFill>
                <a:latin typeface="メイリオ"/>
                <a:ea typeface="メイリオ"/>
                <a:cs typeface="メイリオ"/>
              </a:rPr>
              <a:t>コマンドのペイロード：</a:t>
            </a:r>
            <a:endParaRPr kumimoji="1" lang="en-US" altLang="ja-JP">
              <a:solidFill>
                <a:schemeClr val="accent2">
                  <a:lumMod val="20000"/>
                  <a:lumOff val="80000"/>
                </a:schemeClr>
              </a:solidFill>
              <a:latin typeface="メイリオ"/>
              <a:ea typeface="メイリオ"/>
              <a:cs typeface="メイリオ"/>
            </a:endParaRPr>
          </a:p>
          <a:p>
            <a:r>
              <a:rPr lang="en-US" altLang="ja-JP" b="1">
                <a:solidFill>
                  <a:schemeClr val="accent2">
                    <a:lumMod val="20000"/>
                    <a:lumOff val="80000"/>
                  </a:schemeClr>
                </a:solidFill>
                <a:latin typeface="Helvetica"/>
                <a:cs typeface="Helvetica"/>
              </a:rPr>
              <a:t>abcdefghijklmnopqrstuvwabcdefghi</a:t>
            </a:r>
            <a:endParaRPr kumimoji="1" lang="ja-JP" altLang="en-US"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2519352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90500" y="1605643"/>
            <a:ext cx="8790215"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nping --data-string &lt;string&gt; </a:t>
            </a:r>
            <a:r>
              <a:rPr lang="en-US" altLang="ja-JP" sz="2800" smtClean="0">
                <a:latin typeface="Consolas"/>
                <a:cs typeface="Consolas"/>
              </a:rPr>
              <a:t>&lt;IPaddr&gt;</a:t>
            </a:r>
            <a:endParaRPr lang="en-US" altLang="ja-JP" sz="2800">
              <a:latin typeface="Consolas"/>
              <a:cs typeface="Consolas"/>
            </a:endParaRPr>
          </a:p>
        </p:txBody>
      </p:sp>
      <p:sp>
        <p:nvSpPr>
          <p:cNvPr id="6" name="タイトル 1"/>
          <p:cNvSpPr>
            <a:spLocks noGrp="1"/>
          </p:cNvSpPr>
          <p:nvPr>
            <p:ph type="title"/>
          </p:nvPr>
        </p:nvSpPr>
        <p:spPr>
          <a:xfrm>
            <a:off x="637722" y="201841"/>
            <a:ext cx="7886700" cy="913945"/>
          </a:xfrm>
        </p:spPr>
        <p:txBody>
          <a:bodyPr/>
          <a:lstStyle/>
          <a:p>
            <a:r>
              <a:rPr kumimoji="1" lang="en-US" altLang="ja-JP" smtClean="0"/>
              <a:t>nping (Nmap</a:t>
            </a:r>
            <a:r>
              <a:rPr kumimoji="1" lang="ja-JP" altLang="en-US" smtClean="0">
                <a:latin typeface="メイリオ"/>
                <a:ea typeface="メイリオ"/>
                <a:cs typeface="メイリオ"/>
              </a:rPr>
              <a:t>付属</a:t>
            </a:r>
            <a:r>
              <a:rPr lang="en-US" altLang="ja-JP"/>
              <a:t>)</a:t>
            </a:r>
            <a:endParaRPr kumimoji="1" lang="ja-JP" altLang="en-US">
              <a:latin typeface="メイリオ"/>
              <a:ea typeface="メイリオ"/>
              <a:cs typeface="メイリオ"/>
            </a:endParaRPr>
          </a:p>
        </p:txBody>
      </p:sp>
    </p:spTree>
    <p:extLst>
      <p:ext uri="{BB962C8B-B14F-4D97-AF65-F5344CB8AC3E}">
        <p14:creationId xmlns:p14="http://schemas.microsoft.com/office/powerpoint/2010/main" val="6295759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0" y="-1"/>
            <a:ext cx="8160589" cy="5240645"/>
          </a:xfrm>
          <a:prstGeom prst="rect">
            <a:avLst/>
          </a:prstGeom>
        </p:spPr>
      </p:pic>
      <p:sp>
        <p:nvSpPr>
          <p:cNvPr id="5" name="円/楕円 4"/>
          <p:cNvSpPr/>
          <p:nvPr/>
        </p:nvSpPr>
        <p:spPr>
          <a:xfrm>
            <a:off x="6349931" y="4206500"/>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358262" y="3010619"/>
            <a:ext cx="644812" cy="120495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正方形/長方形 6"/>
          <p:cNvSpPr/>
          <p:nvPr/>
        </p:nvSpPr>
        <p:spPr>
          <a:xfrm>
            <a:off x="2941607" y="2130463"/>
            <a:ext cx="5710688" cy="979715"/>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mtClean="0">
                <a:solidFill>
                  <a:schemeClr val="accent2">
                    <a:lumMod val="20000"/>
                    <a:lumOff val="80000"/>
                  </a:schemeClr>
                </a:solidFill>
                <a:latin typeface="メイリオ"/>
                <a:ea typeface="メイリオ"/>
                <a:cs typeface="メイリオ"/>
              </a:rPr>
              <a:t>nping</a:t>
            </a:r>
            <a:r>
              <a:rPr kumimoji="1" lang="ja-JP" altLang="en-US" smtClean="0">
                <a:solidFill>
                  <a:schemeClr val="accent2">
                    <a:lumMod val="20000"/>
                    <a:lumOff val="80000"/>
                  </a:schemeClr>
                </a:solidFill>
                <a:latin typeface="メイリオ"/>
                <a:ea typeface="メイリオ"/>
                <a:cs typeface="メイリオ"/>
              </a:rPr>
              <a:t>で</a:t>
            </a:r>
            <a:r>
              <a:rPr kumimoji="1" lang="en-US" altLang="ja-JP" smtClean="0">
                <a:solidFill>
                  <a:schemeClr val="accent2">
                    <a:lumMod val="20000"/>
                    <a:lumOff val="80000"/>
                  </a:schemeClr>
                </a:solidFill>
                <a:latin typeface="メイリオ"/>
                <a:ea typeface="メイリオ"/>
                <a:cs typeface="メイリオ"/>
              </a:rPr>
              <a:t>ICMP</a:t>
            </a:r>
            <a:r>
              <a:rPr lang="ja-JP" altLang="en-US" smtClean="0">
                <a:solidFill>
                  <a:schemeClr val="accent2">
                    <a:lumMod val="20000"/>
                    <a:lumOff val="80000"/>
                  </a:schemeClr>
                </a:solidFill>
                <a:latin typeface="メイリオ"/>
                <a:ea typeface="メイリオ"/>
                <a:cs typeface="メイリオ"/>
              </a:rPr>
              <a:t>パケットに埋め込んだ</a:t>
            </a:r>
            <a:r>
              <a:rPr kumimoji="1" lang="ja-JP" altLang="en-US" smtClean="0">
                <a:solidFill>
                  <a:schemeClr val="accent2">
                    <a:lumMod val="20000"/>
                    <a:lumOff val="80000"/>
                  </a:schemeClr>
                </a:solidFill>
                <a:latin typeface="メイリオ"/>
                <a:ea typeface="メイリオ"/>
                <a:cs typeface="メイリオ"/>
              </a:rPr>
              <a:t>ペイロード</a:t>
            </a:r>
            <a:r>
              <a:rPr kumimoji="1" lang="ja-JP" altLang="en-US">
                <a:solidFill>
                  <a:schemeClr val="accent2">
                    <a:lumMod val="20000"/>
                    <a:lumOff val="80000"/>
                  </a:schemeClr>
                </a:solidFill>
                <a:latin typeface="メイリオ"/>
                <a:ea typeface="メイリオ"/>
                <a:cs typeface="メイリオ"/>
              </a:rPr>
              <a:t>：</a:t>
            </a:r>
            <a:endParaRPr kumimoji="1" lang="en-US" altLang="ja-JP">
              <a:solidFill>
                <a:schemeClr val="accent2">
                  <a:lumMod val="20000"/>
                  <a:lumOff val="80000"/>
                </a:schemeClr>
              </a:solidFill>
              <a:latin typeface="メイリオ"/>
              <a:ea typeface="メイリオ"/>
              <a:cs typeface="メイリオ"/>
            </a:endParaRPr>
          </a:p>
          <a:p>
            <a:r>
              <a:rPr lang="en-US" altLang="ja-JP" b="1">
                <a:solidFill>
                  <a:schemeClr val="accent2">
                    <a:lumMod val="20000"/>
                    <a:lumOff val="80000"/>
                  </a:schemeClr>
                </a:solidFill>
                <a:latin typeface="Helvetica"/>
                <a:cs typeface="Helvetica"/>
              </a:rPr>
              <a:t> </a:t>
            </a:r>
            <a:r>
              <a:rPr lang="en-US" altLang="ja-JP" b="1" smtClean="0">
                <a:solidFill>
                  <a:schemeClr val="accent2">
                    <a:lumMod val="20000"/>
                    <a:lumOff val="80000"/>
                  </a:schemeClr>
                </a:solidFill>
                <a:latin typeface="Helvetica"/>
                <a:cs typeface="Helvetica"/>
              </a:rPr>
              <a:t>Hannin wa YASU.</a:t>
            </a:r>
            <a:endParaRPr kumimoji="1" lang="ja-JP" altLang="en-US"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30082469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TotalTime>
  <Words>2850</Words>
  <Application>Microsoft Macintosh PowerPoint</Application>
  <PresentationFormat>画面に合わせる (4:3)</PresentationFormat>
  <Paragraphs>276</Paragraphs>
  <Slides>38</Slides>
  <Notes>10</Notes>
  <HiddenSlides>0</HiddenSlides>
  <MMClips>0</MMClips>
  <ScaleCrop>false</ScaleCrop>
  <HeadingPairs>
    <vt:vector size="4" baseType="variant">
      <vt:variant>
        <vt:lpstr>テーマ</vt:lpstr>
      </vt:variant>
      <vt:variant>
        <vt:i4>1</vt:i4>
      </vt:variant>
      <vt:variant>
        <vt:lpstr>スライド タイトル</vt:lpstr>
      </vt:variant>
      <vt:variant>
        <vt:i4>38</vt:i4>
      </vt:variant>
    </vt:vector>
  </HeadingPairs>
  <TitlesOfParts>
    <vt:vector size="39" baseType="lpstr">
      <vt:lpstr>Office テーマ</vt:lpstr>
      <vt:lpstr>PowerPoint プレゼンテーション</vt:lpstr>
      <vt:lpstr>PowerPoint プレゼンテーション</vt:lpstr>
      <vt:lpstr>Agenda.</vt:lpstr>
      <vt:lpstr>PowerPoint プレゼンテーション</vt:lpstr>
      <vt:lpstr>Situation.</vt:lpstr>
      <vt:lpstr>Situation.</vt:lpstr>
      <vt:lpstr>PowerPoint プレゼンテーション</vt:lpstr>
      <vt:lpstr>nping (Nmap付属)</vt:lpstr>
      <vt:lpstr>PowerPoint プレゼンテーション</vt:lpstr>
      <vt:lpstr>もうちょっと高いレイヤで隠す</vt:lpstr>
      <vt:lpstr>PowerPoint プレゼンテーション</vt:lpstr>
      <vt:lpstr>ここからしばらくnmapの話</vt:lpstr>
      <vt:lpstr>PowerPoint プレゼンテーション</vt:lpstr>
      <vt:lpstr>PowerPoint プレゼンテーション</vt:lpstr>
      <vt:lpstr>ゆっくりしていってね！！！！！</vt:lpstr>
      <vt:lpstr>ゆっくりしていってね！！！！！</vt:lpstr>
      <vt:lpstr>Situation.</vt:lpstr>
      <vt:lpstr>nmapの-Tオプション （タイミングテンプレート）</vt:lpstr>
      <vt:lpstr>nmap -T0 がどれだけ遅いか?</vt:lpstr>
      <vt:lpstr>PowerPoint プレゼンテーション</vt:lpstr>
      <vt:lpstr>よくある上位10ポートのみスキャン</vt:lpstr>
      <vt:lpstr>PowerPoint プレゼンテーション</vt:lpstr>
      <vt:lpstr>PowerPoint プレゼンテーション</vt:lpstr>
      <vt:lpstr>PowerPoint プレゼンテーション</vt:lpstr>
      <vt:lpstr>sshd shouldn't use 22/tcp?</vt:lpstr>
      <vt:lpstr>sshd shouldn't use 22/tcp?</vt:lpstr>
      <vt:lpstr>sshd shouldn't use 22/tcp?</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Decoy (囮)</vt:lpstr>
      <vt:lpstr>PowerPoint プレゼンテーション</vt:lpstr>
      <vt:lpstr>PowerPoint プレゼンテーション</vt:lpstr>
      <vt:lpstr>PowerPoint プレゼンテーション</vt:lpstr>
      <vt:lpstr>PowerPoint プレゼンテーション</vt:lpstr>
      <vt:lpstr>宣伝： 三宅英明、大角祐介「新しいLinuxの教科書」              SBクリエイティブ</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diag</dc:creator>
  <cp:lastModifiedBy>ozuma</cp:lastModifiedBy>
  <cp:revision>176</cp:revision>
  <dcterms:created xsi:type="dcterms:W3CDTF">2015-08-14T06:14:51Z</dcterms:created>
  <dcterms:modified xsi:type="dcterms:W3CDTF">2015-08-21T15:26:15Z</dcterms:modified>
</cp:coreProperties>
</file>