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6"/>
  </p:notesMasterIdLst>
  <p:sldIdLst>
    <p:sldId id="257" r:id="rId2"/>
    <p:sldId id="261" r:id="rId3"/>
    <p:sldId id="262" r:id="rId4"/>
    <p:sldId id="311" r:id="rId5"/>
    <p:sldId id="270" r:id="rId6"/>
    <p:sldId id="309" r:id="rId7"/>
    <p:sldId id="312" r:id="rId8"/>
    <p:sldId id="313" r:id="rId9"/>
    <p:sldId id="317" r:id="rId10"/>
    <p:sldId id="318" r:id="rId11"/>
    <p:sldId id="290" r:id="rId12"/>
    <p:sldId id="267" r:id="rId13"/>
    <p:sldId id="265" r:id="rId14"/>
    <p:sldId id="266" r:id="rId15"/>
    <p:sldId id="264" r:id="rId16"/>
    <p:sldId id="284" r:id="rId17"/>
    <p:sldId id="285" r:id="rId18"/>
    <p:sldId id="307" r:id="rId19"/>
    <p:sldId id="308" r:id="rId20"/>
    <p:sldId id="297" r:id="rId21"/>
    <p:sldId id="298" r:id="rId22"/>
    <p:sldId id="299" r:id="rId23"/>
    <p:sldId id="300" r:id="rId24"/>
    <p:sldId id="301" r:id="rId25"/>
    <p:sldId id="302" r:id="rId26"/>
    <p:sldId id="303" r:id="rId27"/>
    <p:sldId id="305" r:id="rId28"/>
    <p:sldId id="306" r:id="rId29"/>
    <p:sldId id="316" r:id="rId30"/>
    <p:sldId id="274" r:id="rId31"/>
    <p:sldId id="275" r:id="rId32"/>
    <p:sldId id="276" r:id="rId33"/>
    <p:sldId id="277" r:id="rId34"/>
    <p:sldId id="278" r:id="rId35"/>
    <p:sldId id="279" r:id="rId36"/>
    <p:sldId id="295" r:id="rId37"/>
    <p:sldId id="296" r:id="rId38"/>
    <p:sldId id="281" r:id="rId39"/>
    <p:sldId id="292" r:id="rId40"/>
    <p:sldId id="291" r:id="rId41"/>
    <p:sldId id="293" r:id="rId42"/>
    <p:sldId id="294" r:id="rId43"/>
    <p:sldId id="280" r:id="rId44"/>
    <p:sldId id="283"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AE8AA"/>
    <a:srgbClr val="FFF7E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49" autoAdjust="0"/>
  </p:normalViewPr>
  <p:slideViewPr>
    <p:cSldViewPr snapToGrid="0">
      <p:cViewPr varScale="1">
        <p:scale>
          <a:sx n="72" d="100"/>
          <a:sy n="72" d="100"/>
        </p:scale>
        <p:origin x="-1579" y="-8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pPr/>
              <a:t>2015/8/23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pPr/>
              <a:t>&lt;#&gt;</a:t>
            </a:fld>
            <a:endParaRPr kumimoji="1" lang="ja-JP" altLang="en-US"/>
          </a:p>
        </p:txBody>
      </p:sp>
    </p:spTree>
    <p:extLst>
      <p:ext uri="{BB962C8B-B14F-4D97-AF65-F5344CB8AC3E}">
        <p14:creationId xmlns:p14="http://schemas.microsoft.com/office/powerpoint/2010/main" xmlns=""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xmlns="" val="6498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24</a:t>
            </a:fld>
            <a:endParaRPr kumimoji="1" lang="ja-JP" altLang="en-US"/>
          </a:p>
        </p:txBody>
      </p:sp>
    </p:spTree>
    <p:extLst>
      <p:ext uri="{BB962C8B-B14F-4D97-AF65-F5344CB8AC3E}">
        <p14:creationId xmlns:p14="http://schemas.microsoft.com/office/powerpoint/2010/main" xmlns="" val="164501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25</a:t>
            </a:fld>
            <a:endParaRPr kumimoji="1" lang="ja-JP" altLang="en-US"/>
          </a:p>
        </p:txBody>
      </p:sp>
    </p:spTree>
    <p:extLst>
      <p:ext uri="{BB962C8B-B14F-4D97-AF65-F5344CB8AC3E}">
        <p14:creationId xmlns:p14="http://schemas.microsoft.com/office/powerpoint/2010/main" xmlns="" val="4088891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27</a:t>
            </a:fld>
            <a:endParaRPr kumimoji="1" lang="ja-JP" altLang="en-US"/>
          </a:p>
        </p:txBody>
      </p:sp>
    </p:spTree>
    <p:extLst>
      <p:ext uri="{BB962C8B-B14F-4D97-AF65-F5344CB8AC3E}">
        <p14:creationId xmlns:p14="http://schemas.microsoft.com/office/powerpoint/2010/main" xmlns="" val="132213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28</a:t>
            </a:fld>
            <a:endParaRPr kumimoji="1" lang="ja-JP" altLang="en-US"/>
          </a:p>
        </p:txBody>
      </p:sp>
    </p:spTree>
    <p:extLst>
      <p:ext uri="{BB962C8B-B14F-4D97-AF65-F5344CB8AC3E}">
        <p14:creationId xmlns:p14="http://schemas.microsoft.com/office/powerpoint/2010/main" xmlns="" val="275443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3</a:t>
            </a:fld>
            <a:endParaRPr kumimoji="1" lang="ja-JP" altLang="en-US"/>
          </a:p>
        </p:txBody>
      </p:sp>
    </p:spTree>
    <p:extLst>
      <p:ext uri="{BB962C8B-B14F-4D97-AF65-F5344CB8AC3E}">
        <p14:creationId xmlns:p14="http://schemas.microsoft.com/office/powerpoint/2010/main" xmlns=""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各トピックの小ネタ集という感じでお話します。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4</a:t>
            </a:fld>
            <a:endParaRPr kumimoji="1" lang="ja-JP" altLang="en-US"/>
          </a:p>
        </p:txBody>
      </p:sp>
    </p:spTree>
    <p:extLst>
      <p:ext uri="{BB962C8B-B14F-4D97-AF65-F5344CB8AC3E}">
        <p14:creationId xmlns:p14="http://schemas.microsoft.com/office/powerpoint/2010/main" xmlns="" val="113445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6</a:t>
            </a:fld>
            <a:endParaRPr kumimoji="1" lang="ja-JP" altLang="en-US"/>
          </a:p>
        </p:txBody>
      </p:sp>
    </p:spTree>
    <p:extLst>
      <p:ext uri="{BB962C8B-B14F-4D97-AF65-F5344CB8AC3E}">
        <p14:creationId xmlns:p14="http://schemas.microsoft.com/office/powerpoint/2010/main" xmlns="" val="381775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7</a:t>
            </a:fld>
            <a:endParaRPr kumimoji="1" lang="ja-JP" altLang="en-US"/>
          </a:p>
        </p:txBody>
      </p:sp>
    </p:spTree>
    <p:extLst>
      <p:ext uri="{BB962C8B-B14F-4D97-AF65-F5344CB8AC3E}">
        <p14:creationId xmlns:p14="http://schemas.microsoft.com/office/powerpoint/2010/main" xmlns="" val="24744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15</a:t>
            </a:fld>
            <a:endParaRPr kumimoji="1" lang="ja-JP" altLang="en-US"/>
          </a:p>
        </p:txBody>
      </p:sp>
    </p:spTree>
    <p:extLst>
      <p:ext uri="{BB962C8B-B14F-4D97-AF65-F5344CB8AC3E}">
        <p14:creationId xmlns:p14="http://schemas.microsoft.com/office/powerpoint/2010/main" xmlns="" val="250459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ちなみに、ランキングは、</a:t>
            </a:r>
            <a:endParaRPr kumimoji="1" lang="en-US" altLang="ja-JP" smtClean="0"/>
          </a:p>
          <a:p>
            <a:r>
              <a:rPr kumimoji="1" lang="en-US" altLang="ja-JP" smtClean="0"/>
              <a:t>1</a:t>
            </a:r>
            <a:r>
              <a:rPr kumimoji="1" lang="ja-JP" altLang="en-US" smtClean="0"/>
              <a:t>位 </a:t>
            </a:r>
            <a:r>
              <a:rPr kumimoji="1" lang="en-US" altLang="ja-JP" smtClean="0"/>
              <a:t>80/tcp (http)</a:t>
            </a:r>
          </a:p>
          <a:p>
            <a:r>
              <a:rPr kumimoji="1" lang="en-US" altLang="ja-JP" smtClean="0"/>
              <a:t>2</a:t>
            </a:r>
            <a:r>
              <a:rPr kumimoji="1" lang="ja-JP" altLang="en-US" smtClean="0"/>
              <a:t>位 </a:t>
            </a:r>
            <a:r>
              <a:rPr kumimoji="1" lang="en-US" altLang="ja-JP" smtClean="0"/>
              <a:t>23/tcp (telnet)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3</a:t>
            </a:r>
            <a:r>
              <a:rPr kumimoji="1" lang="ja-JP" altLang="en-US" smtClean="0"/>
              <a:t>位 </a:t>
            </a:r>
            <a:r>
              <a:rPr kumimoji="1" lang="en-US" altLang="ja-JP" smtClean="0"/>
              <a:t>443/tcp (https)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4</a:t>
            </a:r>
            <a:r>
              <a:rPr kumimoji="1" lang="ja-JP" altLang="en-US" smtClean="0"/>
              <a:t>位 </a:t>
            </a:r>
            <a:r>
              <a:rPr kumimoji="1" lang="en-US" altLang="ja-JP" smtClean="0"/>
              <a:t>21/tcp (ftp)</a:t>
            </a:r>
          </a:p>
          <a:p>
            <a:r>
              <a:rPr kumimoji="1" lang="en-US" altLang="ja-JP" smtClean="0"/>
              <a:t>5</a:t>
            </a:r>
            <a:r>
              <a:rPr kumimoji="1" lang="ja-JP" altLang="en-US" smtClean="0"/>
              <a:t>位 </a:t>
            </a:r>
            <a:r>
              <a:rPr kumimoji="1" lang="en-US" altLang="ja-JP" smtClean="0"/>
              <a:t>22/tcp (ssh)</a:t>
            </a:r>
          </a:p>
          <a:p>
            <a:r>
              <a:rPr kumimoji="1" lang="en-US" altLang="ja-JP" smtClean="0"/>
              <a:t>6</a:t>
            </a:r>
            <a:r>
              <a:rPr kumimoji="1" lang="ja-JP" altLang="en-US" smtClean="0"/>
              <a:t>位 </a:t>
            </a:r>
            <a:r>
              <a:rPr kumimoji="1" lang="en-US" altLang="ja-JP" smtClean="0"/>
              <a:t>25/tcp</a:t>
            </a:r>
            <a:r>
              <a:rPr kumimoji="1" lang="en-US" altLang="ja-JP" baseline="0" smtClean="0"/>
              <a:t> (smtp)</a:t>
            </a:r>
          </a:p>
          <a:p>
            <a:r>
              <a:rPr kumimoji="1" lang="en-US" altLang="ja-JP" baseline="0" smtClean="0"/>
              <a:t>7</a:t>
            </a:r>
            <a:r>
              <a:rPr kumimoji="1" lang="ja-JP" altLang="en-US" baseline="0" smtClean="0"/>
              <a:t>位 </a:t>
            </a:r>
            <a:r>
              <a:rPr kumimoji="1" lang="en-US" altLang="ja-JP" baseline="0" smtClean="0"/>
              <a:t>3389/tcp (rdp)</a:t>
            </a:r>
          </a:p>
          <a:p>
            <a:r>
              <a:rPr kumimoji="1" lang="en-US" altLang="ja-JP" smtClean="0"/>
              <a:t>8</a:t>
            </a:r>
            <a:r>
              <a:rPr kumimoji="1" lang="ja-JP" altLang="en-US" smtClean="0"/>
              <a:t>位 </a:t>
            </a:r>
            <a:r>
              <a:rPr kumimoji="1" lang="en-US" altLang="ja-JP" smtClean="0"/>
              <a:t>110/tcp (pop3)</a:t>
            </a:r>
          </a:p>
          <a:p>
            <a:r>
              <a:rPr kumimoji="1" lang="en-US" altLang="ja-JP" smtClean="0"/>
              <a:t>9</a:t>
            </a:r>
            <a:r>
              <a:rPr kumimoji="1" lang="ja-JP" altLang="en-US" smtClean="0"/>
              <a:t>位 </a:t>
            </a:r>
            <a:r>
              <a:rPr kumimoji="1" lang="en-US" altLang="ja-JP" smtClean="0"/>
              <a:t>445/tcp (smb)</a:t>
            </a:r>
          </a:p>
          <a:p>
            <a:r>
              <a:rPr kumimoji="1" lang="en-US" altLang="ja-JP" smtClean="0"/>
              <a:t>10</a:t>
            </a:r>
            <a:r>
              <a:rPr kumimoji="1" lang="ja-JP" altLang="en-US" smtClean="0"/>
              <a:t>位 </a:t>
            </a:r>
            <a:r>
              <a:rPr kumimoji="1" lang="en-US" altLang="ja-JP" smtClean="0"/>
              <a:t>139/tcp</a:t>
            </a:r>
            <a:r>
              <a:rPr kumimoji="1" lang="en-US" altLang="ja-JP" baseline="0" smtClean="0"/>
              <a:t> (netbios)</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17</a:t>
            </a:fld>
            <a:endParaRPr kumimoji="1" lang="ja-JP" altLang="en-US"/>
          </a:p>
        </p:txBody>
      </p:sp>
    </p:spTree>
    <p:extLst>
      <p:ext uri="{BB962C8B-B14F-4D97-AF65-F5344CB8AC3E}">
        <p14:creationId xmlns:p14="http://schemas.microsoft.com/office/powerpoint/2010/main" xmlns="" val="31051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Nmap</a:t>
            </a:r>
            <a:r>
              <a:rPr kumimoji="1" lang="ja-JP" altLang="en-US" smtClean="0"/>
              <a:t>のガイドブック（いわゆる目ん玉本）に載っている、いかに効率的にスキャンをするか？ という</a:t>
            </a:r>
            <a:r>
              <a:rPr kumimoji="1" lang="en-US" altLang="ja-JP" smtClean="0"/>
              <a:t>section</a:t>
            </a:r>
            <a:r>
              <a:rPr kumimoji="1" lang="ja-JP" altLang="en-US" smtClean="0"/>
              <a:t>に登場するデータです。</a:t>
            </a:r>
          </a:p>
          <a:p>
            <a:r>
              <a:rPr kumimoji="1" lang="ja-JP" altLang="en-US" smtClean="0"/>
              <a:t>この書籍は</a:t>
            </a:r>
            <a:r>
              <a:rPr kumimoji="1" lang="en-US" altLang="ja-JP" smtClean="0"/>
              <a:t>2008</a:t>
            </a:r>
            <a:r>
              <a:rPr kumimoji="1" lang="ja-JP" altLang="en-US" smtClean="0"/>
              <a:t>年のものなので現在は細かい数字は違ってくるでしょうが、言いたい結論は変わらないはずです。</a:t>
            </a:r>
          </a:p>
          <a:p>
            <a:endParaRPr kumimoji="1" lang="ja-JP" altLang="en-US" smtClean="0"/>
          </a:p>
          <a:p>
            <a:r>
              <a:rPr kumimoji="1" lang="ja-JP" altLang="en-US" smtClean="0"/>
              <a:t>このグラフは、横軸がスキャンする</a:t>
            </a:r>
            <a:r>
              <a:rPr kumimoji="1" lang="en-US" altLang="ja-JP" smtClean="0"/>
              <a:t>TCP</a:t>
            </a:r>
            <a:r>
              <a:rPr kumimoji="1" lang="ja-JP" altLang="en-US" smtClean="0"/>
              <a:t>のポート数（個数）、縦軸がカバレッジです。（</a:t>
            </a:r>
            <a:r>
              <a:rPr kumimoji="1" lang="en-US" altLang="ja-JP" smtClean="0"/>
              <a:t>Nmap</a:t>
            </a:r>
            <a:r>
              <a:rPr kumimoji="1" lang="ja-JP" altLang="en-US" smtClean="0"/>
              <a:t>本では</a:t>
            </a:r>
            <a:r>
              <a:rPr kumimoji="1" lang="en-US" altLang="ja-JP" smtClean="0"/>
              <a:t>Effectiveness</a:t>
            </a:r>
            <a:r>
              <a:rPr kumimoji="1" lang="ja-JP" altLang="en-US" smtClean="0"/>
              <a:t>という単語を使っていますが、ここではカバレッジとしました）。</a:t>
            </a:r>
          </a:p>
          <a:p>
            <a:r>
              <a:rPr kumimoji="1" lang="ja-JP" altLang="en-US" smtClean="0"/>
              <a:t>ここでいうカバレッジは網羅率、つまり対象ホスト上で開放している全てのポートがスキャンできたときを</a:t>
            </a:r>
            <a:r>
              <a:rPr kumimoji="1" lang="en-US" altLang="ja-JP" smtClean="0"/>
              <a:t>100</a:t>
            </a:r>
            <a:r>
              <a:rPr kumimoji="1" lang="ja-JP" altLang="en-US" smtClean="0"/>
              <a:t>％としたときの、実際にスキャンされるポートの割合です。</a:t>
            </a:r>
          </a:p>
          <a:p>
            <a:r>
              <a:rPr kumimoji="1" lang="en-US" altLang="ja-JP" smtClean="0"/>
              <a:t>Nmap</a:t>
            </a:r>
            <a:r>
              <a:rPr kumimoji="1" lang="ja-JP" altLang="en-US" smtClean="0"/>
              <a:t>ガイドブックでは、多くのホストをスキャンしてポートごとの存在確率を統計的に計算し、それよりこのようなカバレッジを計算してみせています。</a:t>
            </a:r>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18</a:t>
            </a:fld>
            <a:endParaRPr kumimoji="1" lang="ja-JP" altLang="en-US"/>
          </a:p>
        </p:txBody>
      </p:sp>
    </p:spTree>
    <p:extLst>
      <p:ext uri="{BB962C8B-B14F-4D97-AF65-F5344CB8AC3E}">
        <p14:creationId xmlns:p14="http://schemas.microsoft.com/office/powerpoint/2010/main" xmlns="" val="220029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たとえば、</a:t>
            </a:r>
            <a:r>
              <a:rPr kumimoji="1" lang="en-US" altLang="ja-JP" smtClean="0"/>
              <a:t>50%</a:t>
            </a:r>
            <a:r>
              <a:rPr kumimoji="1" lang="ja-JP" altLang="en-US" smtClean="0"/>
              <a:t>のカバレッジを出すには、</a:t>
            </a:r>
            <a:r>
              <a:rPr kumimoji="1" lang="en-US" altLang="ja-JP" smtClean="0"/>
              <a:t>10</a:t>
            </a:r>
            <a:r>
              <a:rPr kumimoji="1" lang="ja-JP" altLang="en-US" smtClean="0"/>
              <a:t>個のポートをスキャンするだけで良いわけです。</a:t>
            </a:r>
            <a:endParaRPr kumimoji="1" lang="en-US" altLang="ja-JP" smtClean="0"/>
          </a:p>
          <a:p>
            <a:r>
              <a:rPr kumimoji="1" lang="en-US" altLang="ja-JP" smtClean="0"/>
              <a:t>90%</a:t>
            </a:r>
            <a:r>
              <a:rPr kumimoji="1" lang="ja-JP" altLang="en-US" smtClean="0"/>
              <a:t>のカバレッジを出すにも、</a:t>
            </a:r>
            <a:r>
              <a:rPr kumimoji="1" lang="en-US" altLang="ja-JP" smtClean="0"/>
              <a:t>500</a:t>
            </a:r>
            <a:r>
              <a:rPr kumimoji="1" lang="ja-JP" altLang="en-US" smtClean="0"/>
              <a:t>個ちょっとのポートをスキャンすれば十分です。このように、よく使われるポートは非常に「偏り」がありますから、必要最小限のポートのみに絞ってスキャンしましょう。探査行為が少なければ少ないほど、攻撃が検知される可能性も低くなります。</a:t>
            </a:r>
            <a:endParaRPr kumimoji="1" lang="en-US" altLang="ja-JP" smtClean="0"/>
          </a:p>
          <a:p>
            <a:endParaRPr kumimoji="1" lang="en-US" altLang="ja-JP" smtClean="0"/>
          </a:p>
          <a:p>
            <a:r>
              <a:rPr kumimoji="1" lang="ja-JP" altLang="en-US" smtClean="0"/>
              <a:t>また、</a:t>
            </a:r>
            <a:r>
              <a:rPr kumimoji="1" lang="en-US" altLang="ja-JP" smtClean="0"/>
              <a:t>99%</a:t>
            </a:r>
            <a:r>
              <a:rPr kumimoji="1" lang="ja-JP" altLang="en-US" smtClean="0"/>
              <a:t>のカバレッジを出すには</a:t>
            </a:r>
            <a:r>
              <a:rPr kumimoji="1" lang="en-US" altLang="ja-JP" smtClean="0"/>
              <a:t>3000</a:t>
            </a:r>
            <a:r>
              <a:rPr kumimoji="1" lang="ja-JP" altLang="en-US" smtClean="0"/>
              <a:t>個ちょっとのポートをスキャンすればいいのに、そこからさらにカバレッジ</a:t>
            </a:r>
            <a:r>
              <a:rPr kumimoji="1" lang="en-US" altLang="ja-JP" smtClean="0"/>
              <a:t>100%</a:t>
            </a:r>
            <a:r>
              <a:rPr kumimoji="1" lang="ja-JP" altLang="en-US" smtClean="0"/>
              <a:t>を目指すには、当然のことながら全</a:t>
            </a:r>
            <a:r>
              <a:rPr kumimoji="1" lang="en-US" altLang="ja-JP" smtClean="0"/>
              <a:t>TCP</a:t>
            </a:r>
            <a:r>
              <a:rPr kumimoji="1" lang="ja-JP" altLang="en-US" smtClean="0"/>
              <a:t>ポート</a:t>
            </a:r>
            <a:r>
              <a:rPr kumimoji="1" lang="en-US" altLang="ja-JP" smtClean="0"/>
              <a:t>(0-65535)</a:t>
            </a:r>
            <a:r>
              <a:rPr kumimoji="1" lang="ja-JP" altLang="en-US" smtClean="0"/>
              <a:t>の</a:t>
            </a:r>
            <a:r>
              <a:rPr kumimoji="1" lang="en-US" altLang="ja-JP" smtClean="0"/>
              <a:t>65536</a:t>
            </a:r>
            <a:r>
              <a:rPr kumimoji="1" lang="ja-JP" altLang="en-US" smtClean="0"/>
              <a:t>個をスキャンしなければいけません。</a:t>
            </a:r>
            <a:endParaRPr kumimoji="1" lang="en-US" altLang="ja-JP" smtClean="0"/>
          </a:p>
          <a:p>
            <a:r>
              <a:rPr kumimoji="1" lang="ja-JP" altLang="en-US" smtClean="0"/>
              <a:t>ここから、全ポートのスキャンはいかに非効率的であるかが分かります。</a:t>
            </a:r>
            <a:r>
              <a:rPr kumimoji="1" lang="en-US" altLang="ja-JP" smtClean="0"/>
              <a:t>--top-ports</a:t>
            </a:r>
            <a:r>
              <a:rPr kumimoji="1" lang="ja-JP" altLang="en-US" smtClean="0"/>
              <a:t>を積極的に使って、最小限のスキャンで攻撃しましょう（するなよ）。</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19</a:t>
            </a:fld>
            <a:endParaRPr kumimoji="1" lang="ja-JP" altLang="en-US"/>
          </a:p>
        </p:txBody>
      </p:sp>
    </p:spTree>
    <p:extLst>
      <p:ext uri="{BB962C8B-B14F-4D97-AF65-F5344CB8AC3E}">
        <p14:creationId xmlns:p14="http://schemas.microsoft.com/office/powerpoint/2010/main" xmlns="" val="220029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3101500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pPr/>
              <a:t>2015/8/23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4565052" cy="1200329"/>
          </a:xfrm>
          <a:prstGeom prst="rect">
            <a:avLst/>
          </a:prstGeom>
          <a:solidFill>
            <a:schemeClr val="bg1">
              <a:alpha val="70000"/>
            </a:schemeClr>
          </a:solidFill>
        </p:spPr>
        <p:txBody>
          <a:bodyPr wrap="square" rtlCol="0">
            <a:spAutoFit/>
          </a:bodyPr>
          <a:lstStyle/>
          <a:p>
            <a:r>
              <a:rPr lang="ja-JP" altLang="en-US" sz="3600">
                <a:latin typeface="メイリオ"/>
                <a:ea typeface="メイリオ"/>
                <a:cs typeface="メイリオ"/>
              </a:rPr>
              <a:t>攻撃</a:t>
            </a:r>
            <a:r>
              <a:rPr lang="ja-JP" altLang="en-US" sz="3600" smtClean="0">
                <a:latin typeface="メイリオ"/>
                <a:ea typeface="メイリオ"/>
                <a:cs typeface="メイリオ"/>
              </a:rPr>
              <a:t>を「隠す」、</a:t>
            </a:r>
            <a:endParaRPr lang="en-US" altLang="ja-JP" sz="3600" smtClean="0">
              <a:latin typeface="メイリオ"/>
              <a:ea typeface="メイリオ"/>
              <a:cs typeface="メイリオ"/>
            </a:endParaRPr>
          </a:p>
          <a:p>
            <a:r>
              <a:rPr kumimoji="1" lang="ja-JP" altLang="en-US" sz="3600" smtClean="0">
                <a:latin typeface="メイリオ"/>
                <a:ea typeface="メイリオ"/>
                <a:cs typeface="メイリオ"/>
              </a:rPr>
              <a:t>攻撃から「隠れる」</a:t>
            </a:r>
            <a:endParaRPr kumimoji="1" lang="ja-JP" altLang="en-US" sz="3600">
              <a:latin typeface="メイリオ"/>
              <a:ea typeface="メイリオ"/>
              <a:cs typeface="メイリオ"/>
            </a:endParaRPr>
          </a:p>
        </p:txBody>
      </p:sp>
      <p:sp>
        <p:nvSpPr>
          <p:cNvPr id="6" name="テキスト ボックス 5"/>
          <p:cNvSpPr txBox="1"/>
          <p:nvPr/>
        </p:nvSpPr>
        <p:spPr>
          <a:xfrm>
            <a:off x="142240" y="5019232"/>
            <a:ext cx="3277033"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xmlns=""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7288" y="497632"/>
            <a:ext cx="8744607"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a:latin typeface="Consolas"/>
                <a:cs typeface="Consolas"/>
              </a:rPr>
              <a:t># </a:t>
            </a:r>
            <a:r>
              <a:rPr lang="en-US" altLang="ja-JP" sz="3200" smtClean="0">
                <a:latin typeface="Consolas"/>
                <a:cs typeface="Consolas"/>
              </a:rPr>
              <a:t>nmap -</a:t>
            </a:r>
            <a:r>
              <a:rPr lang="en-US" altLang="ja-JP" sz="3200" smtClean="0">
                <a:latin typeface="Consolas"/>
                <a:cs typeface="Consolas"/>
              </a:rPr>
              <a:t>sS </a:t>
            </a:r>
            <a:r>
              <a:rPr lang="en-US" altLang="ja-JP" sz="3200" smtClean="0">
                <a:latin typeface="Consolas"/>
                <a:cs typeface="Consolas"/>
              </a:rPr>
              <a:t>-n --top-ports 10 10.1.1.1</a:t>
            </a:r>
            <a:endParaRPr lang="en-US" altLang="ja-JP" sz="3200">
              <a:latin typeface="Consolas"/>
              <a:cs typeface="Consolas"/>
            </a:endParaRPr>
          </a:p>
        </p:txBody>
      </p:sp>
      <p:sp>
        <p:nvSpPr>
          <p:cNvPr id="5" name="正方形/長方形 4"/>
          <p:cNvSpPr/>
          <p:nvPr/>
        </p:nvSpPr>
        <p:spPr>
          <a:xfrm>
            <a:off x="344061" y="2105765"/>
            <a:ext cx="1311315" cy="85815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sS</a:t>
            </a:r>
            <a:endParaRPr kumimoji="1" lang="ja-JP" altLang="en-US" sz="4000" b="1">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6" name="テキスト ボックス 5"/>
          <p:cNvSpPr txBox="1"/>
          <p:nvPr/>
        </p:nvSpPr>
        <p:spPr>
          <a:xfrm>
            <a:off x="2207173" y="1548717"/>
            <a:ext cx="6758151" cy="2246769"/>
          </a:xfrm>
          <a:prstGeom prst="rect">
            <a:avLst/>
          </a:prstGeom>
          <a:noFill/>
        </p:spPr>
        <p:txBody>
          <a:bodyPr wrap="square" rtlCol="0">
            <a:spAutoFit/>
          </a:bodyPr>
          <a:lstStyle/>
          <a:p>
            <a:r>
              <a:rPr lang="en-US" altLang="ja-JP" sz="2800" smtClean="0"/>
              <a:t>2</a:t>
            </a:r>
            <a:r>
              <a:rPr lang="ja-JP" altLang="en-US" sz="2800" smtClean="0"/>
              <a:t>文字のオプションなので、</a:t>
            </a:r>
            <a:endParaRPr lang="en-US" altLang="ja-JP" sz="2800" smtClean="0"/>
          </a:p>
          <a:p>
            <a:pPr marL="285750" indent="-285750">
              <a:buFont typeface="Arial" panose="020B0604020202020204" pitchFamily="34" charset="0"/>
              <a:buChar char="•"/>
            </a:pPr>
            <a:r>
              <a:rPr kumimoji="1" lang="en-US" altLang="ja-JP" sz="2800" smtClean="0"/>
              <a:t>1</a:t>
            </a:r>
            <a:r>
              <a:rPr kumimoji="1" lang="ja-JP" altLang="en-US" sz="2800" smtClean="0"/>
              <a:t>文字目の「</a:t>
            </a:r>
            <a:r>
              <a:rPr kumimoji="1" lang="en-US" altLang="ja-JP" sz="2800" smtClean="0"/>
              <a:t>s</a:t>
            </a:r>
            <a:r>
              <a:rPr kumimoji="1" lang="ja-JP" altLang="en-US" sz="2800" smtClean="0"/>
              <a:t>」は「スキャンモードを指定する」ことを意味する</a:t>
            </a:r>
            <a:endParaRPr kumimoji="1" lang="en-US" altLang="ja-JP" sz="2800" smtClean="0"/>
          </a:p>
          <a:p>
            <a:pPr marL="285750" indent="-285750">
              <a:buFont typeface="Arial" panose="020B0604020202020204" pitchFamily="34" charset="0"/>
              <a:buChar char="•"/>
            </a:pPr>
            <a:r>
              <a:rPr lang="en-US" altLang="ja-JP" sz="2800" smtClean="0"/>
              <a:t>2</a:t>
            </a:r>
            <a:r>
              <a:rPr lang="ja-JP" altLang="en-US" sz="2800"/>
              <a:t>文字目</a:t>
            </a:r>
            <a:r>
              <a:rPr lang="ja-JP" altLang="en-US" sz="2800" smtClean="0"/>
              <a:t>の</a:t>
            </a:r>
            <a:r>
              <a:rPr lang="ja-JP" altLang="en-US" sz="2800" smtClean="0"/>
              <a:t>「</a:t>
            </a:r>
            <a:r>
              <a:rPr lang="en-US" altLang="ja-JP" sz="2800" smtClean="0"/>
              <a:t>S</a:t>
            </a:r>
            <a:r>
              <a:rPr lang="ja-JP" altLang="en-US" sz="2800" smtClean="0"/>
              <a:t>」</a:t>
            </a:r>
            <a:r>
              <a:rPr lang="ja-JP" altLang="en-US" sz="2800" smtClean="0"/>
              <a:t>は、「スキャンモードに</a:t>
            </a:r>
            <a:r>
              <a:rPr lang="en-US" altLang="ja-JP" sz="2800" smtClean="0"/>
              <a:t>SYN</a:t>
            </a:r>
            <a:r>
              <a:rPr lang="ja-JP" altLang="en-US" sz="2800" smtClean="0"/>
              <a:t>スキャン」を指定している</a:t>
            </a:r>
            <a:endParaRPr kumimoji="1" lang="ja-JP" altLang="en-US" sz="2800"/>
          </a:p>
        </p:txBody>
      </p:sp>
      <p:sp>
        <p:nvSpPr>
          <p:cNvPr id="7" name="正方形/長方形 6"/>
          <p:cNvSpPr/>
          <p:nvPr/>
        </p:nvSpPr>
        <p:spPr>
          <a:xfrm>
            <a:off x="344062" y="4218408"/>
            <a:ext cx="1311315" cy="858152"/>
          </a:xfrm>
          <a:prstGeom prst="rect">
            <a:avLst/>
          </a:prstGeom>
          <a:solidFill>
            <a:schemeClr val="accent1">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-sT</a:t>
            </a:r>
            <a:endParaRPr kumimoji="1" lang="ja-JP" altLang="en-US" sz="4000" b="1">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8" name="テキスト ボックス 7"/>
          <p:cNvSpPr txBox="1"/>
          <p:nvPr/>
        </p:nvSpPr>
        <p:spPr>
          <a:xfrm>
            <a:off x="1832100" y="4181063"/>
            <a:ext cx="6758151" cy="954107"/>
          </a:xfrm>
          <a:prstGeom prst="rect">
            <a:avLst/>
          </a:prstGeom>
          <a:noFill/>
        </p:spPr>
        <p:txBody>
          <a:bodyPr wrap="square" rtlCol="0">
            <a:spAutoFit/>
          </a:bodyPr>
          <a:lstStyle/>
          <a:p>
            <a:r>
              <a:rPr lang="ja-JP" altLang="en-US" sz="2800" smtClean="0"/>
              <a:t>スキャン</a:t>
            </a:r>
            <a:r>
              <a:rPr lang="ja-JP" altLang="en-US" sz="2800"/>
              <a:t>モード</a:t>
            </a:r>
            <a:r>
              <a:rPr lang="ja-JP" altLang="en-US" sz="2800" smtClean="0"/>
              <a:t>に</a:t>
            </a:r>
            <a:r>
              <a:rPr lang="en-US" altLang="ja-JP" sz="2800" smtClean="0"/>
              <a:t>TCP connect()</a:t>
            </a:r>
            <a:r>
              <a:rPr lang="ja-JP" altLang="en-US" sz="2800" smtClean="0"/>
              <a:t>スキャンを指定</a:t>
            </a:r>
            <a:endParaRPr lang="en-US" altLang="ja-JP" sz="2800" smtClean="0"/>
          </a:p>
        </p:txBody>
      </p:sp>
      <p:sp>
        <p:nvSpPr>
          <p:cNvPr id="9" name="左中かっこ 8"/>
          <p:cNvSpPr/>
          <p:nvPr/>
        </p:nvSpPr>
        <p:spPr>
          <a:xfrm>
            <a:off x="1797269" y="1439917"/>
            <a:ext cx="409904" cy="235556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344061" y="5198378"/>
            <a:ext cx="1311315" cy="858152"/>
          </a:xfrm>
          <a:prstGeom prst="rect">
            <a:avLst/>
          </a:prstGeom>
          <a:solidFill>
            <a:schemeClr val="accent1">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4000" b="1" smtClean="0">
                <a:solidFill>
                  <a:schemeClr val="accent2">
                    <a:lumMod val="20000"/>
                    <a:lumOff val="80000"/>
                  </a:schemeClr>
                </a:solidFill>
                <a:latin typeface="Consolas" panose="020B0609020204030204" pitchFamily="49" charset="0"/>
                <a:cs typeface="Consolas" panose="020B0609020204030204" pitchFamily="49" charset="0"/>
              </a:rPr>
              <a:t>-sX</a:t>
            </a:r>
            <a:endParaRPr kumimoji="1" lang="ja-JP" altLang="en-US" sz="4000" b="1">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11" name="テキスト ボックス 10"/>
          <p:cNvSpPr txBox="1"/>
          <p:nvPr/>
        </p:nvSpPr>
        <p:spPr>
          <a:xfrm>
            <a:off x="1821466" y="5325970"/>
            <a:ext cx="6758151" cy="523220"/>
          </a:xfrm>
          <a:prstGeom prst="rect">
            <a:avLst/>
          </a:prstGeom>
          <a:noFill/>
        </p:spPr>
        <p:txBody>
          <a:bodyPr wrap="square" rtlCol="0">
            <a:spAutoFit/>
          </a:bodyPr>
          <a:lstStyle/>
          <a:p>
            <a:r>
              <a:rPr lang="ja-JP" altLang="en-US" sz="2800" smtClean="0"/>
              <a:t>スキャンモードに</a:t>
            </a:r>
            <a:r>
              <a:rPr lang="en-US" altLang="ja-JP" sz="2800" smtClean="0"/>
              <a:t>Xmas</a:t>
            </a:r>
            <a:r>
              <a:rPr lang="ja-JP" altLang="en-US" sz="2800" smtClean="0"/>
              <a:t>スキャンを指定</a:t>
            </a:r>
            <a:endParaRPr lang="en-US" altLang="ja-JP" sz="2800" smtClean="0"/>
          </a:p>
        </p:txBody>
      </p:sp>
      <p:sp>
        <p:nvSpPr>
          <p:cNvPr id="13" name="テキスト ボックス 12"/>
          <p:cNvSpPr txBox="1"/>
          <p:nvPr/>
        </p:nvSpPr>
        <p:spPr>
          <a:xfrm>
            <a:off x="1569831" y="170121"/>
            <a:ext cx="992618" cy="461665"/>
          </a:xfrm>
          <a:prstGeom prst="rect">
            <a:avLst/>
          </a:prstGeom>
          <a:noFill/>
        </p:spPr>
        <p:txBody>
          <a:bodyPr wrap="square" rtlCol="0">
            <a:spAutoFit/>
          </a:bodyPr>
          <a:lstStyle/>
          <a:p>
            <a:r>
              <a:rPr lang="en-US" altLang="ja-JP" sz="2400" b="1" smtClean="0">
                <a:solidFill>
                  <a:srgbClr val="FF0000"/>
                </a:solidFill>
              </a:rPr>
              <a:t>2</a:t>
            </a:r>
            <a:r>
              <a:rPr lang="ja-JP" altLang="en-US" sz="2400" b="1" smtClean="0">
                <a:solidFill>
                  <a:srgbClr val="FF0000"/>
                </a:solidFill>
              </a:rPr>
              <a:t>文字</a:t>
            </a:r>
            <a:endParaRPr lang="en-US" altLang="ja-JP" sz="2400" b="1" smtClean="0">
              <a:solidFill>
                <a:srgbClr val="FF0000"/>
              </a:solidFill>
            </a:endParaRPr>
          </a:p>
        </p:txBody>
      </p:sp>
      <p:sp>
        <p:nvSpPr>
          <p:cNvPr id="14" name="テキスト ボックス 13"/>
          <p:cNvSpPr txBox="1"/>
          <p:nvPr/>
        </p:nvSpPr>
        <p:spPr>
          <a:xfrm>
            <a:off x="2540936" y="152399"/>
            <a:ext cx="992618" cy="461665"/>
          </a:xfrm>
          <a:prstGeom prst="rect">
            <a:avLst/>
          </a:prstGeom>
          <a:noFill/>
        </p:spPr>
        <p:txBody>
          <a:bodyPr wrap="square" rtlCol="0">
            <a:spAutoFit/>
          </a:bodyPr>
          <a:lstStyle/>
          <a:p>
            <a:r>
              <a:rPr lang="en-US" altLang="ja-JP" sz="2400" b="1" smtClean="0">
                <a:solidFill>
                  <a:srgbClr val="FF0000"/>
                </a:solidFill>
              </a:rPr>
              <a:t>1</a:t>
            </a:r>
            <a:r>
              <a:rPr lang="ja-JP" altLang="en-US" sz="2400" b="1" smtClean="0">
                <a:solidFill>
                  <a:srgbClr val="FF0000"/>
                </a:solidFill>
              </a:rPr>
              <a:t>文字</a:t>
            </a:r>
            <a:endParaRPr lang="en-US" altLang="ja-JP" sz="2400" b="1" smtClean="0">
              <a:solidFill>
                <a:srgbClr val="FF0000"/>
              </a:solidFill>
            </a:endParaRPr>
          </a:p>
        </p:txBody>
      </p:sp>
      <p:sp>
        <p:nvSpPr>
          <p:cNvPr id="15" name="テキスト ボックス 14"/>
          <p:cNvSpPr txBox="1"/>
          <p:nvPr/>
        </p:nvSpPr>
        <p:spPr>
          <a:xfrm>
            <a:off x="3767224" y="145311"/>
            <a:ext cx="2771799" cy="461665"/>
          </a:xfrm>
          <a:prstGeom prst="rect">
            <a:avLst/>
          </a:prstGeom>
          <a:noFill/>
        </p:spPr>
        <p:txBody>
          <a:bodyPr wrap="square" rtlCol="0">
            <a:spAutoFit/>
          </a:bodyPr>
          <a:lstStyle/>
          <a:p>
            <a:r>
              <a:rPr lang="ja-JP" altLang="en-US" sz="2400" b="1" smtClean="0">
                <a:solidFill>
                  <a:srgbClr val="FF0000"/>
                </a:solidFill>
              </a:rPr>
              <a:t>ロングオプション</a:t>
            </a:r>
            <a:endParaRPr lang="en-US" altLang="ja-JP" sz="2400" b="1" smtClean="0">
              <a:solidFill>
                <a:srgbClr val="FF0000"/>
              </a:solidFill>
            </a:endParaRPr>
          </a:p>
        </p:txBody>
      </p:sp>
    </p:spTree>
    <p:extLst>
      <p:ext uri="{BB962C8B-B14F-4D97-AF65-F5344CB8AC3E}">
        <p14:creationId xmlns:p14="http://schemas.microsoft.com/office/powerpoint/2010/main" xmlns="" val="118584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881172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Too Slow</a:t>
            </a:r>
            <a:endParaRPr kumimoji="1" lang="ja-JP" altLang="en-US"/>
          </a:p>
        </p:txBody>
      </p:sp>
      <p:sp>
        <p:nvSpPr>
          <p:cNvPr id="3" name="コンテンツ プレースホルダー 2"/>
          <p:cNvSpPr>
            <a:spLocks noGrp="1"/>
          </p:cNvSpPr>
          <p:nvPr>
            <p:ph idx="1"/>
          </p:nvPr>
        </p:nvSpPr>
        <p:spPr/>
        <p:txBody>
          <a:bodyPr/>
          <a:lstStyle/>
          <a:p>
            <a:r>
              <a:rPr lang="ja-JP" altLang="en-US" smtClean="0"/>
              <a:t>ポートスキャンをゆっくり行うと、攻撃行為自体を隠すことができる</a:t>
            </a:r>
            <a:endParaRPr lang="en-US" altLang="ja-JP" smtClean="0"/>
          </a:p>
        </p:txBody>
      </p:sp>
    </p:spTree>
    <p:extLst>
      <p:ext uri="{BB962C8B-B14F-4D97-AF65-F5344CB8AC3E}">
        <p14:creationId xmlns:p14="http://schemas.microsoft.com/office/powerpoint/2010/main" xmlns="" val="569350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stretch>
            <a:fillRect/>
          </a:stretch>
        </p:blipFill>
        <p:spPr>
          <a:xfrm>
            <a:off x="158643" y="612141"/>
            <a:ext cx="8869746" cy="5316022"/>
          </a:xfrm>
          <a:prstGeom prst="rect">
            <a:avLst/>
          </a:prstGeom>
        </p:spPr>
      </p:pic>
    </p:spTree>
    <p:extLst>
      <p:ext uri="{BB962C8B-B14F-4D97-AF65-F5344CB8AC3E}">
        <p14:creationId xmlns:p14="http://schemas.microsoft.com/office/powerpoint/2010/main" xmlns="" val="311837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xmlns="" val="2279140518"/>
              </p:ext>
            </p:extLst>
          </p:nvPr>
        </p:nvGraphicFramePr>
        <p:xfrm>
          <a:off x="1670255" y="1906347"/>
          <a:ext cx="7165408" cy="3627120"/>
        </p:xfrm>
        <a:graphic>
          <a:graphicData uri="http://schemas.openxmlformats.org/drawingml/2006/table">
            <a:tbl>
              <a:tblPr firstRow="1" bandRow="1">
                <a:tableStyleId>{5C22544A-7EE6-4342-B048-85BDC9FD1C3A}</a:tableStyleId>
              </a:tblPr>
              <a:tblGrid>
                <a:gridCol w="2051148"/>
                <a:gridCol w="5114260"/>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9488" y="2350544"/>
            <a:ext cx="1436399"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xmlns="" val="3333878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531088" y="4979917"/>
            <a:ext cx="6983184"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smtClean="0">
                <a:solidFill>
                  <a:schemeClr val="accent2">
                    <a:lumMod val="20000"/>
                    <a:lumOff val="80000"/>
                  </a:schemeClr>
                </a:solidFill>
                <a:latin typeface="Helvetica"/>
                <a:cs typeface="Helvetica"/>
              </a:rPr>
              <a:t>1</a:t>
            </a:r>
            <a:r>
              <a:rPr kumimoji="1" lang="ja-JP" altLang="en-US" sz="2800" smtClean="0">
                <a:solidFill>
                  <a:schemeClr val="accent2">
                    <a:lumMod val="20000"/>
                    <a:lumOff val="80000"/>
                  </a:schemeClr>
                </a:solidFill>
                <a:latin typeface="Helvetica"/>
                <a:cs typeface="Helvetica"/>
              </a:rPr>
              <a:t>つの</a:t>
            </a:r>
            <a:r>
              <a:rPr kumimoji="1" lang="en-US" altLang="ja-JP" sz="2800" smtClean="0">
                <a:solidFill>
                  <a:schemeClr val="accent2">
                    <a:lumMod val="20000"/>
                    <a:lumOff val="80000"/>
                  </a:schemeClr>
                </a:solidFill>
                <a:latin typeface="Helvetica"/>
                <a:cs typeface="Helvetica"/>
              </a:rPr>
              <a:t>TCP</a:t>
            </a:r>
            <a:r>
              <a:rPr kumimoji="1" lang="ja-JP" altLang="en-US" sz="2800" smtClean="0">
                <a:solidFill>
                  <a:schemeClr val="accent2">
                    <a:lumMod val="20000"/>
                    <a:lumOff val="80000"/>
                  </a:schemeClr>
                </a:solidFill>
                <a:latin typeface="Helvetica"/>
                <a:cs typeface="Helvetica"/>
              </a:rPr>
              <a:t>ポートをスキャンする</a:t>
            </a:r>
            <a:r>
              <a:rPr lang="ja-JP" altLang="en-US" sz="2800" smtClean="0">
                <a:solidFill>
                  <a:schemeClr val="accent2">
                    <a:lumMod val="20000"/>
                    <a:lumOff val="80000"/>
                  </a:schemeClr>
                </a:solidFill>
                <a:latin typeface="Helvetica"/>
                <a:cs typeface="Helvetica"/>
              </a:rPr>
              <a:t>の</a:t>
            </a:r>
            <a:r>
              <a:rPr kumimoji="1" lang="ja-JP" altLang="en-US" sz="2800" smtClean="0">
                <a:solidFill>
                  <a:schemeClr val="accent2">
                    <a:lumMod val="20000"/>
                    <a:lumOff val="80000"/>
                  </a:schemeClr>
                </a:solidFill>
                <a:latin typeface="Helvetica"/>
                <a:cs typeface="Helvetica"/>
              </a:rPr>
              <a:t>に</a:t>
            </a:r>
            <a:r>
              <a:rPr kumimoji="1" lang="en-US" altLang="ja-JP" sz="2800" smtClean="0">
                <a:solidFill>
                  <a:schemeClr val="accent2">
                    <a:lumMod val="20000"/>
                    <a:lumOff val="80000"/>
                  </a:schemeClr>
                </a:solidFill>
                <a:latin typeface="Helvetica"/>
                <a:cs typeface="Helvetica"/>
              </a:rPr>
              <a:t>5</a:t>
            </a:r>
            <a:r>
              <a:rPr kumimoji="1" lang="ja-JP" altLang="en-US" sz="2800" smtClean="0">
                <a:solidFill>
                  <a:schemeClr val="accent2">
                    <a:lumMod val="20000"/>
                    <a:lumOff val="80000"/>
                  </a:schemeClr>
                </a:solidFill>
                <a:latin typeface="Helvetica"/>
                <a:cs typeface="Helvetica"/>
              </a:rPr>
              <a:t>分</a:t>
            </a:r>
            <a:endParaRPr kumimoji="1" lang="ja-JP" altLang="en-US" sz="28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xmlns="" val="1447535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740972" y="790579"/>
            <a:ext cx="6140549" cy="1600438"/>
          </a:xfrm>
          <a:prstGeom prst="rect">
            <a:avLst/>
          </a:prstGeom>
          <a:noFill/>
        </p:spPr>
        <p:txBody>
          <a:bodyPr wrap="square" rtlCol="0">
            <a:spAutoFit/>
          </a:bodyPr>
          <a:lstStyle/>
          <a:p>
            <a:r>
              <a:rPr kumimoji="1" lang="en-US" altLang="ja-JP" sz="5400" smtClean="0">
                <a:ln>
                  <a:solidFill>
                    <a:schemeClr val="bg1">
                      <a:lumMod val="50000"/>
                    </a:schemeClr>
                  </a:solidFill>
                </a:ln>
                <a:solidFill>
                  <a:schemeClr val="accent2">
                    <a:lumMod val="50000"/>
                  </a:schemeClr>
                </a:solidFill>
                <a:latin typeface="Tahoma" panose="020B0604030504040204" pitchFamily="34" charset="0"/>
                <a:cs typeface="Tahoma" panose="020B0604030504040204" pitchFamily="34" charset="0"/>
              </a:rPr>
              <a:t>Minimize</a:t>
            </a:r>
            <a:r>
              <a:rPr kumimoji="1" lang="en-US" altLang="ja-JP" sz="4400" smtClean="0">
                <a:ln>
                  <a:solidFill>
                    <a:schemeClr val="bg1">
                      <a:lumMod val="50000"/>
                    </a:schemeClr>
                  </a:solidFill>
                </a:ln>
                <a:latin typeface="Tahoma" panose="020B0604030504040204" pitchFamily="34" charset="0"/>
                <a:cs typeface="Tahoma" panose="020B0604030504040204" pitchFamily="34" charset="0"/>
              </a:rPr>
              <a:t> the number of ports to scan.</a:t>
            </a:r>
            <a:endParaRPr kumimoji="1" lang="ja-JP" altLang="en-US" sz="4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127820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285" y="132214"/>
            <a:ext cx="8488393" cy="885704"/>
          </a:xfrm>
        </p:spPr>
        <p:txBody>
          <a:bodyPr>
            <a:normAutofit fontScale="90000"/>
          </a:bodyPr>
          <a:lstStyle/>
          <a:p>
            <a:r>
              <a:rPr lang="ja-JP" altLang="en-US" smtClean="0"/>
              <a:t>よくある上位</a:t>
            </a:r>
            <a:r>
              <a:rPr lang="en-US" altLang="ja-JP" smtClean="0"/>
              <a:t>10</a:t>
            </a:r>
            <a:r>
              <a:rPr lang="ja-JP" altLang="en-US" smtClean="0"/>
              <a:t>ポートのみスキャン</a:t>
            </a:r>
            <a:endParaRPr kumimoji="1" lang="ja-JP" altLang="en-US"/>
          </a:p>
        </p:txBody>
      </p:sp>
      <p:sp>
        <p:nvSpPr>
          <p:cNvPr id="4" name="正方形/長方形 3"/>
          <p:cNvSpPr/>
          <p:nvPr/>
        </p:nvSpPr>
        <p:spPr>
          <a:xfrm>
            <a:off x="224286" y="957532"/>
            <a:ext cx="7746522" cy="57624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nmap </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-n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top-ports 10 192.168.2.66</a:t>
            </a:r>
          </a:p>
          <a:p>
            <a:r>
              <a:rPr lang="en-US" altLang="ja-JP" sz="2400" smtClean="0">
                <a:latin typeface="Consolas" panose="020B0609020204030204" pitchFamily="49" charset="0"/>
                <a:cs typeface="Consolas" panose="020B0609020204030204" pitchFamily="49" charset="0"/>
              </a:rPr>
              <a:t>......(</a:t>
            </a:r>
            <a:r>
              <a:rPr lang="ja-JP" altLang="en-US" sz="2400" smtClean="0">
                <a:latin typeface="Consolas" panose="020B0609020204030204" pitchFamily="49" charset="0"/>
                <a:cs typeface="Consolas" panose="020B0609020204030204" pitchFamily="49" charset="0"/>
              </a:rPr>
              <a:t>省略</a:t>
            </a:r>
            <a:r>
              <a:rPr lang="en-US" altLang="ja-JP" sz="2400" smtClean="0">
                <a:latin typeface="Consolas" panose="020B0609020204030204" pitchFamily="49" charset="0"/>
                <a:cs typeface="Consolas" panose="020B0609020204030204" pitchFamily="49" charset="0"/>
              </a:rPr>
              <a:t>).....</a:t>
            </a:r>
          </a:p>
          <a:p>
            <a:r>
              <a:rPr lang="en-US" altLang="ja-JP" sz="2400" smtClean="0">
                <a:latin typeface="Consolas" panose="020B0609020204030204" pitchFamily="49" charset="0"/>
                <a:cs typeface="Consolas" panose="020B0609020204030204" pitchFamily="49" charset="0"/>
              </a:rPr>
              <a:t>Host is up (0.00029s latency).</a:t>
            </a:r>
          </a:p>
          <a:p>
            <a:r>
              <a:rPr lang="en-US" altLang="ja-JP" sz="2400" smtClean="0">
                <a:latin typeface="Consolas" panose="020B0609020204030204" pitchFamily="49" charset="0"/>
                <a:cs typeface="Consolas" panose="020B0609020204030204" pitchFamily="49" charset="0"/>
              </a:rPr>
              <a:t>PORT     STATE  SERVICE</a:t>
            </a:r>
          </a:p>
          <a:p>
            <a:r>
              <a:rPr lang="en-US" altLang="ja-JP" sz="2400" smtClean="0">
                <a:latin typeface="Consolas" panose="020B0609020204030204" pitchFamily="49" charset="0"/>
                <a:cs typeface="Consolas" panose="020B0609020204030204" pitchFamily="49" charset="0"/>
              </a:rPr>
              <a:t>21/tcp   open   ftp</a:t>
            </a:r>
          </a:p>
          <a:p>
            <a:r>
              <a:rPr lang="en-US" altLang="ja-JP" sz="2400" smtClean="0">
                <a:latin typeface="Consolas" panose="020B0609020204030204" pitchFamily="49" charset="0"/>
                <a:cs typeface="Consolas" panose="020B0609020204030204" pitchFamily="49" charset="0"/>
              </a:rPr>
              <a:t>22/tcp   open   ssh</a:t>
            </a:r>
          </a:p>
          <a:p>
            <a:r>
              <a:rPr lang="en-US" altLang="ja-JP" sz="2400" smtClean="0">
                <a:latin typeface="Consolas" panose="020B0609020204030204" pitchFamily="49" charset="0"/>
                <a:cs typeface="Consolas" panose="020B0609020204030204" pitchFamily="49" charset="0"/>
              </a:rPr>
              <a:t>23/tcp   closed telnet</a:t>
            </a:r>
          </a:p>
          <a:p>
            <a:r>
              <a:rPr lang="en-US" altLang="ja-JP" sz="2400" smtClean="0">
                <a:latin typeface="Consolas" panose="020B0609020204030204" pitchFamily="49" charset="0"/>
                <a:cs typeface="Consolas" panose="020B0609020204030204" pitchFamily="49" charset="0"/>
              </a:rPr>
              <a:t>25/tcp   closed smtp</a:t>
            </a:r>
          </a:p>
          <a:p>
            <a:r>
              <a:rPr lang="en-US" altLang="ja-JP" sz="2400" smtClean="0">
                <a:latin typeface="Consolas" panose="020B0609020204030204" pitchFamily="49" charset="0"/>
                <a:cs typeface="Consolas" panose="020B0609020204030204" pitchFamily="49" charset="0"/>
              </a:rPr>
              <a:t>80/tcp   open   http</a:t>
            </a:r>
          </a:p>
          <a:p>
            <a:r>
              <a:rPr lang="en-US" altLang="ja-JP" sz="2400" smtClean="0">
                <a:latin typeface="Consolas" panose="020B0609020204030204" pitchFamily="49" charset="0"/>
                <a:cs typeface="Consolas" panose="020B0609020204030204" pitchFamily="49" charset="0"/>
              </a:rPr>
              <a:t>110/tcp  closed pop3</a:t>
            </a:r>
          </a:p>
          <a:p>
            <a:r>
              <a:rPr lang="en-US" altLang="ja-JP" sz="2400" smtClean="0">
                <a:latin typeface="Consolas" panose="020B0609020204030204" pitchFamily="49" charset="0"/>
                <a:cs typeface="Consolas" panose="020B0609020204030204" pitchFamily="49" charset="0"/>
              </a:rPr>
              <a:t>139/tcp  closed netbios-ssn</a:t>
            </a:r>
          </a:p>
          <a:p>
            <a:r>
              <a:rPr lang="en-US" altLang="ja-JP" sz="2400" smtClean="0">
                <a:latin typeface="Consolas" panose="020B0609020204030204" pitchFamily="49" charset="0"/>
                <a:cs typeface="Consolas" panose="020B0609020204030204" pitchFamily="49" charset="0"/>
              </a:rPr>
              <a:t>443/tcp  open   https</a:t>
            </a:r>
          </a:p>
          <a:p>
            <a:r>
              <a:rPr lang="en-US" altLang="ja-JP" sz="2400" smtClean="0">
                <a:latin typeface="Consolas" panose="020B0609020204030204" pitchFamily="49" charset="0"/>
                <a:cs typeface="Consolas" panose="020B0609020204030204" pitchFamily="49" charset="0"/>
              </a:rPr>
              <a:t>445/tcp  closed microsoft-ds</a:t>
            </a:r>
          </a:p>
          <a:p>
            <a:r>
              <a:rPr lang="en-US" altLang="ja-JP" sz="2400" smtClean="0">
                <a:latin typeface="Consolas" panose="020B0609020204030204" pitchFamily="49" charset="0"/>
                <a:cs typeface="Consolas" panose="020B0609020204030204" pitchFamily="49" charset="0"/>
              </a:rPr>
              <a:t>3389/tcp closed ms-wbt-server</a:t>
            </a:r>
          </a:p>
          <a:p>
            <a:r>
              <a:rPr lang="en-US" altLang="ja-JP" sz="2400" smtClean="0">
                <a:latin typeface="Consolas" panose="020B0609020204030204" pitchFamily="49" charset="0"/>
                <a:cs typeface="Consolas" panose="020B0609020204030204" pitchFamily="49" charset="0"/>
              </a:rPr>
              <a:t>MAC Address: 00:0C:29:59:63:7E (VMware)</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3838753" y="1506675"/>
            <a:ext cx="4977443"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--top-ports &lt;number&gt;</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1570198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46900"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1263"/>
                <a:gridCol w="1775637"/>
              </a:tblGrid>
              <a:tr h="370840">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c>
                  <a:txBody>
                    <a:bodyPr/>
                    <a:lstStyle/>
                    <a:p>
                      <a:pPr algn="ctr"/>
                      <a:r>
                        <a:rPr kumimoji="1" lang="ja-JP" altLang="en-US" sz="2000" smtClean="0"/>
                        <a:t>カバレッジ</a:t>
                      </a:r>
                      <a:endParaRPr kumimoji="1" lang="en-US" altLang="ja-JP" sz="2000" smtClean="0"/>
                    </a:p>
                    <a:p>
                      <a:pPr algn="ctr"/>
                      <a:r>
                        <a:rPr kumimoji="1" lang="en-US" altLang="ja-JP" sz="2000" smtClean="0"/>
                        <a:t>(</a:t>
                      </a:r>
                      <a:r>
                        <a:rPr kumimoji="1" lang="ja-JP" altLang="en-US" sz="2000" smtClean="0"/>
                        <a:t>網羅率</a:t>
                      </a:r>
                      <a:r>
                        <a:rPr kumimoji="1" lang="en-US" altLang="ja-JP" sz="2000" smtClean="0"/>
                        <a:t>)</a:t>
                      </a:r>
                      <a:endParaRPr kumimoji="1" lang="ja-JP" altLang="en-US" sz="2000"/>
                    </a:p>
                  </a:txBody>
                  <a:tcPr anchor="ctr"/>
                </a:tc>
              </a:tr>
              <a:tr h="370840">
                <a:tc>
                  <a:txBody>
                    <a:bodyPr/>
                    <a:lstStyle/>
                    <a:p>
                      <a:pPr algn="ctr"/>
                      <a:r>
                        <a:rPr kumimoji="1" lang="en-US" altLang="ja-JP" sz="2000" smtClean="0"/>
                        <a:t>10</a:t>
                      </a:r>
                      <a:endParaRPr kumimoji="1" lang="ja-JP" altLang="en-US" sz="2000"/>
                    </a:p>
                  </a:txBody>
                  <a:tcPr/>
                </a:tc>
                <a:tc>
                  <a:txBody>
                    <a:bodyPr/>
                    <a:lstStyle/>
                    <a:p>
                      <a:pPr algn="ctr"/>
                      <a:r>
                        <a:rPr kumimoji="1" lang="en-US" altLang="ja-JP" sz="2000" smtClean="0"/>
                        <a:t>50%</a:t>
                      </a:r>
                      <a:endParaRPr kumimoji="1" lang="ja-JP" altLang="en-US" sz="2000"/>
                    </a:p>
                  </a:txBody>
                  <a:tcPr/>
                </a:tc>
              </a:tr>
              <a:tr h="370840">
                <a:tc>
                  <a:txBody>
                    <a:bodyPr/>
                    <a:lstStyle/>
                    <a:p>
                      <a:pPr algn="ctr"/>
                      <a:r>
                        <a:rPr kumimoji="1" lang="en-US" altLang="ja-JP" sz="2000" smtClean="0"/>
                        <a:t>44</a:t>
                      </a:r>
                      <a:endParaRPr kumimoji="1" lang="ja-JP" altLang="en-US" sz="2000"/>
                    </a:p>
                  </a:txBody>
                  <a:tcPr/>
                </a:tc>
                <a:tc>
                  <a:txBody>
                    <a:bodyPr/>
                    <a:lstStyle/>
                    <a:p>
                      <a:pPr algn="ctr"/>
                      <a:r>
                        <a:rPr kumimoji="1" lang="en-US" altLang="ja-JP" sz="2000" smtClean="0"/>
                        <a:t>70%</a:t>
                      </a:r>
                      <a:endParaRPr kumimoji="1" lang="ja-JP" altLang="en-US" sz="2000"/>
                    </a:p>
                  </a:txBody>
                  <a:tcPr/>
                </a:tc>
              </a:tr>
              <a:tr h="370840">
                <a:tc>
                  <a:txBody>
                    <a:bodyPr/>
                    <a:lstStyle/>
                    <a:p>
                      <a:pPr algn="ctr"/>
                      <a:r>
                        <a:rPr kumimoji="1" lang="en-US" altLang="ja-JP" sz="2000" smtClean="0"/>
                        <a:t>122</a:t>
                      </a:r>
                      <a:endParaRPr kumimoji="1" lang="ja-JP" altLang="en-US" sz="2000"/>
                    </a:p>
                  </a:txBody>
                  <a:tcPr/>
                </a:tc>
                <a:tc>
                  <a:txBody>
                    <a:bodyPr/>
                    <a:lstStyle/>
                    <a:p>
                      <a:pPr algn="ctr"/>
                      <a:r>
                        <a:rPr kumimoji="1" lang="en-US" altLang="ja-JP" sz="2000" smtClean="0"/>
                        <a:t>80%</a:t>
                      </a:r>
                      <a:endParaRPr kumimoji="1" lang="ja-JP" altLang="en-US" sz="2000"/>
                    </a:p>
                  </a:txBody>
                  <a:tcPr/>
                </a:tc>
              </a:tr>
              <a:tr h="370840">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3328</a:t>
                      </a:r>
                      <a:endParaRPr kumimoji="1" lang="ja-JP" altLang="en-US" sz="2000"/>
                    </a:p>
                  </a:txBody>
                  <a:tcPr/>
                </a:tc>
                <a:tc>
                  <a:txBody>
                    <a:bodyPr/>
                    <a:lstStyle/>
                    <a:p>
                      <a:pPr algn="ctr"/>
                      <a:r>
                        <a:rPr kumimoji="1" lang="en-US" altLang="ja-JP" sz="2000" smtClean="0"/>
                        <a:t>99%</a:t>
                      </a:r>
                      <a:endParaRPr kumimoji="1" lang="ja-JP" altLang="en-US" sz="2000"/>
                    </a:p>
                  </a:txBody>
                  <a:tcPr/>
                </a:tc>
              </a:tr>
              <a:tr h="370840">
                <a:tc>
                  <a:txBody>
                    <a:bodyPr/>
                    <a:lstStyle/>
                    <a:p>
                      <a:pPr algn="ctr"/>
                      <a:r>
                        <a:rPr kumimoji="1" lang="en-US" altLang="ja-JP" sz="2000" smtClean="0"/>
                        <a:t>65536</a:t>
                      </a:r>
                      <a:endParaRPr kumimoji="1" lang="ja-JP" altLang="en-US" sz="2000"/>
                    </a:p>
                  </a:txBody>
                  <a:tcPr/>
                </a:tc>
                <a:tc>
                  <a:txBody>
                    <a:bodyPr/>
                    <a:lstStyle/>
                    <a:p>
                      <a:pPr algn="ctr"/>
                      <a:r>
                        <a:rPr kumimoji="1" lang="en-US" altLang="ja-JP" sz="2000" smtClean="0"/>
                        <a:t>100%</a:t>
                      </a:r>
                      <a:endParaRPr kumimoji="1" lang="ja-JP" altLang="en-US" sz="2000"/>
                    </a:p>
                  </a:txBody>
                  <a:tcPr/>
                </a:tc>
              </a:tr>
            </a:tbl>
          </a:graphicData>
        </a:graphic>
      </p:graphicFrame>
    </p:spTree>
    <p:extLst>
      <p:ext uri="{BB962C8B-B14F-4D97-AF65-F5344CB8AC3E}">
        <p14:creationId xmlns:p14="http://schemas.microsoft.com/office/powerpoint/2010/main" xmlns="" val="142409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46900"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1263"/>
                <a:gridCol w="1775637"/>
              </a:tblGrid>
              <a:tr h="370840">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c>
                  <a:txBody>
                    <a:bodyPr/>
                    <a:lstStyle/>
                    <a:p>
                      <a:pPr algn="ctr"/>
                      <a:r>
                        <a:rPr kumimoji="1" lang="ja-JP" altLang="en-US" sz="2000" smtClean="0"/>
                        <a:t>カバレッジ</a:t>
                      </a:r>
                      <a:endParaRPr kumimoji="1" lang="en-US" altLang="ja-JP" sz="2000" smtClean="0"/>
                    </a:p>
                    <a:p>
                      <a:pPr algn="ctr"/>
                      <a:r>
                        <a:rPr kumimoji="1" lang="en-US" altLang="ja-JP" sz="2000" smtClean="0"/>
                        <a:t>(</a:t>
                      </a:r>
                      <a:r>
                        <a:rPr kumimoji="1" lang="ja-JP" altLang="en-US" sz="2000" smtClean="0"/>
                        <a:t>網羅率</a:t>
                      </a:r>
                      <a:r>
                        <a:rPr kumimoji="1" lang="en-US" altLang="ja-JP" sz="2000" smtClean="0"/>
                        <a:t>)</a:t>
                      </a:r>
                      <a:endParaRPr kumimoji="1" lang="ja-JP" altLang="en-US" sz="2000"/>
                    </a:p>
                  </a:txBody>
                  <a:tcPr anchor="ctr"/>
                </a:tc>
              </a:tr>
              <a:tr h="370840">
                <a:tc>
                  <a:txBody>
                    <a:bodyPr/>
                    <a:lstStyle/>
                    <a:p>
                      <a:pPr algn="ctr"/>
                      <a:r>
                        <a:rPr kumimoji="1" lang="en-US" altLang="ja-JP" sz="2000" smtClean="0"/>
                        <a:t>10</a:t>
                      </a:r>
                      <a:endParaRPr kumimoji="1" lang="ja-JP" altLang="en-US" sz="2000"/>
                    </a:p>
                  </a:txBody>
                  <a:tcPr/>
                </a:tc>
                <a:tc>
                  <a:txBody>
                    <a:bodyPr/>
                    <a:lstStyle/>
                    <a:p>
                      <a:pPr algn="ctr"/>
                      <a:r>
                        <a:rPr kumimoji="1" lang="en-US" altLang="ja-JP" sz="2000" smtClean="0"/>
                        <a:t>50%</a:t>
                      </a:r>
                      <a:endParaRPr kumimoji="1" lang="ja-JP" altLang="en-US" sz="2000"/>
                    </a:p>
                  </a:txBody>
                  <a:tcPr/>
                </a:tc>
              </a:tr>
              <a:tr h="370840">
                <a:tc>
                  <a:txBody>
                    <a:bodyPr/>
                    <a:lstStyle/>
                    <a:p>
                      <a:pPr algn="ctr"/>
                      <a:r>
                        <a:rPr kumimoji="1" lang="en-US" altLang="ja-JP" sz="2000" smtClean="0"/>
                        <a:t>44</a:t>
                      </a:r>
                      <a:endParaRPr kumimoji="1" lang="ja-JP" altLang="en-US" sz="2000"/>
                    </a:p>
                  </a:txBody>
                  <a:tcPr/>
                </a:tc>
                <a:tc>
                  <a:txBody>
                    <a:bodyPr/>
                    <a:lstStyle/>
                    <a:p>
                      <a:pPr algn="ctr"/>
                      <a:r>
                        <a:rPr kumimoji="1" lang="en-US" altLang="ja-JP" sz="2000" smtClean="0"/>
                        <a:t>70%</a:t>
                      </a:r>
                      <a:endParaRPr kumimoji="1" lang="ja-JP" altLang="en-US" sz="2000"/>
                    </a:p>
                  </a:txBody>
                  <a:tcPr/>
                </a:tc>
              </a:tr>
              <a:tr h="370840">
                <a:tc>
                  <a:txBody>
                    <a:bodyPr/>
                    <a:lstStyle/>
                    <a:p>
                      <a:pPr algn="ctr"/>
                      <a:r>
                        <a:rPr kumimoji="1" lang="en-US" altLang="ja-JP" sz="2000" smtClean="0"/>
                        <a:t>122</a:t>
                      </a:r>
                      <a:endParaRPr kumimoji="1" lang="ja-JP" altLang="en-US" sz="2000"/>
                    </a:p>
                  </a:txBody>
                  <a:tcPr/>
                </a:tc>
                <a:tc>
                  <a:txBody>
                    <a:bodyPr/>
                    <a:lstStyle/>
                    <a:p>
                      <a:pPr algn="ctr"/>
                      <a:r>
                        <a:rPr kumimoji="1" lang="en-US" altLang="ja-JP" sz="2000" smtClean="0"/>
                        <a:t>80%</a:t>
                      </a:r>
                      <a:endParaRPr kumimoji="1" lang="ja-JP" altLang="en-US" sz="2000"/>
                    </a:p>
                  </a:txBody>
                  <a:tcPr/>
                </a:tc>
              </a:tr>
              <a:tr h="370840">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3328</a:t>
                      </a:r>
                      <a:endParaRPr kumimoji="1" lang="ja-JP" altLang="en-US" sz="2000"/>
                    </a:p>
                  </a:txBody>
                  <a:tcPr/>
                </a:tc>
                <a:tc>
                  <a:txBody>
                    <a:bodyPr/>
                    <a:lstStyle/>
                    <a:p>
                      <a:pPr algn="ctr"/>
                      <a:r>
                        <a:rPr kumimoji="1" lang="en-US" altLang="ja-JP" sz="2000" smtClean="0"/>
                        <a:t>99%</a:t>
                      </a:r>
                      <a:endParaRPr kumimoji="1" lang="ja-JP" altLang="en-US" sz="2000"/>
                    </a:p>
                  </a:txBody>
                  <a:tcPr/>
                </a:tc>
              </a:tr>
              <a:tr h="370840">
                <a:tc>
                  <a:txBody>
                    <a:bodyPr/>
                    <a:lstStyle/>
                    <a:p>
                      <a:pPr algn="ctr"/>
                      <a:r>
                        <a:rPr kumimoji="1" lang="en-US" altLang="ja-JP" sz="2000" smtClean="0"/>
                        <a:t>65536</a:t>
                      </a:r>
                      <a:endParaRPr kumimoji="1" lang="ja-JP" altLang="en-US" sz="2000"/>
                    </a:p>
                  </a:txBody>
                  <a:tcPr/>
                </a:tc>
                <a:tc>
                  <a:txBody>
                    <a:bodyPr/>
                    <a:lstStyle/>
                    <a:p>
                      <a:pPr algn="ctr"/>
                      <a:r>
                        <a:rPr kumimoji="1" lang="en-US" altLang="ja-JP" sz="2000" smtClean="0"/>
                        <a:t>100%</a:t>
                      </a:r>
                      <a:endParaRPr kumimoji="1" lang="ja-JP" altLang="en-US" sz="2000"/>
                    </a:p>
                  </a:txBody>
                  <a:tcPr/>
                </a:tc>
              </a:tr>
            </a:tbl>
          </a:graphicData>
        </a:graphic>
      </p:graphicFrame>
      <p:cxnSp>
        <p:nvCxnSpPr>
          <p:cNvPr id="5" name="直線矢印コネクタ 4"/>
          <p:cNvCxnSpPr/>
          <p:nvPr/>
        </p:nvCxnSpPr>
        <p:spPr>
          <a:xfrm flipH="1" flipV="1">
            <a:off x="1278294" y="2904987"/>
            <a:ext cx="830073" cy="11813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H="1" flipV="1">
            <a:off x="2419739" y="1200595"/>
            <a:ext cx="547396" cy="46025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40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fontScale="85000" lnSpcReduction="10000"/>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3899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093681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この状況で、外部になんとしてでも</a:t>
            </a:r>
            <a:r>
              <a:rPr lang="ja-JP" altLang="en-US" sz="3200" smtClean="0"/>
              <a:t>犯人を</a:t>
            </a:r>
            <a:r>
              <a:rPr kumimoji="1" lang="ja-JP" altLang="en-US" sz="3200" smtClean="0"/>
              <a:t>伝えたい</a:t>
            </a:r>
            <a:endParaRPr kumimoji="1" lang="en-US" altLang="ja-JP" sz="3200" smtClean="0"/>
          </a:p>
        </p:txBody>
      </p:sp>
    </p:spTree>
    <p:extLst>
      <p:ext uri="{BB962C8B-B14F-4D97-AF65-F5344CB8AC3E}">
        <p14:creationId xmlns:p14="http://schemas.microsoft.com/office/powerpoint/2010/main" xmlns="" val="1708929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この状況で、外部になんとしてでも犯人を伝えたい</a:t>
            </a:r>
            <a:endParaRPr kumimoji="1" lang="en-US" altLang="ja-JP" sz="3200" smtClean="0"/>
          </a:p>
          <a:p>
            <a:r>
              <a:rPr lang="ja-JP" altLang="en-US" sz="3200" b="1" smtClean="0">
                <a:solidFill>
                  <a:srgbClr val="FF0000"/>
                </a:solidFill>
              </a:rPr>
              <a:t>→ </a:t>
            </a:r>
            <a:r>
              <a:rPr lang="en-US" altLang="ja-JP" sz="3200" b="1" smtClean="0">
                <a:solidFill>
                  <a:srgbClr val="FF0000"/>
                </a:solidFill>
              </a:rPr>
              <a:t>ICMP</a:t>
            </a:r>
            <a:r>
              <a:rPr lang="ja-JP" altLang="en-US" sz="3200" b="1" smtClean="0">
                <a:solidFill>
                  <a:srgbClr val="FF0000"/>
                </a:solidFill>
              </a:rPr>
              <a:t>だけでメッセージを外部に伝えよう！</a:t>
            </a:r>
            <a:endParaRPr kumimoji="1" lang="ja-JP" altLang="en-US" sz="3200" b="1">
              <a:solidFill>
                <a:srgbClr val="FF0000"/>
              </a:solidFill>
            </a:endParaRPr>
          </a:p>
        </p:txBody>
      </p:sp>
    </p:spTree>
    <p:extLst>
      <p:ext uri="{BB962C8B-B14F-4D97-AF65-F5344CB8AC3E}">
        <p14:creationId xmlns:p14="http://schemas.microsoft.com/office/powerpoint/2010/main" xmlns="" val="28512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2080" y="403860"/>
            <a:ext cx="10912834" cy="5377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899920" y="1641929"/>
            <a:ext cx="6350000" cy="1213031"/>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a:solidFill>
                  <a:schemeClr val="accent2">
                    <a:lumMod val="20000"/>
                    <a:lumOff val="80000"/>
                  </a:schemeClr>
                </a:solidFill>
                <a:latin typeface="メイリオ"/>
                <a:ea typeface="メイリオ"/>
                <a:cs typeface="メイリオ"/>
              </a:rPr>
              <a:t>Windows</a:t>
            </a:r>
            <a:r>
              <a:rPr kumimoji="1" lang="ja-JP" altLang="en-US" sz="2400">
                <a:solidFill>
                  <a:schemeClr val="accent2">
                    <a:lumMod val="20000"/>
                    <a:lumOff val="80000"/>
                  </a:schemeClr>
                </a:solidFill>
                <a:latin typeface="メイリオ"/>
                <a:ea typeface="メイリオ"/>
                <a:cs typeface="メイリオ"/>
              </a:rPr>
              <a:t>の</a:t>
            </a:r>
            <a:r>
              <a:rPr kumimoji="1" lang="en-US" altLang="ja-JP" sz="2400">
                <a:solidFill>
                  <a:schemeClr val="accent2">
                    <a:lumMod val="20000"/>
                    <a:lumOff val="80000"/>
                  </a:schemeClr>
                </a:solidFill>
                <a:latin typeface="メイリオ"/>
                <a:ea typeface="メイリオ"/>
                <a:cs typeface="メイリオ"/>
              </a:rPr>
              <a:t>ping</a:t>
            </a:r>
            <a:r>
              <a:rPr kumimoji="1" lang="ja-JP" altLang="en-US" sz="2400">
                <a:solidFill>
                  <a:schemeClr val="accent2">
                    <a:lumMod val="20000"/>
                    <a:lumOff val="80000"/>
                  </a:schemeClr>
                </a:solidFill>
                <a:latin typeface="メイリオ"/>
                <a:ea typeface="メイリオ"/>
                <a:cs typeface="メイリオ"/>
              </a:rPr>
              <a:t>コマンドのペイロード：</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abcdefghijklmnopqrstuvwabcdefghi</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xmlns="" val="251935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xmlns="" val="629575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1239520" y="2130463"/>
            <a:ext cx="7518400" cy="1069937"/>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smtClean="0">
                <a:solidFill>
                  <a:schemeClr val="accent2">
                    <a:lumMod val="20000"/>
                    <a:lumOff val="80000"/>
                  </a:schemeClr>
                </a:solidFill>
                <a:latin typeface="メイリオ"/>
                <a:ea typeface="メイリオ"/>
                <a:cs typeface="メイリオ"/>
              </a:rPr>
              <a:t>nping</a:t>
            </a:r>
            <a:r>
              <a:rPr kumimoji="1" lang="ja-JP" altLang="en-US" sz="2400" smtClean="0">
                <a:solidFill>
                  <a:schemeClr val="accent2">
                    <a:lumMod val="20000"/>
                    <a:lumOff val="80000"/>
                  </a:schemeClr>
                </a:solidFill>
                <a:latin typeface="メイリオ"/>
                <a:ea typeface="メイリオ"/>
                <a:cs typeface="メイリオ"/>
              </a:rPr>
              <a:t>で</a:t>
            </a:r>
            <a:r>
              <a:rPr kumimoji="1" lang="en-US" altLang="ja-JP" sz="2400" smtClean="0">
                <a:solidFill>
                  <a:schemeClr val="accent2">
                    <a:lumMod val="20000"/>
                    <a:lumOff val="80000"/>
                  </a:schemeClr>
                </a:solidFill>
                <a:latin typeface="メイリオ"/>
                <a:ea typeface="メイリオ"/>
                <a:cs typeface="メイリオ"/>
              </a:rPr>
              <a:t>ICMP</a:t>
            </a:r>
            <a:r>
              <a:rPr lang="ja-JP" altLang="en-US" sz="2400" smtClean="0">
                <a:solidFill>
                  <a:schemeClr val="accent2">
                    <a:lumMod val="20000"/>
                    <a:lumOff val="80000"/>
                  </a:schemeClr>
                </a:solidFill>
                <a:latin typeface="メイリオ"/>
                <a:ea typeface="メイリオ"/>
                <a:cs typeface="メイリオ"/>
              </a:rPr>
              <a:t>パケットに埋め込んだ</a:t>
            </a:r>
            <a:r>
              <a:rPr kumimoji="1" lang="ja-JP" altLang="en-US" sz="2400" smtClean="0">
                <a:solidFill>
                  <a:schemeClr val="accent2">
                    <a:lumMod val="20000"/>
                    <a:lumOff val="80000"/>
                  </a:schemeClr>
                </a:solidFill>
                <a:latin typeface="メイリオ"/>
                <a:ea typeface="メイリオ"/>
                <a:cs typeface="メイリオ"/>
              </a:rPr>
              <a:t>ペイロード</a:t>
            </a:r>
            <a:r>
              <a:rPr kumimoji="1" lang="ja-JP" altLang="en-US" sz="2400">
                <a:solidFill>
                  <a:schemeClr val="accent2">
                    <a:lumMod val="20000"/>
                    <a:lumOff val="80000"/>
                  </a:schemeClr>
                </a:solidFill>
                <a:latin typeface="メイリオ"/>
                <a:ea typeface="メイリオ"/>
                <a:cs typeface="メイリオ"/>
              </a:rPr>
              <a:t>：</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 </a:t>
            </a:r>
            <a:r>
              <a:rPr lang="ja-JP" altLang="en-US" sz="2400" b="1" smtClean="0">
                <a:solidFill>
                  <a:schemeClr val="accent2">
                    <a:lumMod val="20000"/>
                    <a:lumOff val="80000"/>
                  </a:schemeClr>
                </a:solidFill>
                <a:latin typeface="Helvetica"/>
                <a:cs typeface="Helvetica"/>
              </a:rPr>
              <a:t> → </a:t>
            </a:r>
            <a:r>
              <a:rPr lang="en-US" altLang="ja-JP" sz="2400" b="1" smtClean="0">
                <a:solidFill>
                  <a:schemeClr val="accent2">
                    <a:lumMod val="20000"/>
                    <a:lumOff val="80000"/>
                  </a:schemeClr>
                </a:solidFill>
                <a:latin typeface="Helvetica"/>
                <a:cs typeface="Helvetica"/>
              </a:rPr>
              <a:t>Hannin wa YASU.</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xmlns="" val="3008246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normAutofit fontScale="90000"/>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a:t>
            </a:r>
            <a:r>
              <a:rPr lang="en-US" altLang="ja-JP" sz="2400" smtClean="0">
                <a:latin typeface="Consolas"/>
                <a:cs typeface="Consolas"/>
              </a:rPr>
              <a:t>www.example.com</a:t>
            </a:r>
            <a:endParaRPr lang="en-US" altLang="ja-JP" sz="2400">
              <a:latin typeface="Consolas"/>
              <a:cs typeface="Consolas"/>
            </a:endParaRP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04079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a:t>
            </a:r>
            <a:r>
              <a:rPr lang="ja-JP" altLang="en-US" smtClean="0"/>
              <a:t>中途半端だけど</a:t>
            </a:r>
            <a:r>
              <a:rPr lang="en-US" altLang="ja-JP" smtClean="0"/>
              <a:t>)</a:t>
            </a:r>
            <a:r>
              <a:rPr lang="ja-JP" altLang="en-US" smtClean="0"/>
              <a:t>何が言いたかったか</a:t>
            </a:r>
            <a:endParaRPr kumimoji="1" lang="ja-JP" altLang="en-US"/>
          </a:p>
        </p:txBody>
      </p:sp>
      <p:sp>
        <p:nvSpPr>
          <p:cNvPr id="3" name="コンテンツ プレースホルダー 2"/>
          <p:cNvSpPr>
            <a:spLocks noGrp="1"/>
          </p:cNvSpPr>
          <p:nvPr>
            <p:ph idx="1"/>
          </p:nvPr>
        </p:nvSpPr>
        <p:spPr>
          <a:xfrm>
            <a:off x="628650" y="1825625"/>
            <a:ext cx="8347184" cy="4543644"/>
          </a:xfrm>
        </p:spPr>
        <p:txBody>
          <a:bodyPr>
            <a:normAutofit lnSpcReduction="10000"/>
          </a:bodyPr>
          <a:lstStyle/>
          <a:p>
            <a:r>
              <a:rPr lang="ja-JP" altLang="en-US" smtClean="0"/>
              <a:t>インターネットのプロトコルには「すき間」がいっぱいあるので、そこに色々突っ込むことができる</a:t>
            </a:r>
            <a:endParaRPr lang="en-US" altLang="ja-JP" smtClean="0"/>
          </a:p>
          <a:p>
            <a:pPr lvl="1"/>
            <a:r>
              <a:rPr lang="ja-JP" altLang="en-US"/>
              <a:t>他</a:t>
            </a:r>
            <a:r>
              <a:rPr lang="ja-JP" altLang="en-US" smtClean="0"/>
              <a:t>の例）</a:t>
            </a:r>
            <a:r>
              <a:rPr lang="en-US" altLang="ja-JP" smtClean="0"/>
              <a:t>80/tcp</a:t>
            </a:r>
            <a:r>
              <a:rPr lang="ja-JP" altLang="en-US" smtClean="0"/>
              <a:t>で</a:t>
            </a:r>
            <a:r>
              <a:rPr lang="en-US" altLang="ja-JP" smtClean="0"/>
              <a:t>https</a:t>
            </a:r>
            <a:r>
              <a:rPr lang="ja-JP" altLang="en-US" smtClean="0"/>
              <a:t>など、非標準ポートのサービスを利用、なども</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xmlns="" val="3650125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lang="ja-JP" altLang="en-US" smtClean="0">
                <a:solidFill>
                  <a:srgbClr val="FF0000"/>
                </a:solidFill>
              </a:rPr>
              <a:t>ここから第二部</a:t>
            </a:r>
            <a:endParaRPr lang="en-US" altLang="ja-JP" smtClean="0">
              <a:solidFill>
                <a:srgbClr val="FF0000"/>
              </a:solidFill>
            </a:endParaRPr>
          </a:p>
          <a:p>
            <a:pPr>
              <a:lnSpc>
                <a:spcPct val="120000"/>
              </a:lnSpc>
            </a:pPr>
            <a:r>
              <a:rPr kumimoji="1" lang="ja-JP" altLang="en-US" smtClean="0">
                <a:solidFill>
                  <a:srgbClr val="FF0000"/>
                </a:solidFill>
              </a:rPr>
              <a:t>科学忍法・</a:t>
            </a:r>
            <a:r>
              <a:rPr kumimoji="1" lang="en-US" altLang="ja-JP" smtClean="0">
                <a:solidFill>
                  <a:srgbClr val="FF0000"/>
                </a:solidFill>
              </a:rPr>
              <a:t>ssh</a:t>
            </a:r>
            <a:r>
              <a:rPr kumimoji="1" lang="ja-JP" altLang="en-US" smtClean="0">
                <a:solidFill>
                  <a:srgbClr val="FF0000"/>
                </a:solidFill>
              </a:rPr>
              <a:t>分身の術</a:t>
            </a:r>
            <a:endParaRPr kumimoji="1" lang="ja-JP" altLang="en-US" dirty="0">
              <a:solidFill>
                <a:srgbClr val="FFFFFF"/>
              </a:solidFill>
            </a:endParaRPr>
          </a:p>
        </p:txBody>
      </p:sp>
    </p:spTree>
    <p:extLst>
      <p:ext uri="{BB962C8B-B14F-4D97-AF65-F5344CB8AC3E}">
        <p14:creationId xmlns:p14="http://schemas.microsoft.com/office/powerpoint/2010/main" xmlns="" val="159036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endParaRPr kumimoji="1" lang="en-US" altLang="ja-JP" sz="3000" smtClean="0"/>
          </a:p>
        </p:txBody>
      </p:sp>
    </p:spTree>
    <p:extLst>
      <p:ext uri="{BB962C8B-B14F-4D97-AF65-F5344CB8AC3E}">
        <p14:creationId xmlns:p14="http://schemas.microsoft.com/office/powerpoint/2010/main" xmlns="" val="27905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122976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対象として選定</a:t>
            </a:r>
            <a:r>
              <a:rPr lang="ja-JP" altLang="en-US" smtClean="0"/>
              <a:t>されにくい</a:t>
            </a:r>
            <a:endParaRPr lang="en-US" altLang="ja-JP" smtClean="0"/>
          </a:p>
          <a:p>
            <a:pPr lvl="1"/>
            <a:r>
              <a:rPr lang="ja-JP" altLang="en-US"/>
              <a:t>ログ監視などしている際、劇的にアタックログが減るからやった方が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p14="http://schemas.microsoft.com/office/powerpoint/2010/main" xmlns="" val="3575517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のポートは分かるんだからムダだ</a:t>
            </a:r>
            <a:r>
              <a:rPr lang="ja-JP" altLang="en-US" smtClean="0"/>
              <a:t>よ</a:t>
            </a:r>
            <a:endParaRPr lang="en-US" altLang="ja-JP" smtClean="0"/>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xmlns="" val="3571136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xmlns="" val="2554317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142194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3529535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29916849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pic>
        <p:nvPicPr>
          <p:cNvPr id="2" name="図 1"/>
          <p:cNvPicPr>
            <a:picLocks noChangeAspect="1"/>
          </p:cNvPicPr>
          <p:nvPr/>
        </p:nvPicPr>
        <p:blipFill>
          <a:blip r:embed="rId2" cstate="print"/>
          <a:stretch>
            <a:fillRect/>
          </a:stretch>
        </p:blipFill>
        <p:spPr>
          <a:xfrm>
            <a:off x="1511300" y="2895600"/>
            <a:ext cx="6667500" cy="2209800"/>
          </a:xfrm>
          <a:prstGeom prst="rect">
            <a:avLst/>
          </a:prstGeom>
        </p:spPr>
      </p:pic>
    </p:spTree>
    <p:extLst>
      <p:ext uri="{BB962C8B-B14F-4D97-AF65-F5344CB8AC3E}">
        <p14:creationId xmlns:p14="http://schemas.microsoft.com/office/powerpoint/2010/main" xmlns="" val="311579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cstate="print"/>
          <a:stretch>
            <a:fillRect/>
          </a:stretch>
        </p:blipFill>
        <p:spPr>
          <a:xfrm>
            <a:off x="5529531" y="736019"/>
            <a:ext cx="3381555" cy="5723224"/>
          </a:xfrm>
          <a:prstGeom prst="rect">
            <a:avLst/>
          </a:prstGeom>
        </p:spPr>
      </p:pic>
    </p:spTree>
    <p:extLst>
      <p:ext uri="{BB962C8B-B14F-4D97-AF65-F5344CB8AC3E}">
        <p14:creationId xmlns:p14="http://schemas.microsoft.com/office/powerpoint/2010/main" xmlns="" val="2399038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5703"/>
          </a:xfrm>
        </p:spPr>
        <p:txBody>
          <a:bodyPr>
            <a:normAutofit/>
          </a:bodyPr>
          <a:lstStyle/>
          <a:p>
            <a:r>
              <a:rPr kumimoji="1" lang="en-US" altLang="ja-JP" sz="4800"/>
              <a:t>Decoy (</a:t>
            </a:r>
            <a:r>
              <a:rPr kumimoji="1" lang="ja-JP" altLang="en-US" sz="4800"/>
              <a:t>囮</a:t>
            </a:r>
            <a:r>
              <a:rPr kumimoji="1" lang="en-US" altLang="ja-JP" sz="4800"/>
              <a:t>)</a:t>
            </a:r>
            <a:endParaRPr kumimoji="1" lang="ja-JP" altLang="en-US" sz="4800"/>
          </a:p>
        </p:txBody>
      </p:sp>
      <p:sp>
        <p:nvSpPr>
          <p:cNvPr id="3" name="コンテンツ プレースホルダー 2"/>
          <p:cNvSpPr>
            <a:spLocks noGrp="1"/>
          </p:cNvSpPr>
          <p:nvPr>
            <p:ph idx="1"/>
          </p:nvPr>
        </p:nvSpPr>
        <p:spPr>
          <a:xfrm>
            <a:off x="617508" y="1647387"/>
            <a:ext cx="8069291" cy="1817122"/>
          </a:xfrm>
        </p:spPr>
        <p:txBody>
          <a:bodyPr>
            <a:noAutofit/>
          </a:bodyPr>
          <a:lstStyle/>
          <a:p>
            <a:r>
              <a:rPr lang="en-US" altLang="ja-JP" sz="4000"/>
              <a:t>"Decoys are </a:t>
            </a:r>
            <a:r>
              <a:rPr lang="en-US" altLang="ja-JP" sz="4000" b="1">
                <a:solidFill>
                  <a:srgbClr val="FF0000"/>
                </a:solidFill>
              </a:rPr>
              <a:t>fake</a:t>
            </a:r>
            <a:r>
              <a:rPr lang="en-US" altLang="ja-JP" sz="4000"/>
              <a:t> military equipment that are intended to </a:t>
            </a:r>
            <a:r>
              <a:rPr lang="en-US" altLang="ja-JP" sz="4000" b="1">
                <a:solidFill>
                  <a:srgbClr val="FF0000"/>
                </a:solidFill>
              </a:rPr>
              <a:t>deceive</a:t>
            </a:r>
            <a:r>
              <a:rPr lang="en-US" altLang="ja-JP" sz="4000"/>
              <a:t> the enemy."</a:t>
            </a:r>
          </a:p>
          <a:p>
            <a:pPr lvl="1"/>
            <a:r>
              <a:rPr lang="en-US" altLang="ja-JP" sz="2800"/>
              <a:t>Wikipedia [Decoy] </a:t>
            </a:r>
            <a:r>
              <a:rPr lang="ja-JP" altLang="en-US" sz="2800"/>
              <a:t>より引用</a:t>
            </a:r>
            <a:endParaRPr lang="en-US" altLang="ja-JP" sz="2800"/>
          </a:p>
        </p:txBody>
      </p:sp>
    </p:spTree>
    <p:extLst>
      <p:ext uri="{BB962C8B-B14F-4D97-AF65-F5344CB8AC3E}">
        <p14:creationId xmlns:p14="http://schemas.microsoft.com/office/powerpoint/2010/main" xmlns="" val="4014586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r>
              <a:rPr kumimoji="1" lang="en-US" altLang="ja-JP" smtClean="0"/>
              <a:t>.</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pPr lvl="1"/>
            <a:r>
              <a:rPr lang="ja-JP" altLang="en-US" sz="3000" smtClean="0"/>
              <a:t>ポートスキャン</a:t>
            </a:r>
            <a:r>
              <a:rPr lang="en-US" altLang="ja-JP" sz="3000" smtClean="0"/>
              <a:t>(nmap)</a:t>
            </a:r>
            <a:r>
              <a:rPr lang="ja-JP" altLang="en-US" sz="3000" smtClean="0"/>
              <a:t>を</a:t>
            </a:r>
            <a:r>
              <a:rPr lang="ja-JP" altLang="en-US" sz="3000"/>
              <a:t>気づかれないように実行</a:t>
            </a:r>
            <a:r>
              <a:rPr lang="ja-JP" altLang="en-US" sz="3000" smtClean="0"/>
              <a:t>する</a:t>
            </a:r>
            <a:endParaRPr lang="en-US" altLang="ja-JP" sz="3000" smtClean="0"/>
          </a:p>
          <a:p>
            <a:pPr lvl="1"/>
            <a:r>
              <a:rPr lang="ja-JP" altLang="en-US" sz="3000" smtClean="0"/>
              <a:t>セキュリティポリシをかいくぐって通信する</a:t>
            </a:r>
            <a:endParaRPr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endParaRPr kumimoji="1" lang="en-US" altLang="ja-JP" sz="3000" smtClean="0"/>
          </a:p>
          <a:p>
            <a:pPr lvl="1"/>
            <a:r>
              <a:rPr lang="ja-JP" altLang="en-US" sz="3000" smtClean="0"/>
              <a:t>科学忍法・</a:t>
            </a:r>
            <a:r>
              <a:rPr lang="en-US" altLang="ja-JP" sz="3000" smtClean="0"/>
              <a:t>ssh</a:t>
            </a:r>
            <a:r>
              <a:rPr lang="ja-JP" altLang="en-US" sz="3000" smtClean="0"/>
              <a:t>分身の術</a:t>
            </a:r>
            <a:endParaRPr lang="en-US" altLang="ja-JP" sz="3000" smtClean="0"/>
          </a:p>
        </p:txBody>
      </p:sp>
    </p:spTree>
    <p:extLst>
      <p:ext uri="{BB962C8B-B14F-4D97-AF65-F5344CB8AC3E}">
        <p14:creationId xmlns:p14="http://schemas.microsoft.com/office/powerpoint/2010/main" xmlns="" val="302998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0"/>
            <a:ext cx="9144000" cy="7360920"/>
          </a:xfrm>
          <a:prstGeom prst="rect">
            <a:avLst/>
          </a:prstGeom>
        </p:spPr>
      </p:pic>
      <p:sp>
        <p:nvSpPr>
          <p:cNvPr id="5" name="正方形/長方形 4"/>
          <p:cNvSpPr/>
          <p:nvPr/>
        </p:nvSpPr>
        <p:spPr>
          <a:xfrm>
            <a:off x="982133" y="4467684"/>
            <a:ext cx="7789334" cy="1065283"/>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kumimoji="1" lang="ja-JP" altLang="en-US" sz="2800">
                <a:solidFill>
                  <a:schemeClr val="bg1">
                    <a:lumMod val="85000"/>
                  </a:schemeClr>
                </a:solidFill>
                <a:latin typeface="メイリオ"/>
                <a:ea typeface="メイリオ"/>
                <a:cs typeface="メイリオ"/>
              </a:rPr>
              <a:t>フレア：</a:t>
            </a:r>
            <a:endParaRPr kumimoji="1" lang="en-US" altLang="ja-JP" sz="2800">
              <a:solidFill>
                <a:schemeClr val="bg1">
                  <a:lumMod val="85000"/>
                </a:schemeClr>
              </a:solidFill>
              <a:latin typeface="メイリオ"/>
              <a:ea typeface="メイリオ"/>
              <a:cs typeface="メイリオ"/>
            </a:endParaRPr>
          </a:p>
          <a:p>
            <a:r>
              <a:rPr kumimoji="1" lang="ja-JP" altLang="en-US" sz="2800">
                <a:solidFill>
                  <a:schemeClr val="bg1">
                    <a:lumMod val="85000"/>
                  </a:schemeClr>
                </a:solidFill>
                <a:latin typeface="メイリオ"/>
                <a:ea typeface="メイリオ"/>
                <a:cs typeface="メイリオ"/>
              </a:rPr>
              <a:t>赤外線誘導ミサイルへのアクティブ・デコイ</a:t>
            </a:r>
          </a:p>
        </p:txBody>
      </p:sp>
      <p:sp>
        <p:nvSpPr>
          <p:cNvPr id="6" name="正方形/長方形 5"/>
          <p:cNvSpPr/>
          <p:nvPr/>
        </p:nvSpPr>
        <p:spPr>
          <a:xfrm>
            <a:off x="5350933" y="111585"/>
            <a:ext cx="3793067" cy="421816"/>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lang="en-US" altLang="ja-JP" sz="1100">
                <a:solidFill>
                  <a:schemeClr val="bg1">
                    <a:lumMod val="85000"/>
                  </a:schemeClr>
                </a:solidFill>
                <a:latin typeface="メイリオ"/>
                <a:ea typeface="メイリオ"/>
                <a:cs typeface="メイリオ"/>
              </a:rPr>
              <a:t>Wikipedia "Lockheed C-130 Hercules" </a:t>
            </a:r>
            <a:r>
              <a:rPr lang="ja-JP" altLang="en-US" sz="1100">
                <a:solidFill>
                  <a:schemeClr val="bg1">
                    <a:lumMod val="85000"/>
                  </a:schemeClr>
                </a:solidFill>
                <a:latin typeface="メイリオ"/>
                <a:ea typeface="メイリオ"/>
                <a:cs typeface="メイリオ"/>
              </a:rPr>
              <a:t>より引用</a:t>
            </a:r>
            <a:endParaRPr kumimoji="1" lang="ja-JP" altLang="en-US" sz="1100">
              <a:solidFill>
                <a:schemeClr val="bg1">
                  <a:lumMod val="85000"/>
                </a:schemeClr>
              </a:solidFill>
              <a:latin typeface="メイリオ"/>
              <a:ea typeface="メイリオ"/>
              <a:cs typeface="メイリオ"/>
            </a:endParaRPr>
          </a:p>
        </p:txBody>
      </p:sp>
    </p:spTree>
    <p:extLst>
      <p:ext uri="{BB962C8B-B14F-4D97-AF65-F5344CB8AC3E}">
        <p14:creationId xmlns:p14="http://schemas.microsoft.com/office/powerpoint/2010/main" xmlns="" val="846265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733360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1754327"/>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smtClean="0">
              <a:ln>
                <a:solidFill>
                  <a:schemeClr val="bg1">
                    <a:lumMod val="50000"/>
                  </a:schemeClr>
                </a:solidFill>
              </a:ln>
              <a:latin typeface="Tahoma" panose="020B0604030504040204" pitchFamily="34" charset="0"/>
              <a:cs typeface="Tahoma" panose="020B0604030504040204" pitchFamily="34" charset="0"/>
            </a:endParaRP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ja-JP" altLang="en-US" sz="5400">
                <a:ln>
                  <a:solidFill>
                    <a:schemeClr val="bg1">
                      <a:lumMod val="50000"/>
                    </a:schemeClr>
                  </a:solidFill>
                </a:ln>
                <a:latin typeface="Tahoma" panose="020B0604030504040204" pitchFamily="34" charset="0"/>
                <a:cs typeface="Tahoma" panose="020B0604030504040204" pitchFamily="34" charset="0"/>
              </a:rPr>
              <a:t>つくりかた</a:t>
            </a:r>
            <a:r>
              <a:rPr lang="en-US" altLang="ja-JP" sz="5400">
                <a:ln>
                  <a:solidFill>
                    <a:schemeClr val="bg1">
                      <a:lumMod val="50000"/>
                    </a:schemeClr>
                  </a:solidFill>
                </a:ln>
                <a:latin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xmlns="" val="2078586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840825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317" y="149470"/>
            <a:ext cx="8454965" cy="1075482"/>
          </a:xfrm>
        </p:spPr>
        <p:txBody>
          <a:bodyPr>
            <a:normAutofit fontScale="90000"/>
          </a:bodyPr>
          <a:lstStyle/>
          <a:p>
            <a:r>
              <a:rPr kumimoji="1" lang="ja-JP" altLang="en-US" sz="2800" smtClean="0"/>
              <a:t>宣伝： </a:t>
            </a:r>
            <a:r>
              <a:rPr lang="ja-JP" altLang="en-US" sz="2800" smtClean="0"/>
              <a:t>三宅英明、大角祐介</a:t>
            </a:r>
            <a:r>
              <a:rPr kumimoji="1" lang="ja-JP" altLang="en-US" sz="2800" smtClean="0"/>
              <a:t>「新しい</a:t>
            </a:r>
            <a:r>
              <a:rPr kumimoji="1" lang="en-US" altLang="ja-JP" sz="2800" smtClean="0"/>
              <a:t>Linux</a:t>
            </a:r>
            <a:r>
              <a:rPr kumimoji="1" lang="ja-JP" altLang="en-US" sz="2800" smtClean="0"/>
              <a:t>の教科書」 </a:t>
            </a:r>
            <a:r>
              <a:rPr kumimoji="1" lang="en-US" altLang="ja-JP" sz="2800" smtClean="0"/>
              <a:t/>
            </a:r>
            <a:br>
              <a:rPr kumimoji="1" lang="en-US" altLang="ja-JP" sz="2800" smtClean="0"/>
            </a:br>
            <a:r>
              <a:rPr kumimoji="1" lang="en-US" altLang="ja-JP" sz="2800" smtClean="0"/>
              <a:t>            SB</a:t>
            </a:r>
            <a:r>
              <a:rPr kumimoji="1" lang="ja-JP" altLang="en-US" sz="2800" smtClean="0"/>
              <a:t>クリエイティブ</a:t>
            </a:r>
            <a:endParaRPr kumimoji="1" lang="ja-JP" altLang="en-US" sz="2800"/>
          </a:p>
        </p:txBody>
      </p:sp>
      <p:pic>
        <p:nvPicPr>
          <p:cNvPr id="4" name="図 3"/>
          <p:cNvPicPr>
            <a:picLocks noChangeAspect="1"/>
          </p:cNvPicPr>
          <p:nvPr/>
        </p:nvPicPr>
        <p:blipFill rotWithShape="1">
          <a:blip r:embed="rId2" cstate="print"/>
          <a:srcRect t="5343"/>
          <a:stretch/>
        </p:blipFill>
        <p:spPr>
          <a:xfrm>
            <a:off x="128317" y="1155940"/>
            <a:ext cx="9084694" cy="5807414"/>
          </a:xfrm>
          <a:prstGeom prst="rect">
            <a:avLst/>
          </a:prstGeom>
        </p:spPr>
      </p:pic>
    </p:spTree>
    <p:extLst>
      <p:ext uri="{BB962C8B-B14F-4D97-AF65-F5344CB8AC3E}">
        <p14:creationId xmlns:p14="http://schemas.microsoft.com/office/powerpoint/2010/main" xmlns="" val="2888440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2023532" y="1456573"/>
            <a:ext cx="4638526" cy="923330"/>
          </a:xfrm>
          <a:prstGeom prst="rect">
            <a:avLst/>
          </a:prstGeom>
          <a:noFill/>
        </p:spPr>
        <p:txBody>
          <a:bodyPr wrap="square" rtlCol="0">
            <a:spAutoFit/>
          </a:bodyPr>
          <a:lstStyle/>
          <a:p>
            <a:r>
              <a:rPr lang="en-US" altLang="ja-JP" sz="5400" smtClean="0">
                <a:ln>
                  <a:solidFill>
                    <a:schemeClr val="bg1">
                      <a:lumMod val="50000"/>
                    </a:schemeClr>
                  </a:solidFill>
                </a:ln>
                <a:latin typeface="Tahoma" panose="020B0604030504040204" pitchFamily="34" charset="0"/>
                <a:cs typeface="Tahoma" panose="020B0604030504040204" pitchFamily="34" charset="0"/>
              </a:rPr>
              <a:t>stealth scan</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71127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79687" y="1273441"/>
            <a:ext cx="4330536"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a:t>
            </a:r>
            <a:r>
              <a:rPr lang="en-US" altLang="ja-JP" sz="2800" smtClean="0">
                <a:latin typeface="Consolas"/>
                <a:cs typeface="Consolas"/>
              </a:rPr>
              <a:t>nmap -sT &lt;ipaddr&gt;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TCP connect() scan</a:t>
            </a:r>
            <a:endParaRPr kumimoji="1" lang="ja-JP" altLang="en-US">
              <a:latin typeface="メイリオ"/>
              <a:ea typeface="メイリオ"/>
              <a:cs typeface="メイリオ"/>
            </a:endParaRPr>
          </a:p>
        </p:txBody>
      </p:sp>
      <p:pic>
        <p:nvPicPr>
          <p:cNvPr id="3" name="図 2"/>
          <p:cNvPicPr>
            <a:picLocks noChangeAspect="1"/>
          </p:cNvPicPr>
          <p:nvPr/>
        </p:nvPicPr>
        <p:blipFill>
          <a:blip r:embed="rId3" cstate="print"/>
          <a:stretch>
            <a:fillRect/>
          </a:stretch>
        </p:blipFill>
        <p:spPr>
          <a:xfrm>
            <a:off x="6728384" y="3079531"/>
            <a:ext cx="1597425" cy="2462312"/>
          </a:xfrm>
          <a:prstGeom prst="rect">
            <a:avLst/>
          </a:prstGeom>
        </p:spPr>
      </p:pic>
      <p:pic>
        <p:nvPicPr>
          <p:cNvPr id="7" name="図 6"/>
          <p:cNvPicPr>
            <a:picLocks noChangeAspect="1"/>
          </p:cNvPicPr>
          <p:nvPr/>
        </p:nvPicPr>
        <p:blipFill>
          <a:blip r:embed="rId4" cstate="print"/>
          <a:stretch>
            <a:fillRect/>
          </a:stretch>
        </p:blipFill>
        <p:spPr>
          <a:xfrm flipH="1">
            <a:off x="231227" y="3668110"/>
            <a:ext cx="2101329" cy="1914835"/>
          </a:xfrm>
          <a:prstGeom prst="rect">
            <a:avLst/>
          </a:prstGeom>
        </p:spPr>
      </p:pic>
      <p:cxnSp>
        <p:nvCxnSpPr>
          <p:cNvPr id="10" name="直線矢印コネクタ 9"/>
          <p:cNvCxnSpPr/>
          <p:nvPr/>
        </p:nvCxnSpPr>
        <p:spPr>
          <a:xfrm>
            <a:off x="2585545" y="3111063"/>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548068" y="3995378"/>
            <a:ext cx="381663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059533" y="2516870"/>
            <a:ext cx="1124607"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a:t>
            </a:r>
            <a:endParaRPr kumimoji="1" lang="ja-JP" altLang="en-US" sz="2400"/>
          </a:p>
        </p:txBody>
      </p:sp>
      <p:sp>
        <p:nvSpPr>
          <p:cNvPr id="18" name="正方形/長方形 17"/>
          <p:cNvSpPr/>
          <p:nvPr/>
        </p:nvSpPr>
        <p:spPr>
          <a:xfrm>
            <a:off x="4456387" y="3407526"/>
            <a:ext cx="1718442"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 ACK</a:t>
            </a:r>
            <a:endParaRPr kumimoji="1" lang="ja-JP" altLang="en-US" sz="2400"/>
          </a:p>
        </p:txBody>
      </p:sp>
      <p:cxnSp>
        <p:nvCxnSpPr>
          <p:cNvPr id="20" name="直線矢印コネクタ 19"/>
          <p:cNvCxnSpPr/>
          <p:nvPr/>
        </p:nvCxnSpPr>
        <p:spPr>
          <a:xfrm>
            <a:off x="2548069" y="5876177"/>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022057" y="5281984"/>
            <a:ext cx="1124607" cy="524789"/>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RST</a:t>
            </a:r>
            <a:endParaRPr kumimoji="1" lang="ja-JP" altLang="en-US" sz="2400"/>
          </a:p>
        </p:txBody>
      </p:sp>
      <p:cxnSp>
        <p:nvCxnSpPr>
          <p:cNvPr id="22" name="直線矢印コネクタ 21"/>
          <p:cNvCxnSpPr/>
          <p:nvPr/>
        </p:nvCxnSpPr>
        <p:spPr>
          <a:xfrm>
            <a:off x="2585545" y="4913036"/>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3059533" y="4318843"/>
            <a:ext cx="1124607"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smtClean="0"/>
              <a:t>ACK</a:t>
            </a:r>
            <a:endParaRPr kumimoji="1" lang="ja-JP" altLang="en-US" sz="2400"/>
          </a:p>
        </p:txBody>
      </p:sp>
      <p:sp>
        <p:nvSpPr>
          <p:cNvPr id="15" name="テキスト ボックス 14"/>
          <p:cNvSpPr txBox="1"/>
          <p:nvPr/>
        </p:nvSpPr>
        <p:spPr>
          <a:xfrm>
            <a:off x="4688957" y="1229530"/>
            <a:ext cx="4295554" cy="954107"/>
          </a:xfrm>
          <a:prstGeom prst="rect">
            <a:avLst/>
          </a:prstGeom>
          <a:noFill/>
        </p:spPr>
        <p:txBody>
          <a:bodyPr wrap="square" rtlCol="0">
            <a:spAutoFit/>
          </a:bodyPr>
          <a:lstStyle/>
          <a:p>
            <a:r>
              <a:rPr lang="ja-JP" altLang="en-US" sz="2800" smtClean="0"/>
              <a:t>もしく</a:t>
            </a:r>
            <a:r>
              <a:rPr lang="ja-JP" altLang="en-US" sz="2800" smtClean="0"/>
              <a:t>は</a:t>
            </a:r>
            <a:r>
              <a:rPr lang="en-US" altLang="ja-JP" sz="2800" smtClean="0"/>
              <a:t>Web</a:t>
            </a:r>
            <a:r>
              <a:rPr lang="ja-JP" altLang="en-US" sz="2800" smtClean="0"/>
              <a:t>ブラウザなどで直接見てみる</a:t>
            </a:r>
            <a:endParaRPr kumimoji="1" lang="ja-JP" altLang="en-US" sz="2800"/>
          </a:p>
        </p:txBody>
      </p:sp>
    </p:spTree>
    <p:extLst>
      <p:ext uri="{BB962C8B-B14F-4D97-AF65-F5344CB8AC3E}">
        <p14:creationId xmlns:p14="http://schemas.microsoft.com/office/powerpoint/2010/main" xmlns="" val="1440364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79687" y="1273441"/>
            <a:ext cx="4076699"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a:t>
            </a:r>
            <a:r>
              <a:rPr lang="en-US" altLang="ja-JP" sz="2800" smtClean="0">
                <a:latin typeface="Consolas"/>
                <a:cs typeface="Consolas"/>
              </a:rPr>
              <a:t>nmap -sS &lt;ipaddr&gt;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SYN scan (stealth scan)</a:t>
            </a:r>
            <a:endParaRPr kumimoji="1" lang="ja-JP" altLang="en-US">
              <a:latin typeface="メイリオ"/>
              <a:ea typeface="メイリオ"/>
              <a:cs typeface="メイリオ"/>
            </a:endParaRPr>
          </a:p>
        </p:txBody>
      </p:sp>
      <p:sp>
        <p:nvSpPr>
          <p:cNvPr id="4" name="正方形/長方形 3"/>
          <p:cNvSpPr/>
          <p:nvPr/>
        </p:nvSpPr>
        <p:spPr>
          <a:xfrm>
            <a:off x="5404163" y="1273441"/>
            <a:ext cx="330944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a:t>
            </a:r>
            <a:r>
              <a:rPr lang="en-US" altLang="ja-JP" sz="2800" smtClean="0">
                <a:latin typeface="Consolas"/>
                <a:cs typeface="Consolas"/>
              </a:rPr>
              <a:t>nmap &lt;ipaddr&gt;</a:t>
            </a:r>
            <a:endParaRPr lang="en-US" altLang="ja-JP" sz="2800">
              <a:latin typeface="Consolas"/>
              <a:cs typeface="Consolas"/>
            </a:endParaRPr>
          </a:p>
        </p:txBody>
      </p:sp>
      <p:sp>
        <p:nvSpPr>
          <p:cNvPr id="2" name="テキスト ボックス 1"/>
          <p:cNvSpPr txBox="1"/>
          <p:nvPr/>
        </p:nvSpPr>
        <p:spPr>
          <a:xfrm>
            <a:off x="4572000" y="1548506"/>
            <a:ext cx="956442" cy="523220"/>
          </a:xfrm>
          <a:prstGeom prst="rect">
            <a:avLst/>
          </a:prstGeom>
          <a:noFill/>
        </p:spPr>
        <p:txBody>
          <a:bodyPr wrap="square" rtlCol="0">
            <a:spAutoFit/>
          </a:bodyPr>
          <a:lstStyle/>
          <a:p>
            <a:r>
              <a:rPr kumimoji="1" lang="en-US" altLang="ja-JP" sz="2800" smtClean="0"/>
              <a:t>OR</a:t>
            </a:r>
            <a:endParaRPr kumimoji="1" lang="ja-JP" altLang="en-US" sz="2800"/>
          </a:p>
        </p:txBody>
      </p:sp>
      <p:pic>
        <p:nvPicPr>
          <p:cNvPr id="3" name="図 2"/>
          <p:cNvPicPr>
            <a:picLocks noChangeAspect="1"/>
          </p:cNvPicPr>
          <p:nvPr/>
        </p:nvPicPr>
        <p:blipFill>
          <a:blip r:embed="rId3" cstate="print"/>
          <a:stretch>
            <a:fillRect/>
          </a:stretch>
        </p:blipFill>
        <p:spPr>
          <a:xfrm>
            <a:off x="6728384" y="3079531"/>
            <a:ext cx="1597425" cy="2462312"/>
          </a:xfrm>
          <a:prstGeom prst="rect">
            <a:avLst/>
          </a:prstGeom>
        </p:spPr>
      </p:pic>
      <p:pic>
        <p:nvPicPr>
          <p:cNvPr id="7" name="図 6"/>
          <p:cNvPicPr>
            <a:picLocks noChangeAspect="1"/>
          </p:cNvPicPr>
          <p:nvPr/>
        </p:nvPicPr>
        <p:blipFill>
          <a:blip r:embed="rId4" cstate="print"/>
          <a:stretch>
            <a:fillRect/>
          </a:stretch>
        </p:blipFill>
        <p:spPr>
          <a:xfrm flipH="1">
            <a:off x="231227" y="3668110"/>
            <a:ext cx="2101329" cy="1914835"/>
          </a:xfrm>
          <a:prstGeom prst="rect">
            <a:avLst/>
          </a:prstGeom>
        </p:spPr>
      </p:pic>
      <p:cxnSp>
        <p:nvCxnSpPr>
          <p:cNvPr id="10" name="直線矢印コネクタ 9"/>
          <p:cNvCxnSpPr/>
          <p:nvPr/>
        </p:nvCxnSpPr>
        <p:spPr>
          <a:xfrm>
            <a:off x="2585545" y="3510456"/>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548068" y="4394771"/>
            <a:ext cx="381663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059533" y="2916263"/>
            <a:ext cx="1124607"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a:t>
            </a:r>
            <a:endParaRPr kumimoji="1" lang="ja-JP" altLang="en-US" sz="2400"/>
          </a:p>
        </p:txBody>
      </p:sp>
      <p:sp>
        <p:nvSpPr>
          <p:cNvPr id="18" name="正方形/長方形 17"/>
          <p:cNvSpPr/>
          <p:nvPr/>
        </p:nvSpPr>
        <p:spPr>
          <a:xfrm>
            <a:off x="4456387" y="3806919"/>
            <a:ext cx="1718442" cy="524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SYN, ACK</a:t>
            </a:r>
            <a:endParaRPr kumimoji="1" lang="ja-JP" altLang="en-US" sz="2400"/>
          </a:p>
        </p:txBody>
      </p:sp>
      <p:cxnSp>
        <p:nvCxnSpPr>
          <p:cNvPr id="20" name="直線矢印コネクタ 19"/>
          <p:cNvCxnSpPr/>
          <p:nvPr/>
        </p:nvCxnSpPr>
        <p:spPr>
          <a:xfrm>
            <a:off x="2548069" y="5361173"/>
            <a:ext cx="3816635"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3022057" y="4766980"/>
            <a:ext cx="1124607" cy="524789"/>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smtClean="0"/>
              <a:t>RST</a:t>
            </a:r>
            <a:endParaRPr kumimoji="1" lang="ja-JP" altLang="en-US" sz="2400"/>
          </a:p>
        </p:txBody>
      </p:sp>
    </p:spTree>
    <p:extLst>
      <p:ext uri="{BB962C8B-B14F-4D97-AF65-F5344CB8AC3E}">
        <p14:creationId xmlns:p14="http://schemas.microsoft.com/office/powerpoint/2010/main" xmlns="" val="868401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6960"/>
            <a:ext cx="7886700" cy="1325563"/>
          </a:xfrm>
        </p:spPr>
        <p:txBody>
          <a:bodyPr/>
          <a:lstStyle/>
          <a:p>
            <a:r>
              <a:rPr kumimoji="1" lang="en-US" altLang="ja-JP" smtClean="0"/>
              <a:t>SYN</a:t>
            </a:r>
            <a:r>
              <a:rPr kumimoji="1" lang="ja-JP" altLang="en-US" smtClean="0"/>
              <a:t>スキャンは、</a:t>
            </a:r>
            <a:r>
              <a:rPr kumimoji="1" lang="en-US" altLang="ja-JP" smtClean="0"/>
              <a:t/>
            </a:r>
            <a:br>
              <a:rPr kumimoji="1" lang="en-US" altLang="ja-JP" smtClean="0"/>
            </a:br>
            <a:r>
              <a:rPr kumimoji="1" lang="ja-JP" altLang="en-US" smtClean="0"/>
              <a:t>何を「隠して」いるのか</a:t>
            </a:r>
            <a:endParaRPr kumimoji="1" lang="ja-JP" altLang="en-US"/>
          </a:p>
        </p:txBody>
      </p:sp>
      <p:sp>
        <p:nvSpPr>
          <p:cNvPr id="3" name="コンテンツ プレースホルダー 2"/>
          <p:cNvSpPr>
            <a:spLocks noGrp="1"/>
          </p:cNvSpPr>
          <p:nvPr>
            <p:ph idx="1"/>
          </p:nvPr>
        </p:nvSpPr>
        <p:spPr>
          <a:xfrm>
            <a:off x="628650" y="1933903"/>
            <a:ext cx="7886700" cy="4078014"/>
          </a:xfrm>
        </p:spPr>
        <p:txBody>
          <a:bodyPr>
            <a:normAutofit/>
          </a:bodyPr>
          <a:lstStyle/>
          <a:p>
            <a:r>
              <a:rPr lang="ja-JP" altLang="en-US"/>
              <a:t>通常</a:t>
            </a:r>
            <a:r>
              <a:rPr lang="ja-JP" altLang="en-US" smtClean="0"/>
              <a:t>の手順</a:t>
            </a:r>
            <a:r>
              <a:rPr lang="en-US" altLang="ja-JP" smtClean="0"/>
              <a:t>(3WAY</a:t>
            </a:r>
            <a:r>
              <a:rPr lang="ja-JP" altLang="en-US" smtClean="0"/>
              <a:t>ハンドシェイク</a:t>
            </a:r>
            <a:r>
              <a:rPr lang="en-US" altLang="ja-JP" smtClean="0"/>
              <a:t>)</a:t>
            </a:r>
            <a:r>
              <a:rPr lang="ja-JP" altLang="en-US" smtClean="0"/>
              <a:t>を介さないで、</a:t>
            </a:r>
            <a:endParaRPr lang="en-US" altLang="ja-JP" smtClean="0"/>
          </a:p>
          <a:p>
            <a:pPr lvl="1"/>
            <a:r>
              <a:rPr lang="ja-JP" altLang="en-US" b="1" smtClean="0">
                <a:solidFill>
                  <a:srgbClr val="FF0000"/>
                </a:solidFill>
              </a:rPr>
              <a:t>ログに</a:t>
            </a:r>
            <a:r>
              <a:rPr lang="ja-JP" altLang="en-US" b="1">
                <a:solidFill>
                  <a:srgbClr val="FF0000"/>
                </a:solidFill>
              </a:rPr>
              <a:t>残</a:t>
            </a:r>
            <a:r>
              <a:rPr lang="ja-JP" altLang="en-US" b="1" smtClean="0">
                <a:solidFill>
                  <a:srgbClr val="FF0000"/>
                </a:solidFill>
              </a:rPr>
              <a:t>るのを隠す</a:t>
            </a:r>
            <a:endParaRPr lang="en-US" altLang="ja-JP" b="1" smtClean="0">
              <a:solidFill>
                <a:srgbClr val="FF0000"/>
              </a:solidFill>
            </a:endParaRPr>
          </a:p>
          <a:p>
            <a:pPr lvl="1"/>
            <a:r>
              <a:rPr lang="ja-JP" altLang="en-US" smtClean="0"/>
              <a:t>「プロトコル通りに動いてい</a:t>
            </a:r>
            <a:r>
              <a:rPr lang="ja-JP" altLang="en-US"/>
              <a:t>る</a:t>
            </a:r>
            <a:r>
              <a:rPr lang="ja-JP" altLang="en-US" smtClean="0"/>
              <a:t>」ことを前提とし</a:t>
            </a:r>
            <a:r>
              <a:rPr lang="ja-JP" altLang="en-US"/>
              <a:t>た</a:t>
            </a:r>
            <a:r>
              <a:rPr lang="ja-JP" altLang="en-US" smtClean="0"/>
              <a:t>検知から攻撃を隠す</a:t>
            </a:r>
            <a:endParaRPr lang="en-US" altLang="ja-JP" smtClean="0"/>
          </a:p>
          <a:p>
            <a:r>
              <a:rPr lang="ja-JP" altLang="en-US" smtClean="0"/>
              <a:t>行為自体を隠しているわけではない</a:t>
            </a:r>
            <a:endParaRPr lang="en-US" altLang="ja-JP" smtClean="0"/>
          </a:p>
        </p:txBody>
      </p:sp>
    </p:spTree>
    <p:extLst>
      <p:ext uri="{BB962C8B-B14F-4D97-AF65-F5344CB8AC3E}">
        <p14:creationId xmlns:p14="http://schemas.microsoft.com/office/powerpoint/2010/main" xmlns="" val="4009739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66515"/>
          </a:xfrm>
        </p:spPr>
        <p:txBody>
          <a:bodyPr>
            <a:normAutofit fontScale="90000"/>
          </a:bodyPr>
          <a:lstStyle/>
          <a:p>
            <a:r>
              <a:rPr kumimoji="1" lang="ja-JP" altLang="en-US" smtClean="0"/>
              <a:t>おまけ</a:t>
            </a:r>
            <a:r>
              <a:rPr kumimoji="1" lang="en-US" altLang="ja-JP" smtClean="0"/>
              <a:t>: </a:t>
            </a:r>
            <a:r>
              <a:rPr kumimoji="1" lang="en-US" altLang="ja-JP" smtClean="0"/>
              <a:t>nmap</a:t>
            </a:r>
            <a:r>
              <a:rPr kumimoji="1" lang="ja-JP" altLang="en-US" smtClean="0"/>
              <a:t>のオプション指定</a:t>
            </a:r>
            <a:endParaRPr kumimoji="1" lang="ja-JP" altLang="en-US"/>
          </a:p>
        </p:txBody>
      </p:sp>
      <p:sp>
        <p:nvSpPr>
          <p:cNvPr id="3" name="コンテンツ プレースホルダー 2"/>
          <p:cNvSpPr>
            <a:spLocks noGrp="1"/>
          </p:cNvSpPr>
          <p:nvPr>
            <p:ph idx="1"/>
          </p:nvPr>
        </p:nvSpPr>
        <p:spPr>
          <a:xfrm>
            <a:off x="628649" y="1573377"/>
            <a:ext cx="8105447" cy="4351338"/>
          </a:xfrm>
        </p:spPr>
        <p:txBody>
          <a:bodyPr/>
          <a:lstStyle/>
          <a:p>
            <a:pPr>
              <a:lnSpc>
                <a:spcPct val="100000"/>
              </a:lnSpc>
            </a:pPr>
            <a:r>
              <a:rPr kumimoji="1" lang="ja-JP" altLang="en-US" smtClean="0"/>
              <a:t>一般的な</a:t>
            </a:r>
            <a:r>
              <a:rPr lang="en-US" altLang="ja-JP" smtClean="0"/>
              <a:t>UNIX/Linux</a:t>
            </a:r>
            <a:r>
              <a:rPr lang="ja-JP" altLang="en-US" smtClean="0"/>
              <a:t>のコマンドとチョット異なる</a:t>
            </a:r>
            <a:r>
              <a:rPr lang="ja-JP" altLang="en-US" smtClean="0"/>
              <a:t>。</a:t>
            </a:r>
            <a:endParaRPr kumimoji="1" lang="en-US" altLang="ja-JP" smtClean="0"/>
          </a:p>
          <a:p>
            <a:pPr lvl="1">
              <a:lnSpc>
                <a:spcPct val="100000"/>
              </a:lnSpc>
            </a:pPr>
            <a:r>
              <a:rPr lang="en-US" altLang="ja-JP" smtClean="0"/>
              <a:t>1</a:t>
            </a:r>
            <a:r>
              <a:rPr lang="ja-JP" altLang="en-US" smtClean="0"/>
              <a:t>文字オプション</a:t>
            </a:r>
            <a:r>
              <a:rPr lang="en-US" altLang="ja-JP" smtClean="0"/>
              <a:t>or</a:t>
            </a:r>
            <a:r>
              <a:rPr lang="ja-JP" altLang="en-US" smtClean="0"/>
              <a:t>ロングオプションは、普通の</a:t>
            </a:r>
            <a:r>
              <a:rPr lang="en-US" altLang="ja-JP" smtClean="0"/>
              <a:t>UNIX/Linux</a:t>
            </a:r>
            <a:r>
              <a:rPr lang="ja-JP" altLang="en-US" smtClean="0"/>
              <a:t>コマンドぽく。</a:t>
            </a:r>
            <a:endParaRPr lang="en-US" altLang="ja-JP" smtClean="0"/>
          </a:p>
          <a:p>
            <a:pPr lvl="1">
              <a:lnSpc>
                <a:spcPct val="100000"/>
              </a:lnSpc>
            </a:pPr>
            <a:r>
              <a:rPr lang="en-US" altLang="ja-JP" b="1" smtClean="0">
                <a:solidFill>
                  <a:srgbClr val="FF0000"/>
                </a:solidFill>
              </a:rPr>
              <a:t>2</a:t>
            </a:r>
            <a:r>
              <a:rPr lang="ja-JP" altLang="en-US" b="1">
                <a:solidFill>
                  <a:srgbClr val="FF0000"/>
                </a:solidFill>
              </a:rPr>
              <a:t>文字</a:t>
            </a:r>
            <a:r>
              <a:rPr lang="ja-JP" altLang="en-US" b="1" smtClean="0">
                <a:solidFill>
                  <a:srgbClr val="FF0000"/>
                </a:solidFill>
              </a:rPr>
              <a:t>のオプション</a:t>
            </a:r>
            <a:r>
              <a:rPr lang="ja-JP" altLang="en-US" smtClean="0"/>
              <a:t>は、「</a:t>
            </a:r>
            <a:r>
              <a:rPr lang="en-US" altLang="ja-JP" smtClean="0"/>
              <a:t>1</a:t>
            </a:r>
            <a:r>
              <a:rPr lang="ja-JP" altLang="en-US" smtClean="0"/>
              <a:t>文字目が機能種別、</a:t>
            </a:r>
            <a:r>
              <a:rPr lang="en-US" altLang="ja-JP" smtClean="0"/>
              <a:t>2</a:t>
            </a:r>
            <a:r>
              <a:rPr lang="ja-JP" altLang="en-US" smtClean="0"/>
              <a:t>文字目がその指定値」</a:t>
            </a:r>
            <a:endParaRPr lang="en-US" altLang="ja-JP" smtClean="0"/>
          </a:p>
        </p:txBody>
      </p:sp>
    </p:spTree>
    <p:extLst>
      <p:ext uri="{BB962C8B-B14F-4D97-AF65-F5344CB8AC3E}">
        <p14:creationId xmlns:p14="http://schemas.microsoft.com/office/powerpoint/2010/main" xmlns="" val="592033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sign-default">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1221</TotalTime>
  <Words>2529</Words>
  <Application>Microsoft Office PowerPoint</Application>
  <PresentationFormat>画面に合わせる (4:3)</PresentationFormat>
  <Paragraphs>318</Paragraphs>
  <Slides>44</Slides>
  <Notes>13</Notes>
  <HiddenSlides>0</HiddenSlides>
  <MMClips>0</MMClips>
  <ScaleCrop>false</ScaleCrop>
  <HeadingPairs>
    <vt:vector size="4" baseType="variant">
      <vt:variant>
        <vt:lpstr>テーマ</vt:lpstr>
      </vt:variant>
      <vt:variant>
        <vt:i4>1</vt:i4>
      </vt:variant>
      <vt:variant>
        <vt:lpstr>スライド タイトル</vt:lpstr>
      </vt:variant>
      <vt:variant>
        <vt:i4>44</vt:i4>
      </vt:variant>
    </vt:vector>
  </HeadingPairs>
  <TitlesOfParts>
    <vt:vector size="45" baseType="lpstr">
      <vt:lpstr>Office テーマ</vt:lpstr>
      <vt:lpstr>スライド 1</vt:lpstr>
      <vt:lpstr>スライド 2</vt:lpstr>
      <vt:lpstr>Agenda.</vt:lpstr>
      <vt:lpstr>Agenda.</vt:lpstr>
      <vt:lpstr>スライド 5</vt:lpstr>
      <vt:lpstr>TCP connect() scan</vt:lpstr>
      <vt:lpstr>SYN scan (stealth scan)</vt:lpstr>
      <vt:lpstr>SYNスキャンは、 何を「隠して」いるのか</vt:lpstr>
      <vt:lpstr>おまけ: nmapのオプション指定</vt:lpstr>
      <vt:lpstr>スライド 10</vt:lpstr>
      <vt:lpstr>スライド 11</vt:lpstr>
      <vt:lpstr>Too Slow</vt:lpstr>
      <vt:lpstr>スライド 13</vt:lpstr>
      <vt:lpstr>nmapの-Tオプション （タイミングテンプレート）</vt:lpstr>
      <vt:lpstr>nmap -T0 がどれだけ遅いか?</vt:lpstr>
      <vt:lpstr>スライド 16</vt:lpstr>
      <vt:lpstr>よくある上位10ポートのみスキャン</vt:lpstr>
      <vt:lpstr>スライド 18</vt:lpstr>
      <vt:lpstr>スライド 19</vt:lpstr>
      <vt:lpstr>スライド 20</vt:lpstr>
      <vt:lpstr>Situation.</vt:lpstr>
      <vt:lpstr>Situation.</vt:lpstr>
      <vt:lpstr>スライド 23</vt:lpstr>
      <vt:lpstr>スライド 24</vt:lpstr>
      <vt:lpstr>nping (Nmap付属)</vt:lpstr>
      <vt:lpstr>スライド 26</vt:lpstr>
      <vt:lpstr>もうちょっと高いレイヤで隠す</vt:lpstr>
      <vt:lpstr>(中途半端だけど)何が言いたかったか</vt:lpstr>
      <vt:lpstr>スライド 29</vt:lpstr>
      <vt:lpstr>スライド 30</vt:lpstr>
      <vt:lpstr>sshd shouldn't use 22/tcp?</vt:lpstr>
      <vt:lpstr>sshd shouldn't use 22/tcp?</vt:lpstr>
      <vt:lpstr>sshd shouldn't use 22/tcp?</vt:lpstr>
      <vt:lpstr>スライド 34</vt:lpstr>
      <vt:lpstr>スライド 35</vt:lpstr>
      <vt:lpstr>スライド 36</vt:lpstr>
      <vt:lpstr>スライド 37</vt:lpstr>
      <vt:lpstr>スライド 38</vt:lpstr>
      <vt:lpstr>Decoy (囮)</vt:lpstr>
      <vt:lpstr>スライド 40</vt:lpstr>
      <vt:lpstr>スライド 41</vt:lpstr>
      <vt:lpstr>スライド 42</vt:lpstr>
      <vt:lpstr>スライド 43</vt:lpstr>
      <vt:lpstr>宣伝： 三宅英明、大角祐介「新しいLinuxの教科書」              SBクリエイティブ</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ozuma</cp:lastModifiedBy>
  <cp:revision>295</cp:revision>
  <dcterms:created xsi:type="dcterms:W3CDTF">2015-08-14T06:14:51Z</dcterms:created>
  <dcterms:modified xsi:type="dcterms:W3CDTF">2015-08-23T13:49:00Z</dcterms:modified>
</cp:coreProperties>
</file>