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notesMasterIdLst>
    <p:notesMasterId r:id="rId46"/>
  </p:notesMasterIdLst>
  <p:sldIdLst>
    <p:sldId id="257" r:id="rId2"/>
    <p:sldId id="261" r:id="rId3"/>
    <p:sldId id="262" r:id="rId4"/>
    <p:sldId id="311" r:id="rId5"/>
    <p:sldId id="270" r:id="rId6"/>
    <p:sldId id="314" r:id="rId7"/>
    <p:sldId id="315" r:id="rId8"/>
    <p:sldId id="309" r:id="rId9"/>
    <p:sldId id="312" r:id="rId10"/>
    <p:sldId id="313" r:id="rId11"/>
    <p:sldId id="290" r:id="rId12"/>
    <p:sldId id="267" r:id="rId13"/>
    <p:sldId id="265" r:id="rId14"/>
    <p:sldId id="266" r:id="rId15"/>
    <p:sldId id="264" r:id="rId16"/>
    <p:sldId id="284" r:id="rId17"/>
    <p:sldId id="285" r:id="rId18"/>
    <p:sldId id="307" r:id="rId19"/>
    <p:sldId id="308" r:id="rId20"/>
    <p:sldId id="297" r:id="rId21"/>
    <p:sldId id="298" r:id="rId22"/>
    <p:sldId id="299" r:id="rId23"/>
    <p:sldId id="300" r:id="rId24"/>
    <p:sldId id="301" r:id="rId25"/>
    <p:sldId id="302" r:id="rId26"/>
    <p:sldId id="303" r:id="rId27"/>
    <p:sldId id="305" r:id="rId28"/>
    <p:sldId id="306" r:id="rId29"/>
    <p:sldId id="316" r:id="rId30"/>
    <p:sldId id="274" r:id="rId31"/>
    <p:sldId id="275" r:id="rId32"/>
    <p:sldId id="276" r:id="rId33"/>
    <p:sldId id="277" r:id="rId34"/>
    <p:sldId id="278" r:id="rId35"/>
    <p:sldId id="279" r:id="rId36"/>
    <p:sldId id="295" r:id="rId37"/>
    <p:sldId id="296" r:id="rId38"/>
    <p:sldId id="281" r:id="rId39"/>
    <p:sldId id="292" r:id="rId40"/>
    <p:sldId id="291" r:id="rId41"/>
    <p:sldId id="293" r:id="rId42"/>
    <p:sldId id="294" r:id="rId43"/>
    <p:sldId id="280" r:id="rId44"/>
    <p:sldId id="283" r:id="rId45"/>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00"/>
    <a:srgbClr val="CAE8AA"/>
    <a:srgbClr val="FFF7E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7449" autoAdjust="0"/>
  </p:normalViewPr>
  <p:slideViewPr>
    <p:cSldViewPr snapToGrid="0">
      <p:cViewPr varScale="1">
        <p:scale>
          <a:sx n="73" d="100"/>
          <a:sy n="73" d="100"/>
        </p:scale>
        <p:origin x="1742" y="5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27E3AE5-EB08-419F-97DD-14530EE7F784}" type="datetimeFigureOut">
              <a:rPr kumimoji="1" lang="ja-JP" altLang="en-US" smtClean="0"/>
              <a:pPr/>
              <a:t>2015/8/23</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9CD991-4847-4EC6-8E3A-1C6DA9348A2B}" type="slidenum">
              <a:rPr kumimoji="1" lang="ja-JP" altLang="en-US" smtClean="0"/>
              <a:pPr/>
              <a:t>‹#›</a:t>
            </a:fld>
            <a:endParaRPr kumimoji="1" lang="ja-JP" altLang="en-US"/>
          </a:p>
        </p:txBody>
      </p:sp>
    </p:spTree>
    <p:extLst>
      <p:ext uri="{BB962C8B-B14F-4D97-AF65-F5344CB8AC3E}">
        <p14:creationId xmlns:p14="http://schemas.microsoft.com/office/powerpoint/2010/main" val="1216048216"/>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143000" y="685800"/>
            <a:ext cx="4572000" cy="3429000"/>
          </a:xfrm>
        </p:spPr>
      </p:sp>
      <p:sp>
        <p:nvSpPr>
          <p:cNvPr id="3" name="ノート プレースホルダー 2"/>
          <p:cNvSpPr>
            <a:spLocks noGrp="1"/>
          </p:cNvSpPr>
          <p:nvPr>
            <p:ph type="body" idx="1"/>
          </p:nvPr>
        </p:nvSpPr>
        <p:spPr/>
        <p:txBody>
          <a:bodyPr/>
          <a:lstStyle/>
          <a:p>
            <a:r>
              <a:rPr kumimoji="1" lang="ja-JP" altLang="en-US"/>
              <a:t>すみだセキュリティ勉強会を主催しています、</a:t>
            </a:r>
            <a:r>
              <a:rPr kumimoji="1" lang="en-US" altLang="ja-JP"/>
              <a:t>ozuma5119</a:t>
            </a:r>
            <a:r>
              <a:rPr kumimoji="1" lang="ja-JP" altLang="en-US"/>
              <a:t>と申します。</a:t>
            </a:r>
            <a:endParaRPr kumimoji="1" lang="en-US" altLang="ja-JP"/>
          </a:p>
          <a:p>
            <a:r>
              <a:rPr kumimoji="1" lang="ja-JP" altLang="en-US"/>
              <a:t>ふだんは、比較的固めの会社でセキュリティエンジニアをして</a:t>
            </a:r>
            <a:r>
              <a:rPr kumimoji="1" lang="ja-JP" altLang="en-US" smtClean="0"/>
              <a:t>います。ブログはこちら。</a:t>
            </a:r>
            <a:endParaRPr kumimoji="1" lang="en-US" altLang="ja-JP" smtClean="0"/>
          </a:p>
          <a:p>
            <a:endParaRPr kumimoji="1" lang="en-US" altLang="ja-JP" smtClean="0"/>
          </a:p>
          <a:p>
            <a:r>
              <a:rPr kumimoji="1" lang="ja-JP" altLang="en-US" smtClean="0"/>
              <a:t>科学写真家というのは、「理科の教科書に載ってるような写真」を撮る人たちです。こちらは副業ということで、小学生向けの教材の写真とか撮って、ときどき本に載ったりします。</a:t>
            </a:r>
            <a:endParaRPr kumimoji="1" lang="ja-JP" altLang="en-US"/>
          </a:p>
        </p:txBody>
      </p:sp>
      <p:sp>
        <p:nvSpPr>
          <p:cNvPr id="4" name="スライド番号プレースホルダー 3"/>
          <p:cNvSpPr>
            <a:spLocks noGrp="1"/>
          </p:cNvSpPr>
          <p:nvPr>
            <p:ph type="sldNum" sz="quarter" idx="10"/>
          </p:nvPr>
        </p:nvSpPr>
        <p:spPr/>
        <p:txBody>
          <a:bodyPr/>
          <a:lstStyle/>
          <a:p>
            <a:fld id="{B197F851-B882-6240-B8F6-3EE088D150D5}" type="slidenum">
              <a:rPr kumimoji="1" lang="ja-JP" altLang="en-US" smtClean="0"/>
              <a:pPr/>
              <a:t>2</a:t>
            </a:fld>
            <a:endParaRPr kumimoji="1" lang="ja-JP" altLang="en-US"/>
          </a:p>
        </p:txBody>
      </p:sp>
    </p:spTree>
    <p:extLst>
      <p:ext uri="{BB962C8B-B14F-4D97-AF65-F5344CB8AC3E}">
        <p14:creationId xmlns:p14="http://schemas.microsoft.com/office/powerpoint/2010/main" val="649857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mtClean="0"/>
              <a:t>通常、</a:t>
            </a:r>
            <a:r>
              <a:rPr kumimoji="1" lang="en-US" altLang="ja-JP" smtClean="0"/>
              <a:t>ICMP</a:t>
            </a:r>
            <a:r>
              <a:rPr kumimoji="1" lang="ja-JP" altLang="en-US" smtClean="0"/>
              <a:t>の</a:t>
            </a:r>
            <a:r>
              <a:rPr kumimoji="1" lang="en-US" altLang="ja-JP" smtClean="0"/>
              <a:t>echo</a:t>
            </a:r>
            <a:r>
              <a:rPr kumimoji="1" lang="ja-JP" altLang="en-US" smtClean="0"/>
              <a:t>リクエストは、リプライが変えるかどうかだけが重要です。そのためペイロードには誰も注意を払いません。そのためか</a:t>
            </a:r>
            <a:r>
              <a:rPr kumimoji="1" lang="en-US" altLang="ja-JP" smtClean="0"/>
              <a:t>(?)</a:t>
            </a:r>
            <a:r>
              <a:rPr kumimoji="1" lang="ja-JP" altLang="en-US" smtClean="0"/>
              <a:t>、</a:t>
            </a:r>
            <a:r>
              <a:rPr kumimoji="1" lang="en-US" altLang="ja-JP" smtClean="0"/>
              <a:t>Windows</a:t>
            </a:r>
            <a:r>
              <a:rPr kumimoji="1" lang="ja-JP" altLang="en-US" smtClean="0"/>
              <a:t>の</a:t>
            </a:r>
            <a:r>
              <a:rPr kumimoji="1" lang="en-US" altLang="ja-JP" smtClean="0"/>
              <a:t>ping</a:t>
            </a:r>
            <a:r>
              <a:rPr kumimoji="1" lang="ja-JP" altLang="en-US" smtClean="0"/>
              <a:t>コマンドではこのように</a:t>
            </a:r>
            <a:r>
              <a:rPr kumimoji="1" lang="en-US" altLang="ja-JP" smtClean="0"/>
              <a:t>[abcdefg...]</a:t>
            </a:r>
            <a:r>
              <a:rPr kumimoji="1" lang="ja-JP" altLang="en-US" smtClean="0"/>
              <a:t>というテキトーなペイロードが埋め込まれています。（なぜ</a:t>
            </a:r>
            <a:r>
              <a:rPr kumimoji="1" lang="en-US" altLang="ja-JP" smtClean="0"/>
              <a:t>xyz</a:t>
            </a:r>
            <a:r>
              <a:rPr kumimoji="1" lang="ja-JP" altLang="en-US" smtClean="0"/>
              <a:t>が抜けているのかが謎なんですけど</a:t>
            </a:r>
            <a:r>
              <a:rPr kumimoji="1" lang="en-US" altLang="ja-JP" smtClean="0"/>
              <a:t>……</a:t>
            </a:r>
            <a:r>
              <a:rPr kumimoji="1" lang="ja-JP" altLang="en-US" smtClean="0"/>
              <a:t>知ってる人います</a:t>
            </a:r>
            <a:r>
              <a:rPr kumimoji="1" lang="en-US" altLang="ja-JP" smtClean="0"/>
              <a:t>?)</a:t>
            </a:r>
          </a:p>
          <a:p>
            <a:r>
              <a:rPr kumimoji="1" lang="ja-JP" altLang="en-US" smtClean="0"/>
              <a:t>ちなみに</a:t>
            </a:r>
            <a:r>
              <a:rPr kumimoji="1" lang="en-US" altLang="ja-JP" smtClean="0"/>
              <a:t>Linux</a:t>
            </a:r>
            <a:r>
              <a:rPr kumimoji="1" lang="ja-JP" altLang="en-US" smtClean="0"/>
              <a:t>の</a:t>
            </a:r>
            <a:r>
              <a:rPr kumimoji="1" lang="en-US" altLang="ja-JP" smtClean="0"/>
              <a:t>ping</a:t>
            </a:r>
            <a:r>
              <a:rPr kumimoji="1" lang="ja-JP" altLang="en-US" smtClean="0"/>
              <a:t>コマンドは、また全然別のテキトーなペイロードが埋めこれます</a:t>
            </a:r>
            <a:endParaRPr kumimoji="1" lang="ja-JP" altLang="en-US"/>
          </a:p>
        </p:txBody>
      </p:sp>
      <p:sp>
        <p:nvSpPr>
          <p:cNvPr id="4" name="スライド番号プレースホルダー 3"/>
          <p:cNvSpPr>
            <a:spLocks noGrp="1"/>
          </p:cNvSpPr>
          <p:nvPr>
            <p:ph type="sldNum" sz="quarter" idx="10"/>
          </p:nvPr>
        </p:nvSpPr>
        <p:spPr/>
        <p:txBody>
          <a:bodyPr/>
          <a:lstStyle/>
          <a:p>
            <a:fld id="{DB9CD991-4847-4EC6-8E3A-1C6DA9348A2B}" type="slidenum">
              <a:rPr kumimoji="1" lang="ja-JP" altLang="en-US" smtClean="0"/>
              <a:pPr/>
              <a:t>24</a:t>
            </a:fld>
            <a:endParaRPr kumimoji="1" lang="ja-JP" altLang="en-US"/>
          </a:p>
        </p:txBody>
      </p:sp>
    </p:spTree>
    <p:extLst>
      <p:ext uri="{BB962C8B-B14F-4D97-AF65-F5344CB8AC3E}">
        <p14:creationId xmlns:p14="http://schemas.microsoft.com/office/powerpoint/2010/main" val="16450157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mtClean="0"/>
              <a:t>さて、そうなるとここに好きなペイロードを突っ込むことで、外部と隠れてコソコソ通信できるな～ということになります。</a:t>
            </a:r>
            <a:endParaRPr kumimoji="1" lang="en-US" altLang="ja-JP" smtClean="0"/>
          </a:p>
          <a:p>
            <a:r>
              <a:rPr kumimoji="1" lang="ja-JP" altLang="en-US" smtClean="0"/>
              <a:t>やり方は色々あると思いますが、ここでは</a:t>
            </a:r>
            <a:r>
              <a:rPr kumimoji="1" lang="en-US" altLang="ja-JP" smtClean="0"/>
              <a:t>nping</a:t>
            </a:r>
            <a:r>
              <a:rPr kumimoji="1" lang="ja-JP" altLang="en-US" smtClean="0"/>
              <a:t>コマンドを使いましょう。これはポートスキャナ</a:t>
            </a:r>
            <a:r>
              <a:rPr kumimoji="1" lang="en-US" altLang="ja-JP" smtClean="0"/>
              <a:t>nmap</a:t>
            </a:r>
            <a:r>
              <a:rPr kumimoji="1" lang="ja-JP" altLang="en-US" smtClean="0"/>
              <a:t>に付属しているので、普通に</a:t>
            </a:r>
            <a:r>
              <a:rPr kumimoji="1" lang="en-US" altLang="ja-JP" smtClean="0"/>
              <a:t>nmap</a:t>
            </a:r>
            <a:r>
              <a:rPr kumimoji="1" lang="ja-JP" altLang="en-US" smtClean="0"/>
              <a:t>を入れれば入っています。</a:t>
            </a:r>
            <a:endParaRPr kumimoji="1" lang="ja-JP" altLang="en-US"/>
          </a:p>
        </p:txBody>
      </p:sp>
      <p:sp>
        <p:nvSpPr>
          <p:cNvPr id="4" name="スライド番号プレースホルダー 3"/>
          <p:cNvSpPr>
            <a:spLocks noGrp="1"/>
          </p:cNvSpPr>
          <p:nvPr>
            <p:ph type="sldNum" sz="quarter" idx="10"/>
          </p:nvPr>
        </p:nvSpPr>
        <p:spPr/>
        <p:txBody>
          <a:bodyPr/>
          <a:lstStyle/>
          <a:p>
            <a:fld id="{DB9CD991-4847-4EC6-8E3A-1C6DA9348A2B}" type="slidenum">
              <a:rPr kumimoji="1" lang="ja-JP" altLang="en-US" smtClean="0"/>
              <a:pPr/>
              <a:t>25</a:t>
            </a:fld>
            <a:endParaRPr kumimoji="1" lang="ja-JP" altLang="en-US"/>
          </a:p>
        </p:txBody>
      </p:sp>
    </p:spTree>
    <p:extLst>
      <p:ext uri="{BB962C8B-B14F-4D97-AF65-F5344CB8AC3E}">
        <p14:creationId xmlns:p14="http://schemas.microsoft.com/office/powerpoint/2010/main" val="40888917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mtClean="0"/>
              <a:t>通常、</a:t>
            </a:r>
            <a:r>
              <a:rPr kumimoji="1" lang="en-US" altLang="ja-JP" smtClean="0"/>
              <a:t>POST</a:t>
            </a:r>
            <a:r>
              <a:rPr kumimoji="1" lang="ja-JP" altLang="en-US" smtClean="0"/>
              <a:t>メソッドのフィルタや、</a:t>
            </a:r>
            <a:r>
              <a:rPr kumimoji="1" lang="en-US" altLang="ja-JP" smtClean="0"/>
              <a:t>GET</a:t>
            </a:r>
            <a:r>
              <a:rPr kumimoji="1" lang="ja-JP" altLang="en-US" smtClean="0"/>
              <a:t>メソッドでもリクエストパラメタなどは</a:t>
            </a:r>
            <a:r>
              <a:rPr kumimoji="1" lang="en-US" altLang="ja-JP" smtClean="0"/>
              <a:t>Proxy</a:t>
            </a:r>
            <a:r>
              <a:rPr kumimoji="1" lang="ja-JP" altLang="en-US" smtClean="0"/>
              <a:t>でチェックしている企業も多いでしょう。</a:t>
            </a:r>
            <a:endParaRPr kumimoji="1" lang="en-US" altLang="ja-JP" smtClean="0"/>
          </a:p>
          <a:p>
            <a:r>
              <a:rPr kumimoji="1" lang="ja-JP" altLang="en-US" smtClean="0"/>
              <a:t>でも、このようにリクエストヘッダに埋め込む形でデータを送信すれば。。。</a:t>
            </a:r>
            <a:r>
              <a:rPr kumimoji="1" lang="en-US" altLang="ja-JP" smtClean="0"/>
              <a:t>Proxy</a:t>
            </a:r>
            <a:r>
              <a:rPr kumimoji="1" lang="ja-JP" altLang="en-US" smtClean="0"/>
              <a:t>ごしの</a:t>
            </a:r>
            <a:r>
              <a:rPr kumimoji="1" lang="en-US" altLang="ja-JP" smtClean="0"/>
              <a:t>HTTP</a:t>
            </a:r>
            <a:r>
              <a:rPr kumimoji="1" lang="ja-JP" altLang="en-US" smtClean="0"/>
              <a:t>の通信しか許さず、</a:t>
            </a:r>
            <a:r>
              <a:rPr kumimoji="1" lang="en-US" altLang="ja-JP" smtClean="0"/>
              <a:t>POST</a:t>
            </a:r>
            <a:r>
              <a:rPr kumimoji="1" lang="ja-JP" altLang="en-US" smtClean="0"/>
              <a:t>禁止の環境でも、結構</a:t>
            </a:r>
            <a:endParaRPr kumimoji="1" lang="ja-JP" altLang="en-US"/>
          </a:p>
        </p:txBody>
      </p:sp>
      <p:sp>
        <p:nvSpPr>
          <p:cNvPr id="4" name="スライド番号プレースホルダー 3"/>
          <p:cNvSpPr>
            <a:spLocks noGrp="1"/>
          </p:cNvSpPr>
          <p:nvPr>
            <p:ph type="sldNum" sz="quarter" idx="10"/>
          </p:nvPr>
        </p:nvSpPr>
        <p:spPr/>
        <p:txBody>
          <a:bodyPr/>
          <a:lstStyle/>
          <a:p>
            <a:fld id="{DB9CD991-4847-4EC6-8E3A-1C6DA9348A2B}" type="slidenum">
              <a:rPr kumimoji="1" lang="ja-JP" altLang="en-US" smtClean="0"/>
              <a:pPr/>
              <a:t>27</a:t>
            </a:fld>
            <a:endParaRPr kumimoji="1" lang="ja-JP" altLang="en-US"/>
          </a:p>
        </p:txBody>
      </p:sp>
    </p:spTree>
    <p:extLst>
      <p:ext uri="{BB962C8B-B14F-4D97-AF65-F5344CB8AC3E}">
        <p14:creationId xmlns:p14="http://schemas.microsoft.com/office/powerpoint/2010/main" val="13221302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DB9CD991-4847-4EC6-8E3A-1C6DA9348A2B}" type="slidenum">
              <a:rPr kumimoji="1" lang="ja-JP" altLang="en-US" smtClean="0"/>
              <a:pPr/>
              <a:t>28</a:t>
            </a:fld>
            <a:endParaRPr kumimoji="1" lang="ja-JP" altLang="en-US"/>
          </a:p>
        </p:txBody>
      </p:sp>
    </p:spTree>
    <p:extLst>
      <p:ext uri="{BB962C8B-B14F-4D97-AF65-F5344CB8AC3E}">
        <p14:creationId xmlns:p14="http://schemas.microsoft.com/office/powerpoint/2010/main" val="27544382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DB9CD991-4847-4EC6-8E3A-1C6DA9348A2B}" type="slidenum">
              <a:rPr kumimoji="1" lang="ja-JP" altLang="en-US" smtClean="0"/>
              <a:pPr/>
              <a:t>3</a:t>
            </a:fld>
            <a:endParaRPr kumimoji="1" lang="ja-JP" altLang="en-US"/>
          </a:p>
        </p:txBody>
      </p:sp>
    </p:spTree>
    <p:extLst>
      <p:ext uri="{BB962C8B-B14F-4D97-AF65-F5344CB8AC3E}">
        <p14:creationId xmlns:p14="http://schemas.microsoft.com/office/powerpoint/2010/main" val="16795228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mtClean="0"/>
              <a:t>この他にも、ファイルの見えない領域に隠すとか、暗号化で隠すとか深堀りすると色々あるのですが、キリが無いので今日はこのくらいに絞って。</a:t>
            </a:r>
            <a:endParaRPr kumimoji="1" lang="en-US" altLang="ja-JP" smtClean="0"/>
          </a:p>
          <a:p>
            <a:r>
              <a:rPr kumimoji="1" lang="ja-JP" altLang="en-US" smtClean="0"/>
              <a:t>各トピック</a:t>
            </a:r>
            <a:r>
              <a:rPr kumimoji="1" lang="ja-JP" altLang="en-US" smtClean="0"/>
              <a:t>の小ネタ集という感じでお話します。</a:t>
            </a:r>
            <a:endParaRPr kumimoji="1" lang="en-US" altLang="ja-JP" smtClean="0"/>
          </a:p>
          <a:p>
            <a:endParaRPr kumimoji="1" lang="ja-JP" altLang="en-US"/>
          </a:p>
        </p:txBody>
      </p:sp>
      <p:sp>
        <p:nvSpPr>
          <p:cNvPr id="4" name="スライド番号プレースホルダー 3"/>
          <p:cNvSpPr>
            <a:spLocks noGrp="1"/>
          </p:cNvSpPr>
          <p:nvPr>
            <p:ph type="sldNum" sz="quarter" idx="10"/>
          </p:nvPr>
        </p:nvSpPr>
        <p:spPr/>
        <p:txBody>
          <a:bodyPr/>
          <a:lstStyle/>
          <a:p>
            <a:fld id="{DB9CD991-4847-4EC6-8E3A-1C6DA9348A2B}" type="slidenum">
              <a:rPr kumimoji="1" lang="ja-JP" altLang="en-US" smtClean="0"/>
              <a:pPr/>
              <a:t>4</a:t>
            </a:fld>
            <a:endParaRPr kumimoji="1" lang="ja-JP" altLang="en-US"/>
          </a:p>
        </p:txBody>
      </p:sp>
    </p:spTree>
    <p:extLst>
      <p:ext uri="{BB962C8B-B14F-4D97-AF65-F5344CB8AC3E}">
        <p14:creationId xmlns:p14="http://schemas.microsoft.com/office/powerpoint/2010/main" val="11344517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DB9CD991-4847-4EC6-8E3A-1C6DA9348A2B}" type="slidenum">
              <a:rPr kumimoji="1" lang="ja-JP" altLang="en-US" smtClean="0"/>
              <a:pPr/>
              <a:t>8</a:t>
            </a:fld>
            <a:endParaRPr kumimoji="1" lang="ja-JP" altLang="en-US"/>
          </a:p>
        </p:txBody>
      </p:sp>
    </p:spTree>
    <p:extLst>
      <p:ext uri="{BB962C8B-B14F-4D97-AF65-F5344CB8AC3E}">
        <p14:creationId xmlns:p14="http://schemas.microsoft.com/office/powerpoint/2010/main" val="38177521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DB9CD991-4847-4EC6-8E3A-1C6DA9348A2B}" type="slidenum">
              <a:rPr kumimoji="1" lang="ja-JP" altLang="en-US" smtClean="0"/>
              <a:pPr/>
              <a:t>9</a:t>
            </a:fld>
            <a:endParaRPr kumimoji="1" lang="ja-JP" altLang="en-US"/>
          </a:p>
        </p:txBody>
      </p:sp>
    </p:spTree>
    <p:extLst>
      <p:ext uri="{BB962C8B-B14F-4D97-AF65-F5344CB8AC3E}">
        <p14:creationId xmlns:p14="http://schemas.microsoft.com/office/powerpoint/2010/main" val="2474495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mtClean="0"/>
              <a:t>これは、</a:t>
            </a:r>
            <a:r>
              <a:rPr kumimoji="1" lang="en-US" altLang="ja-JP" smtClean="0"/>
              <a:t>-T0</a:t>
            </a:r>
            <a:r>
              <a:rPr kumimoji="1" lang="ja-JP" altLang="en-US" smtClean="0"/>
              <a:t>をつけてポートスキャンをした際のパケットキャプチャです。ここでは</a:t>
            </a:r>
            <a:r>
              <a:rPr kumimoji="1" lang="en-US" altLang="ja-JP" smtClean="0"/>
              <a:t>TCP</a:t>
            </a:r>
            <a:r>
              <a:rPr kumimoji="1" lang="ja-JP" altLang="en-US" smtClean="0"/>
              <a:t>の</a:t>
            </a:r>
            <a:r>
              <a:rPr kumimoji="1" lang="en-US" altLang="ja-JP" smtClean="0"/>
              <a:t>0</a:t>
            </a:r>
            <a:r>
              <a:rPr kumimoji="1" lang="ja-JP" altLang="en-US" smtClean="0"/>
              <a:t>番から</a:t>
            </a:r>
            <a:r>
              <a:rPr kumimoji="1" lang="en-US" altLang="ja-JP" smtClean="0"/>
              <a:t>4</a:t>
            </a:r>
            <a:r>
              <a:rPr kumimoji="1" lang="ja-JP" altLang="en-US" smtClean="0"/>
              <a:t>番までスキャンしていますが</a:t>
            </a:r>
            <a:r>
              <a:rPr kumimoji="1" lang="en-US" altLang="ja-JP" smtClean="0"/>
              <a:t>……</a:t>
            </a:r>
            <a:r>
              <a:rPr kumimoji="1" lang="ja-JP" altLang="en-US" smtClean="0"/>
              <a:t>。</a:t>
            </a:r>
            <a:endParaRPr kumimoji="1" lang="en-US" altLang="ja-JP" smtClean="0"/>
          </a:p>
          <a:p>
            <a:r>
              <a:rPr kumimoji="1" lang="ja-JP" altLang="en-US" smtClean="0"/>
              <a:t>見ての通り、なんとひとつのポートをスキャンするのに</a:t>
            </a:r>
            <a:r>
              <a:rPr kumimoji="1" lang="en-US" altLang="ja-JP" smtClean="0"/>
              <a:t>5</a:t>
            </a:r>
            <a:r>
              <a:rPr kumimoji="1" lang="ja-JP" altLang="en-US" smtClean="0"/>
              <a:t>分間隔を開けています。これほどゆっくりスキャンされては、相手もスキャンされていると気が付くことはおそらく無いでしょう。</a:t>
            </a:r>
            <a:endParaRPr kumimoji="1" lang="ja-JP" altLang="en-US"/>
          </a:p>
        </p:txBody>
      </p:sp>
      <p:sp>
        <p:nvSpPr>
          <p:cNvPr id="4" name="スライド番号プレースホルダー 3"/>
          <p:cNvSpPr>
            <a:spLocks noGrp="1"/>
          </p:cNvSpPr>
          <p:nvPr>
            <p:ph type="sldNum" sz="quarter" idx="10"/>
          </p:nvPr>
        </p:nvSpPr>
        <p:spPr/>
        <p:txBody>
          <a:bodyPr/>
          <a:lstStyle/>
          <a:p>
            <a:fld id="{DB9CD991-4847-4EC6-8E3A-1C6DA9348A2B}" type="slidenum">
              <a:rPr kumimoji="1" lang="ja-JP" altLang="en-US" smtClean="0"/>
              <a:pPr/>
              <a:t>15</a:t>
            </a:fld>
            <a:endParaRPr kumimoji="1" lang="ja-JP" altLang="en-US"/>
          </a:p>
        </p:txBody>
      </p:sp>
    </p:spTree>
    <p:extLst>
      <p:ext uri="{BB962C8B-B14F-4D97-AF65-F5344CB8AC3E}">
        <p14:creationId xmlns:p14="http://schemas.microsoft.com/office/powerpoint/2010/main" val="25045937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mtClean="0"/>
              <a:t>ちなみに、ランキングは、</a:t>
            </a:r>
            <a:endParaRPr kumimoji="1" lang="en-US" altLang="ja-JP" smtClean="0"/>
          </a:p>
          <a:p>
            <a:r>
              <a:rPr kumimoji="1" lang="en-US" altLang="ja-JP" smtClean="0"/>
              <a:t>1</a:t>
            </a:r>
            <a:r>
              <a:rPr kumimoji="1" lang="ja-JP" altLang="en-US" smtClean="0"/>
              <a:t>位 </a:t>
            </a:r>
            <a:r>
              <a:rPr kumimoji="1" lang="en-US" altLang="ja-JP" smtClean="0"/>
              <a:t>80/tcp (http)</a:t>
            </a:r>
          </a:p>
          <a:p>
            <a:r>
              <a:rPr kumimoji="1" lang="en-US" altLang="ja-JP" smtClean="0"/>
              <a:t>2</a:t>
            </a:r>
            <a:r>
              <a:rPr kumimoji="1" lang="ja-JP" altLang="en-US" smtClean="0"/>
              <a:t>位 </a:t>
            </a:r>
            <a:r>
              <a:rPr kumimoji="1" lang="en-US" altLang="ja-JP" smtClean="0"/>
              <a:t>23/tcp (telnet)</a:t>
            </a:r>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mtClean="0"/>
              <a:t>3</a:t>
            </a:r>
            <a:r>
              <a:rPr kumimoji="1" lang="ja-JP" altLang="en-US" smtClean="0"/>
              <a:t>位 </a:t>
            </a:r>
            <a:r>
              <a:rPr kumimoji="1" lang="en-US" altLang="ja-JP" smtClean="0"/>
              <a:t>443/tcp (https)</a:t>
            </a:r>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mtClean="0"/>
              <a:t>4</a:t>
            </a:r>
            <a:r>
              <a:rPr kumimoji="1" lang="ja-JP" altLang="en-US" smtClean="0"/>
              <a:t>位 </a:t>
            </a:r>
            <a:r>
              <a:rPr kumimoji="1" lang="en-US" altLang="ja-JP" smtClean="0"/>
              <a:t>21/tcp (ftp)</a:t>
            </a:r>
          </a:p>
          <a:p>
            <a:r>
              <a:rPr kumimoji="1" lang="en-US" altLang="ja-JP" smtClean="0"/>
              <a:t>5</a:t>
            </a:r>
            <a:r>
              <a:rPr kumimoji="1" lang="ja-JP" altLang="en-US" smtClean="0"/>
              <a:t>位 </a:t>
            </a:r>
            <a:r>
              <a:rPr kumimoji="1" lang="en-US" altLang="ja-JP" smtClean="0"/>
              <a:t>22/tcp (ssh)</a:t>
            </a:r>
          </a:p>
          <a:p>
            <a:r>
              <a:rPr kumimoji="1" lang="en-US" altLang="ja-JP" smtClean="0"/>
              <a:t>6</a:t>
            </a:r>
            <a:r>
              <a:rPr kumimoji="1" lang="ja-JP" altLang="en-US" smtClean="0"/>
              <a:t>位 </a:t>
            </a:r>
            <a:r>
              <a:rPr kumimoji="1" lang="en-US" altLang="ja-JP" smtClean="0"/>
              <a:t>25/tcp</a:t>
            </a:r>
            <a:r>
              <a:rPr kumimoji="1" lang="en-US" altLang="ja-JP" baseline="0" smtClean="0"/>
              <a:t> (smtp)</a:t>
            </a:r>
          </a:p>
          <a:p>
            <a:r>
              <a:rPr kumimoji="1" lang="en-US" altLang="ja-JP" baseline="0" smtClean="0"/>
              <a:t>7</a:t>
            </a:r>
            <a:r>
              <a:rPr kumimoji="1" lang="ja-JP" altLang="en-US" baseline="0" smtClean="0"/>
              <a:t>位 </a:t>
            </a:r>
            <a:r>
              <a:rPr kumimoji="1" lang="en-US" altLang="ja-JP" baseline="0" smtClean="0"/>
              <a:t>3389/tcp (rdp)</a:t>
            </a:r>
          </a:p>
          <a:p>
            <a:r>
              <a:rPr kumimoji="1" lang="en-US" altLang="ja-JP" smtClean="0"/>
              <a:t>8</a:t>
            </a:r>
            <a:r>
              <a:rPr kumimoji="1" lang="ja-JP" altLang="en-US" smtClean="0"/>
              <a:t>位 </a:t>
            </a:r>
            <a:r>
              <a:rPr kumimoji="1" lang="en-US" altLang="ja-JP" smtClean="0"/>
              <a:t>110/tcp (pop3)</a:t>
            </a:r>
          </a:p>
          <a:p>
            <a:r>
              <a:rPr kumimoji="1" lang="en-US" altLang="ja-JP" smtClean="0"/>
              <a:t>9</a:t>
            </a:r>
            <a:r>
              <a:rPr kumimoji="1" lang="ja-JP" altLang="en-US" smtClean="0"/>
              <a:t>位 </a:t>
            </a:r>
            <a:r>
              <a:rPr kumimoji="1" lang="en-US" altLang="ja-JP" smtClean="0"/>
              <a:t>445/tcp (smb)</a:t>
            </a:r>
          </a:p>
          <a:p>
            <a:r>
              <a:rPr kumimoji="1" lang="en-US" altLang="ja-JP" smtClean="0"/>
              <a:t>10</a:t>
            </a:r>
            <a:r>
              <a:rPr kumimoji="1" lang="ja-JP" altLang="en-US" smtClean="0"/>
              <a:t>位 </a:t>
            </a:r>
            <a:r>
              <a:rPr kumimoji="1" lang="en-US" altLang="ja-JP" smtClean="0"/>
              <a:t>139/tcp</a:t>
            </a:r>
            <a:r>
              <a:rPr kumimoji="1" lang="en-US" altLang="ja-JP" baseline="0" smtClean="0"/>
              <a:t> (netbios)</a:t>
            </a:r>
            <a:endParaRPr kumimoji="1" lang="en-US" altLang="ja-JP" smtClean="0"/>
          </a:p>
        </p:txBody>
      </p:sp>
      <p:sp>
        <p:nvSpPr>
          <p:cNvPr id="4" name="スライド番号プレースホルダー 3"/>
          <p:cNvSpPr>
            <a:spLocks noGrp="1"/>
          </p:cNvSpPr>
          <p:nvPr>
            <p:ph type="sldNum" sz="quarter" idx="10"/>
          </p:nvPr>
        </p:nvSpPr>
        <p:spPr/>
        <p:txBody>
          <a:bodyPr/>
          <a:lstStyle/>
          <a:p>
            <a:fld id="{DB9CD991-4847-4EC6-8E3A-1C6DA9348A2B}" type="slidenum">
              <a:rPr kumimoji="1" lang="ja-JP" altLang="en-US" smtClean="0"/>
              <a:pPr/>
              <a:t>17</a:t>
            </a:fld>
            <a:endParaRPr kumimoji="1" lang="ja-JP" altLang="en-US"/>
          </a:p>
        </p:txBody>
      </p:sp>
    </p:spTree>
    <p:extLst>
      <p:ext uri="{BB962C8B-B14F-4D97-AF65-F5344CB8AC3E}">
        <p14:creationId xmlns:p14="http://schemas.microsoft.com/office/powerpoint/2010/main" val="31051000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mtClean="0"/>
              <a:t>これは、</a:t>
            </a:r>
            <a:r>
              <a:rPr kumimoji="1" lang="en-US" altLang="ja-JP" smtClean="0"/>
              <a:t>Nmap</a:t>
            </a:r>
            <a:r>
              <a:rPr kumimoji="1" lang="ja-JP" altLang="en-US" smtClean="0"/>
              <a:t>のガイドブック（いわゆる目ん玉本）に載っている、いかに効率的にスキャンをするか？ という</a:t>
            </a:r>
            <a:r>
              <a:rPr kumimoji="1" lang="en-US" altLang="ja-JP" smtClean="0"/>
              <a:t>section</a:t>
            </a:r>
            <a:r>
              <a:rPr kumimoji="1" lang="ja-JP" altLang="en-US" smtClean="0"/>
              <a:t>に登場するデータです。</a:t>
            </a:r>
          </a:p>
          <a:p>
            <a:r>
              <a:rPr kumimoji="1" lang="ja-JP" altLang="en-US" smtClean="0"/>
              <a:t>この書籍は</a:t>
            </a:r>
            <a:r>
              <a:rPr kumimoji="1" lang="en-US" altLang="ja-JP" smtClean="0"/>
              <a:t>2008</a:t>
            </a:r>
            <a:r>
              <a:rPr kumimoji="1" lang="ja-JP" altLang="en-US" smtClean="0"/>
              <a:t>年のものなので現在は細かい数字は違ってくるでしょうが、言いたい結論は変わらないはずです。</a:t>
            </a:r>
          </a:p>
          <a:p>
            <a:endParaRPr kumimoji="1" lang="ja-JP" altLang="en-US" smtClean="0"/>
          </a:p>
          <a:p>
            <a:r>
              <a:rPr kumimoji="1" lang="ja-JP" altLang="en-US" smtClean="0"/>
              <a:t>このグラフは、横軸がスキャンする</a:t>
            </a:r>
            <a:r>
              <a:rPr kumimoji="1" lang="en-US" altLang="ja-JP" smtClean="0"/>
              <a:t>TCP</a:t>
            </a:r>
            <a:r>
              <a:rPr kumimoji="1" lang="ja-JP" altLang="en-US" smtClean="0"/>
              <a:t>のポート数（個数）、縦軸がカバレッジです。（</a:t>
            </a:r>
            <a:r>
              <a:rPr kumimoji="1" lang="en-US" altLang="ja-JP" smtClean="0"/>
              <a:t>Nmap</a:t>
            </a:r>
            <a:r>
              <a:rPr kumimoji="1" lang="ja-JP" altLang="en-US" smtClean="0"/>
              <a:t>本では</a:t>
            </a:r>
            <a:r>
              <a:rPr kumimoji="1" lang="en-US" altLang="ja-JP" smtClean="0"/>
              <a:t>Effectiveness</a:t>
            </a:r>
            <a:r>
              <a:rPr kumimoji="1" lang="ja-JP" altLang="en-US" smtClean="0"/>
              <a:t>という単語を使っていますが、ここではカバレッジとしました）。</a:t>
            </a:r>
          </a:p>
          <a:p>
            <a:r>
              <a:rPr kumimoji="1" lang="ja-JP" altLang="en-US" smtClean="0"/>
              <a:t>ここでいうカバレッジは網羅率、つまり対象ホスト上で開放している全てのポートがスキャンできたときを</a:t>
            </a:r>
            <a:r>
              <a:rPr kumimoji="1" lang="en-US" altLang="ja-JP" smtClean="0"/>
              <a:t>100</a:t>
            </a:r>
            <a:r>
              <a:rPr kumimoji="1" lang="ja-JP" altLang="en-US" smtClean="0"/>
              <a:t>％としたときの、実際にスキャンされるポートの割合です。</a:t>
            </a:r>
          </a:p>
          <a:p>
            <a:r>
              <a:rPr kumimoji="1" lang="en-US" altLang="ja-JP" smtClean="0"/>
              <a:t>Nmap</a:t>
            </a:r>
            <a:r>
              <a:rPr kumimoji="1" lang="ja-JP" altLang="en-US" smtClean="0"/>
              <a:t>ガイドブックでは、多くのホストをスキャンしてポートごとの存在確率を統計的に計算し、それよりこのようなカバレッジを計算してみせています。</a:t>
            </a:r>
          </a:p>
          <a:p>
            <a:endParaRPr kumimoji="1" lang="ja-JP" altLang="en-US"/>
          </a:p>
        </p:txBody>
      </p:sp>
      <p:sp>
        <p:nvSpPr>
          <p:cNvPr id="4" name="スライド番号プレースホルダー 3"/>
          <p:cNvSpPr>
            <a:spLocks noGrp="1"/>
          </p:cNvSpPr>
          <p:nvPr>
            <p:ph type="sldNum" sz="quarter" idx="10"/>
          </p:nvPr>
        </p:nvSpPr>
        <p:spPr/>
        <p:txBody>
          <a:bodyPr/>
          <a:lstStyle/>
          <a:p>
            <a:fld id="{DB9CD991-4847-4EC6-8E3A-1C6DA9348A2B}" type="slidenum">
              <a:rPr kumimoji="1" lang="ja-JP" altLang="en-US" smtClean="0"/>
              <a:pPr/>
              <a:t>18</a:t>
            </a:fld>
            <a:endParaRPr kumimoji="1" lang="ja-JP" altLang="en-US"/>
          </a:p>
        </p:txBody>
      </p:sp>
    </p:spTree>
    <p:extLst>
      <p:ext uri="{BB962C8B-B14F-4D97-AF65-F5344CB8AC3E}">
        <p14:creationId xmlns:p14="http://schemas.microsoft.com/office/powerpoint/2010/main" val="22002971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mtClean="0"/>
              <a:t>たとえば、</a:t>
            </a:r>
            <a:r>
              <a:rPr kumimoji="1" lang="en-US" altLang="ja-JP" smtClean="0"/>
              <a:t>50%</a:t>
            </a:r>
            <a:r>
              <a:rPr kumimoji="1" lang="ja-JP" altLang="en-US" smtClean="0"/>
              <a:t>のカバレッジを出すには、</a:t>
            </a:r>
            <a:r>
              <a:rPr kumimoji="1" lang="en-US" altLang="ja-JP" smtClean="0"/>
              <a:t>10</a:t>
            </a:r>
            <a:r>
              <a:rPr kumimoji="1" lang="ja-JP" altLang="en-US" smtClean="0"/>
              <a:t>個のポートをスキャンするだけで良いわけです。</a:t>
            </a:r>
            <a:endParaRPr kumimoji="1" lang="en-US" altLang="ja-JP" smtClean="0"/>
          </a:p>
          <a:p>
            <a:r>
              <a:rPr kumimoji="1" lang="en-US" altLang="ja-JP" smtClean="0"/>
              <a:t>90%</a:t>
            </a:r>
            <a:r>
              <a:rPr kumimoji="1" lang="ja-JP" altLang="en-US" smtClean="0"/>
              <a:t>のカバレッジを出すにも、</a:t>
            </a:r>
            <a:r>
              <a:rPr kumimoji="1" lang="en-US" altLang="ja-JP" smtClean="0"/>
              <a:t>500</a:t>
            </a:r>
            <a:r>
              <a:rPr kumimoji="1" lang="ja-JP" altLang="en-US" smtClean="0"/>
              <a:t>個ちょっとのポートをスキャンすれば十分です。このように、よく使われるポートは非常に「偏り」がありますから、必要最小限のポートのみに絞ってスキャンしましょう。探査行為が少なければ少ないほど、攻撃が検知される可能性も低くなります。</a:t>
            </a:r>
            <a:endParaRPr kumimoji="1" lang="en-US" altLang="ja-JP" smtClean="0"/>
          </a:p>
          <a:p>
            <a:endParaRPr kumimoji="1" lang="en-US" altLang="ja-JP" smtClean="0"/>
          </a:p>
          <a:p>
            <a:r>
              <a:rPr kumimoji="1" lang="ja-JP" altLang="en-US" smtClean="0"/>
              <a:t>また、</a:t>
            </a:r>
            <a:r>
              <a:rPr kumimoji="1" lang="en-US" altLang="ja-JP" smtClean="0"/>
              <a:t>99%</a:t>
            </a:r>
            <a:r>
              <a:rPr kumimoji="1" lang="ja-JP" altLang="en-US" smtClean="0"/>
              <a:t>のカバレッジを出すには</a:t>
            </a:r>
            <a:r>
              <a:rPr kumimoji="1" lang="en-US" altLang="ja-JP" smtClean="0"/>
              <a:t>3000</a:t>
            </a:r>
            <a:r>
              <a:rPr kumimoji="1" lang="ja-JP" altLang="en-US" smtClean="0"/>
              <a:t>個ちょっとのポートをスキャンすればいいのに、そこからさらにカバレッジ</a:t>
            </a:r>
            <a:r>
              <a:rPr kumimoji="1" lang="en-US" altLang="ja-JP" smtClean="0"/>
              <a:t>100%</a:t>
            </a:r>
            <a:r>
              <a:rPr kumimoji="1" lang="ja-JP" altLang="en-US" smtClean="0"/>
              <a:t>を目指すには、当然のことながら全</a:t>
            </a:r>
            <a:r>
              <a:rPr kumimoji="1" lang="en-US" altLang="ja-JP" smtClean="0"/>
              <a:t>TCP</a:t>
            </a:r>
            <a:r>
              <a:rPr kumimoji="1" lang="ja-JP" altLang="en-US" smtClean="0"/>
              <a:t>ポート</a:t>
            </a:r>
            <a:r>
              <a:rPr kumimoji="1" lang="en-US" altLang="ja-JP" smtClean="0"/>
              <a:t>(0-65535)</a:t>
            </a:r>
            <a:r>
              <a:rPr kumimoji="1" lang="ja-JP" altLang="en-US" smtClean="0"/>
              <a:t>の</a:t>
            </a:r>
            <a:r>
              <a:rPr kumimoji="1" lang="en-US" altLang="ja-JP" smtClean="0"/>
              <a:t>65536</a:t>
            </a:r>
            <a:r>
              <a:rPr kumimoji="1" lang="ja-JP" altLang="en-US" smtClean="0"/>
              <a:t>個をスキャンしなければいけません。</a:t>
            </a:r>
            <a:endParaRPr kumimoji="1" lang="en-US" altLang="ja-JP" smtClean="0"/>
          </a:p>
          <a:p>
            <a:r>
              <a:rPr kumimoji="1" lang="ja-JP" altLang="en-US" smtClean="0"/>
              <a:t>ここから、全ポートのスキャンはいかに非効率的であるかが分かります。</a:t>
            </a:r>
            <a:r>
              <a:rPr kumimoji="1" lang="en-US" altLang="ja-JP" smtClean="0"/>
              <a:t>--top-ports</a:t>
            </a:r>
            <a:r>
              <a:rPr kumimoji="1" lang="ja-JP" altLang="en-US" smtClean="0"/>
              <a:t>を積極的に使って、最小限のスキャンで攻撃しましょう（するなよ）。</a:t>
            </a:r>
            <a:endParaRPr kumimoji="1" lang="ja-JP" altLang="en-US"/>
          </a:p>
        </p:txBody>
      </p:sp>
      <p:sp>
        <p:nvSpPr>
          <p:cNvPr id="4" name="スライド番号プレースホルダー 3"/>
          <p:cNvSpPr>
            <a:spLocks noGrp="1"/>
          </p:cNvSpPr>
          <p:nvPr>
            <p:ph type="sldNum" sz="quarter" idx="10"/>
          </p:nvPr>
        </p:nvSpPr>
        <p:spPr/>
        <p:txBody>
          <a:bodyPr/>
          <a:lstStyle/>
          <a:p>
            <a:fld id="{DB9CD991-4847-4EC6-8E3A-1C6DA9348A2B}" type="slidenum">
              <a:rPr kumimoji="1" lang="ja-JP" altLang="en-US" smtClean="0"/>
              <a:pPr/>
              <a:t>19</a:t>
            </a:fld>
            <a:endParaRPr kumimoji="1" lang="ja-JP" altLang="en-US"/>
          </a:p>
        </p:txBody>
      </p:sp>
    </p:spTree>
    <p:extLst>
      <p:ext uri="{BB962C8B-B14F-4D97-AF65-F5344CB8AC3E}">
        <p14:creationId xmlns:p14="http://schemas.microsoft.com/office/powerpoint/2010/main" val="22002971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018867A7-436E-4462-89C8-DCFE313C3DBA}" type="datetimeFigureOut">
              <a:rPr kumimoji="1" lang="ja-JP" altLang="en-US" smtClean="0"/>
              <a:pPr/>
              <a:t>2015/8/23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268F7E2-09DB-4258-A030-729CAB5B2FD4}" type="slidenum">
              <a:rPr kumimoji="1" lang="ja-JP" altLang="en-US" smtClean="0"/>
              <a:pPr/>
              <a:t>‹#›</a:t>
            </a:fld>
            <a:endParaRPr kumimoji="1" lang="ja-JP" altLang="en-US"/>
          </a:p>
        </p:txBody>
      </p:sp>
    </p:spTree>
    <p:extLst>
      <p:ext uri="{BB962C8B-B14F-4D97-AF65-F5344CB8AC3E}">
        <p14:creationId xmlns:p14="http://schemas.microsoft.com/office/powerpoint/2010/main" val="18634723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018867A7-436E-4462-89C8-DCFE313C3DBA}" type="datetimeFigureOut">
              <a:rPr kumimoji="1" lang="ja-JP" altLang="en-US" smtClean="0"/>
              <a:pPr/>
              <a:t>2015/8/23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268F7E2-09DB-4258-A030-729CAB5B2FD4}" type="slidenum">
              <a:rPr kumimoji="1" lang="ja-JP" altLang="en-US" smtClean="0"/>
              <a:pPr/>
              <a:t>‹#›</a:t>
            </a:fld>
            <a:endParaRPr kumimoji="1" lang="ja-JP" altLang="en-US"/>
          </a:p>
        </p:txBody>
      </p:sp>
    </p:spTree>
    <p:extLst>
      <p:ext uri="{BB962C8B-B14F-4D97-AF65-F5344CB8AC3E}">
        <p14:creationId xmlns:p14="http://schemas.microsoft.com/office/powerpoint/2010/main" val="40122345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018867A7-436E-4462-89C8-DCFE313C3DBA}" type="datetimeFigureOut">
              <a:rPr kumimoji="1" lang="ja-JP" altLang="en-US" smtClean="0"/>
              <a:pPr/>
              <a:t>2015/8/23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268F7E2-09DB-4258-A030-729CAB5B2FD4}" type="slidenum">
              <a:rPr kumimoji="1" lang="ja-JP" altLang="en-US" smtClean="0"/>
              <a:pPr/>
              <a:t>‹#›</a:t>
            </a:fld>
            <a:endParaRPr kumimoji="1" lang="ja-JP" altLang="en-US"/>
          </a:p>
        </p:txBody>
      </p:sp>
    </p:spTree>
    <p:extLst>
      <p:ext uri="{BB962C8B-B14F-4D97-AF65-F5344CB8AC3E}">
        <p14:creationId xmlns:p14="http://schemas.microsoft.com/office/powerpoint/2010/main" val="5251443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normAutofit/>
          </a:bodyPr>
          <a:lstStyle>
            <a:lvl1pPr>
              <a:defRPr sz="3600"/>
            </a:lvl1pPr>
            <a:lvl2pPr>
              <a:defRPr sz="3200"/>
            </a:lvl2pPr>
            <a:lvl3pPr>
              <a:defRPr sz="2800"/>
            </a:lvl3pPr>
            <a:lvl4pPr>
              <a:defRPr sz="2400"/>
            </a:lvl4pPr>
            <a:lvl5pPr>
              <a:defRPr sz="2400"/>
            </a:lvl5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018867A7-436E-4462-89C8-DCFE313C3DBA}" type="datetimeFigureOut">
              <a:rPr kumimoji="1" lang="ja-JP" altLang="en-US" smtClean="0"/>
              <a:pPr/>
              <a:t>2015/8/23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268F7E2-09DB-4258-A030-729CAB5B2FD4}" type="slidenum">
              <a:rPr kumimoji="1" lang="ja-JP" altLang="en-US" smtClean="0"/>
              <a:pPr/>
              <a:t>‹#›</a:t>
            </a:fld>
            <a:endParaRPr kumimoji="1" lang="ja-JP" altLang="en-US"/>
          </a:p>
        </p:txBody>
      </p:sp>
    </p:spTree>
    <p:extLst>
      <p:ext uri="{BB962C8B-B14F-4D97-AF65-F5344CB8AC3E}">
        <p14:creationId xmlns:p14="http://schemas.microsoft.com/office/powerpoint/2010/main" val="310150084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018867A7-436E-4462-89C8-DCFE313C3DBA}" type="datetimeFigureOut">
              <a:rPr kumimoji="1" lang="ja-JP" altLang="en-US" smtClean="0"/>
              <a:pPr/>
              <a:t>2015/8/23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268F7E2-09DB-4258-A030-729CAB5B2FD4}" type="slidenum">
              <a:rPr kumimoji="1" lang="ja-JP" altLang="en-US" smtClean="0"/>
              <a:pPr/>
              <a:t>‹#›</a:t>
            </a:fld>
            <a:endParaRPr kumimoji="1" lang="ja-JP" altLang="en-US"/>
          </a:p>
        </p:txBody>
      </p:sp>
    </p:spTree>
    <p:extLst>
      <p:ext uri="{BB962C8B-B14F-4D97-AF65-F5344CB8AC3E}">
        <p14:creationId xmlns:p14="http://schemas.microsoft.com/office/powerpoint/2010/main" val="26070240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018867A7-436E-4462-89C8-DCFE313C3DBA}" type="datetimeFigureOut">
              <a:rPr kumimoji="1" lang="ja-JP" altLang="en-US" smtClean="0"/>
              <a:pPr/>
              <a:t>2015/8/23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1268F7E2-09DB-4258-A030-729CAB5B2FD4}" type="slidenum">
              <a:rPr kumimoji="1" lang="ja-JP" altLang="en-US" smtClean="0"/>
              <a:pPr/>
              <a:t>‹#›</a:t>
            </a:fld>
            <a:endParaRPr kumimoji="1" lang="ja-JP" altLang="en-US"/>
          </a:p>
        </p:txBody>
      </p:sp>
    </p:spTree>
    <p:extLst>
      <p:ext uri="{BB962C8B-B14F-4D97-AF65-F5344CB8AC3E}">
        <p14:creationId xmlns:p14="http://schemas.microsoft.com/office/powerpoint/2010/main" val="10100075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018867A7-436E-4462-89C8-DCFE313C3DBA}" type="datetimeFigureOut">
              <a:rPr kumimoji="1" lang="ja-JP" altLang="en-US" smtClean="0"/>
              <a:pPr/>
              <a:t>2015/8/23</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1268F7E2-09DB-4258-A030-729CAB5B2FD4}" type="slidenum">
              <a:rPr kumimoji="1" lang="ja-JP" altLang="en-US" smtClean="0"/>
              <a:pPr/>
              <a:t>‹#›</a:t>
            </a:fld>
            <a:endParaRPr kumimoji="1" lang="ja-JP" altLang="en-US"/>
          </a:p>
        </p:txBody>
      </p:sp>
    </p:spTree>
    <p:extLst>
      <p:ext uri="{BB962C8B-B14F-4D97-AF65-F5344CB8AC3E}">
        <p14:creationId xmlns:p14="http://schemas.microsoft.com/office/powerpoint/2010/main" val="32503093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018867A7-436E-4462-89C8-DCFE313C3DBA}" type="datetimeFigureOut">
              <a:rPr kumimoji="1" lang="ja-JP" altLang="en-US" smtClean="0"/>
              <a:pPr/>
              <a:t>2015/8/23</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1268F7E2-09DB-4258-A030-729CAB5B2FD4}" type="slidenum">
              <a:rPr kumimoji="1" lang="ja-JP" altLang="en-US" smtClean="0"/>
              <a:pPr/>
              <a:t>‹#›</a:t>
            </a:fld>
            <a:endParaRPr kumimoji="1" lang="ja-JP" altLang="en-US"/>
          </a:p>
        </p:txBody>
      </p:sp>
    </p:spTree>
    <p:extLst>
      <p:ext uri="{BB962C8B-B14F-4D97-AF65-F5344CB8AC3E}">
        <p14:creationId xmlns:p14="http://schemas.microsoft.com/office/powerpoint/2010/main" val="30389659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18867A7-436E-4462-89C8-DCFE313C3DBA}" type="datetimeFigureOut">
              <a:rPr kumimoji="1" lang="ja-JP" altLang="en-US" smtClean="0"/>
              <a:pPr/>
              <a:t>2015/8/23</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1268F7E2-09DB-4258-A030-729CAB5B2FD4}" type="slidenum">
              <a:rPr kumimoji="1" lang="ja-JP" altLang="en-US" smtClean="0"/>
              <a:pPr/>
              <a:t>‹#›</a:t>
            </a:fld>
            <a:endParaRPr kumimoji="1" lang="ja-JP" altLang="en-US"/>
          </a:p>
        </p:txBody>
      </p:sp>
    </p:spTree>
    <p:extLst>
      <p:ext uri="{BB962C8B-B14F-4D97-AF65-F5344CB8AC3E}">
        <p14:creationId xmlns:p14="http://schemas.microsoft.com/office/powerpoint/2010/main" val="16859089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018867A7-436E-4462-89C8-DCFE313C3DBA}" type="datetimeFigureOut">
              <a:rPr kumimoji="1" lang="ja-JP" altLang="en-US" smtClean="0"/>
              <a:pPr/>
              <a:t>2015/8/23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1268F7E2-09DB-4258-A030-729CAB5B2FD4}" type="slidenum">
              <a:rPr kumimoji="1" lang="ja-JP" altLang="en-US" smtClean="0"/>
              <a:pPr/>
              <a:t>‹#›</a:t>
            </a:fld>
            <a:endParaRPr kumimoji="1" lang="ja-JP" altLang="en-US"/>
          </a:p>
        </p:txBody>
      </p:sp>
    </p:spTree>
    <p:extLst>
      <p:ext uri="{BB962C8B-B14F-4D97-AF65-F5344CB8AC3E}">
        <p14:creationId xmlns:p14="http://schemas.microsoft.com/office/powerpoint/2010/main" val="5510498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018867A7-436E-4462-89C8-DCFE313C3DBA}" type="datetimeFigureOut">
              <a:rPr kumimoji="1" lang="ja-JP" altLang="en-US" smtClean="0"/>
              <a:pPr/>
              <a:t>2015/8/23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1268F7E2-09DB-4258-A030-729CAB5B2FD4}" type="slidenum">
              <a:rPr kumimoji="1" lang="ja-JP" altLang="en-US" smtClean="0"/>
              <a:pPr/>
              <a:t>‹#›</a:t>
            </a:fld>
            <a:endParaRPr kumimoji="1" lang="ja-JP" altLang="en-US"/>
          </a:p>
        </p:txBody>
      </p:sp>
    </p:spTree>
    <p:extLst>
      <p:ext uri="{BB962C8B-B14F-4D97-AF65-F5344CB8AC3E}">
        <p14:creationId xmlns:p14="http://schemas.microsoft.com/office/powerpoint/2010/main" val="26339627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8867A7-436E-4462-89C8-DCFE313C3DBA}" type="datetimeFigureOut">
              <a:rPr kumimoji="1" lang="ja-JP" altLang="en-US" smtClean="0"/>
              <a:pPr/>
              <a:t>2015/8/23</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268F7E2-09DB-4258-A030-729CAB5B2FD4}" type="slidenum">
              <a:rPr kumimoji="1" lang="ja-JP" altLang="en-US" smtClean="0"/>
              <a:pPr/>
              <a:t>‹#›</a:t>
            </a:fld>
            <a:endParaRPr kumimoji="1" lang="ja-JP" altLang="en-US"/>
          </a:p>
        </p:txBody>
      </p:sp>
    </p:spTree>
    <p:extLst>
      <p:ext uri="{BB962C8B-B14F-4D97-AF65-F5344CB8AC3E}">
        <p14:creationId xmlns:p14="http://schemas.microsoft.com/office/powerpoint/2010/main" val="158630497"/>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3379808" y="-185195"/>
            <a:ext cx="5764192" cy="7164729"/>
          </a:xfrm>
          <a:prstGeom prst="rect">
            <a:avLst/>
          </a:prstGeom>
        </p:spPr>
      </p:pic>
      <p:sp>
        <p:nvSpPr>
          <p:cNvPr id="5" name="テキスト ボックス 4"/>
          <p:cNvSpPr txBox="1"/>
          <p:nvPr/>
        </p:nvSpPr>
        <p:spPr>
          <a:xfrm>
            <a:off x="603848" y="629728"/>
            <a:ext cx="4565052" cy="1200329"/>
          </a:xfrm>
          <a:prstGeom prst="rect">
            <a:avLst/>
          </a:prstGeom>
          <a:solidFill>
            <a:schemeClr val="bg1">
              <a:alpha val="70000"/>
            </a:schemeClr>
          </a:solidFill>
        </p:spPr>
        <p:txBody>
          <a:bodyPr wrap="square" rtlCol="0">
            <a:spAutoFit/>
          </a:bodyPr>
          <a:lstStyle/>
          <a:p>
            <a:r>
              <a:rPr lang="ja-JP" altLang="en-US" sz="3600">
                <a:latin typeface="メイリオ"/>
                <a:ea typeface="メイリオ"/>
                <a:cs typeface="メイリオ"/>
              </a:rPr>
              <a:t>攻撃</a:t>
            </a:r>
            <a:r>
              <a:rPr lang="ja-JP" altLang="en-US" sz="3600" smtClean="0">
                <a:latin typeface="メイリオ"/>
                <a:ea typeface="メイリオ"/>
                <a:cs typeface="メイリオ"/>
              </a:rPr>
              <a:t>を「隠す」、</a:t>
            </a:r>
            <a:endParaRPr lang="en-US" altLang="ja-JP" sz="3600" smtClean="0">
              <a:latin typeface="メイリオ"/>
              <a:ea typeface="メイリオ"/>
              <a:cs typeface="メイリオ"/>
            </a:endParaRPr>
          </a:p>
          <a:p>
            <a:r>
              <a:rPr kumimoji="1" lang="ja-JP" altLang="en-US" sz="3600" smtClean="0">
                <a:latin typeface="メイリオ"/>
                <a:ea typeface="メイリオ"/>
                <a:cs typeface="メイリオ"/>
              </a:rPr>
              <a:t>攻撃から「隠れる」</a:t>
            </a:r>
            <a:endParaRPr kumimoji="1" lang="ja-JP" altLang="en-US" sz="3600">
              <a:latin typeface="メイリオ"/>
              <a:ea typeface="メイリオ"/>
              <a:cs typeface="メイリオ"/>
            </a:endParaRPr>
          </a:p>
        </p:txBody>
      </p:sp>
      <p:sp>
        <p:nvSpPr>
          <p:cNvPr id="6" name="テキスト ボックス 5"/>
          <p:cNvSpPr txBox="1"/>
          <p:nvPr/>
        </p:nvSpPr>
        <p:spPr>
          <a:xfrm>
            <a:off x="142240" y="5019232"/>
            <a:ext cx="3277033" cy="1015663"/>
          </a:xfrm>
          <a:prstGeom prst="rect">
            <a:avLst/>
          </a:prstGeom>
          <a:solidFill>
            <a:schemeClr val="bg1">
              <a:alpha val="70000"/>
            </a:schemeClr>
          </a:solidFill>
        </p:spPr>
        <p:txBody>
          <a:bodyPr wrap="square" rtlCol="0">
            <a:spAutoFit/>
          </a:bodyPr>
          <a:lstStyle/>
          <a:p>
            <a:r>
              <a:rPr kumimoji="1" lang="en-US" altLang="ja-JP" sz="2000" smtClean="0"/>
              <a:t>2015/08/29</a:t>
            </a:r>
          </a:p>
          <a:p>
            <a:r>
              <a:rPr lang="ja-JP" altLang="en-US" sz="2000" smtClean="0"/>
              <a:t>すみだセキュリティ勉強会</a:t>
            </a:r>
            <a:endParaRPr lang="en-US" altLang="ja-JP" sz="2000" smtClean="0"/>
          </a:p>
          <a:p>
            <a:r>
              <a:rPr kumimoji="1" lang="en-US" altLang="ja-JP" sz="2000" smtClean="0"/>
              <a:t>@ozuma5119</a:t>
            </a:r>
          </a:p>
        </p:txBody>
      </p:sp>
    </p:spTree>
    <p:extLst>
      <p:ext uri="{BB962C8B-B14F-4D97-AF65-F5344CB8AC3E}">
        <p14:creationId xmlns:p14="http://schemas.microsoft.com/office/powerpoint/2010/main" val="80274904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196960"/>
            <a:ext cx="7886700" cy="1325563"/>
          </a:xfrm>
        </p:spPr>
        <p:txBody>
          <a:bodyPr/>
          <a:lstStyle/>
          <a:p>
            <a:r>
              <a:rPr kumimoji="1" lang="en-US" altLang="ja-JP" smtClean="0"/>
              <a:t>SYN</a:t>
            </a:r>
            <a:r>
              <a:rPr kumimoji="1" lang="ja-JP" altLang="en-US" smtClean="0"/>
              <a:t>スキャンは、</a:t>
            </a:r>
            <a:r>
              <a:rPr kumimoji="1" lang="en-US" altLang="ja-JP" smtClean="0"/>
              <a:t/>
            </a:r>
            <a:br>
              <a:rPr kumimoji="1" lang="en-US" altLang="ja-JP" smtClean="0"/>
            </a:br>
            <a:r>
              <a:rPr kumimoji="1" lang="ja-JP" altLang="en-US" smtClean="0"/>
              <a:t>何を「隠して」いるのか</a:t>
            </a:r>
            <a:endParaRPr kumimoji="1" lang="ja-JP" altLang="en-US"/>
          </a:p>
        </p:txBody>
      </p:sp>
      <p:sp>
        <p:nvSpPr>
          <p:cNvPr id="3" name="コンテンツ プレースホルダー 2"/>
          <p:cNvSpPr>
            <a:spLocks noGrp="1"/>
          </p:cNvSpPr>
          <p:nvPr>
            <p:ph idx="1"/>
          </p:nvPr>
        </p:nvSpPr>
        <p:spPr>
          <a:xfrm>
            <a:off x="628650" y="1933903"/>
            <a:ext cx="7886700" cy="4078014"/>
          </a:xfrm>
        </p:spPr>
        <p:txBody>
          <a:bodyPr>
            <a:normAutofit/>
          </a:bodyPr>
          <a:lstStyle/>
          <a:p>
            <a:r>
              <a:rPr lang="ja-JP" altLang="en-US"/>
              <a:t>通常</a:t>
            </a:r>
            <a:r>
              <a:rPr lang="ja-JP" altLang="en-US" smtClean="0"/>
              <a:t>の手順</a:t>
            </a:r>
            <a:r>
              <a:rPr lang="en-US" altLang="ja-JP" smtClean="0"/>
              <a:t>(3WAY</a:t>
            </a:r>
            <a:r>
              <a:rPr lang="ja-JP" altLang="en-US" smtClean="0"/>
              <a:t>ハンドシェイク</a:t>
            </a:r>
            <a:r>
              <a:rPr lang="en-US" altLang="ja-JP" smtClean="0"/>
              <a:t>)</a:t>
            </a:r>
            <a:r>
              <a:rPr lang="ja-JP" altLang="en-US" smtClean="0"/>
              <a:t>を介さないで、</a:t>
            </a:r>
            <a:endParaRPr lang="en-US" altLang="ja-JP" smtClean="0"/>
          </a:p>
          <a:p>
            <a:pPr lvl="1"/>
            <a:r>
              <a:rPr lang="ja-JP" altLang="en-US" smtClean="0"/>
              <a:t>ログに</a:t>
            </a:r>
            <a:r>
              <a:rPr lang="ja-JP" altLang="en-US"/>
              <a:t>残</a:t>
            </a:r>
            <a:r>
              <a:rPr lang="ja-JP" altLang="en-US" smtClean="0"/>
              <a:t>るのを隠す</a:t>
            </a:r>
            <a:endParaRPr lang="en-US" altLang="ja-JP" smtClean="0"/>
          </a:p>
          <a:p>
            <a:pPr lvl="1"/>
            <a:r>
              <a:rPr lang="ja-JP" altLang="en-US" smtClean="0"/>
              <a:t>「プロトコル通りに動いてい</a:t>
            </a:r>
            <a:r>
              <a:rPr lang="ja-JP" altLang="en-US"/>
              <a:t>る</a:t>
            </a:r>
            <a:r>
              <a:rPr lang="ja-JP" altLang="en-US" smtClean="0"/>
              <a:t>」ことを前提とし</a:t>
            </a:r>
            <a:r>
              <a:rPr lang="ja-JP" altLang="en-US"/>
              <a:t>た</a:t>
            </a:r>
            <a:r>
              <a:rPr lang="ja-JP" altLang="en-US" smtClean="0"/>
              <a:t>検知から攻撃を隠す</a:t>
            </a:r>
            <a:endParaRPr lang="en-US" altLang="ja-JP" smtClean="0"/>
          </a:p>
          <a:p>
            <a:r>
              <a:rPr lang="ja-JP" altLang="en-US" smtClean="0"/>
              <a:t>行為自体を隠しているわけではない</a:t>
            </a:r>
            <a:endParaRPr lang="en-US" altLang="ja-JP" smtClean="0"/>
          </a:p>
        </p:txBody>
      </p:sp>
    </p:spTree>
    <p:extLst>
      <p:ext uri="{BB962C8B-B14F-4D97-AF65-F5344CB8AC3E}">
        <p14:creationId xmlns:p14="http://schemas.microsoft.com/office/powerpoint/2010/main" val="400973941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11575" y="-115747"/>
            <a:ext cx="9306046" cy="7106856"/>
          </a:xfrm>
          <a:prstGeom prst="rect">
            <a:avLst/>
          </a:prstGeom>
          <a:effectLst>
            <a:outerShdw blurRad="50800" dist="50800" dir="5400000" algn="ctr" rotWithShape="0">
              <a:srgbClr val="000000"/>
            </a:outerShdw>
          </a:effectLst>
        </p:spPr>
      </p:pic>
      <p:sp>
        <p:nvSpPr>
          <p:cNvPr id="5" name="テキスト ボックス 4"/>
          <p:cNvSpPr txBox="1"/>
          <p:nvPr/>
        </p:nvSpPr>
        <p:spPr>
          <a:xfrm>
            <a:off x="1594323" y="1204646"/>
            <a:ext cx="6140549" cy="923330"/>
          </a:xfrm>
          <a:prstGeom prst="rect">
            <a:avLst/>
          </a:prstGeom>
          <a:noFill/>
        </p:spPr>
        <p:txBody>
          <a:bodyPr wrap="square" rtlCol="0">
            <a:spAutoFit/>
          </a:bodyPr>
          <a:lstStyle/>
          <a:p>
            <a:r>
              <a:rPr kumimoji="1" lang="en-US" altLang="ja-JP" sz="5400" smtClean="0">
                <a:ln>
                  <a:solidFill>
                    <a:schemeClr val="bg1">
                      <a:lumMod val="50000"/>
                    </a:schemeClr>
                  </a:solidFill>
                </a:ln>
                <a:latin typeface="Tahoma" panose="020B0604030504040204" pitchFamily="34" charset="0"/>
                <a:cs typeface="Tahoma" panose="020B0604030504040204" pitchFamily="34" charset="0"/>
              </a:rPr>
              <a:t>Too slow to detect.</a:t>
            </a:r>
            <a:endParaRPr kumimoji="1" lang="ja-JP" altLang="en-US" sz="5400">
              <a:ln>
                <a:solidFill>
                  <a:schemeClr val="bg1">
                    <a:lumMod val="50000"/>
                  </a:schemeClr>
                </a:solidFill>
              </a:ln>
              <a:latin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88117243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smtClean="0"/>
              <a:t>Too Slow</a:t>
            </a:r>
            <a:endParaRPr kumimoji="1" lang="ja-JP" altLang="en-US"/>
          </a:p>
        </p:txBody>
      </p:sp>
      <p:sp>
        <p:nvSpPr>
          <p:cNvPr id="3" name="コンテンツ プレースホルダー 2"/>
          <p:cNvSpPr>
            <a:spLocks noGrp="1"/>
          </p:cNvSpPr>
          <p:nvPr>
            <p:ph idx="1"/>
          </p:nvPr>
        </p:nvSpPr>
        <p:spPr/>
        <p:txBody>
          <a:bodyPr/>
          <a:lstStyle/>
          <a:p>
            <a:r>
              <a:rPr lang="ja-JP" altLang="en-US" smtClean="0"/>
              <a:t>ポートスキャンをゆっくり行うと、攻撃行為自体を隠すことができる</a:t>
            </a:r>
            <a:endParaRPr lang="en-US" altLang="ja-JP" smtClean="0"/>
          </a:p>
        </p:txBody>
      </p:sp>
    </p:spTree>
    <p:extLst>
      <p:ext uri="{BB962C8B-B14F-4D97-AF65-F5344CB8AC3E}">
        <p14:creationId xmlns:p14="http://schemas.microsoft.com/office/powerpoint/2010/main" val="56935009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p:cNvPicPr>
            <a:picLocks noChangeAspect="1"/>
          </p:cNvPicPr>
          <p:nvPr/>
        </p:nvPicPr>
        <p:blipFill>
          <a:blip r:embed="rId2"/>
          <a:stretch>
            <a:fillRect/>
          </a:stretch>
        </p:blipFill>
        <p:spPr>
          <a:xfrm>
            <a:off x="158643" y="612141"/>
            <a:ext cx="8869746" cy="5316022"/>
          </a:xfrm>
          <a:prstGeom prst="rect">
            <a:avLst/>
          </a:prstGeom>
        </p:spPr>
      </p:pic>
    </p:spTree>
    <p:extLst>
      <p:ext uri="{BB962C8B-B14F-4D97-AF65-F5344CB8AC3E}">
        <p14:creationId xmlns:p14="http://schemas.microsoft.com/office/powerpoint/2010/main" val="311837504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58685"/>
            <a:ext cx="7886700" cy="1325563"/>
          </a:xfrm>
        </p:spPr>
        <p:txBody>
          <a:bodyPr/>
          <a:lstStyle/>
          <a:p>
            <a:r>
              <a:rPr kumimoji="1" lang="en-US" altLang="ja-JP" smtClean="0"/>
              <a:t>nmap</a:t>
            </a:r>
            <a:r>
              <a:rPr kumimoji="1" lang="ja-JP" altLang="en-US" smtClean="0"/>
              <a:t>の</a:t>
            </a:r>
            <a:r>
              <a:rPr kumimoji="1" lang="en-US" altLang="ja-JP" smtClean="0"/>
              <a:t>-T</a:t>
            </a:r>
            <a:r>
              <a:rPr kumimoji="1" lang="ja-JP" altLang="en-US" smtClean="0"/>
              <a:t>オプション</a:t>
            </a:r>
            <a:r>
              <a:rPr kumimoji="1" lang="en-US" altLang="ja-JP" smtClean="0"/>
              <a:t/>
            </a:r>
            <a:br>
              <a:rPr kumimoji="1" lang="en-US" altLang="ja-JP" smtClean="0"/>
            </a:br>
            <a:r>
              <a:rPr kumimoji="1" lang="ja-JP" altLang="en-US" smtClean="0"/>
              <a:t>（タイミングテンプレート）</a:t>
            </a:r>
            <a:endParaRPr kumimoji="1" lang="ja-JP" altLang="en-US"/>
          </a:p>
        </p:txBody>
      </p:sp>
      <p:graphicFrame>
        <p:nvGraphicFramePr>
          <p:cNvPr id="4" name="表 3"/>
          <p:cNvGraphicFramePr>
            <a:graphicFrameLocks noGrp="1"/>
          </p:cNvGraphicFramePr>
          <p:nvPr>
            <p:extLst>
              <p:ext uri="{D42A27DB-BD31-4B8C-83A1-F6EECF244321}">
                <p14:modId xmlns:p14="http://schemas.microsoft.com/office/powerpoint/2010/main" val="2279140518"/>
              </p:ext>
            </p:extLst>
          </p:nvPr>
        </p:nvGraphicFramePr>
        <p:xfrm>
          <a:off x="1670255" y="1906347"/>
          <a:ext cx="7165408" cy="3627120"/>
        </p:xfrm>
        <a:graphic>
          <a:graphicData uri="http://schemas.openxmlformats.org/drawingml/2006/table">
            <a:tbl>
              <a:tblPr firstRow="1" bandRow="1">
                <a:tableStyleId>{5C22544A-7EE6-4342-B048-85BDC9FD1C3A}</a:tableStyleId>
              </a:tblPr>
              <a:tblGrid>
                <a:gridCol w="2051148"/>
                <a:gridCol w="5114260"/>
              </a:tblGrid>
              <a:tr h="370840">
                <a:tc>
                  <a:txBody>
                    <a:bodyPr/>
                    <a:lstStyle/>
                    <a:p>
                      <a:pPr algn="ctr"/>
                      <a:r>
                        <a:rPr kumimoji="1" lang="ja-JP" altLang="en-US" sz="2800" smtClean="0"/>
                        <a:t>オプション</a:t>
                      </a:r>
                      <a:endParaRPr kumimoji="1" lang="ja-JP" altLang="en-US" sz="2800"/>
                    </a:p>
                  </a:txBody>
                  <a:tcPr/>
                </a:tc>
                <a:tc>
                  <a:txBody>
                    <a:bodyPr/>
                    <a:lstStyle/>
                    <a:p>
                      <a:pPr algn="ctr"/>
                      <a:r>
                        <a:rPr kumimoji="1" lang="ja-JP" altLang="en-US" sz="2800" smtClean="0"/>
                        <a:t>テンプレート名</a:t>
                      </a:r>
                      <a:endParaRPr kumimoji="1" lang="ja-JP" altLang="en-US" sz="2800"/>
                    </a:p>
                  </a:txBody>
                  <a:tcPr/>
                </a:tc>
              </a:tr>
              <a:tr h="370840">
                <a:tc>
                  <a:txBody>
                    <a:bodyPr/>
                    <a:lstStyle/>
                    <a:p>
                      <a:r>
                        <a:rPr kumimoji="1" lang="en-US" altLang="ja-JP" sz="2800" smtClean="0"/>
                        <a:t>-T0</a:t>
                      </a:r>
                      <a:endParaRPr kumimoji="1" lang="ja-JP" altLang="en-US" sz="2800"/>
                    </a:p>
                  </a:txBody>
                  <a:tcPr/>
                </a:tc>
                <a:tc>
                  <a:txBody>
                    <a:bodyPr/>
                    <a:lstStyle/>
                    <a:p>
                      <a:r>
                        <a:rPr kumimoji="1" lang="en-US" altLang="ja-JP" sz="2800" smtClean="0"/>
                        <a:t>paranoid</a:t>
                      </a:r>
                      <a:r>
                        <a:rPr kumimoji="1" lang="en-US" altLang="ja-JP" sz="2800" baseline="0" smtClean="0"/>
                        <a:t> (</a:t>
                      </a:r>
                      <a:r>
                        <a:rPr kumimoji="1" lang="ja-JP" altLang="en-US" sz="2800" smtClean="0"/>
                        <a:t>偏執症スキャン</a:t>
                      </a:r>
                      <a:r>
                        <a:rPr kumimoji="1" lang="en-US" altLang="ja-JP" sz="2800" smtClean="0"/>
                        <a:t>)</a:t>
                      </a:r>
                      <a:endParaRPr kumimoji="1" lang="ja-JP" altLang="en-US" sz="2800"/>
                    </a:p>
                  </a:txBody>
                  <a:tcPr/>
                </a:tc>
              </a:tr>
              <a:tr h="370840">
                <a:tc>
                  <a:txBody>
                    <a:bodyPr/>
                    <a:lstStyle/>
                    <a:p>
                      <a:r>
                        <a:rPr kumimoji="1" lang="en-US" altLang="ja-JP" sz="2800" smtClean="0"/>
                        <a:t>-T1</a:t>
                      </a:r>
                      <a:endParaRPr kumimoji="1" lang="ja-JP" altLang="en-US" sz="2800"/>
                    </a:p>
                  </a:txBody>
                  <a:tcPr/>
                </a:tc>
                <a:tc>
                  <a:txBody>
                    <a:bodyPr/>
                    <a:lstStyle/>
                    <a:p>
                      <a:r>
                        <a:rPr kumimoji="1" lang="en-US" altLang="ja-JP" sz="2800" smtClean="0"/>
                        <a:t>sneaky</a:t>
                      </a:r>
                      <a:r>
                        <a:rPr kumimoji="1" lang="en-US" altLang="ja-JP" sz="2800" baseline="0" smtClean="0"/>
                        <a:t> (</a:t>
                      </a:r>
                      <a:r>
                        <a:rPr kumimoji="1" lang="ja-JP" altLang="en-US" sz="2800" smtClean="0"/>
                        <a:t>こそこそスキャン</a:t>
                      </a:r>
                      <a:r>
                        <a:rPr kumimoji="1" lang="en-US" altLang="ja-JP" sz="2800" smtClean="0"/>
                        <a:t>)</a:t>
                      </a:r>
                      <a:endParaRPr kumimoji="1" lang="ja-JP" altLang="en-US" sz="2800"/>
                    </a:p>
                  </a:txBody>
                  <a:tcPr/>
                </a:tc>
              </a:tr>
              <a:tr h="370840">
                <a:tc>
                  <a:txBody>
                    <a:bodyPr/>
                    <a:lstStyle/>
                    <a:p>
                      <a:r>
                        <a:rPr kumimoji="1" lang="en-US" altLang="ja-JP" sz="2800" smtClean="0"/>
                        <a:t>-T2</a:t>
                      </a:r>
                      <a:endParaRPr kumimoji="1" lang="ja-JP" altLang="en-US" sz="2800"/>
                    </a:p>
                  </a:txBody>
                  <a:tcPr/>
                </a:tc>
                <a:tc>
                  <a:txBody>
                    <a:bodyPr/>
                    <a:lstStyle/>
                    <a:p>
                      <a:r>
                        <a:rPr kumimoji="1" lang="en-US" altLang="ja-JP" sz="2800" smtClean="0"/>
                        <a:t>polite</a:t>
                      </a:r>
                      <a:r>
                        <a:rPr kumimoji="1" lang="en-US" altLang="ja-JP" sz="2800" baseline="0" smtClean="0"/>
                        <a:t> (</a:t>
                      </a:r>
                      <a:r>
                        <a:rPr kumimoji="1" lang="ja-JP" altLang="en-US" sz="2800" smtClean="0"/>
                        <a:t>丁重スキャン</a:t>
                      </a:r>
                      <a:r>
                        <a:rPr kumimoji="1" lang="en-US" altLang="ja-JP" sz="2800" smtClean="0"/>
                        <a:t>)</a:t>
                      </a:r>
                      <a:endParaRPr kumimoji="1" lang="ja-JP" altLang="en-US" sz="2800"/>
                    </a:p>
                  </a:txBody>
                  <a:tcPr/>
                </a:tc>
              </a:tr>
              <a:tr h="370840">
                <a:tc>
                  <a:txBody>
                    <a:bodyPr/>
                    <a:lstStyle/>
                    <a:p>
                      <a:r>
                        <a:rPr kumimoji="1" lang="en-US" altLang="ja-JP" sz="2800" smtClean="0"/>
                        <a:t>-T3</a:t>
                      </a:r>
                      <a:endParaRPr kumimoji="1" lang="ja-JP" altLang="en-US" sz="2800"/>
                    </a:p>
                  </a:txBody>
                  <a:tcPr>
                    <a:solidFill>
                      <a:schemeClr val="accent2">
                        <a:lumMod val="20000"/>
                        <a:lumOff val="80000"/>
                      </a:schemeClr>
                    </a:solidFill>
                  </a:tcPr>
                </a:tc>
                <a:tc>
                  <a:txBody>
                    <a:bodyPr/>
                    <a:lstStyle/>
                    <a:p>
                      <a:r>
                        <a:rPr kumimoji="1" lang="en-US" altLang="ja-JP" sz="2800" smtClean="0"/>
                        <a:t>normal</a:t>
                      </a:r>
                      <a:r>
                        <a:rPr kumimoji="1" lang="en-US" altLang="ja-JP" sz="2800" baseline="0" smtClean="0"/>
                        <a:t> (</a:t>
                      </a:r>
                      <a:r>
                        <a:rPr kumimoji="1" lang="ja-JP" altLang="en-US" sz="2800" smtClean="0"/>
                        <a:t>標準スキャン</a:t>
                      </a:r>
                      <a:r>
                        <a:rPr kumimoji="1" lang="en-US" altLang="ja-JP" sz="2800" smtClean="0"/>
                        <a:t>)</a:t>
                      </a:r>
                      <a:endParaRPr kumimoji="1" lang="ja-JP" altLang="en-US" sz="2800"/>
                    </a:p>
                  </a:txBody>
                  <a:tcPr>
                    <a:solidFill>
                      <a:schemeClr val="accent2">
                        <a:lumMod val="20000"/>
                        <a:lumOff val="80000"/>
                      </a:schemeClr>
                    </a:solidFill>
                  </a:tcPr>
                </a:tc>
              </a:tr>
              <a:tr h="370840">
                <a:tc>
                  <a:txBody>
                    <a:bodyPr/>
                    <a:lstStyle/>
                    <a:p>
                      <a:r>
                        <a:rPr kumimoji="1" lang="en-US" altLang="ja-JP" sz="2800" smtClean="0"/>
                        <a:t>-T4</a:t>
                      </a:r>
                      <a:endParaRPr kumimoji="1" lang="ja-JP" altLang="en-US" sz="2800"/>
                    </a:p>
                  </a:txBody>
                  <a:tcPr/>
                </a:tc>
                <a:tc>
                  <a:txBody>
                    <a:bodyPr/>
                    <a:lstStyle/>
                    <a:p>
                      <a:r>
                        <a:rPr kumimoji="1" lang="en-US" altLang="ja-JP" sz="2800" smtClean="0"/>
                        <a:t>aggressive</a:t>
                      </a:r>
                      <a:r>
                        <a:rPr kumimoji="1" lang="en-US" altLang="ja-JP" sz="2800" baseline="0" smtClean="0"/>
                        <a:t> (</a:t>
                      </a:r>
                      <a:r>
                        <a:rPr kumimoji="1" lang="ja-JP" altLang="en-US" sz="2800" smtClean="0"/>
                        <a:t>けんか腰スキャン</a:t>
                      </a:r>
                      <a:r>
                        <a:rPr kumimoji="1" lang="en-US" altLang="ja-JP" sz="2800" smtClean="0"/>
                        <a:t>)</a:t>
                      </a:r>
                      <a:endParaRPr kumimoji="1" lang="ja-JP" altLang="en-US" sz="2800"/>
                    </a:p>
                  </a:txBody>
                  <a:tcPr/>
                </a:tc>
              </a:tr>
              <a:tr h="370840">
                <a:tc>
                  <a:txBody>
                    <a:bodyPr/>
                    <a:lstStyle/>
                    <a:p>
                      <a:r>
                        <a:rPr kumimoji="1" lang="en-US" altLang="ja-JP" sz="2800" smtClean="0"/>
                        <a:t>-T5</a:t>
                      </a:r>
                      <a:endParaRPr kumimoji="1" lang="ja-JP" altLang="en-US" sz="2800"/>
                    </a:p>
                  </a:txBody>
                  <a:tcPr/>
                </a:tc>
                <a:tc>
                  <a:txBody>
                    <a:bodyPr/>
                    <a:lstStyle/>
                    <a:p>
                      <a:r>
                        <a:rPr kumimoji="1" lang="en-US" altLang="ja-JP" sz="2800" smtClean="0"/>
                        <a:t>insane</a:t>
                      </a:r>
                      <a:r>
                        <a:rPr kumimoji="1" lang="en-US" altLang="ja-JP" sz="2800" baseline="0" smtClean="0"/>
                        <a:t> (</a:t>
                      </a:r>
                      <a:r>
                        <a:rPr kumimoji="1" lang="ja-JP" altLang="en-US" sz="2800" smtClean="0"/>
                        <a:t>キ○ガイ スキャン</a:t>
                      </a:r>
                      <a:r>
                        <a:rPr kumimoji="1" lang="en-US" altLang="ja-JP" sz="2800" smtClean="0"/>
                        <a:t>)</a:t>
                      </a:r>
                      <a:endParaRPr kumimoji="1" lang="ja-JP" altLang="en-US" sz="2800"/>
                    </a:p>
                  </a:txBody>
                  <a:tcPr/>
                </a:tc>
              </a:tr>
            </a:tbl>
          </a:graphicData>
        </a:graphic>
      </p:graphicFrame>
      <p:sp>
        <p:nvSpPr>
          <p:cNvPr id="5" name="上下矢印 4"/>
          <p:cNvSpPr/>
          <p:nvPr/>
        </p:nvSpPr>
        <p:spPr>
          <a:xfrm>
            <a:off x="712937" y="2812209"/>
            <a:ext cx="346135" cy="2287924"/>
          </a:xfrm>
          <a:prstGeom prst="upDownArrow">
            <a:avLst/>
          </a:prstGeom>
          <a:solidFill>
            <a:schemeClr val="accent2">
              <a:lumMod val="50000"/>
            </a:schemeClr>
          </a:solid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p:cNvSpPr txBox="1"/>
          <p:nvPr/>
        </p:nvSpPr>
        <p:spPr>
          <a:xfrm>
            <a:off x="159488" y="2350544"/>
            <a:ext cx="1436399" cy="461665"/>
          </a:xfrm>
          <a:prstGeom prst="rect">
            <a:avLst/>
          </a:prstGeom>
          <a:noFill/>
        </p:spPr>
        <p:txBody>
          <a:bodyPr wrap="square" rtlCol="0">
            <a:spAutoFit/>
          </a:bodyPr>
          <a:lstStyle/>
          <a:p>
            <a:r>
              <a:rPr kumimoji="1" lang="ja-JP" altLang="en-US" sz="2400" smtClean="0"/>
              <a:t>ゆっくり</a:t>
            </a:r>
            <a:endParaRPr kumimoji="1" lang="ja-JP" altLang="en-US" sz="2400"/>
          </a:p>
        </p:txBody>
      </p:sp>
      <p:sp>
        <p:nvSpPr>
          <p:cNvPr id="7" name="テキスト ボックス 6"/>
          <p:cNvSpPr txBox="1"/>
          <p:nvPr/>
        </p:nvSpPr>
        <p:spPr>
          <a:xfrm>
            <a:off x="525582" y="5100133"/>
            <a:ext cx="858957" cy="461665"/>
          </a:xfrm>
          <a:prstGeom prst="rect">
            <a:avLst/>
          </a:prstGeom>
          <a:noFill/>
        </p:spPr>
        <p:txBody>
          <a:bodyPr wrap="square" rtlCol="0">
            <a:spAutoFit/>
          </a:bodyPr>
          <a:lstStyle/>
          <a:p>
            <a:r>
              <a:rPr lang="ja-JP" altLang="en-US" sz="2400"/>
              <a:t>早</a:t>
            </a:r>
            <a:r>
              <a:rPr lang="ja-JP" altLang="en-US" sz="2400" smtClean="0"/>
              <a:t>い</a:t>
            </a:r>
            <a:endParaRPr kumimoji="1" lang="ja-JP" altLang="en-US" sz="2400"/>
          </a:p>
        </p:txBody>
      </p:sp>
    </p:spTree>
    <p:extLst>
      <p:ext uri="{BB962C8B-B14F-4D97-AF65-F5344CB8AC3E}">
        <p14:creationId xmlns:p14="http://schemas.microsoft.com/office/powerpoint/2010/main" val="333387817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3" cstate="print"/>
          <a:stretch>
            <a:fillRect/>
          </a:stretch>
        </p:blipFill>
        <p:spPr>
          <a:xfrm>
            <a:off x="664234" y="1164566"/>
            <a:ext cx="10529791" cy="3450566"/>
          </a:xfrm>
          <a:prstGeom prst="rect">
            <a:avLst/>
          </a:prstGeom>
        </p:spPr>
      </p:pic>
      <p:sp>
        <p:nvSpPr>
          <p:cNvPr id="6" name="左大かっこ 5"/>
          <p:cNvSpPr/>
          <p:nvPr/>
        </p:nvSpPr>
        <p:spPr>
          <a:xfrm>
            <a:off x="395521" y="2304619"/>
            <a:ext cx="181155" cy="368132"/>
          </a:xfrm>
          <a:prstGeom prst="leftBracket">
            <a:avLst/>
          </a:prstGeom>
          <a:ln w="57150">
            <a:solidFill>
              <a:schemeClr val="accent5">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 name="左大かっこ 6"/>
          <p:cNvSpPr/>
          <p:nvPr/>
        </p:nvSpPr>
        <p:spPr>
          <a:xfrm>
            <a:off x="395521" y="2749627"/>
            <a:ext cx="181155" cy="368132"/>
          </a:xfrm>
          <a:prstGeom prst="leftBracket">
            <a:avLst/>
          </a:prstGeom>
          <a:ln w="57150">
            <a:solidFill>
              <a:schemeClr val="accent5">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 name="左大かっこ 7"/>
          <p:cNvSpPr/>
          <p:nvPr/>
        </p:nvSpPr>
        <p:spPr>
          <a:xfrm>
            <a:off x="395521" y="3194635"/>
            <a:ext cx="181155" cy="368132"/>
          </a:xfrm>
          <a:prstGeom prst="leftBracket">
            <a:avLst/>
          </a:prstGeom>
          <a:ln w="57150">
            <a:solidFill>
              <a:schemeClr val="accent5">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9" name="左大かっこ 8"/>
          <p:cNvSpPr/>
          <p:nvPr/>
        </p:nvSpPr>
        <p:spPr>
          <a:xfrm>
            <a:off x="395520" y="3639643"/>
            <a:ext cx="181155" cy="368132"/>
          </a:xfrm>
          <a:prstGeom prst="leftBracket">
            <a:avLst/>
          </a:prstGeom>
          <a:ln w="57150">
            <a:solidFill>
              <a:schemeClr val="accent5">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0" name="左大かっこ 9"/>
          <p:cNvSpPr/>
          <p:nvPr/>
        </p:nvSpPr>
        <p:spPr>
          <a:xfrm>
            <a:off x="395520" y="4084651"/>
            <a:ext cx="181155" cy="368132"/>
          </a:xfrm>
          <a:prstGeom prst="leftBracket">
            <a:avLst/>
          </a:prstGeom>
          <a:ln w="57150">
            <a:solidFill>
              <a:schemeClr val="accent5">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1" name="タイトル 1"/>
          <p:cNvSpPr>
            <a:spLocks noGrp="1"/>
          </p:cNvSpPr>
          <p:nvPr>
            <p:ph type="title"/>
          </p:nvPr>
        </p:nvSpPr>
        <p:spPr>
          <a:xfrm>
            <a:off x="318545" y="224148"/>
            <a:ext cx="7886700" cy="913945"/>
          </a:xfrm>
        </p:spPr>
        <p:txBody>
          <a:bodyPr>
            <a:normAutofit/>
          </a:bodyPr>
          <a:lstStyle/>
          <a:p>
            <a:r>
              <a:rPr kumimoji="1" lang="en-US" altLang="ja-JP" smtClean="0">
                <a:latin typeface="メイリオ"/>
                <a:ea typeface="メイリオ"/>
                <a:cs typeface="メイリオ"/>
              </a:rPr>
              <a:t>nmap -T0 </a:t>
            </a:r>
            <a:r>
              <a:rPr kumimoji="1" lang="ja-JP" altLang="en-US" smtClean="0">
                <a:latin typeface="メイリオ"/>
                <a:ea typeface="メイリオ"/>
                <a:cs typeface="メイリオ"/>
              </a:rPr>
              <a:t>がどれだけ遅いか</a:t>
            </a:r>
            <a:r>
              <a:rPr kumimoji="1" lang="en-US" altLang="ja-JP" smtClean="0">
                <a:latin typeface="メイリオ"/>
                <a:ea typeface="メイリオ"/>
                <a:cs typeface="メイリオ"/>
              </a:rPr>
              <a:t>?</a:t>
            </a:r>
            <a:endParaRPr kumimoji="1" lang="ja-JP" altLang="en-US">
              <a:latin typeface="メイリオ"/>
              <a:ea typeface="メイリオ"/>
              <a:cs typeface="メイリオ"/>
            </a:endParaRPr>
          </a:p>
        </p:txBody>
      </p:sp>
      <p:sp>
        <p:nvSpPr>
          <p:cNvPr id="14" name="右中かっこ 13"/>
          <p:cNvSpPr/>
          <p:nvPr/>
        </p:nvSpPr>
        <p:spPr>
          <a:xfrm rot="5400000">
            <a:off x="2378783" y="3825986"/>
            <a:ext cx="289591" cy="1780361"/>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2" name="正方形/長方形 11"/>
          <p:cNvSpPr/>
          <p:nvPr/>
        </p:nvSpPr>
        <p:spPr>
          <a:xfrm>
            <a:off x="1531088" y="4979917"/>
            <a:ext cx="6983184" cy="979715"/>
          </a:xfrm>
          <a:prstGeom prst="rect">
            <a:avLst/>
          </a:prstGeom>
          <a:solidFill>
            <a:schemeClr val="accent5">
              <a:lumMod val="75000"/>
            </a:schemeClr>
          </a:solidFill>
          <a:ln w="28575" cmpd="sng">
            <a:solidFill>
              <a:schemeClr val="accent5">
                <a:lumMod val="20000"/>
                <a:lumOff val="80000"/>
              </a:schemeClr>
            </a:solidFill>
          </a:ln>
          <a:effectLst>
            <a:glow rad="101600">
              <a:schemeClr val="tx1">
                <a:alpha val="22000"/>
              </a:schemeClr>
            </a:glow>
            <a:outerShdw blurRad="50800" dist="38100" dir="270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sz="2800" smtClean="0">
                <a:solidFill>
                  <a:schemeClr val="accent2">
                    <a:lumMod val="20000"/>
                    <a:lumOff val="80000"/>
                  </a:schemeClr>
                </a:solidFill>
                <a:latin typeface="Helvetica"/>
                <a:cs typeface="Helvetica"/>
              </a:rPr>
              <a:t>1</a:t>
            </a:r>
            <a:r>
              <a:rPr kumimoji="1" lang="ja-JP" altLang="en-US" sz="2800" smtClean="0">
                <a:solidFill>
                  <a:schemeClr val="accent2">
                    <a:lumMod val="20000"/>
                    <a:lumOff val="80000"/>
                  </a:schemeClr>
                </a:solidFill>
                <a:latin typeface="Helvetica"/>
                <a:cs typeface="Helvetica"/>
              </a:rPr>
              <a:t>つの</a:t>
            </a:r>
            <a:r>
              <a:rPr kumimoji="1" lang="en-US" altLang="ja-JP" sz="2800" smtClean="0">
                <a:solidFill>
                  <a:schemeClr val="accent2">
                    <a:lumMod val="20000"/>
                    <a:lumOff val="80000"/>
                  </a:schemeClr>
                </a:solidFill>
                <a:latin typeface="Helvetica"/>
                <a:cs typeface="Helvetica"/>
              </a:rPr>
              <a:t>TCP</a:t>
            </a:r>
            <a:r>
              <a:rPr kumimoji="1" lang="ja-JP" altLang="en-US" sz="2800" smtClean="0">
                <a:solidFill>
                  <a:schemeClr val="accent2">
                    <a:lumMod val="20000"/>
                    <a:lumOff val="80000"/>
                  </a:schemeClr>
                </a:solidFill>
                <a:latin typeface="Helvetica"/>
                <a:cs typeface="Helvetica"/>
              </a:rPr>
              <a:t>ポートをスキャンする</a:t>
            </a:r>
            <a:r>
              <a:rPr lang="ja-JP" altLang="en-US" sz="2800" smtClean="0">
                <a:solidFill>
                  <a:schemeClr val="accent2">
                    <a:lumMod val="20000"/>
                    <a:lumOff val="80000"/>
                  </a:schemeClr>
                </a:solidFill>
                <a:latin typeface="Helvetica"/>
                <a:cs typeface="Helvetica"/>
              </a:rPr>
              <a:t>の</a:t>
            </a:r>
            <a:r>
              <a:rPr kumimoji="1" lang="ja-JP" altLang="en-US" sz="2800" smtClean="0">
                <a:solidFill>
                  <a:schemeClr val="accent2">
                    <a:lumMod val="20000"/>
                    <a:lumOff val="80000"/>
                  </a:schemeClr>
                </a:solidFill>
                <a:latin typeface="Helvetica"/>
                <a:cs typeface="Helvetica"/>
              </a:rPr>
              <a:t>に</a:t>
            </a:r>
            <a:r>
              <a:rPr kumimoji="1" lang="en-US" altLang="ja-JP" sz="2800" smtClean="0">
                <a:solidFill>
                  <a:schemeClr val="accent2">
                    <a:lumMod val="20000"/>
                    <a:lumOff val="80000"/>
                  </a:schemeClr>
                </a:solidFill>
                <a:latin typeface="Helvetica"/>
                <a:cs typeface="Helvetica"/>
              </a:rPr>
              <a:t>5</a:t>
            </a:r>
            <a:r>
              <a:rPr kumimoji="1" lang="ja-JP" altLang="en-US" sz="2800" smtClean="0">
                <a:solidFill>
                  <a:schemeClr val="accent2">
                    <a:lumMod val="20000"/>
                    <a:lumOff val="80000"/>
                  </a:schemeClr>
                </a:solidFill>
                <a:latin typeface="Helvetica"/>
                <a:cs typeface="Helvetica"/>
              </a:rPr>
              <a:t>分</a:t>
            </a:r>
            <a:endParaRPr kumimoji="1" lang="ja-JP" altLang="en-US" sz="2800">
              <a:solidFill>
                <a:schemeClr val="accent2">
                  <a:lumMod val="20000"/>
                  <a:lumOff val="80000"/>
                </a:schemeClr>
              </a:solidFill>
              <a:latin typeface="Helvetica"/>
              <a:cs typeface="Helvetica"/>
            </a:endParaRPr>
          </a:p>
        </p:txBody>
      </p:sp>
    </p:spTree>
    <p:extLst>
      <p:ext uri="{BB962C8B-B14F-4D97-AF65-F5344CB8AC3E}">
        <p14:creationId xmlns:p14="http://schemas.microsoft.com/office/powerpoint/2010/main" val="144753517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11575" y="-115747"/>
            <a:ext cx="9306046" cy="7106856"/>
          </a:xfrm>
          <a:prstGeom prst="rect">
            <a:avLst/>
          </a:prstGeom>
          <a:effectLst>
            <a:outerShdw blurRad="50800" dist="50800" dir="5400000" algn="ctr" rotWithShape="0">
              <a:srgbClr val="000000"/>
            </a:outerShdw>
          </a:effectLst>
        </p:spPr>
      </p:pic>
      <p:sp>
        <p:nvSpPr>
          <p:cNvPr id="5" name="テキスト ボックス 4"/>
          <p:cNvSpPr txBox="1"/>
          <p:nvPr/>
        </p:nvSpPr>
        <p:spPr>
          <a:xfrm>
            <a:off x="1740972" y="790579"/>
            <a:ext cx="6140549" cy="1600438"/>
          </a:xfrm>
          <a:prstGeom prst="rect">
            <a:avLst/>
          </a:prstGeom>
          <a:noFill/>
        </p:spPr>
        <p:txBody>
          <a:bodyPr wrap="square" rtlCol="0">
            <a:spAutoFit/>
          </a:bodyPr>
          <a:lstStyle/>
          <a:p>
            <a:r>
              <a:rPr kumimoji="1" lang="en-US" altLang="ja-JP" sz="5400" smtClean="0">
                <a:ln>
                  <a:solidFill>
                    <a:schemeClr val="bg1">
                      <a:lumMod val="50000"/>
                    </a:schemeClr>
                  </a:solidFill>
                </a:ln>
                <a:solidFill>
                  <a:schemeClr val="accent2">
                    <a:lumMod val="50000"/>
                  </a:schemeClr>
                </a:solidFill>
                <a:latin typeface="Tahoma" panose="020B0604030504040204" pitchFamily="34" charset="0"/>
                <a:cs typeface="Tahoma" panose="020B0604030504040204" pitchFamily="34" charset="0"/>
              </a:rPr>
              <a:t>Minimize</a:t>
            </a:r>
            <a:r>
              <a:rPr kumimoji="1" lang="en-US" altLang="ja-JP" sz="4400" smtClean="0">
                <a:ln>
                  <a:solidFill>
                    <a:schemeClr val="bg1">
                      <a:lumMod val="50000"/>
                    </a:schemeClr>
                  </a:solidFill>
                </a:ln>
                <a:latin typeface="Tahoma" panose="020B0604030504040204" pitchFamily="34" charset="0"/>
                <a:cs typeface="Tahoma" panose="020B0604030504040204" pitchFamily="34" charset="0"/>
              </a:rPr>
              <a:t> the number of ports to scan.</a:t>
            </a:r>
            <a:endParaRPr kumimoji="1" lang="ja-JP" altLang="en-US" sz="4400">
              <a:ln>
                <a:solidFill>
                  <a:schemeClr val="bg1">
                    <a:lumMod val="50000"/>
                  </a:schemeClr>
                </a:solidFill>
              </a:ln>
              <a:latin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12782002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24285" y="132214"/>
            <a:ext cx="8488393" cy="885704"/>
          </a:xfrm>
        </p:spPr>
        <p:txBody>
          <a:bodyPr>
            <a:normAutofit fontScale="90000"/>
          </a:bodyPr>
          <a:lstStyle/>
          <a:p>
            <a:r>
              <a:rPr lang="ja-JP" altLang="en-US" smtClean="0"/>
              <a:t>よくある上位</a:t>
            </a:r>
            <a:r>
              <a:rPr lang="en-US" altLang="ja-JP" smtClean="0"/>
              <a:t>10</a:t>
            </a:r>
            <a:r>
              <a:rPr lang="ja-JP" altLang="en-US" smtClean="0"/>
              <a:t>ポートのみスキャン</a:t>
            </a:r>
            <a:endParaRPr kumimoji="1" lang="ja-JP" altLang="en-US"/>
          </a:p>
        </p:txBody>
      </p:sp>
      <p:sp>
        <p:nvSpPr>
          <p:cNvPr id="4" name="正方形/長方形 3"/>
          <p:cNvSpPr/>
          <p:nvPr/>
        </p:nvSpPr>
        <p:spPr>
          <a:xfrm>
            <a:off x="224286" y="957532"/>
            <a:ext cx="7746522" cy="5762445"/>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2400" smtClean="0">
                <a:latin typeface="Consolas" panose="020B0609020204030204" pitchFamily="49" charset="0"/>
                <a:cs typeface="Consolas" panose="020B0609020204030204" pitchFamily="49" charset="0"/>
              </a:rPr>
              <a:t># </a:t>
            </a:r>
            <a:r>
              <a:rPr lang="en-US" altLang="ja-JP" sz="2400" b="1" smtClean="0">
                <a:solidFill>
                  <a:schemeClr val="accent2">
                    <a:lumMod val="20000"/>
                    <a:lumOff val="80000"/>
                  </a:schemeClr>
                </a:solidFill>
                <a:latin typeface="Consolas" panose="020B0609020204030204" pitchFamily="49" charset="0"/>
                <a:cs typeface="Consolas" panose="020B0609020204030204" pitchFamily="49" charset="0"/>
              </a:rPr>
              <a:t>nmap </a:t>
            </a:r>
            <a:r>
              <a:rPr lang="en-US" altLang="ja-JP" sz="2400" b="1">
                <a:solidFill>
                  <a:schemeClr val="accent2">
                    <a:lumMod val="20000"/>
                    <a:lumOff val="80000"/>
                  </a:schemeClr>
                </a:solidFill>
                <a:latin typeface="Consolas" panose="020B0609020204030204" pitchFamily="49" charset="0"/>
                <a:cs typeface="Consolas" panose="020B0609020204030204" pitchFamily="49" charset="0"/>
              </a:rPr>
              <a:t>-n </a:t>
            </a:r>
            <a:r>
              <a:rPr lang="en-US" altLang="ja-JP" sz="2400" b="1" smtClean="0">
                <a:solidFill>
                  <a:schemeClr val="accent2">
                    <a:lumMod val="20000"/>
                    <a:lumOff val="80000"/>
                  </a:schemeClr>
                </a:solidFill>
                <a:latin typeface="Consolas" panose="020B0609020204030204" pitchFamily="49" charset="0"/>
                <a:cs typeface="Consolas" panose="020B0609020204030204" pitchFamily="49" charset="0"/>
              </a:rPr>
              <a:t>--</a:t>
            </a:r>
            <a:r>
              <a:rPr lang="en-US" altLang="ja-JP" sz="2400" b="1">
                <a:solidFill>
                  <a:schemeClr val="accent2">
                    <a:lumMod val="20000"/>
                    <a:lumOff val="80000"/>
                  </a:schemeClr>
                </a:solidFill>
                <a:latin typeface="Consolas" panose="020B0609020204030204" pitchFamily="49" charset="0"/>
                <a:cs typeface="Consolas" panose="020B0609020204030204" pitchFamily="49" charset="0"/>
              </a:rPr>
              <a:t>top-ports 10 192.168.2.66</a:t>
            </a:r>
          </a:p>
          <a:p>
            <a:r>
              <a:rPr lang="en-US" altLang="ja-JP" sz="2400" smtClean="0">
                <a:latin typeface="Consolas" panose="020B0609020204030204" pitchFamily="49" charset="0"/>
                <a:cs typeface="Consolas" panose="020B0609020204030204" pitchFamily="49" charset="0"/>
              </a:rPr>
              <a:t>......(</a:t>
            </a:r>
            <a:r>
              <a:rPr lang="ja-JP" altLang="en-US" sz="2400" smtClean="0">
                <a:latin typeface="Consolas" panose="020B0609020204030204" pitchFamily="49" charset="0"/>
                <a:cs typeface="Consolas" panose="020B0609020204030204" pitchFamily="49" charset="0"/>
              </a:rPr>
              <a:t>省略</a:t>
            </a:r>
            <a:r>
              <a:rPr lang="en-US" altLang="ja-JP" sz="2400" smtClean="0">
                <a:latin typeface="Consolas" panose="020B0609020204030204" pitchFamily="49" charset="0"/>
                <a:cs typeface="Consolas" panose="020B0609020204030204" pitchFamily="49" charset="0"/>
              </a:rPr>
              <a:t>).....</a:t>
            </a:r>
          </a:p>
          <a:p>
            <a:r>
              <a:rPr lang="en-US" altLang="ja-JP" sz="2400" smtClean="0">
                <a:latin typeface="Consolas" panose="020B0609020204030204" pitchFamily="49" charset="0"/>
                <a:cs typeface="Consolas" panose="020B0609020204030204" pitchFamily="49" charset="0"/>
              </a:rPr>
              <a:t>Host is up (0.00029s latency).</a:t>
            </a:r>
          </a:p>
          <a:p>
            <a:r>
              <a:rPr lang="en-US" altLang="ja-JP" sz="2400" smtClean="0">
                <a:latin typeface="Consolas" panose="020B0609020204030204" pitchFamily="49" charset="0"/>
                <a:cs typeface="Consolas" panose="020B0609020204030204" pitchFamily="49" charset="0"/>
              </a:rPr>
              <a:t>PORT     STATE  SERVICE</a:t>
            </a:r>
          </a:p>
          <a:p>
            <a:r>
              <a:rPr lang="en-US" altLang="ja-JP" sz="2400" smtClean="0">
                <a:latin typeface="Consolas" panose="020B0609020204030204" pitchFamily="49" charset="0"/>
                <a:cs typeface="Consolas" panose="020B0609020204030204" pitchFamily="49" charset="0"/>
              </a:rPr>
              <a:t>21/tcp   open   ftp</a:t>
            </a:r>
          </a:p>
          <a:p>
            <a:r>
              <a:rPr lang="en-US" altLang="ja-JP" sz="2400" smtClean="0">
                <a:latin typeface="Consolas" panose="020B0609020204030204" pitchFamily="49" charset="0"/>
                <a:cs typeface="Consolas" panose="020B0609020204030204" pitchFamily="49" charset="0"/>
              </a:rPr>
              <a:t>22/tcp   open   ssh</a:t>
            </a:r>
          </a:p>
          <a:p>
            <a:r>
              <a:rPr lang="en-US" altLang="ja-JP" sz="2400" smtClean="0">
                <a:latin typeface="Consolas" panose="020B0609020204030204" pitchFamily="49" charset="0"/>
                <a:cs typeface="Consolas" panose="020B0609020204030204" pitchFamily="49" charset="0"/>
              </a:rPr>
              <a:t>23/tcp   closed telnet</a:t>
            </a:r>
          </a:p>
          <a:p>
            <a:r>
              <a:rPr lang="en-US" altLang="ja-JP" sz="2400" smtClean="0">
                <a:latin typeface="Consolas" panose="020B0609020204030204" pitchFamily="49" charset="0"/>
                <a:cs typeface="Consolas" panose="020B0609020204030204" pitchFamily="49" charset="0"/>
              </a:rPr>
              <a:t>25/tcp   closed smtp</a:t>
            </a:r>
          </a:p>
          <a:p>
            <a:r>
              <a:rPr lang="en-US" altLang="ja-JP" sz="2400" smtClean="0">
                <a:latin typeface="Consolas" panose="020B0609020204030204" pitchFamily="49" charset="0"/>
                <a:cs typeface="Consolas" panose="020B0609020204030204" pitchFamily="49" charset="0"/>
              </a:rPr>
              <a:t>80/tcp   open   http</a:t>
            </a:r>
          </a:p>
          <a:p>
            <a:r>
              <a:rPr lang="en-US" altLang="ja-JP" sz="2400" smtClean="0">
                <a:latin typeface="Consolas" panose="020B0609020204030204" pitchFamily="49" charset="0"/>
                <a:cs typeface="Consolas" panose="020B0609020204030204" pitchFamily="49" charset="0"/>
              </a:rPr>
              <a:t>110/tcp  closed pop3</a:t>
            </a:r>
          </a:p>
          <a:p>
            <a:r>
              <a:rPr lang="en-US" altLang="ja-JP" sz="2400" smtClean="0">
                <a:latin typeface="Consolas" panose="020B0609020204030204" pitchFamily="49" charset="0"/>
                <a:cs typeface="Consolas" panose="020B0609020204030204" pitchFamily="49" charset="0"/>
              </a:rPr>
              <a:t>139/tcp  closed netbios-ssn</a:t>
            </a:r>
          </a:p>
          <a:p>
            <a:r>
              <a:rPr lang="en-US" altLang="ja-JP" sz="2400" smtClean="0">
                <a:latin typeface="Consolas" panose="020B0609020204030204" pitchFamily="49" charset="0"/>
                <a:cs typeface="Consolas" panose="020B0609020204030204" pitchFamily="49" charset="0"/>
              </a:rPr>
              <a:t>443/tcp  open   https</a:t>
            </a:r>
          </a:p>
          <a:p>
            <a:r>
              <a:rPr lang="en-US" altLang="ja-JP" sz="2400" smtClean="0">
                <a:latin typeface="Consolas" panose="020B0609020204030204" pitchFamily="49" charset="0"/>
                <a:cs typeface="Consolas" panose="020B0609020204030204" pitchFamily="49" charset="0"/>
              </a:rPr>
              <a:t>445/tcp  closed microsoft-ds</a:t>
            </a:r>
          </a:p>
          <a:p>
            <a:r>
              <a:rPr lang="en-US" altLang="ja-JP" sz="2400" smtClean="0">
                <a:latin typeface="Consolas" panose="020B0609020204030204" pitchFamily="49" charset="0"/>
                <a:cs typeface="Consolas" panose="020B0609020204030204" pitchFamily="49" charset="0"/>
              </a:rPr>
              <a:t>3389/tcp closed ms-wbt-server</a:t>
            </a:r>
          </a:p>
          <a:p>
            <a:r>
              <a:rPr lang="en-US" altLang="ja-JP" sz="2400" smtClean="0">
                <a:latin typeface="Consolas" panose="020B0609020204030204" pitchFamily="49" charset="0"/>
                <a:cs typeface="Consolas" panose="020B0609020204030204" pitchFamily="49" charset="0"/>
              </a:rPr>
              <a:t>MAC Address: 00:0C:29:59:63:7E (VMware)</a:t>
            </a:r>
            <a:endParaRPr lang="en-US" altLang="ja-JP" sz="2400">
              <a:latin typeface="Consolas" panose="020B0609020204030204" pitchFamily="49" charset="0"/>
              <a:cs typeface="Consolas" panose="020B0609020204030204" pitchFamily="49" charset="0"/>
            </a:endParaRPr>
          </a:p>
        </p:txBody>
      </p:sp>
      <p:sp>
        <p:nvSpPr>
          <p:cNvPr id="5" name="正方形/長方形 4"/>
          <p:cNvSpPr/>
          <p:nvPr/>
        </p:nvSpPr>
        <p:spPr>
          <a:xfrm>
            <a:off x="3838753" y="1506675"/>
            <a:ext cx="4977443" cy="673122"/>
          </a:xfrm>
          <a:prstGeom prst="rect">
            <a:avLst/>
          </a:prstGeom>
          <a:solidFill>
            <a:schemeClr val="accent2">
              <a:lumMod val="50000"/>
            </a:schemeClr>
          </a:solidFill>
          <a:ln w="28575" cmpd="sng">
            <a:solidFill>
              <a:schemeClr val="accent4">
                <a:lumMod val="20000"/>
                <a:lumOff val="80000"/>
              </a:schemeClr>
            </a:solidFill>
          </a:ln>
          <a:effectLst>
            <a:glow rad="101600">
              <a:schemeClr val="tx1">
                <a:alpha val="22000"/>
              </a:schemeClr>
            </a:glow>
            <a:outerShdw blurRad="50800" dist="38100" dir="270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r>
              <a:rPr lang="en-US" altLang="ja-JP" sz="3200" b="1" smtClean="0">
                <a:solidFill>
                  <a:schemeClr val="accent2">
                    <a:lumMod val="20000"/>
                    <a:lumOff val="80000"/>
                  </a:schemeClr>
                </a:solidFill>
                <a:latin typeface="Consolas" panose="020B0609020204030204" pitchFamily="49" charset="0"/>
                <a:cs typeface="Consolas" panose="020B0609020204030204" pitchFamily="49" charset="0"/>
              </a:rPr>
              <a:t> --top-ports &lt;number&gt;</a:t>
            </a:r>
            <a:endParaRPr kumimoji="1" lang="ja-JP" altLang="en-US" sz="3200" b="1">
              <a:solidFill>
                <a:schemeClr val="accent2">
                  <a:lumMod val="20000"/>
                  <a:lumOff val="80000"/>
                </a:schemeClr>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57019861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図 8"/>
          <p:cNvPicPr>
            <a:picLocks noChangeAspect="1"/>
          </p:cNvPicPr>
          <p:nvPr/>
        </p:nvPicPr>
        <p:blipFill>
          <a:blip r:embed="rId3" cstate="print"/>
          <a:stretch>
            <a:fillRect/>
          </a:stretch>
        </p:blipFill>
        <p:spPr>
          <a:xfrm>
            <a:off x="0" y="-1"/>
            <a:ext cx="9161610" cy="6046237"/>
          </a:xfrm>
          <a:prstGeom prst="rect">
            <a:avLst/>
          </a:prstGeom>
        </p:spPr>
      </p:pic>
      <p:sp>
        <p:nvSpPr>
          <p:cNvPr id="11" name="正方形/長方形 10"/>
          <p:cNvSpPr/>
          <p:nvPr/>
        </p:nvSpPr>
        <p:spPr>
          <a:xfrm>
            <a:off x="1793706" y="6242181"/>
            <a:ext cx="7212438" cy="369332"/>
          </a:xfrm>
          <a:prstGeom prst="rect">
            <a:avLst/>
          </a:prstGeom>
        </p:spPr>
        <p:txBody>
          <a:bodyPr wrap="square">
            <a:spAutoFit/>
          </a:bodyPr>
          <a:lstStyle/>
          <a:p>
            <a:r>
              <a:rPr lang="ja-JP" altLang="en-US" smtClean="0"/>
              <a:t>「NMAP </a:t>
            </a:r>
            <a:r>
              <a:rPr lang="ja-JP" altLang="en-US"/>
              <a:t>NETWORK </a:t>
            </a:r>
            <a:r>
              <a:rPr lang="ja-JP" altLang="en-US" smtClean="0"/>
              <a:t>SCANNING」, </a:t>
            </a:r>
            <a:r>
              <a:rPr lang="ja-JP" altLang="en-US"/>
              <a:t>Gordon "Fyodor" Lyon (2008</a:t>
            </a:r>
            <a:r>
              <a:rPr lang="ja-JP" altLang="en-US" smtClean="0"/>
              <a:t>) より引用</a:t>
            </a:r>
            <a:endParaRPr lang="ja-JP" altLang="en-US"/>
          </a:p>
        </p:txBody>
      </p:sp>
      <p:graphicFrame>
        <p:nvGraphicFramePr>
          <p:cNvPr id="4" name="表 3"/>
          <p:cNvGraphicFramePr>
            <a:graphicFrameLocks noGrp="1"/>
          </p:cNvGraphicFramePr>
          <p:nvPr>
            <p:extLst/>
          </p:nvPr>
        </p:nvGraphicFramePr>
        <p:xfrm>
          <a:off x="4848514" y="1394614"/>
          <a:ext cx="3646900" cy="307848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1871263"/>
                <a:gridCol w="1775637"/>
              </a:tblGrid>
              <a:tr h="370840">
                <a:tc>
                  <a:txBody>
                    <a:bodyPr/>
                    <a:lstStyle/>
                    <a:p>
                      <a:pPr algn="ctr"/>
                      <a:r>
                        <a:rPr kumimoji="1" lang="ja-JP" altLang="en-US" sz="2000" smtClean="0"/>
                        <a:t>スキャンする</a:t>
                      </a:r>
                      <a:endParaRPr kumimoji="1" lang="en-US" altLang="ja-JP" sz="2000" smtClean="0"/>
                    </a:p>
                    <a:p>
                      <a:pPr algn="ctr"/>
                      <a:r>
                        <a:rPr kumimoji="1" lang="en-US" altLang="ja-JP" sz="2000" smtClean="0"/>
                        <a:t>TCP</a:t>
                      </a:r>
                      <a:r>
                        <a:rPr kumimoji="1" lang="ja-JP" altLang="en-US" sz="2000" smtClean="0"/>
                        <a:t>ポート数</a:t>
                      </a:r>
                      <a:endParaRPr kumimoji="1" lang="ja-JP" altLang="en-US" sz="2000"/>
                    </a:p>
                  </a:txBody>
                  <a:tcPr/>
                </a:tc>
                <a:tc>
                  <a:txBody>
                    <a:bodyPr/>
                    <a:lstStyle/>
                    <a:p>
                      <a:pPr algn="ctr"/>
                      <a:r>
                        <a:rPr kumimoji="1" lang="ja-JP" altLang="en-US" sz="2000" smtClean="0"/>
                        <a:t>カバレッジ</a:t>
                      </a:r>
                      <a:endParaRPr kumimoji="1" lang="en-US" altLang="ja-JP" sz="2000" smtClean="0"/>
                    </a:p>
                    <a:p>
                      <a:pPr algn="ctr"/>
                      <a:r>
                        <a:rPr kumimoji="1" lang="en-US" altLang="ja-JP" sz="2000" smtClean="0"/>
                        <a:t>(</a:t>
                      </a:r>
                      <a:r>
                        <a:rPr kumimoji="1" lang="ja-JP" altLang="en-US" sz="2000" smtClean="0"/>
                        <a:t>網羅率</a:t>
                      </a:r>
                      <a:r>
                        <a:rPr kumimoji="1" lang="en-US" altLang="ja-JP" sz="2000" smtClean="0"/>
                        <a:t>)</a:t>
                      </a:r>
                      <a:endParaRPr kumimoji="1" lang="ja-JP" altLang="en-US" sz="2000"/>
                    </a:p>
                  </a:txBody>
                  <a:tcPr anchor="ctr"/>
                </a:tc>
              </a:tr>
              <a:tr h="370840">
                <a:tc>
                  <a:txBody>
                    <a:bodyPr/>
                    <a:lstStyle/>
                    <a:p>
                      <a:pPr algn="ctr"/>
                      <a:r>
                        <a:rPr kumimoji="1" lang="en-US" altLang="ja-JP" sz="2000" smtClean="0"/>
                        <a:t>10</a:t>
                      </a:r>
                      <a:endParaRPr kumimoji="1" lang="ja-JP" altLang="en-US" sz="2000"/>
                    </a:p>
                  </a:txBody>
                  <a:tcPr/>
                </a:tc>
                <a:tc>
                  <a:txBody>
                    <a:bodyPr/>
                    <a:lstStyle/>
                    <a:p>
                      <a:pPr algn="ctr"/>
                      <a:r>
                        <a:rPr kumimoji="1" lang="en-US" altLang="ja-JP" sz="2000" smtClean="0"/>
                        <a:t>50%</a:t>
                      </a:r>
                      <a:endParaRPr kumimoji="1" lang="ja-JP" altLang="en-US" sz="2000"/>
                    </a:p>
                  </a:txBody>
                  <a:tcPr/>
                </a:tc>
              </a:tr>
              <a:tr h="370840">
                <a:tc>
                  <a:txBody>
                    <a:bodyPr/>
                    <a:lstStyle/>
                    <a:p>
                      <a:pPr algn="ctr"/>
                      <a:r>
                        <a:rPr kumimoji="1" lang="en-US" altLang="ja-JP" sz="2000" smtClean="0"/>
                        <a:t>44</a:t>
                      </a:r>
                      <a:endParaRPr kumimoji="1" lang="ja-JP" altLang="en-US" sz="2000"/>
                    </a:p>
                  </a:txBody>
                  <a:tcPr/>
                </a:tc>
                <a:tc>
                  <a:txBody>
                    <a:bodyPr/>
                    <a:lstStyle/>
                    <a:p>
                      <a:pPr algn="ctr"/>
                      <a:r>
                        <a:rPr kumimoji="1" lang="en-US" altLang="ja-JP" sz="2000" smtClean="0"/>
                        <a:t>70%</a:t>
                      </a:r>
                      <a:endParaRPr kumimoji="1" lang="ja-JP" altLang="en-US" sz="2000"/>
                    </a:p>
                  </a:txBody>
                  <a:tcPr/>
                </a:tc>
              </a:tr>
              <a:tr h="370840">
                <a:tc>
                  <a:txBody>
                    <a:bodyPr/>
                    <a:lstStyle/>
                    <a:p>
                      <a:pPr algn="ctr"/>
                      <a:r>
                        <a:rPr kumimoji="1" lang="en-US" altLang="ja-JP" sz="2000" smtClean="0"/>
                        <a:t>122</a:t>
                      </a:r>
                      <a:endParaRPr kumimoji="1" lang="ja-JP" altLang="en-US" sz="2000"/>
                    </a:p>
                  </a:txBody>
                  <a:tcPr/>
                </a:tc>
                <a:tc>
                  <a:txBody>
                    <a:bodyPr/>
                    <a:lstStyle/>
                    <a:p>
                      <a:pPr algn="ctr"/>
                      <a:r>
                        <a:rPr kumimoji="1" lang="en-US" altLang="ja-JP" sz="2000" smtClean="0"/>
                        <a:t>80%</a:t>
                      </a:r>
                      <a:endParaRPr kumimoji="1" lang="ja-JP" altLang="en-US" sz="2000"/>
                    </a:p>
                  </a:txBody>
                  <a:tcPr/>
                </a:tc>
              </a:tr>
              <a:tr h="370840">
                <a:tc>
                  <a:txBody>
                    <a:bodyPr/>
                    <a:lstStyle/>
                    <a:p>
                      <a:pPr algn="ctr"/>
                      <a:r>
                        <a:rPr kumimoji="1" lang="en-US" altLang="ja-JP" sz="2000" smtClean="0"/>
                        <a:t>576</a:t>
                      </a:r>
                      <a:endParaRPr kumimoji="1" lang="ja-JP" altLang="en-US" sz="2000"/>
                    </a:p>
                  </a:txBody>
                  <a:tcPr>
                    <a:solidFill>
                      <a:schemeClr val="accent1">
                        <a:lumMod val="20000"/>
                        <a:lumOff val="80000"/>
                      </a:schemeClr>
                    </a:solidFill>
                  </a:tcPr>
                </a:tc>
                <a:tc>
                  <a:txBody>
                    <a:bodyPr/>
                    <a:lstStyle/>
                    <a:p>
                      <a:pPr algn="ctr"/>
                      <a:r>
                        <a:rPr kumimoji="1" lang="en-US" altLang="ja-JP" sz="2000" smtClean="0"/>
                        <a:t>90%</a:t>
                      </a:r>
                      <a:endParaRPr kumimoji="1" lang="ja-JP" altLang="en-US" sz="2000"/>
                    </a:p>
                  </a:txBody>
                  <a:tcPr>
                    <a:solidFill>
                      <a:schemeClr val="accent1">
                        <a:lumMod val="20000"/>
                        <a:lumOff val="80000"/>
                      </a:schemeClr>
                    </a:solidFill>
                  </a:tcPr>
                </a:tc>
              </a:tr>
              <a:tr h="370840">
                <a:tc>
                  <a:txBody>
                    <a:bodyPr/>
                    <a:lstStyle/>
                    <a:p>
                      <a:pPr algn="ctr"/>
                      <a:r>
                        <a:rPr kumimoji="1" lang="en-US" altLang="ja-JP" sz="2000" smtClean="0"/>
                        <a:t>3328</a:t>
                      </a:r>
                      <a:endParaRPr kumimoji="1" lang="ja-JP" altLang="en-US" sz="2000"/>
                    </a:p>
                  </a:txBody>
                  <a:tcPr/>
                </a:tc>
                <a:tc>
                  <a:txBody>
                    <a:bodyPr/>
                    <a:lstStyle/>
                    <a:p>
                      <a:pPr algn="ctr"/>
                      <a:r>
                        <a:rPr kumimoji="1" lang="en-US" altLang="ja-JP" sz="2000" smtClean="0"/>
                        <a:t>99%</a:t>
                      </a:r>
                      <a:endParaRPr kumimoji="1" lang="ja-JP" altLang="en-US" sz="2000"/>
                    </a:p>
                  </a:txBody>
                  <a:tcPr/>
                </a:tc>
              </a:tr>
              <a:tr h="370840">
                <a:tc>
                  <a:txBody>
                    <a:bodyPr/>
                    <a:lstStyle/>
                    <a:p>
                      <a:pPr algn="ctr"/>
                      <a:r>
                        <a:rPr kumimoji="1" lang="en-US" altLang="ja-JP" sz="2000" smtClean="0"/>
                        <a:t>65536</a:t>
                      </a:r>
                      <a:endParaRPr kumimoji="1" lang="ja-JP" altLang="en-US" sz="2000"/>
                    </a:p>
                  </a:txBody>
                  <a:tcPr/>
                </a:tc>
                <a:tc>
                  <a:txBody>
                    <a:bodyPr/>
                    <a:lstStyle/>
                    <a:p>
                      <a:pPr algn="ctr"/>
                      <a:r>
                        <a:rPr kumimoji="1" lang="en-US" altLang="ja-JP" sz="2000" smtClean="0"/>
                        <a:t>100%</a:t>
                      </a:r>
                      <a:endParaRPr kumimoji="1" lang="ja-JP" altLang="en-US" sz="2000"/>
                    </a:p>
                  </a:txBody>
                  <a:tcPr/>
                </a:tc>
              </a:tr>
            </a:tbl>
          </a:graphicData>
        </a:graphic>
      </p:graphicFrame>
    </p:spTree>
    <p:extLst>
      <p:ext uri="{BB962C8B-B14F-4D97-AF65-F5344CB8AC3E}">
        <p14:creationId xmlns:p14="http://schemas.microsoft.com/office/powerpoint/2010/main" val="14240968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図 8"/>
          <p:cNvPicPr>
            <a:picLocks noChangeAspect="1"/>
          </p:cNvPicPr>
          <p:nvPr/>
        </p:nvPicPr>
        <p:blipFill>
          <a:blip r:embed="rId3" cstate="print"/>
          <a:stretch>
            <a:fillRect/>
          </a:stretch>
        </p:blipFill>
        <p:spPr>
          <a:xfrm>
            <a:off x="0" y="-1"/>
            <a:ext cx="9161610" cy="6046237"/>
          </a:xfrm>
          <a:prstGeom prst="rect">
            <a:avLst/>
          </a:prstGeom>
        </p:spPr>
      </p:pic>
      <p:sp>
        <p:nvSpPr>
          <p:cNvPr id="11" name="正方形/長方形 10"/>
          <p:cNvSpPr/>
          <p:nvPr/>
        </p:nvSpPr>
        <p:spPr>
          <a:xfrm>
            <a:off x="1793706" y="6242181"/>
            <a:ext cx="7212438" cy="369332"/>
          </a:xfrm>
          <a:prstGeom prst="rect">
            <a:avLst/>
          </a:prstGeom>
        </p:spPr>
        <p:txBody>
          <a:bodyPr wrap="square">
            <a:spAutoFit/>
          </a:bodyPr>
          <a:lstStyle/>
          <a:p>
            <a:r>
              <a:rPr lang="ja-JP" altLang="en-US" smtClean="0"/>
              <a:t>「NMAP </a:t>
            </a:r>
            <a:r>
              <a:rPr lang="ja-JP" altLang="en-US"/>
              <a:t>NETWORK </a:t>
            </a:r>
            <a:r>
              <a:rPr lang="ja-JP" altLang="en-US" smtClean="0"/>
              <a:t>SCANNING」, </a:t>
            </a:r>
            <a:r>
              <a:rPr lang="ja-JP" altLang="en-US"/>
              <a:t>Gordon "Fyodor" Lyon (2008</a:t>
            </a:r>
            <a:r>
              <a:rPr lang="ja-JP" altLang="en-US" smtClean="0"/>
              <a:t>) より引用</a:t>
            </a:r>
            <a:endParaRPr lang="ja-JP" altLang="en-US"/>
          </a:p>
        </p:txBody>
      </p:sp>
      <p:graphicFrame>
        <p:nvGraphicFramePr>
          <p:cNvPr id="4" name="表 3"/>
          <p:cNvGraphicFramePr>
            <a:graphicFrameLocks noGrp="1"/>
          </p:cNvGraphicFramePr>
          <p:nvPr>
            <p:extLst/>
          </p:nvPr>
        </p:nvGraphicFramePr>
        <p:xfrm>
          <a:off x="4848514" y="1394614"/>
          <a:ext cx="3646900" cy="307848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1871263"/>
                <a:gridCol w="1775637"/>
              </a:tblGrid>
              <a:tr h="370840">
                <a:tc>
                  <a:txBody>
                    <a:bodyPr/>
                    <a:lstStyle/>
                    <a:p>
                      <a:pPr algn="ctr"/>
                      <a:r>
                        <a:rPr kumimoji="1" lang="ja-JP" altLang="en-US" sz="2000" smtClean="0"/>
                        <a:t>スキャンする</a:t>
                      </a:r>
                      <a:endParaRPr kumimoji="1" lang="en-US" altLang="ja-JP" sz="2000" smtClean="0"/>
                    </a:p>
                    <a:p>
                      <a:pPr algn="ctr"/>
                      <a:r>
                        <a:rPr kumimoji="1" lang="en-US" altLang="ja-JP" sz="2000" smtClean="0"/>
                        <a:t>TCP</a:t>
                      </a:r>
                      <a:r>
                        <a:rPr kumimoji="1" lang="ja-JP" altLang="en-US" sz="2000" smtClean="0"/>
                        <a:t>ポート数</a:t>
                      </a:r>
                      <a:endParaRPr kumimoji="1" lang="ja-JP" altLang="en-US" sz="2000"/>
                    </a:p>
                  </a:txBody>
                  <a:tcPr/>
                </a:tc>
                <a:tc>
                  <a:txBody>
                    <a:bodyPr/>
                    <a:lstStyle/>
                    <a:p>
                      <a:pPr algn="ctr"/>
                      <a:r>
                        <a:rPr kumimoji="1" lang="ja-JP" altLang="en-US" sz="2000" smtClean="0"/>
                        <a:t>カバレッジ</a:t>
                      </a:r>
                      <a:endParaRPr kumimoji="1" lang="en-US" altLang="ja-JP" sz="2000" smtClean="0"/>
                    </a:p>
                    <a:p>
                      <a:pPr algn="ctr"/>
                      <a:r>
                        <a:rPr kumimoji="1" lang="en-US" altLang="ja-JP" sz="2000" smtClean="0"/>
                        <a:t>(</a:t>
                      </a:r>
                      <a:r>
                        <a:rPr kumimoji="1" lang="ja-JP" altLang="en-US" sz="2000" smtClean="0"/>
                        <a:t>網羅率</a:t>
                      </a:r>
                      <a:r>
                        <a:rPr kumimoji="1" lang="en-US" altLang="ja-JP" sz="2000" smtClean="0"/>
                        <a:t>)</a:t>
                      </a:r>
                      <a:endParaRPr kumimoji="1" lang="ja-JP" altLang="en-US" sz="2000"/>
                    </a:p>
                  </a:txBody>
                  <a:tcPr anchor="ctr"/>
                </a:tc>
              </a:tr>
              <a:tr h="370840">
                <a:tc>
                  <a:txBody>
                    <a:bodyPr/>
                    <a:lstStyle/>
                    <a:p>
                      <a:pPr algn="ctr"/>
                      <a:r>
                        <a:rPr kumimoji="1" lang="en-US" altLang="ja-JP" sz="2000" smtClean="0"/>
                        <a:t>10</a:t>
                      </a:r>
                      <a:endParaRPr kumimoji="1" lang="ja-JP" altLang="en-US" sz="2000"/>
                    </a:p>
                  </a:txBody>
                  <a:tcPr/>
                </a:tc>
                <a:tc>
                  <a:txBody>
                    <a:bodyPr/>
                    <a:lstStyle/>
                    <a:p>
                      <a:pPr algn="ctr"/>
                      <a:r>
                        <a:rPr kumimoji="1" lang="en-US" altLang="ja-JP" sz="2000" smtClean="0"/>
                        <a:t>50%</a:t>
                      </a:r>
                      <a:endParaRPr kumimoji="1" lang="ja-JP" altLang="en-US" sz="2000"/>
                    </a:p>
                  </a:txBody>
                  <a:tcPr/>
                </a:tc>
              </a:tr>
              <a:tr h="370840">
                <a:tc>
                  <a:txBody>
                    <a:bodyPr/>
                    <a:lstStyle/>
                    <a:p>
                      <a:pPr algn="ctr"/>
                      <a:r>
                        <a:rPr kumimoji="1" lang="en-US" altLang="ja-JP" sz="2000" smtClean="0"/>
                        <a:t>44</a:t>
                      </a:r>
                      <a:endParaRPr kumimoji="1" lang="ja-JP" altLang="en-US" sz="2000"/>
                    </a:p>
                  </a:txBody>
                  <a:tcPr/>
                </a:tc>
                <a:tc>
                  <a:txBody>
                    <a:bodyPr/>
                    <a:lstStyle/>
                    <a:p>
                      <a:pPr algn="ctr"/>
                      <a:r>
                        <a:rPr kumimoji="1" lang="en-US" altLang="ja-JP" sz="2000" smtClean="0"/>
                        <a:t>70%</a:t>
                      </a:r>
                      <a:endParaRPr kumimoji="1" lang="ja-JP" altLang="en-US" sz="2000"/>
                    </a:p>
                  </a:txBody>
                  <a:tcPr/>
                </a:tc>
              </a:tr>
              <a:tr h="370840">
                <a:tc>
                  <a:txBody>
                    <a:bodyPr/>
                    <a:lstStyle/>
                    <a:p>
                      <a:pPr algn="ctr"/>
                      <a:r>
                        <a:rPr kumimoji="1" lang="en-US" altLang="ja-JP" sz="2000" smtClean="0"/>
                        <a:t>122</a:t>
                      </a:r>
                      <a:endParaRPr kumimoji="1" lang="ja-JP" altLang="en-US" sz="2000"/>
                    </a:p>
                  </a:txBody>
                  <a:tcPr/>
                </a:tc>
                <a:tc>
                  <a:txBody>
                    <a:bodyPr/>
                    <a:lstStyle/>
                    <a:p>
                      <a:pPr algn="ctr"/>
                      <a:r>
                        <a:rPr kumimoji="1" lang="en-US" altLang="ja-JP" sz="2000" smtClean="0"/>
                        <a:t>80%</a:t>
                      </a:r>
                      <a:endParaRPr kumimoji="1" lang="ja-JP" altLang="en-US" sz="2000"/>
                    </a:p>
                  </a:txBody>
                  <a:tcPr/>
                </a:tc>
              </a:tr>
              <a:tr h="370840">
                <a:tc>
                  <a:txBody>
                    <a:bodyPr/>
                    <a:lstStyle/>
                    <a:p>
                      <a:pPr algn="ctr"/>
                      <a:r>
                        <a:rPr kumimoji="1" lang="en-US" altLang="ja-JP" sz="2000" smtClean="0"/>
                        <a:t>576</a:t>
                      </a:r>
                      <a:endParaRPr kumimoji="1" lang="ja-JP" altLang="en-US" sz="2000"/>
                    </a:p>
                  </a:txBody>
                  <a:tcPr>
                    <a:solidFill>
                      <a:schemeClr val="accent1">
                        <a:lumMod val="20000"/>
                        <a:lumOff val="80000"/>
                      </a:schemeClr>
                    </a:solidFill>
                  </a:tcPr>
                </a:tc>
                <a:tc>
                  <a:txBody>
                    <a:bodyPr/>
                    <a:lstStyle/>
                    <a:p>
                      <a:pPr algn="ctr"/>
                      <a:r>
                        <a:rPr kumimoji="1" lang="en-US" altLang="ja-JP" sz="2000" smtClean="0"/>
                        <a:t>90%</a:t>
                      </a:r>
                      <a:endParaRPr kumimoji="1" lang="ja-JP" altLang="en-US" sz="2000"/>
                    </a:p>
                  </a:txBody>
                  <a:tcPr>
                    <a:solidFill>
                      <a:schemeClr val="accent1">
                        <a:lumMod val="20000"/>
                        <a:lumOff val="80000"/>
                      </a:schemeClr>
                    </a:solidFill>
                  </a:tcPr>
                </a:tc>
              </a:tr>
              <a:tr h="370840">
                <a:tc>
                  <a:txBody>
                    <a:bodyPr/>
                    <a:lstStyle/>
                    <a:p>
                      <a:pPr algn="ctr"/>
                      <a:r>
                        <a:rPr kumimoji="1" lang="en-US" altLang="ja-JP" sz="2000" smtClean="0"/>
                        <a:t>3328</a:t>
                      </a:r>
                      <a:endParaRPr kumimoji="1" lang="ja-JP" altLang="en-US" sz="2000"/>
                    </a:p>
                  </a:txBody>
                  <a:tcPr/>
                </a:tc>
                <a:tc>
                  <a:txBody>
                    <a:bodyPr/>
                    <a:lstStyle/>
                    <a:p>
                      <a:pPr algn="ctr"/>
                      <a:r>
                        <a:rPr kumimoji="1" lang="en-US" altLang="ja-JP" sz="2000" smtClean="0"/>
                        <a:t>99%</a:t>
                      </a:r>
                      <a:endParaRPr kumimoji="1" lang="ja-JP" altLang="en-US" sz="2000"/>
                    </a:p>
                  </a:txBody>
                  <a:tcPr/>
                </a:tc>
              </a:tr>
              <a:tr h="370840">
                <a:tc>
                  <a:txBody>
                    <a:bodyPr/>
                    <a:lstStyle/>
                    <a:p>
                      <a:pPr algn="ctr"/>
                      <a:r>
                        <a:rPr kumimoji="1" lang="en-US" altLang="ja-JP" sz="2000" smtClean="0"/>
                        <a:t>65536</a:t>
                      </a:r>
                      <a:endParaRPr kumimoji="1" lang="ja-JP" altLang="en-US" sz="2000"/>
                    </a:p>
                  </a:txBody>
                  <a:tcPr/>
                </a:tc>
                <a:tc>
                  <a:txBody>
                    <a:bodyPr/>
                    <a:lstStyle/>
                    <a:p>
                      <a:pPr algn="ctr"/>
                      <a:r>
                        <a:rPr kumimoji="1" lang="en-US" altLang="ja-JP" sz="2000" smtClean="0"/>
                        <a:t>100%</a:t>
                      </a:r>
                      <a:endParaRPr kumimoji="1" lang="ja-JP" altLang="en-US" sz="2000"/>
                    </a:p>
                  </a:txBody>
                  <a:tcPr/>
                </a:tc>
              </a:tr>
            </a:tbl>
          </a:graphicData>
        </a:graphic>
      </p:graphicFrame>
      <p:cxnSp>
        <p:nvCxnSpPr>
          <p:cNvPr id="5" name="直線矢印コネクタ 4"/>
          <p:cNvCxnSpPr/>
          <p:nvPr/>
        </p:nvCxnSpPr>
        <p:spPr>
          <a:xfrm flipH="1" flipV="1">
            <a:off x="1278294" y="2904987"/>
            <a:ext cx="830073" cy="118130"/>
          </a:xfrm>
          <a:prstGeom prst="straightConnector1">
            <a:avLst/>
          </a:prstGeom>
          <a:ln w="57150"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7" name="直線矢印コネクタ 6"/>
          <p:cNvCxnSpPr/>
          <p:nvPr/>
        </p:nvCxnSpPr>
        <p:spPr>
          <a:xfrm flipH="1" flipV="1">
            <a:off x="2419739" y="1200595"/>
            <a:ext cx="547396" cy="460254"/>
          </a:xfrm>
          <a:prstGeom prst="straightConnector1">
            <a:avLst/>
          </a:prstGeom>
          <a:ln w="57150"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240968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図 8" descr="7556111472_b933b2ec64_h.jp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8113" y="1492427"/>
            <a:ext cx="8686799" cy="6104335"/>
          </a:xfrm>
          <a:prstGeom prst="rect">
            <a:avLst/>
          </a:prstGeom>
        </p:spPr>
      </p:pic>
      <p:sp>
        <p:nvSpPr>
          <p:cNvPr id="5" name="スライド番号プレースホルダー 4"/>
          <p:cNvSpPr>
            <a:spLocks noGrp="1"/>
          </p:cNvSpPr>
          <p:nvPr>
            <p:ph type="sldNum" sz="quarter" idx="12"/>
          </p:nvPr>
        </p:nvSpPr>
        <p:spPr/>
        <p:txBody>
          <a:bodyPr/>
          <a:lstStyle/>
          <a:p>
            <a:fld id="{DF28FB93-0A08-4E7D-8E63-9EFA29F1E093}" type="slidenum">
              <a:rPr lang="en-US" smtClean="0"/>
              <a:pPr/>
              <a:t>2</a:t>
            </a:fld>
            <a:endParaRPr lang="en-US"/>
          </a:p>
        </p:txBody>
      </p:sp>
      <p:sp>
        <p:nvSpPr>
          <p:cNvPr id="7" name="コンテンツ プレースホルダー 2"/>
          <p:cNvSpPr>
            <a:spLocks noGrp="1"/>
          </p:cNvSpPr>
          <p:nvPr>
            <p:ph idx="1"/>
          </p:nvPr>
        </p:nvSpPr>
        <p:spPr>
          <a:xfrm>
            <a:off x="304800" y="1181102"/>
            <a:ext cx="8559800" cy="2832100"/>
          </a:xfrm>
        </p:spPr>
        <p:txBody>
          <a:bodyPr>
            <a:normAutofit fontScale="85000" lnSpcReduction="10000"/>
          </a:bodyPr>
          <a:lstStyle/>
          <a:p>
            <a:pPr>
              <a:lnSpc>
                <a:spcPct val="120000"/>
              </a:lnSpc>
            </a:pPr>
            <a:r>
              <a:rPr kumimoji="1" lang="ja-JP" altLang="en-US" dirty="0" smtClean="0">
                <a:solidFill>
                  <a:srgbClr val="FFFFFF"/>
                </a:solidFill>
              </a:rPr>
              <a:t>セキュリティっぽい</a:t>
            </a:r>
            <a:r>
              <a:rPr kumimoji="1" lang="en-US" altLang="ja-JP" dirty="0" smtClean="0">
                <a:solidFill>
                  <a:srgbClr val="FFFFFF"/>
                </a:solidFill>
                <a:latin typeface="Tahoma"/>
                <a:cs typeface="Tahoma"/>
              </a:rPr>
              <a:t>IT</a:t>
            </a:r>
            <a:r>
              <a:rPr kumimoji="1" lang="ja-JP" altLang="en-US" dirty="0" smtClean="0">
                <a:solidFill>
                  <a:srgbClr val="FFFFFF"/>
                </a:solidFill>
              </a:rPr>
              <a:t>エンジニア</a:t>
            </a:r>
            <a:r>
              <a:rPr kumimoji="1" lang="en-US" altLang="ja-JP" dirty="0" smtClean="0">
                <a:solidFill>
                  <a:srgbClr val="FFFFFF"/>
                </a:solidFill>
                <a:latin typeface="Tahoma"/>
                <a:cs typeface="Tahoma"/>
              </a:rPr>
              <a:t>(pentester)</a:t>
            </a:r>
            <a:endParaRPr kumimoji="1" lang="en-US" altLang="ja-JP" dirty="0">
              <a:solidFill>
                <a:srgbClr val="FFFFFF"/>
              </a:solidFill>
              <a:latin typeface="Tahoma"/>
              <a:cs typeface="Tahoma"/>
            </a:endParaRPr>
          </a:p>
          <a:p>
            <a:pPr>
              <a:lnSpc>
                <a:spcPct val="120000"/>
              </a:lnSpc>
            </a:pPr>
            <a:r>
              <a:rPr lang="en-US" altLang="ja-JP" dirty="0" smtClean="0">
                <a:solidFill>
                  <a:srgbClr val="FFFFFF"/>
                </a:solidFill>
                <a:latin typeface="Tahoma"/>
                <a:cs typeface="Tahoma"/>
              </a:rPr>
              <a:t>Blog </a:t>
            </a:r>
            <a:r>
              <a:rPr lang="en-US" altLang="ja-JP" dirty="0" smtClean="0">
                <a:solidFill>
                  <a:srgbClr val="FFFFFF"/>
                </a:solidFill>
              </a:rPr>
              <a:t>: </a:t>
            </a:r>
            <a:r>
              <a:rPr lang="ja-JP" altLang="en-US" dirty="0" smtClean="0">
                <a:solidFill>
                  <a:srgbClr val="FFFFFF"/>
                </a:solidFill>
              </a:rPr>
              <a:t>ろば電子が詰まっている</a:t>
            </a:r>
            <a:endParaRPr lang="en-US" altLang="ja-JP" dirty="0" smtClean="0">
              <a:solidFill>
                <a:srgbClr val="FFFFFF"/>
              </a:solidFill>
            </a:endParaRPr>
          </a:p>
          <a:p>
            <a:pPr lvl="1">
              <a:lnSpc>
                <a:spcPct val="120000"/>
              </a:lnSpc>
            </a:pPr>
            <a:r>
              <a:rPr lang="en-US" altLang="ja-JP" dirty="0" smtClean="0">
                <a:solidFill>
                  <a:srgbClr val="FFFFFF"/>
                </a:solidFill>
                <a:latin typeface="Tahoma"/>
                <a:cs typeface="Tahoma"/>
              </a:rPr>
              <a:t>http</a:t>
            </a:r>
            <a:r>
              <a:rPr lang="en-US" altLang="ja-JP" dirty="0">
                <a:solidFill>
                  <a:srgbClr val="FFFFFF"/>
                </a:solidFill>
                <a:latin typeface="Tahoma"/>
                <a:cs typeface="Tahoma"/>
              </a:rPr>
              <a:t>://</a:t>
            </a:r>
            <a:r>
              <a:rPr lang="en-US" altLang="ja-JP" dirty="0" err="1">
                <a:solidFill>
                  <a:srgbClr val="FFFFFF"/>
                </a:solidFill>
                <a:latin typeface="Tahoma"/>
                <a:cs typeface="Tahoma"/>
              </a:rPr>
              <a:t>d.hatena.ne.jp</a:t>
            </a:r>
            <a:r>
              <a:rPr lang="en-US" altLang="ja-JP" dirty="0">
                <a:solidFill>
                  <a:srgbClr val="FFFFFF"/>
                </a:solidFill>
                <a:latin typeface="Tahoma"/>
                <a:cs typeface="Tahoma"/>
              </a:rPr>
              <a:t>/ozuma/</a:t>
            </a:r>
          </a:p>
          <a:p>
            <a:pPr>
              <a:lnSpc>
                <a:spcPct val="120000"/>
              </a:lnSpc>
            </a:pPr>
            <a:r>
              <a:rPr kumimoji="1" lang="ja-JP" altLang="en-US" dirty="0">
                <a:solidFill>
                  <a:srgbClr val="FFFFFF"/>
                </a:solidFill>
              </a:rPr>
              <a:t>科学写真家</a:t>
            </a:r>
            <a:r>
              <a:rPr kumimoji="1" lang="en-US" altLang="ja-JP" dirty="0">
                <a:solidFill>
                  <a:srgbClr val="FFFFFF"/>
                </a:solidFill>
              </a:rPr>
              <a:t>(</a:t>
            </a:r>
            <a:r>
              <a:rPr kumimoji="1" lang="ja-JP" altLang="en-US" dirty="0">
                <a:solidFill>
                  <a:srgbClr val="FFFFFF"/>
                </a:solidFill>
              </a:rPr>
              <a:t>と名乗っている</a:t>
            </a:r>
            <a:r>
              <a:rPr kumimoji="1" lang="en-US" altLang="ja-JP" dirty="0">
                <a:solidFill>
                  <a:srgbClr val="FFFFFF"/>
                </a:solidFill>
              </a:rPr>
              <a:t>)</a:t>
            </a:r>
            <a:endParaRPr kumimoji="1" lang="ja-JP" altLang="en-US" dirty="0">
              <a:solidFill>
                <a:srgbClr val="FFFFFF"/>
              </a:solidFill>
            </a:endParaRPr>
          </a:p>
        </p:txBody>
      </p:sp>
      <p:sp>
        <p:nvSpPr>
          <p:cNvPr id="3" name="テキスト ボックス 2"/>
          <p:cNvSpPr txBox="1"/>
          <p:nvPr/>
        </p:nvSpPr>
        <p:spPr>
          <a:xfrm>
            <a:off x="304800" y="38102"/>
            <a:ext cx="3898900" cy="646331"/>
          </a:xfrm>
          <a:prstGeom prst="rect">
            <a:avLst/>
          </a:prstGeom>
          <a:noFill/>
        </p:spPr>
        <p:txBody>
          <a:bodyPr wrap="square" rtlCol="0">
            <a:spAutoFit/>
          </a:bodyPr>
          <a:lstStyle/>
          <a:p>
            <a:r>
              <a:rPr kumimoji="1" lang="en-US" altLang="ja-JP" sz="3600" dirty="0" smtClean="0">
                <a:solidFill>
                  <a:schemeClr val="bg1"/>
                </a:solidFill>
              </a:rPr>
              <a:t>@ozuma5119</a:t>
            </a:r>
            <a:endParaRPr kumimoji="1" lang="ja-JP" altLang="en-US" sz="3600" dirty="0">
              <a:solidFill>
                <a:schemeClr val="bg1"/>
              </a:solidFill>
            </a:endParaRPr>
          </a:p>
        </p:txBody>
      </p:sp>
      <p:cxnSp>
        <p:nvCxnSpPr>
          <p:cNvPr id="10" name="直線コネクタ 9"/>
          <p:cNvCxnSpPr/>
          <p:nvPr/>
        </p:nvCxnSpPr>
        <p:spPr>
          <a:xfrm>
            <a:off x="419100" y="787400"/>
            <a:ext cx="8267700" cy="0"/>
          </a:xfrm>
          <a:prstGeom prst="line">
            <a:avLst/>
          </a:prstGeom>
          <a:ln w="57150" cmpd="sng">
            <a:solidFill>
              <a:srgbClr val="FFF2CC"/>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3899021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11575" y="-115747"/>
            <a:ext cx="9306046" cy="7106856"/>
          </a:xfrm>
          <a:prstGeom prst="rect">
            <a:avLst/>
          </a:prstGeom>
          <a:effectLst>
            <a:outerShdw blurRad="50800" dist="50800" dir="5400000" algn="ctr" rotWithShape="0">
              <a:srgbClr val="000000"/>
            </a:outerShdw>
          </a:effectLst>
        </p:spPr>
      </p:pic>
      <p:sp>
        <p:nvSpPr>
          <p:cNvPr id="5" name="テキスト ボックス 4"/>
          <p:cNvSpPr txBox="1"/>
          <p:nvPr/>
        </p:nvSpPr>
        <p:spPr>
          <a:xfrm>
            <a:off x="1904412" y="712941"/>
            <a:ext cx="6140549" cy="1754326"/>
          </a:xfrm>
          <a:prstGeom prst="rect">
            <a:avLst/>
          </a:prstGeom>
          <a:noFill/>
        </p:spPr>
        <p:txBody>
          <a:bodyPr wrap="square" rtlCol="0">
            <a:spAutoFit/>
          </a:bodyPr>
          <a:lstStyle/>
          <a:p>
            <a:r>
              <a:rPr kumimoji="1" lang="en-US" altLang="ja-JP" sz="5400" smtClean="0">
                <a:ln>
                  <a:solidFill>
                    <a:schemeClr val="bg1">
                      <a:lumMod val="50000"/>
                    </a:schemeClr>
                  </a:solidFill>
                </a:ln>
                <a:latin typeface="Tahoma" panose="020B0604030504040204" pitchFamily="34" charset="0"/>
                <a:cs typeface="Tahoma" panose="020B0604030504040204" pitchFamily="34" charset="0"/>
              </a:rPr>
              <a:t>something </a:t>
            </a:r>
            <a:r>
              <a:rPr lang="en-US" altLang="ja-JP" sz="5400" smtClean="0">
                <a:ln>
                  <a:solidFill>
                    <a:schemeClr val="bg1">
                      <a:lumMod val="50000"/>
                    </a:schemeClr>
                  </a:solidFill>
                </a:ln>
                <a:latin typeface="Tahoma" panose="020B0604030504040204" pitchFamily="34" charset="0"/>
                <a:cs typeface="Tahoma" panose="020B0604030504040204" pitchFamily="34" charset="0"/>
              </a:rPr>
              <a:t>in the traffic...</a:t>
            </a:r>
            <a:endParaRPr kumimoji="1" lang="ja-JP" altLang="en-US" sz="5400">
              <a:ln>
                <a:solidFill>
                  <a:schemeClr val="bg1">
                    <a:lumMod val="50000"/>
                  </a:schemeClr>
                </a:solidFill>
              </a:ln>
              <a:latin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09368186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smtClean="0"/>
              <a:t>Situation.</a:t>
            </a:r>
            <a:endParaRPr kumimoji="1" lang="ja-JP" altLang="en-US"/>
          </a:p>
        </p:txBody>
      </p:sp>
      <p:sp>
        <p:nvSpPr>
          <p:cNvPr id="3" name="コンテンツ プレースホルダー 2"/>
          <p:cNvSpPr>
            <a:spLocks noGrp="1"/>
          </p:cNvSpPr>
          <p:nvPr>
            <p:ph idx="1"/>
          </p:nvPr>
        </p:nvSpPr>
        <p:spPr/>
        <p:txBody>
          <a:bodyPr>
            <a:normAutofit/>
          </a:bodyPr>
          <a:lstStyle/>
          <a:p>
            <a:r>
              <a:rPr lang="en-US" altLang="en-US" sz="3200"/>
              <a:t>犯人(YASU)</a:t>
            </a:r>
            <a:r>
              <a:rPr kumimoji="1" lang="ja-JP" altLang="en-US" sz="3200" smtClean="0"/>
              <a:t>により閉じ込められた密室</a:t>
            </a:r>
            <a:endParaRPr kumimoji="1" lang="en-US" altLang="ja-JP" sz="3200" smtClean="0"/>
          </a:p>
          <a:p>
            <a:r>
              <a:rPr lang="ja-JP" altLang="en-US" sz="3200" smtClean="0"/>
              <a:t>なぜか</a:t>
            </a:r>
            <a:r>
              <a:rPr lang="en-US" altLang="ja-JP" sz="3200" smtClean="0"/>
              <a:t>ICMP(ping)</a:t>
            </a:r>
            <a:r>
              <a:rPr lang="ja-JP" altLang="en-US" sz="3200" smtClean="0"/>
              <a:t>だけインターネットに到達する</a:t>
            </a:r>
            <a:r>
              <a:rPr lang="en-US" altLang="ja-JP" sz="3200" smtClean="0"/>
              <a:t>PC</a:t>
            </a:r>
            <a:r>
              <a:rPr lang="ja-JP" altLang="en-US" sz="3200" smtClean="0"/>
              <a:t>が置いてある（</a:t>
            </a:r>
            <a:r>
              <a:rPr lang="ja-JP" altLang="en-US" sz="3200"/>
              <a:t>なんだそれ）</a:t>
            </a:r>
            <a:endParaRPr lang="en-US" altLang="ja-JP" sz="3200" smtClean="0"/>
          </a:p>
          <a:p>
            <a:r>
              <a:rPr kumimoji="1" lang="ja-JP" altLang="en-US" sz="3200" smtClean="0"/>
              <a:t>この状況で、外部になんとしてでも</a:t>
            </a:r>
            <a:r>
              <a:rPr lang="ja-JP" altLang="en-US" sz="3200" smtClean="0"/>
              <a:t>犯人を</a:t>
            </a:r>
            <a:r>
              <a:rPr kumimoji="1" lang="ja-JP" altLang="en-US" sz="3200" smtClean="0"/>
              <a:t>伝えたい</a:t>
            </a:r>
            <a:endParaRPr kumimoji="1" lang="en-US" altLang="ja-JP" sz="3200" smtClean="0"/>
          </a:p>
        </p:txBody>
      </p:sp>
    </p:spTree>
    <p:extLst>
      <p:ext uri="{BB962C8B-B14F-4D97-AF65-F5344CB8AC3E}">
        <p14:creationId xmlns:p14="http://schemas.microsoft.com/office/powerpoint/2010/main" val="170892983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smtClean="0"/>
              <a:t>Situation.</a:t>
            </a:r>
            <a:endParaRPr kumimoji="1" lang="ja-JP" altLang="en-US"/>
          </a:p>
        </p:txBody>
      </p:sp>
      <p:sp>
        <p:nvSpPr>
          <p:cNvPr id="3" name="コンテンツ プレースホルダー 2"/>
          <p:cNvSpPr>
            <a:spLocks noGrp="1"/>
          </p:cNvSpPr>
          <p:nvPr>
            <p:ph idx="1"/>
          </p:nvPr>
        </p:nvSpPr>
        <p:spPr/>
        <p:txBody>
          <a:bodyPr>
            <a:normAutofit/>
          </a:bodyPr>
          <a:lstStyle/>
          <a:p>
            <a:r>
              <a:rPr lang="en-US" altLang="en-US" sz="3200"/>
              <a:t>犯人(YASU)</a:t>
            </a:r>
            <a:r>
              <a:rPr kumimoji="1" lang="ja-JP" altLang="en-US" sz="3200" smtClean="0"/>
              <a:t>により閉じ込められた密室</a:t>
            </a:r>
            <a:endParaRPr kumimoji="1" lang="en-US" altLang="ja-JP" sz="3200" smtClean="0"/>
          </a:p>
          <a:p>
            <a:r>
              <a:rPr lang="ja-JP" altLang="en-US" sz="3200" smtClean="0"/>
              <a:t>なぜか</a:t>
            </a:r>
            <a:r>
              <a:rPr lang="en-US" altLang="ja-JP" sz="3200" smtClean="0"/>
              <a:t>ICMP(ping)</a:t>
            </a:r>
            <a:r>
              <a:rPr lang="ja-JP" altLang="en-US" sz="3200" smtClean="0"/>
              <a:t>だけインターネットに到達する</a:t>
            </a:r>
            <a:r>
              <a:rPr lang="en-US" altLang="ja-JP" sz="3200" smtClean="0"/>
              <a:t>PC</a:t>
            </a:r>
            <a:r>
              <a:rPr lang="ja-JP" altLang="en-US" sz="3200" smtClean="0"/>
              <a:t>が置いてある（</a:t>
            </a:r>
            <a:r>
              <a:rPr lang="ja-JP" altLang="en-US" sz="3200"/>
              <a:t>なんだそれ）</a:t>
            </a:r>
            <a:endParaRPr lang="en-US" altLang="ja-JP" sz="3200" smtClean="0"/>
          </a:p>
          <a:p>
            <a:r>
              <a:rPr kumimoji="1" lang="ja-JP" altLang="en-US" sz="3200" smtClean="0"/>
              <a:t>この状況で、外部になんとしてでも犯人を伝えたい</a:t>
            </a:r>
            <a:endParaRPr kumimoji="1" lang="en-US" altLang="ja-JP" sz="3200" smtClean="0"/>
          </a:p>
          <a:p>
            <a:r>
              <a:rPr lang="ja-JP" altLang="en-US" sz="3200" b="1" smtClean="0">
                <a:solidFill>
                  <a:srgbClr val="FF0000"/>
                </a:solidFill>
              </a:rPr>
              <a:t>→ </a:t>
            </a:r>
            <a:r>
              <a:rPr lang="en-US" altLang="ja-JP" sz="3200" b="1" smtClean="0">
                <a:solidFill>
                  <a:srgbClr val="FF0000"/>
                </a:solidFill>
              </a:rPr>
              <a:t>ICMP</a:t>
            </a:r>
            <a:r>
              <a:rPr lang="ja-JP" altLang="en-US" sz="3200" b="1" smtClean="0">
                <a:solidFill>
                  <a:srgbClr val="FF0000"/>
                </a:solidFill>
              </a:rPr>
              <a:t>だけでメッセージを外部に伝えよう！</a:t>
            </a:r>
            <a:endParaRPr kumimoji="1" lang="ja-JP" altLang="en-US" sz="3200" b="1">
              <a:solidFill>
                <a:srgbClr val="FF0000"/>
              </a:solidFill>
            </a:endParaRPr>
          </a:p>
        </p:txBody>
      </p:sp>
    </p:spTree>
    <p:extLst>
      <p:ext uri="{BB962C8B-B14F-4D97-AF65-F5344CB8AC3E}">
        <p14:creationId xmlns:p14="http://schemas.microsoft.com/office/powerpoint/2010/main" val="28512071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132080" y="403860"/>
            <a:ext cx="10912834" cy="537718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3" cstate="print"/>
          <a:stretch>
            <a:fillRect/>
          </a:stretch>
        </p:blipFill>
        <p:spPr>
          <a:xfrm>
            <a:off x="-1" y="-598338"/>
            <a:ext cx="9207645" cy="5947578"/>
          </a:xfrm>
          <a:prstGeom prst="rect">
            <a:avLst/>
          </a:prstGeom>
        </p:spPr>
      </p:pic>
      <p:sp>
        <p:nvSpPr>
          <p:cNvPr id="2" name="円/楕円 1"/>
          <p:cNvSpPr/>
          <p:nvPr/>
        </p:nvSpPr>
        <p:spPr>
          <a:xfrm>
            <a:off x="6876142" y="4109357"/>
            <a:ext cx="2177143" cy="1034144"/>
          </a:xfrm>
          <a:prstGeom prst="ellipse">
            <a:avLst/>
          </a:prstGeom>
          <a:noFill/>
          <a:ln w="5715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cxnSp>
        <p:nvCxnSpPr>
          <p:cNvPr id="6" name="直線矢印コネクタ 5"/>
          <p:cNvCxnSpPr/>
          <p:nvPr/>
        </p:nvCxnSpPr>
        <p:spPr>
          <a:xfrm>
            <a:off x="6740071" y="2643634"/>
            <a:ext cx="789214" cy="1474795"/>
          </a:xfrm>
          <a:prstGeom prst="straightConnector1">
            <a:avLst/>
          </a:prstGeom>
          <a:ln w="57150"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8" name="正方形/長方形 7"/>
          <p:cNvSpPr/>
          <p:nvPr/>
        </p:nvSpPr>
        <p:spPr>
          <a:xfrm>
            <a:off x="1899920" y="1641929"/>
            <a:ext cx="6350000" cy="1213031"/>
          </a:xfrm>
          <a:prstGeom prst="rect">
            <a:avLst/>
          </a:prstGeom>
          <a:solidFill>
            <a:schemeClr val="accent2">
              <a:lumMod val="50000"/>
            </a:schemeClr>
          </a:solidFill>
          <a:ln w="28575" cmpd="sng">
            <a:solidFill>
              <a:schemeClr val="accent4">
                <a:lumMod val="20000"/>
                <a:lumOff val="80000"/>
              </a:schemeClr>
            </a:solidFill>
          </a:ln>
          <a:effectLst>
            <a:glow rad="101600">
              <a:schemeClr val="tx1">
                <a:alpha val="22000"/>
              </a:schemeClr>
            </a:glow>
            <a:outerShdw blurRad="50800" dist="38100" dir="270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r>
              <a:rPr kumimoji="1" lang="en-US" altLang="ja-JP" sz="2400">
                <a:solidFill>
                  <a:schemeClr val="accent2">
                    <a:lumMod val="20000"/>
                    <a:lumOff val="80000"/>
                  </a:schemeClr>
                </a:solidFill>
                <a:latin typeface="メイリオ"/>
                <a:ea typeface="メイリオ"/>
                <a:cs typeface="メイリオ"/>
              </a:rPr>
              <a:t>Windows</a:t>
            </a:r>
            <a:r>
              <a:rPr kumimoji="1" lang="ja-JP" altLang="en-US" sz="2400">
                <a:solidFill>
                  <a:schemeClr val="accent2">
                    <a:lumMod val="20000"/>
                    <a:lumOff val="80000"/>
                  </a:schemeClr>
                </a:solidFill>
                <a:latin typeface="メイリオ"/>
                <a:ea typeface="メイリオ"/>
                <a:cs typeface="メイリオ"/>
              </a:rPr>
              <a:t>の</a:t>
            </a:r>
            <a:r>
              <a:rPr kumimoji="1" lang="en-US" altLang="ja-JP" sz="2400">
                <a:solidFill>
                  <a:schemeClr val="accent2">
                    <a:lumMod val="20000"/>
                    <a:lumOff val="80000"/>
                  </a:schemeClr>
                </a:solidFill>
                <a:latin typeface="メイリオ"/>
                <a:ea typeface="メイリオ"/>
                <a:cs typeface="メイリオ"/>
              </a:rPr>
              <a:t>ping</a:t>
            </a:r>
            <a:r>
              <a:rPr kumimoji="1" lang="ja-JP" altLang="en-US" sz="2400">
                <a:solidFill>
                  <a:schemeClr val="accent2">
                    <a:lumMod val="20000"/>
                    <a:lumOff val="80000"/>
                  </a:schemeClr>
                </a:solidFill>
                <a:latin typeface="メイリオ"/>
                <a:ea typeface="メイリオ"/>
                <a:cs typeface="メイリオ"/>
              </a:rPr>
              <a:t>コマンドのペイロード：</a:t>
            </a:r>
            <a:endParaRPr kumimoji="1" lang="en-US" altLang="ja-JP" sz="2400">
              <a:solidFill>
                <a:schemeClr val="accent2">
                  <a:lumMod val="20000"/>
                  <a:lumOff val="80000"/>
                </a:schemeClr>
              </a:solidFill>
              <a:latin typeface="メイリオ"/>
              <a:ea typeface="メイリオ"/>
              <a:cs typeface="メイリオ"/>
            </a:endParaRPr>
          </a:p>
          <a:p>
            <a:r>
              <a:rPr lang="en-US" altLang="ja-JP" sz="2400" b="1">
                <a:solidFill>
                  <a:schemeClr val="accent2">
                    <a:lumMod val="20000"/>
                    <a:lumOff val="80000"/>
                  </a:schemeClr>
                </a:solidFill>
                <a:latin typeface="Helvetica"/>
                <a:cs typeface="Helvetica"/>
              </a:rPr>
              <a:t>abcdefghijklmnopqrstuvwabcdefghi</a:t>
            </a:r>
            <a:endParaRPr kumimoji="1" lang="ja-JP" altLang="en-US" sz="2400" b="1">
              <a:solidFill>
                <a:schemeClr val="accent2">
                  <a:lumMod val="20000"/>
                  <a:lumOff val="80000"/>
                </a:schemeClr>
              </a:solidFill>
              <a:latin typeface="Helvetica"/>
              <a:cs typeface="Helvetica"/>
            </a:endParaRPr>
          </a:p>
        </p:txBody>
      </p:sp>
    </p:spTree>
    <p:extLst>
      <p:ext uri="{BB962C8B-B14F-4D97-AF65-F5344CB8AC3E}">
        <p14:creationId xmlns:p14="http://schemas.microsoft.com/office/powerpoint/2010/main" val="25193529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p:cNvSpPr/>
          <p:nvPr/>
        </p:nvSpPr>
        <p:spPr>
          <a:xfrm>
            <a:off x="190500" y="1605643"/>
            <a:ext cx="8790215" cy="798285"/>
          </a:xfrm>
          <a:prstGeom prst="rect">
            <a:avLst/>
          </a:prstGeom>
          <a:solidFill>
            <a:schemeClr val="tx1"/>
          </a:solidFill>
          <a:ln>
            <a:solidFill>
              <a:schemeClr val="accent4">
                <a:lumMod val="20000"/>
                <a:lumOff val="80000"/>
              </a:schemeClr>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altLang="ja-JP" sz="2800">
                <a:latin typeface="Consolas"/>
                <a:cs typeface="Consolas"/>
              </a:rPr>
              <a:t># nping --data-string &lt;string&gt; </a:t>
            </a:r>
            <a:r>
              <a:rPr lang="en-US" altLang="ja-JP" sz="2800" smtClean="0">
                <a:latin typeface="Consolas"/>
                <a:cs typeface="Consolas"/>
              </a:rPr>
              <a:t>&lt;IPaddr&gt;</a:t>
            </a:r>
            <a:endParaRPr lang="en-US" altLang="ja-JP" sz="2800">
              <a:latin typeface="Consolas"/>
              <a:cs typeface="Consolas"/>
            </a:endParaRPr>
          </a:p>
        </p:txBody>
      </p:sp>
      <p:sp>
        <p:nvSpPr>
          <p:cNvPr id="6" name="タイトル 1"/>
          <p:cNvSpPr>
            <a:spLocks noGrp="1"/>
          </p:cNvSpPr>
          <p:nvPr>
            <p:ph type="title"/>
          </p:nvPr>
        </p:nvSpPr>
        <p:spPr>
          <a:xfrm>
            <a:off x="637722" y="201841"/>
            <a:ext cx="7886700" cy="913945"/>
          </a:xfrm>
        </p:spPr>
        <p:txBody>
          <a:bodyPr/>
          <a:lstStyle/>
          <a:p>
            <a:r>
              <a:rPr kumimoji="1" lang="en-US" altLang="ja-JP" smtClean="0"/>
              <a:t>nping (Nmap</a:t>
            </a:r>
            <a:r>
              <a:rPr kumimoji="1" lang="ja-JP" altLang="en-US" smtClean="0">
                <a:latin typeface="メイリオ"/>
                <a:ea typeface="メイリオ"/>
                <a:cs typeface="メイリオ"/>
              </a:rPr>
              <a:t>付属</a:t>
            </a:r>
            <a:r>
              <a:rPr lang="en-US" altLang="ja-JP"/>
              <a:t>)</a:t>
            </a:r>
            <a:endParaRPr kumimoji="1" lang="ja-JP" altLang="en-US">
              <a:latin typeface="メイリオ"/>
              <a:ea typeface="メイリオ"/>
              <a:cs typeface="メイリオ"/>
            </a:endParaRPr>
          </a:p>
        </p:txBody>
      </p:sp>
    </p:spTree>
    <p:extLst>
      <p:ext uri="{BB962C8B-B14F-4D97-AF65-F5344CB8AC3E}">
        <p14:creationId xmlns:p14="http://schemas.microsoft.com/office/powerpoint/2010/main" val="62957594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2" cstate="print"/>
          <a:stretch>
            <a:fillRect/>
          </a:stretch>
        </p:blipFill>
        <p:spPr>
          <a:xfrm>
            <a:off x="0" y="-1"/>
            <a:ext cx="8160589" cy="5240645"/>
          </a:xfrm>
          <a:prstGeom prst="rect">
            <a:avLst/>
          </a:prstGeom>
        </p:spPr>
      </p:pic>
      <p:sp>
        <p:nvSpPr>
          <p:cNvPr id="5" name="円/楕円 4"/>
          <p:cNvSpPr/>
          <p:nvPr/>
        </p:nvSpPr>
        <p:spPr>
          <a:xfrm>
            <a:off x="6349931" y="4206500"/>
            <a:ext cx="2177143" cy="1034144"/>
          </a:xfrm>
          <a:prstGeom prst="ellipse">
            <a:avLst/>
          </a:prstGeom>
          <a:noFill/>
          <a:ln w="5715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cxnSp>
        <p:nvCxnSpPr>
          <p:cNvPr id="6" name="直線矢印コネクタ 5"/>
          <p:cNvCxnSpPr/>
          <p:nvPr/>
        </p:nvCxnSpPr>
        <p:spPr>
          <a:xfrm>
            <a:off x="6358262" y="3010619"/>
            <a:ext cx="644812" cy="1204953"/>
          </a:xfrm>
          <a:prstGeom prst="straightConnector1">
            <a:avLst/>
          </a:prstGeom>
          <a:ln w="57150"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7" name="正方形/長方形 6"/>
          <p:cNvSpPr/>
          <p:nvPr/>
        </p:nvSpPr>
        <p:spPr>
          <a:xfrm>
            <a:off x="1239520" y="2130463"/>
            <a:ext cx="7518400" cy="1069937"/>
          </a:xfrm>
          <a:prstGeom prst="rect">
            <a:avLst/>
          </a:prstGeom>
          <a:solidFill>
            <a:schemeClr val="accent2">
              <a:lumMod val="50000"/>
            </a:schemeClr>
          </a:solidFill>
          <a:ln w="28575" cmpd="sng">
            <a:solidFill>
              <a:schemeClr val="accent4">
                <a:lumMod val="20000"/>
                <a:lumOff val="80000"/>
              </a:schemeClr>
            </a:solidFill>
          </a:ln>
          <a:effectLst>
            <a:glow rad="101600">
              <a:schemeClr val="tx1">
                <a:alpha val="22000"/>
              </a:schemeClr>
            </a:glow>
            <a:outerShdw blurRad="50800" dist="38100" dir="270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r>
              <a:rPr kumimoji="1" lang="en-US" altLang="ja-JP" sz="2400" smtClean="0">
                <a:solidFill>
                  <a:schemeClr val="accent2">
                    <a:lumMod val="20000"/>
                    <a:lumOff val="80000"/>
                  </a:schemeClr>
                </a:solidFill>
                <a:latin typeface="メイリオ"/>
                <a:ea typeface="メイリオ"/>
                <a:cs typeface="メイリオ"/>
              </a:rPr>
              <a:t>nping</a:t>
            </a:r>
            <a:r>
              <a:rPr kumimoji="1" lang="ja-JP" altLang="en-US" sz="2400" smtClean="0">
                <a:solidFill>
                  <a:schemeClr val="accent2">
                    <a:lumMod val="20000"/>
                    <a:lumOff val="80000"/>
                  </a:schemeClr>
                </a:solidFill>
                <a:latin typeface="メイリオ"/>
                <a:ea typeface="メイリオ"/>
                <a:cs typeface="メイリオ"/>
              </a:rPr>
              <a:t>で</a:t>
            </a:r>
            <a:r>
              <a:rPr kumimoji="1" lang="en-US" altLang="ja-JP" sz="2400" smtClean="0">
                <a:solidFill>
                  <a:schemeClr val="accent2">
                    <a:lumMod val="20000"/>
                    <a:lumOff val="80000"/>
                  </a:schemeClr>
                </a:solidFill>
                <a:latin typeface="メイリオ"/>
                <a:ea typeface="メイリオ"/>
                <a:cs typeface="メイリオ"/>
              </a:rPr>
              <a:t>ICMP</a:t>
            </a:r>
            <a:r>
              <a:rPr lang="ja-JP" altLang="en-US" sz="2400" smtClean="0">
                <a:solidFill>
                  <a:schemeClr val="accent2">
                    <a:lumMod val="20000"/>
                    <a:lumOff val="80000"/>
                  </a:schemeClr>
                </a:solidFill>
                <a:latin typeface="メイリオ"/>
                <a:ea typeface="メイリオ"/>
                <a:cs typeface="メイリオ"/>
              </a:rPr>
              <a:t>パケットに埋め込んだ</a:t>
            </a:r>
            <a:r>
              <a:rPr kumimoji="1" lang="ja-JP" altLang="en-US" sz="2400" smtClean="0">
                <a:solidFill>
                  <a:schemeClr val="accent2">
                    <a:lumMod val="20000"/>
                    <a:lumOff val="80000"/>
                  </a:schemeClr>
                </a:solidFill>
                <a:latin typeface="メイリオ"/>
                <a:ea typeface="メイリオ"/>
                <a:cs typeface="メイリオ"/>
              </a:rPr>
              <a:t>ペイロード</a:t>
            </a:r>
            <a:r>
              <a:rPr kumimoji="1" lang="ja-JP" altLang="en-US" sz="2400">
                <a:solidFill>
                  <a:schemeClr val="accent2">
                    <a:lumMod val="20000"/>
                    <a:lumOff val="80000"/>
                  </a:schemeClr>
                </a:solidFill>
                <a:latin typeface="メイリオ"/>
                <a:ea typeface="メイリオ"/>
                <a:cs typeface="メイリオ"/>
              </a:rPr>
              <a:t>：</a:t>
            </a:r>
            <a:endParaRPr kumimoji="1" lang="en-US" altLang="ja-JP" sz="2400">
              <a:solidFill>
                <a:schemeClr val="accent2">
                  <a:lumMod val="20000"/>
                  <a:lumOff val="80000"/>
                </a:schemeClr>
              </a:solidFill>
              <a:latin typeface="メイリオ"/>
              <a:ea typeface="メイリオ"/>
              <a:cs typeface="メイリオ"/>
            </a:endParaRPr>
          </a:p>
          <a:p>
            <a:r>
              <a:rPr lang="en-US" altLang="ja-JP" sz="2400" b="1">
                <a:solidFill>
                  <a:schemeClr val="accent2">
                    <a:lumMod val="20000"/>
                    <a:lumOff val="80000"/>
                  </a:schemeClr>
                </a:solidFill>
                <a:latin typeface="Helvetica"/>
                <a:cs typeface="Helvetica"/>
              </a:rPr>
              <a:t> </a:t>
            </a:r>
            <a:r>
              <a:rPr lang="ja-JP" altLang="en-US" sz="2400" b="1" smtClean="0">
                <a:solidFill>
                  <a:schemeClr val="accent2">
                    <a:lumMod val="20000"/>
                    <a:lumOff val="80000"/>
                  </a:schemeClr>
                </a:solidFill>
                <a:latin typeface="Helvetica"/>
                <a:cs typeface="Helvetica"/>
              </a:rPr>
              <a:t> → </a:t>
            </a:r>
            <a:r>
              <a:rPr lang="en-US" altLang="ja-JP" sz="2400" b="1" smtClean="0">
                <a:solidFill>
                  <a:schemeClr val="accent2">
                    <a:lumMod val="20000"/>
                    <a:lumOff val="80000"/>
                  </a:schemeClr>
                </a:solidFill>
                <a:latin typeface="Helvetica"/>
                <a:cs typeface="Helvetica"/>
              </a:rPr>
              <a:t>Hannin wa YASU.</a:t>
            </a:r>
            <a:endParaRPr kumimoji="1" lang="ja-JP" altLang="en-US" sz="2400" b="1">
              <a:solidFill>
                <a:schemeClr val="accent2">
                  <a:lumMod val="20000"/>
                  <a:lumOff val="80000"/>
                </a:schemeClr>
              </a:solidFill>
              <a:latin typeface="Helvetica"/>
              <a:cs typeface="Helvetica"/>
            </a:endParaRPr>
          </a:p>
        </p:txBody>
      </p:sp>
    </p:spTree>
    <p:extLst>
      <p:ext uri="{BB962C8B-B14F-4D97-AF65-F5344CB8AC3E}">
        <p14:creationId xmlns:p14="http://schemas.microsoft.com/office/powerpoint/2010/main" val="300824691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65126"/>
            <a:ext cx="7886700" cy="911583"/>
          </a:xfrm>
        </p:spPr>
        <p:txBody>
          <a:bodyPr>
            <a:normAutofit fontScale="90000"/>
          </a:bodyPr>
          <a:lstStyle/>
          <a:p>
            <a:r>
              <a:rPr kumimoji="1" lang="ja-JP" altLang="en-US" smtClean="0"/>
              <a:t>もうちょっと高いレイヤで隠す</a:t>
            </a:r>
            <a:endParaRPr kumimoji="1" lang="ja-JP" altLang="en-US"/>
          </a:p>
        </p:txBody>
      </p:sp>
      <p:sp>
        <p:nvSpPr>
          <p:cNvPr id="4" name="正方形/長方形 3"/>
          <p:cNvSpPr/>
          <p:nvPr/>
        </p:nvSpPr>
        <p:spPr>
          <a:xfrm>
            <a:off x="184639" y="1422331"/>
            <a:ext cx="15158105" cy="3765131"/>
          </a:xfrm>
          <a:prstGeom prst="rect">
            <a:avLst/>
          </a:prstGeom>
          <a:solidFill>
            <a:schemeClr val="tx1"/>
          </a:solidFill>
          <a:ln>
            <a:solidFill>
              <a:schemeClr val="accent4">
                <a:lumMod val="20000"/>
                <a:lumOff val="80000"/>
              </a:schemeClr>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altLang="ja-JP" sz="2400">
                <a:latin typeface="Consolas"/>
                <a:cs typeface="Consolas"/>
              </a:rPr>
              <a:t>GET / HTTP/1.1</a:t>
            </a:r>
          </a:p>
          <a:p>
            <a:r>
              <a:rPr lang="en-US" altLang="ja-JP" sz="2400">
                <a:latin typeface="Consolas"/>
                <a:cs typeface="Consolas"/>
              </a:rPr>
              <a:t>Host: </a:t>
            </a:r>
            <a:r>
              <a:rPr lang="en-US" altLang="ja-JP" sz="2400" smtClean="0">
                <a:latin typeface="Consolas"/>
                <a:cs typeface="Consolas"/>
              </a:rPr>
              <a:t>www.example.com</a:t>
            </a:r>
            <a:endParaRPr lang="en-US" altLang="ja-JP" sz="2400">
              <a:latin typeface="Consolas"/>
              <a:cs typeface="Consolas"/>
            </a:endParaRPr>
          </a:p>
          <a:p>
            <a:r>
              <a:rPr lang="en-US" altLang="ja-JP" sz="2400">
                <a:latin typeface="Consolas"/>
                <a:cs typeface="Consolas"/>
              </a:rPr>
              <a:t>User-Agent: Mozilla/5.0 (Windows NT 6.1; WOW64; rv:40.0) Gecko/20100101 Firefox/40.0</a:t>
            </a:r>
          </a:p>
          <a:p>
            <a:r>
              <a:rPr lang="en-US" altLang="ja-JP" sz="2400">
                <a:latin typeface="Consolas"/>
                <a:cs typeface="Consolas"/>
              </a:rPr>
              <a:t>Accept: text/html,application/xhtml+xml,application/xml;q=0.9,*/*;q=0.8</a:t>
            </a:r>
          </a:p>
          <a:p>
            <a:r>
              <a:rPr lang="en-US" altLang="ja-JP" sz="2400">
                <a:latin typeface="Consolas"/>
                <a:cs typeface="Consolas"/>
              </a:rPr>
              <a:t>Accept-Language: ja,en-US;q=0.7,en;q=0.3</a:t>
            </a:r>
          </a:p>
          <a:p>
            <a:r>
              <a:rPr lang="en-US" altLang="ja-JP" sz="2400">
                <a:latin typeface="Consolas"/>
                <a:cs typeface="Consolas"/>
              </a:rPr>
              <a:t>Accept-Encoding: gzip, deflate</a:t>
            </a:r>
          </a:p>
          <a:p>
            <a:r>
              <a:rPr lang="en-US" altLang="ja-JP" sz="2400">
                <a:latin typeface="Consolas"/>
                <a:cs typeface="Consolas"/>
              </a:rPr>
              <a:t>Connection: keep-alive</a:t>
            </a:r>
          </a:p>
          <a:p>
            <a:r>
              <a:rPr lang="en-US" altLang="ja-JP" sz="2400">
                <a:solidFill>
                  <a:schemeClr val="accent2">
                    <a:lumMod val="40000"/>
                    <a:lumOff val="60000"/>
                  </a:schemeClr>
                </a:solidFill>
                <a:latin typeface="Consolas"/>
                <a:cs typeface="Consolas"/>
              </a:rPr>
              <a:t>X-oreore-message: Hannin wa YASU.</a:t>
            </a:r>
          </a:p>
          <a:p>
            <a:endParaRPr lang="en-US" altLang="ja-JP" sz="2400">
              <a:latin typeface="Consolas"/>
              <a:cs typeface="Consolas"/>
            </a:endParaRPr>
          </a:p>
        </p:txBody>
      </p:sp>
      <p:cxnSp>
        <p:nvCxnSpPr>
          <p:cNvPr id="5" name="直線矢印コネクタ 4"/>
          <p:cNvCxnSpPr/>
          <p:nvPr/>
        </p:nvCxnSpPr>
        <p:spPr>
          <a:xfrm flipH="1">
            <a:off x="5974374" y="4079631"/>
            <a:ext cx="1340826" cy="338163"/>
          </a:xfrm>
          <a:prstGeom prst="straightConnector1">
            <a:avLst/>
          </a:prstGeom>
          <a:ln w="76200"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0407997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smtClean="0"/>
              <a:t>(</a:t>
            </a:r>
            <a:r>
              <a:rPr lang="ja-JP" altLang="en-US" smtClean="0"/>
              <a:t>中途半端だけど</a:t>
            </a:r>
            <a:r>
              <a:rPr lang="en-US" altLang="ja-JP" smtClean="0"/>
              <a:t>)</a:t>
            </a:r>
            <a:r>
              <a:rPr lang="ja-JP" altLang="en-US" smtClean="0"/>
              <a:t>何が言いたかったか</a:t>
            </a:r>
            <a:endParaRPr kumimoji="1" lang="ja-JP" altLang="en-US"/>
          </a:p>
        </p:txBody>
      </p:sp>
      <p:sp>
        <p:nvSpPr>
          <p:cNvPr id="3" name="コンテンツ プレースホルダー 2"/>
          <p:cNvSpPr>
            <a:spLocks noGrp="1"/>
          </p:cNvSpPr>
          <p:nvPr>
            <p:ph idx="1"/>
          </p:nvPr>
        </p:nvSpPr>
        <p:spPr>
          <a:xfrm>
            <a:off x="628650" y="1825625"/>
            <a:ext cx="8347184" cy="4543644"/>
          </a:xfrm>
        </p:spPr>
        <p:txBody>
          <a:bodyPr>
            <a:normAutofit lnSpcReduction="10000"/>
          </a:bodyPr>
          <a:lstStyle/>
          <a:p>
            <a:r>
              <a:rPr lang="ja-JP" altLang="en-US" smtClean="0"/>
              <a:t>インターネット</a:t>
            </a:r>
            <a:r>
              <a:rPr lang="ja-JP" altLang="en-US" smtClean="0"/>
              <a:t>のプロトコルには「すき間」がいっぱいあるので、そこに色々突っ込むことが</a:t>
            </a:r>
            <a:r>
              <a:rPr lang="ja-JP" altLang="en-US" smtClean="0"/>
              <a:t>できる</a:t>
            </a:r>
            <a:endParaRPr lang="en-US" altLang="ja-JP" smtClean="0"/>
          </a:p>
          <a:p>
            <a:pPr lvl="1"/>
            <a:r>
              <a:rPr lang="ja-JP" altLang="en-US"/>
              <a:t>他</a:t>
            </a:r>
            <a:r>
              <a:rPr lang="ja-JP" altLang="en-US" smtClean="0"/>
              <a:t>の例）</a:t>
            </a:r>
            <a:r>
              <a:rPr lang="en-US" altLang="ja-JP" smtClean="0"/>
              <a:t>80/tcp</a:t>
            </a:r>
            <a:r>
              <a:rPr lang="ja-JP" altLang="en-US" smtClean="0"/>
              <a:t>で</a:t>
            </a:r>
            <a:r>
              <a:rPr lang="en-US" altLang="ja-JP" smtClean="0"/>
              <a:t>https</a:t>
            </a:r>
            <a:r>
              <a:rPr lang="ja-JP" altLang="en-US" smtClean="0"/>
              <a:t>など、非標準ポートのサービスを利用、なども</a:t>
            </a:r>
            <a:endParaRPr lang="en-US" altLang="ja-JP" smtClean="0"/>
          </a:p>
          <a:p>
            <a:r>
              <a:rPr kumimoji="1" lang="ja-JP" altLang="en-US" smtClean="0"/>
              <a:t>これらのすき間は、悪い人にも使いやすい</a:t>
            </a:r>
            <a:endParaRPr kumimoji="1" lang="en-US" altLang="ja-JP" smtClean="0"/>
          </a:p>
          <a:p>
            <a:pPr lvl="1"/>
            <a:r>
              <a:rPr lang="ja-JP" altLang="en-US"/>
              <a:t>秘密</a:t>
            </a:r>
            <a:r>
              <a:rPr lang="ja-JP" altLang="en-US" smtClean="0"/>
              <a:t>の</a:t>
            </a:r>
            <a:r>
              <a:rPr lang="ja-JP" altLang="en-US"/>
              <a:t>メッセージ</a:t>
            </a:r>
            <a:r>
              <a:rPr lang="ja-JP" altLang="en-US" smtClean="0"/>
              <a:t>を送ったり</a:t>
            </a:r>
            <a:endParaRPr lang="en-US" altLang="ja-JP" smtClean="0"/>
          </a:p>
          <a:p>
            <a:pPr lvl="1"/>
            <a:r>
              <a:rPr kumimoji="1" lang="ja-JP" altLang="en-US"/>
              <a:t>悪意</a:t>
            </a:r>
            <a:r>
              <a:rPr kumimoji="1" lang="ja-JP" altLang="en-US" smtClean="0"/>
              <a:t>のあるコードを突っ込んだり</a:t>
            </a:r>
            <a:endParaRPr kumimoji="1" lang="ja-JP" altLang="en-US"/>
          </a:p>
        </p:txBody>
      </p:sp>
    </p:spTree>
    <p:extLst>
      <p:ext uri="{BB962C8B-B14F-4D97-AF65-F5344CB8AC3E}">
        <p14:creationId xmlns:p14="http://schemas.microsoft.com/office/powerpoint/2010/main" val="365012537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コンテンツ プレースホルダー 2"/>
          <p:cNvSpPr>
            <a:spLocks noGrp="1"/>
          </p:cNvSpPr>
          <p:nvPr>
            <p:ph idx="1"/>
          </p:nvPr>
        </p:nvSpPr>
        <p:spPr>
          <a:xfrm>
            <a:off x="304800" y="1181102"/>
            <a:ext cx="8559800" cy="2832100"/>
          </a:xfrm>
        </p:spPr>
        <p:txBody>
          <a:bodyPr>
            <a:normAutofit/>
          </a:bodyPr>
          <a:lstStyle/>
          <a:p>
            <a:pPr>
              <a:lnSpc>
                <a:spcPct val="120000"/>
              </a:lnSpc>
            </a:pPr>
            <a:r>
              <a:rPr lang="ja-JP" altLang="en-US" smtClean="0">
                <a:solidFill>
                  <a:srgbClr val="FF0000"/>
                </a:solidFill>
              </a:rPr>
              <a:t>ここから第二部</a:t>
            </a:r>
            <a:endParaRPr lang="en-US" altLang="ja-JP" smtClean="0">
              <a:solidFill>
                <a:srgbClr val="FF0000"/>
              </a:solidFill>
            </a:endParaRPr>
          </a:p>
          <a:p>
            <a:pPr>
              <a:lnSpc>
                <a:spcPct val="120000"/>
              </a:lnSpc>
            </a:pPr>
            <a:r>
              <a:rPr kumimoji="1" lang="ja-JP" altLang="en-US" smtClean="0">
                <a:solidFill>
                  <a:srgbClr val="FF0000"/>
                </a:solidFill>
              </a:rPr>
              <a:t>科学忍法・</a:t>
            </a:r>
            <a:r>
              <a:rPr kumimoji="1" lang="en-US" altLang="ja-JP" smtClean="0">
                <a:solidFill>
                  <a:srgbClr val="FF0000"/>
                </a:solidFill>
              </a:rPr>
              <a:t>ssh</a:t>
            </a:r>
            <a:r>
              <a:rPr kumimoji="1" lang="ja-JP" altLang="en-US" smtClean="0">
                <a:solidFill>
                  <a:srgbClr val="FF0000"/>
                </a:solidFill>
              </a:rPr>
              <a:t>分身の術</a:t>
            </a:r>
            <a:endParaRPr kumimoji="1" lang="ja-JP" altLang="en-US" dirty="0">
              <a:solidFill>
                <a:srgbClr val="FFFFFF"/>
              </a:solidFill>
            </a:endParaRPr>
          </a:p>
        </p:txBody>
      </p:sp>
    </p:spTree>
    <p:extLst>
      <p:ext uri="{BB962C8B-B14F-4D97-AF65-F5344CB8AC3E}">
        <p14:creationId xmlns:p14="http://schemas.microsoft.com/office/powerpoint/2010/main" val="159036785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65127"/>
            <a:ext cx="7886700" cy="777874"/>
          </a:xfrm>
        </p:spPr>
        <p:txBody>
          <a:bodyPr/>
          <a:lstStyle/>
          <a:p>
            <a:r>
              <a:rPr kumimoji="1" lang="en-US" altLang="ja-JP" smtClean="0"/>
              <a:t>Agenda.</a:t>
            </a:r>
            <a:endParaRPr kumimoji="1" lang="ja-JP" altLang="en-US"/>
          </a:p>
        </p:txBody>
      </p:sp>
      <p:sp>
        <p:nvSpPr>
          <p:cNvPr id="3" name="コンテンツ プレースホルダー 2"/>
          <p:cNvSpPr>
            <a:spLocks noGrp="1"/>
          </p:cNvSpPr>
          <p:nvPr>
            <p:ph idx="1"/>
          </p:nvPr>
        </p:nvSpPr>
        <p:spPr>
          <a:xfrm>
            <a:off x="330200" y="1495424"/>
            <a:ext cx="8483600" cy="4994275"/>
          </a:xfrm>
        </p:spPr>
        <p:txBody>
          <a:bodyPr>
            <a:noAutofit/>
          </a:bodyPr>
          <a:lstStyle/>
          <a:p>
            <a:r>
              <a:rPr kumimoji="1" lang="ja-JP" altLang="en-US" sz="3000" b="1" smtClean="0">
                <a:solidFill>
                  <a:schemeClr val="accent5">
                    <a:lumMod val="75000"/>
                  </a:schemeClr>
                </a:solidFill>
              </a:rPr>
              <a:t>攻撃者視点：</a:t>
            </a:r>
            <a:r>
              <a:rPr kumimoji="1" lang="ja-JP" altLang="en-US" sz="3000" smtClean="0"/>
              <a:t>攻撃を「隠す」</a:t>
            </a:r>
            <a:endParaRPr kumimoji="1" lang="en-US" altLang="ja-JP" sz="3000" smtClean="0"/>
          </a:p>
          <a:p>
            <a:endParaRPr kumimoji="1" lang="en-US" altLang="ja-JP" sz="3000" b="1" smtClean="0">
              <a:solidFill>
                <a:schemeClr val="accent5">
                  <a:lumMod val="75000"/>
                </a:schemeClr>
              </a:solidFill>
            </a:endParaRPr>
          </a:p>
          <a:p>
            <a:r>
              <a:rPr kumimoji="1" lang="ja-JP" altLang="en-US" sz="3000" b="1" smtClean="0">
                <a:solidFill>
                  <a:schemeClr val="accent5">
                    <a:lumMod val="75000"/>
                  </a:schemeClr>
                </a:solidFill>
              </a:rPr>
              <a:t>防御側視点：</a:t>
            </a:r>
            <a:r>
              <a:rPr kumimoji="1" lang="ja-JP" altLang="en-US" sz="3000" smtClean="0"/>
              <a:t>攻撃から「隠れる</a:t>
            </a:r>
            <a:r>
              <a:rPr kumimoji="1" lang="ja-JP" altLang="en-US" sz="3000" smtClean="0"/>
              <a:t>」</a:t>
            </a:r>
            <a:endParaRPr kumimoji="1" lang="en-US" altLang="ja-JP" sz="3000" smtClean="0"/>
          </a:p>
        </p:txBody>
      </p:sp>
    </p:spTree>
    <p:extLst>
      <p:ext uri="{BB962C8B-B14F-4D97-AF65-F5344CB8AC3E}">
        <p14:creationId xmlns:p14="http://schemas.microsoft.com/office/powerpoint/2010/main" val="279050036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11575" y="-115747"/>
            <a:ext cx="9306046" cy="7106856"/>
          </a:xfrm>
          <a:prstGeom prst="rect">
            <a:avLst/>
          </a:prstGeom>
          <a:effectLst>
            <a:outerShdw blurRad="50800" dist="50800" dir="5400000" algn="ctr" rotWithShape="0">
              <a:srgbClr val="000000"/>
            </a:outerShdw>
          </a:effectLst>
        </p:spPr>
      </p:pic>
      <p:sp>
        <p:nvSpPr>
          <p:cNvPr id="5" name="テキスト ボックス 4"/>
          <p:cNvSpPr txBox="1"/>
          <p:nvPr/>
        </p:nvSpPr>
        <p:spPr>
          <a:xfrm>
            <a:off x="1524850" y="963107"/>
            <a:ext cx="7299973" cy="1754326"/>
          </a:xfrm>
          <a:prstGeom prst="rect">
            <a:avLst/>
          </a:prstGeom>
          <a:noFill/>
        </p:spPr>
        <p:txBody>
          <a:bodyPr wrap="square" rtlCol="0">
            <a:spAutoFit/>
          </a:bodyPr>
          <a:lstStyle/>
          <a:p>
            <a:r>
              <a:rPr lang="en-US" altLang="ja-JP" sz="5400">
                <a:ln>
                  <a:solidFill>
                    <a:schemeClr val="bg1">
                      <a:lumMod val="50000"/>
                    </a:schemeClr>
                  </a:solidFill>
                </a:ln>
                <a:latin typeface="Tahoma" panose="020B0604030504040204" pitchFamily="34" charset="0"/>
                <a:cs typeface="Tahoma" panose="020B0604030504040204" pitchFamily="34" charset="0"/>
              </a:rPr>
              <a:t>Religious </a:t>
            </a:r>
            <a:r>
              <a:rPr lang="en-US" altLang="ja-JP" sz="5400" smtClean="0">
                <a:ln>
                  <a:solidFill>
                    <a:schemeClr val="bg1">
                      <a:lumMod val="50000"/>
                    </a:schemeClr>
                  </a:solidFill>
                </a:ln>
                <a:latin typeface="Tahoma" panose="020B0604030504040204" pitchFamily="34" charset="0"/>
                <a:cs typeface="Tahoma" panose="020B0604030504040204" pitchFamily="34" charset="0"/>
              </a:rPr>
              <a:t>War:</a:t>
            </a:r>
          </a:p>
          <a:p>
            <a:r>
              <a:rPr lang="en-US" altLang="ja-JP" sz="5400">
                <a:ln>
                  <a:solidFill>
                    <a:schemeClr val="bg1">
                      <a:lumMod val="50000"/>
                    </a:schemeClr>
                  </a:solidFill>
                </a:ln>
                <a:latin typeface="Tahoma" panose="020B0604030504040204" pitchFamily="34" charset="0"/>
                <a:cs typeface="Tahoma" panose="020B0604030504040204" pitchFamily="34" charset="0"/>
              </a:rPr>
              <a:t> </a:t>
            </a:r>
            <a:r>
              <a:rPr lang="en-US" altLang="ja-JP" sz="5400" smtClean="0">
                <a:ln>
                  <a:solidFill>
                    <a:schemeClr val="bg1">
                      <a:lumMod val="50000"/>
                    </a:schemeClr>
                  </a:solidFill>
                </a:ln>
                <a:latin typeface="Tahoma" panose="020B0604030504040204" pitchFamily="34" charset="0"/>
                <a:cs typeface="Tahoma" panose="020B0604030504040204" pitchFamily="34" charset="0"/>
              </a:rPr>
              <a:t> SSH =&gt; 22/tcp?</a:t>
            </a:r>
            <a:endParaRPr lang="en-US" altLang="ja-JP" sz="5400">
              <a:ln>
                <a:solidFill>
                  <a:schemeClr val="bg1">
                    <a:lumMod val="50000"/>
                  </a:schemeClr>
                </a:solidFill>
              </a:ln>
              <a:latin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12297618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smtClean="0"/>
              <a:t>sshd shouldn't use 22/tcp?</a:t>
            </a:r>
            <a:endParaRPr kumimoji="1" lang="ja-JP" altLang="en-US"/>
          </a:p>
        </p:txBody>
      </p:sp>
      <p:sp>
        <p:nvSpPr>
          <p:cNvPr id="3" name="コンテンツ プレースホルダー 2"/>
          <p:cNvSpPr>
            <a:spLocks noGrp="1"/>
          </p:cNvSpPr>
          <p:nvPr>
            <p:ph idx="1"/>
          </p:nvPr>
        </p:nvSpPr>
        <p:spPr/>
        <p:txBody>
          <a:bodyPr/>
          <a:lstStyle/>
          <a:p>
            <a:r>
              <a:rPr kumimoji="1" lang="ja-JP" altLang="en-US" smtClean="0"/>
              <a:t>変えるべき派</a:t>
            </a:r>
            <a:endParaRPr kumimoji="1" lang="en-US" altLang="ja-JP" smtClean="0"/>
          </a:p>
          <a:p>
            <a:pPr lvl="1"/>
            <a:r>
              <a:rPr lang="ja-JP" altLang="en-US" smtClean="0"/>
              <a:t>攻撃</a:t>
            </a:r>
            <a:r>
              <a:rPr lang="ja-JP" altLang="en-US"/>
              <a:t>されにくい</a:t>
            </a:r>
            <a:r>
              <a:rPr lang="ja-JP" altLang="en-US" smtClean="0"/>
              <a:t>、攻撃</a:t>
            </a:r>
            <a:r>
              <a:rPr lang="ja-JP" altLang="en-US"/>
              <a:t>対象として選定</a:t>
            </a:r>
            <a:r>
              <a:rPr lang="ja-JP" altLang="en-US" smtClean="0"/>
              <a:t>されにくい</a:t>
            </a:r>
            <a:endParaRPr lang="en-US" altLang="ja-JP" smtClean="0"/>
          </a:p>
          <a:p>
            <a:pPr lvl="1"/>
            <a:r>
              <a:rPr lang="ja-JP" altLang="en-US"/>
              <a:t>ログ監視などしている際、劇的にアタックログが減るからやった方が</a:t>
            </a:r>
            <a:r>
              <a:rPr lang="ja-JP" altLang="en-US" smtClean="0"/>
              <a:t>良い</a:t>
            </a:r>
            <a:endParaRPr lang="en-US" altLang="ja-JP" smtClean="0"/>
          </a:p>
          <a:p>
            <a:pPr lvl="1"/>
            <a:r>
              <a:rPr lang="ja-JP" altLang="en-US"/>
              <a:t>多くのドキュメントで変えることが推奨されているから変えたほうがいい</a:t>
            </a:r>
            <a:r>
              <a:rPr lang="en-US" altLang="ja-JP"/>
              <a:t>(</a:t>
            </a:r>
            <a:r>
              <a:rPr lang="ja-JP" altLang="en-US"/>
              <a:t>消極的派</a:t>
            </a:r>
            <a:r>
              <a:rPr lang="en-US" altLang="ja-JP"/>
              <a:t>)</a:t>
            </a:r>
            <a:endParaRPr kumimoji="1" lang="ja-JP" altLang="en-US"/>
          </a:p>
        </p:txBody>
      </p:sp>
    </p:spTree>
    <p:extLst>
      <p:ext uri="{BB962C8B-B14F-4D97-AF65-F5344CB8AC3E}">
        <p14:creationId xmlns:p14="http://schemas.microsoft.com/office/powerpoint/2010/main" val="357551756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smtClean="0"/>
              <a:t>sshd shouldn't use 22/tcp?</a:t>
            </a:r>
            <a:endParaRPr kumimoji="1" lang="ja-JP" altLang="en-US"/>
          </a:p>
        </p:txBody>
      </p:sp>
      <p:sp>
        <p:nvSpPr>
          <p:cNvPr id="3" name="コンテンツ プレースホルダー 2"/>
          <p:cNvSpPr>
            <a:spLocks noGrp="1"/>
          </p:cNvSpPr>
          <p:nvPr>
            <p:ph idx="1"/>
          </p:nvPr>
        </p:nvSpPr>
        <p:spPr/>
        <p:txBody>
          <a:bodyPr/>
          <a:lstStyle/>
          <a:p>
            <a:r>
              <a:rPr lang="ja-JP" altLang="en-US"/>
              <a:t>変えても意味ないよ</a:t>
            </a:r>
            <a:r>
              <a:rPr lang="ja-JP" altLang="en-US" smtClean="0"/>
              <a:t>派</a:t>
            </a:r>
            <a:endParaRPr lang="en-US" altLang="ja-JP" smtClean="0"/>
          </a:p>
          <a:p>
            <a:pPr lvl="1"/>
            <a:r>
              <a:rPr lang="ja-JP" altLang="en-US"/>
              <a:t>ポートスキャンすれば一発で</a:t>
            </a:r>
            <a:r>
              <a:rPr lang="en-US" altLang="ja-JP"/>
              <a:t>ssh</a:t>
            </a:r>
            <a:r>
              <a:rPr lang="ja-JP" altLang="en-US"/>
              <a:t>のポートは分かるんだからムダだ</a:t>
            </a:r>
            <a:r>
              <a:rPr lang="ja-JP" altLang="en-US" smtClean="0"/>
              <a:t>よ</a:t>
            </a:r>
            <a:endParaRPr lang="en-US" altLang="ja-JP" smtClean="0"/>
          </a:p>
          <a:p>
            <a:pPr lvl="1"/>
            <a:r>
              <a:rPr lang="ja-JP" altLang="en-US"/>
              <a:t>ポートを変えるだけでセキュリティ対策しているつもりになっちゃうからダメだ</a:t>
            </a:r>
            <a:r>
              <a:rPr lang="ja-JP" altLang="en-US" smtClean="0"/>
              <a:t>よ</a:t>
            </a:r>
            <a:r>
              <a:rPr lang="en-US" altLang="ja-JP" smtClean="0"/>
              <a:t>(?)</a:t>
            </a:r>
            <a:endParaRPr kumimoji="1" lang="ja-JP" altLang="en-US"/>
          </a:p>
        </p:txBody>
      </p:sp>
    </p:spTree>
    <p:extLst>
      <p:ext uri="{BB962C8B-B14F-4D97-AF65-F5344CB8AC3E}">
        <p14:creationId xmlns:p14="http://schemas.microsoft.com/office/powerpoint/2010/main" val="357113669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smtClean="0"/>
              <a:t>sshd shouldn't use 22/tcp?</a:t>
            </a:r>
            <a:endParaRPr kumimoji="1" lang="ja-JP" altLang="en-US"/>
          </a:p>
        </p:txBody>
      </p:sp>
      <p:sp>
        <p:nvSpPr>
          <p:cNvPr id="3" name="コンテンツ プレースホルダー 2"/>
          <p:cNvSpPr>
            <a:spLocks noGrp="1"/>
          </p:cNvSpPr>
          <p:nvPr>
            <p:ph idx="1"/>
          </p:nvPr>
        </p:nvSpPr>
        <p:spPr/>
        <p:txBody>
          <a:bodyPr/>
          <a:lstStyle/>
          <a:p>
            <a:r>
              <a:rPr lang="ja-JP" altLang="en-US"/>
              <a:t>変えても意味ないよ</a:t>
            </a:r>
            <a:r>
              <a:rPr lang="ja-JP" altLang="en-US" smtClean="0"/>
              <a:t>派</a:t>
            </a:r>
            <a:endParaRPr lang="en-US" altLang="ja-JP" smtClean="0"/>
          </a:p>
          <a:p>
            <a:pPr lvl="1"/>
            <a:r>
              <a:rPr lang="ja-JP" altLang="en-US" b="1">
                <a:solidFill>
                  <a:srgbClr val="FF0000"/>
                </a:solidFill>
              </a:rPr>
              <a:t>ポートスキャンすれば一発で</a:t>
            </a:r>
            <a:r>
              <a:rPr lang="en-US" altLang="ja-JP" b="1">
                <a:solidFill>
                  <a:srgbClr val="FF0000"/>
                </a:solidFill>
              </a:rPr>
              <a:t>ssh</a:t>
            </a:r>
            <a:r>
              <a:rPr lang="ja-JP" altLang="en-US" b="1">
                <a:solidFill>
                  <a:srgbClr val="FF0000"/>
                </a:solidFill>
              </a:rPr>
              <a:t>のポートは分かるんだからムダだ</a:t>
            </a:r>
            <a:r>
              <a:rPr lang="ja-JP" altLang="en-US" b="1" smtClean="0">
                <a:solidFill>
                  <a:srgbClr val="FF0000"/>
                </a:solidFill>
              </a:rPr>
              <a:t>よ</a:t>
            </a:r>
            <a:endParaRPr lang="en-US" altLang="ja-JP" b="1" smtClean="0">
              <a:solidFill>
                <a:srgbClr val="FF0000"/>
              </a:solidFill>
            </a:endParaRPr>
          </a:p>
          <a:p>
            <a:pPr lvl="1"/>
            <a:r>
              <a:rPr lang="ja-JP" altLang="en-US"/>
              <a:t>ポートを変えるだけでセキュリティ対策しているつもりになっちゃうからダメだ</a:t>
            </a:r>
            <a:r>
              <a:rPr lang="ja-JP" altLang="en-US" smtClean="0"/>
              <a:t>よ</a:t>
            </a:r>
            <a:r>
              <a:rPr lang="en-US" altLang="ja-JP" smtClean="0"/>
              <a:t>(?)</a:t>
            </a:r>
            <a:endParaRPr kumimoji="1" lang="ja-JP" altLang="en-US"/>
          </a:p>
        </p:txBody>
      </p:sp>
    </p:spTree>
    <p:extLst>
      <p:ext uri="{BB962C8B-B14F-4D97-AF65-F5344CB8AC3E}">
        <p14:creationId xmlns:p14="http://schemas.microsoft.com/office/powerpoint/2010/main" val="255431784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11575" y="-115747"/>
            <a:ext cx="9306046" cy="7106856"/>
          </a:xfrm>
          <a:prstGeom prst="rect">
            <a:avLst/>
          </a:prstGeom>
          <a:effectLst>
            <a:outerShdw blurRad="50800" dist="50800" dir="5400000" algn="ctr" rotWithShape="0">
              <a:srgbClr val="000000"/>
            </a:outerShdw>
          </a:effectLst>
        </p:spPr>
      </p:pic>
      <p:sp>
        <p:nvSpPr>
          <p:cNvPr id="5" name="テキスト ボックス 4"/>
          <p:cNvSpPr txBox="1"/>
          <p:nvPr/>
        </p:nvSpPr>
        <p:spPr>
          <a:xfrm>
            <a:off x="679461" y="876843"/>
            <a:ext cx="7299973" cy="923330"/>
          </a:xfrm>
          <a:prstGeom prst="rect">
            <a:avLst/>
          </a:prstGeom>
          <a:noFill/>
        </p:spPr>
        <p:txBody>
          <a:bodyPr wrap="square" rtlCol="0">
            <a:spAutoFit/>
          </a:bodyPr>
          <a:lstStyle/>
          <a:p>
            <a:r>
              <a:rPr lang="ja-JP" altLang="en-US" sz="5400" smtClean="0">
                <a:ln>
                  <a:solidFill>
                    <a:schemeClr val="bg1">
                      <a:lumMod val="50000"/>
                    </a:schemeClr>
                  </a:solidFill>
                </a:ln>
                <a:latin typeface="Tahoma" panose="020B0604030504040204" pitchFamily="34" charset="0"/>
                <a:cs typeface="Tahoma" panose="020B0604030504040204" pitchFamily="34" charset="0"/>
              </a:rPr>
              <a:t>科学忍法</a:t>
            </a:r>
            <a:r>
              <a:rPr lang="ja-JP" altLang="en-US" sz="5400">
                <a:ln>
                  <a:solidFill>
                    <a:schemeClr val="bg1">
                      <a:lumMod val="50000"/>
                    </a:schemeClr>
                  </a:solidFill>
                </a:ln>
                <a:latin typeface="Tahoma" panose="020B0604030504040204" pitchFamily="34" charset="0"/>
                <a:cs typeface="Tahoma" panose="020B0604030504040204" pitchFamily="34" charset="0"/>
              </a:rPr>
              <a:t>・</a:t>
            </a:r>
            <a:r>
              <a:rPr lang="en-US" altLang="ja-JP" sz="5400" smtClean="0">
                <a:ln>
                  <a:solidFill>
                    <a:schemeClr val="bg1">
                      <a:lumMod val="50000"/>
                    </a:schemeClr>
                  </a:solidFill>
                </a:ln>
                <a:latin typeface="Tahoma" panose="020B0604030504040204" pitchFamily="34" charset="0"/>
                <a:cs typeface="Tahoma" panose="020B0604030504040204" pitchFamily="34" charset="0"/>
              </a:rPr>
              <a:t>ssh</a:t>
            </a:r>
            <a:r>
              <a:rPr lang="ja-JP" altLang="en-US" sz="5400" smtClean="0">
                <a:ln>
                  <a:solidFill>
                    <a:schemeClr val="bg1">
                      <a:lumMod val="50000"/>
                    </a:schemeClr>
                  </a:solidFill>
                </a:ln>
                <a:latin typeface="Tahoma" panose="020B0604030504040204" pitchFamily="34" charset="0"/>
                <a:cs typeface="Tahoma" panose="020B0604030504040204" pitchFamily="34" charset="0"/>
              </a:rPr>
              <a:t>分身の術</a:t>
            </a:r>
            <a:endParaRPr lang="en-US" altLang="ja-JP" sz="5400">
              <a:ln>
                <a:solidFill>
                  <a:schemeClr val="bg1">
                    <a:lumMod val="50000"/>
                  </a:schemeClr>
                </a:solidFill>
              </a:ln>
              <a:latin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14219448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p:cNvSpPr/>
          <p:nvPr/>
        </p:nvSpPr>
        <p:spPr>
          <a:xfrm>
            <a:off x="144833" y="1521929"/>
            <a:ext cx="8999167" cy="673122"/>
          </a:xfrm>
          <a:prstGeom prst="rect">
            <a:avLst/>
          </a:prstGeom>
          <a:solidFill>
            <a:schemeClr val="accent2">
              <a:lumMod val="50000"/>
              <a:alpha val="89000"/>
            </a:schemeClr>
          </a:solidFill>
          <a:ln w="28575" cmpd="sng">
            <a:solidFill>
              <a:schemeClr val="accent4">
                <a:lumMod val="20000"/>
                <a:lumOff val="80000"/>
              </a:schemeClr>
            </a:solidFill>
          </a:ln>
          <a:effectLst>
            <a:glow rad="101600">
              <a:schemeClr val="tx1">
                <a:alpha val="22000"/>
              </a:schemeClr>
            </a:glow>
            <a:outerShdw blurRad="50800" dist="38100" dir="270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r>
              <a:rPr lang="en-US" altLang="ja-JP" sz="3600" b="1" smtClean="0">
                <a:solidFill>
                  <a:schemeClr val="accent2">
                    <a:lumMod val="20000"/>
                    <a:lumOff val="80000"/>
                  </a:schemeClr>
                </a:solidFill>
                <a:latin typeface="Consolas" panose="020B0609020204030204" pitchFamily="49" charset="0"/>
                <a:cs typeface="Consolas" panose="020B0609020204030204" pitchFamily="49" charset="0"/>
              </a:rPr>
              <a:t> # nmap </a:t>
            </a:r>
            <a:r>
              <a:rPr lang="en-US" altLang="ja-JP" sz="3600" b="1">
                <a:solidFill>
                  <a:schemeClr val="accent2">
                    <a:lumMod val="20000"/>
                    <a:lumOff val="80000"/>
                  </a:schemeClr>
                </a:solidFill>
                <a:latin typeface="Consolas" panose="020B0609020204030204" pitchFamily="49" charset="0"/>
                <a:cs typeface="Consolas" panose="020B0609020204030204" pitchFamily="49" charset="0"/>
              </a:rPr>
              <a:t>-sV -p0-65535 192.168.2.66</a:t>
            </a:r>
            <a:endParaRPr kumimoji="1" lang="ja-JP" altLang="en-US" sz="3600" b="1">
              <a:solidFill>
                <a:schemeClr val="accent2">
                  <a:lumMod val="20000"/>
                  <a:lumOff val="80000"/>
                </a:schemeClr>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52953502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224286" y="189781"/>
            <a:ext cx="9144000" cy="685800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2400" smtClean="0">
                <a:latin typeface="Consolas" panose="020B0609020204030204" pitchFamily="49" charset="0"/>
                <a:cs typeface="Consolas" panose="020B0609020204030204" pitchFamily="49" charset="0"/>
              </a:rPr>
              <a:t>PORT     </a:t>
            </a:r>
            <a:r>
              <a:rPr lang="en-US" altLang="ja-JP" sz="2400">
                <a:latin typeface="Consolas" panose="020B0609020204030204" pitchFamily="49" charset="0"/>
                <a:cs typeface="Consolas" panose="020B0609020204030204" pitchFamily="49" charset="0"/>
              </a:rPr>
              <a:t>STATE SERVICE VERSION</a:t>
            </a:r>
          </a:p>
          <a:p>
            <a:r>
              <a:rPr lang="en-US" altLang="ja-JP" sz="2400">
                <a:latin typeface="Consolas" panose="020B0609020204030204" pitchFamily="49" charset="0"/>
                <a:cs typeface="Consolas" panose="020B0609020204030204" pitchFamily="49" charset="0"/>
              </a:rPr>
              <a:t>22/tcp   open  ssh     OpenSSH 5.3 (protocol 2.0)</a:t>
            </a:r>
          </a:p>
          <a:p>
            <a:r>
              <a:rPr lang="en-US" altLang="ja-JP" sz="2400">
                <a:latin typeface="Consolas" panose="020B0609020204030204" pitchFamily="49" charset="0"/>
                <a:cs typeface="Consolas" panose="020B0609020204030204" pitchFamily="49" charset="0"/>
              </a:rPr>
              <a:t>2200/tcp open  ssh     OpenSSH 5.3 (protocol 2.0)</a:t>
            </a:r>
          </a:p>
          <a:p>
            <a:r>
              <a:rPr lang="en-US" altLang="ja-JP" sz="2400">
                <a:latin typeface="Consolas" panose="020B0609020204030204" pitchFamily="49" charset="0"/>
                <a:cs typeface="Consolas" panose="020B0609020204030204" pitchFamily="49" charset="0"/>
              </a:rPr>
              <a:t>2201/tcp open  ssh     OpenSSH 5.3 (protocol 2.0)</a:t>
            </a:r>
          </a:p>
          <a:p>
            <a:r>
              <a:rPr lang="en-US" altLang="ja-JP" sz="2400">
                <a:latin typeface="Consolas" panose="020B0609020204030204" pitchFamily="49" charset="0"/>
                <a:cs typeface="Consolas" panose="020B0609020204030204" pitchFamily="49" charset="0"/>
              </a:rPr>
              <a:t>2202/tcp open  ssh     OpenSSH 5.3 (protocol 2.0)</a:t>
            </a:r>
          </a:p>
          <a:p>
            <a:r>
              <a:rPr lang="en-US" altLang="ja-JP" sz="2400">
                <a:latin typeface="Consolas" panose="020B0609020204030204" pitchFamily="49" charset="0"/>
                <a:cs typeface="Consolas" panose="020B0609020204030204" pitchFamily="49" charset="0"/>
              </a:rPr>
              <a:t>2203/tcp open  ssh     OpenSSH 5.3 (protocol 2.0)</a:t>
            </a:r>
          </a:p>
          <a:p>
            <a:r>
              <a:rPr lang="en-US" altLang="ja-JP" sz="2400">
                <a:latin typeface="Consolas" panose="020B0609020204030204" pitchFamily="49" charset="0"/>
                <a:cs typeface="Consolas" panose="020B0609020204030204" pitchFamily="49" charset="0"/>
              </a:rPr>
              <a:t>2204/tcp open  ssh     OpenSSH 5.3 (protocol 2.0)</a:t>
            </a:r>
          </a:p>
          <a:p>
            <a:r>
              <a:rPr lang="en-US" altLang="ja-JP" sz="2400">
                <a:latin typeface="Consolas" panose="020B0609020204030204" pitchFamily="49" charset="0"/>
                <a:cs typeface="Consolas" panose="020B0609020204030204" pitchFamily="49" charset="0"/>
              </a:rPr>
              <a:t>2205/tcp open  ssh     OpenSSH 5.3 (protocol 2.0)</a:t>
            </a:r>
          </a:p>
          <a:p>
            <a:r>
              <a:rPr lang="en-US" altLang="ja-JP" sz="2400">
                <a:latin typeface="Consolas" panose="020B0609020204030204" pitchFamily="49" charset="0"/>
                <a:cs typeface="Consolas" panose="020B0609020204030204" pitchFamily="49" charset="0"/>
              </a:rPr>
              <a:t>2206/tcp open  ssh     OpenSSH 5.3 (protocol 2.0)</a:t>
            </a:r>
          </a:p>
          <a:p>
            <a:r>
              <a:rPr lang="en-US" altLang="ja-JP" sz="2400">
                <a:latin typeface="Consolas" panose="020B0609020204030204" pitchFamily="49" charset="0"/>
                <a:cs typeface="Consolas" panose="020B0609020204030204" pitchFamily="49" charset="0"/>
              </a:rPr>
              <a:t>2207/tcp open  ssh     OpenSSH 5.3 (protocol 2.0)</a:t>
            </a:r>
          </a:p>
          <a:p>
            <a:r>
              <a:rPr lang="en-US" altLang="ja-JP" sz="2400">
                <a:latin typeface="Consolas" panose="020B0609020204030204" pitchFamily="49" charset="0"/>
                <a:cs typeface="Consolas" panose="020B0609020204030204" pitchFamily="49" charset="0"/>
              </a:rPr>
              <a:t>2208/tcp open  ssh     OpenSSH 5.3 (protocol 2.0)</a:t>
            </a:r>
          </a:p>
          <a:p>
            <a:r>
              <a:rPr lang="en-US" altLang="ja-JP" sz="2400">
                <a:latin typeface="Consolas" panose="020B0609020204030204" pitchFamily="49" charset="0"/>
                <a:cs typeface="Consolas" panose="020B0609020204030204" pitchFamily="49" charset="0"/>
              </a:rPr>
              <a:t>2209/tcp open  ssh     OpenSSH 5.3 (protocol 2.0)</a:t>
            </a:r>
          </a:p>
          <a:p>
            <a:r>
              <a:rPr lang="en-US" altLang="ja-JP" sz="2400">
                <a:latin typeface="Consolas" panose="020B0609020204030204" pitchFamily="49" charset="0"/>
                <a:cs typeface="Consolas" panose="020B0609020204030204" pitchFamily="49" charset="0"/>
              </a:rPr>
              <a:t>2210/tcp open  ssh     OpenSSH 5.3 (protocol 2.0)</a:t>
            </a:r>
          </a:p>
          <a:p>
            <a:r>
              <a:rPr lang="en-US" altLang="ja-JP" sz="2400">
                <a:latin typeface="Consolas" panose="020B0609020204030204" pitchFamily="49" charset="0"/>
                <a:cs typeface="Consolas" panose="020B0609020204030204" pitchFamily="49" charset="0"/>
              </a:rPr>
              <a:t>2211/tcp open  ssh     OpenSSH 5.3 (protocol 2.0)</a:t>
            </a:r>
          </a:p>
          <a:p>
            <a:r>
              <a:rPr lang="en-US" altLang="ja-JP" sz="2400">
                <a:latin typeface="Consolas" panose="020B0609020204030204" pitchFamily="49" charset="0"/>
                <a:cs typeface="Consolas" panose="020B0609020204030204" pitchFamily="49" charset="0"/>
              </a:rPr>
              <a:t>2212/tcp open  ssh     OpenSSH 5.3 (protocol 2.0)</a:t>
            </a:r>
          </a:p>
          <a:p>
            <a:r>
              <a:rPr lang="en-US" altLang="ja-JP" sz="2400">
                <a:latin typeface="Consolas" panose="020B0609020204030204" pitchFamily="49" charset="0"/>
                <a:cs typeface="Consolas" panose="020B0609020204030204" pitchFamily="49" charset="0"/>
              </a:rPr>
              <a:t>2213/tcp open  ssh     OpenSSH 5.3 (protocol 2.0)</a:t>
            </a:r>
          </a:p>
          <a:p>
            <a:r>
              <a:rPr lang="en-US" altLang="ja-JP" sz="2400">
                <a:latin typeface="Consolas" panose="020B0609020204030204" pitchFamily="49" charset="0"/>
                <a:cs typeface="Consolas" panose="020B0609020204030204" pitchFamily="49" charset="0"/>
              </a:rPr>
              <a:t>2214/tcp open  ssh     OpenSSH 5.3 (protocol 2.0)</a:t>
            </a:r>
          </a:p>
          <a:p>
            <a:r>
              <a:rPr lang="en-US" altLang="ja-JP" sz="2400">
                <a:latin typeface="Consolas" panose="020B0609020204030204" pitchFamily="49" charset="0"/>
                <a:cs typeface="Consolas" panose="020B0609020204030204" pitchFamily="49" charset="0"/>
              </a:rPr>
              <a:t>2215/tcp open  ssh     OpenSSH 5.3 (protocol 2.0</a:t>
            </a:r>
            <a:r>
              <a:rPr lang="en-US" altLang="ja-JP" sz="2400" smtClean="0">
                <a:latin typeface="Consolas" panose="020B0609020204030204" pitchFamily="49" charset="0"/>
                <a:cs typeface="Consolas" panose="020B0609020204030204" pitchFamily="49" charset="0"/>
              </a:rPr>
              <a:t>)</a:t>
            </a:r>
            <a:endParaRPr lang="en-US" altLang="ja-JP" sz="2400">
              <a:latin typeface="Consolas" panose="020B0609020204030204" pitchFamily="49" charset="0"/>
              <a:cs typeface="Consolas" panose="020B0609020204030204" pitchFamily="49" charset="0"/>
            </a:endParaRPr>
          </a:p>
        </p:txBody>
      </p:sp>
      <p:sp>
        <p:nvSpPr>
          <p:cNvPr id="5" name="正方形/長方形 4"/>
          <p:cNvSpPr/>
          <p:nvPr/>
        </p:nvSpPr>
        <p:spPr>
          <a:xfrm>
            <a:off x="144833" y="1521929"/>
            <a:ext cx="8999167" cy="673122"/>
          </a:xfrm>
          <a:prstGeom prst="rect">
            <a:avLst/>
          </a:prstGeom>
          <a:solidFill>
            <a:schemeClr val="accent2">
              <a:lumMod val="50000"/>
              <a:alpha val="89000"/>
            </a:schemeClr>
          </a:solidFill>
          <a:ln w="28575" cmpd="sng">
            <a:solidFill>
              <a:schemeClr val="accent4">
                <a:lumMod val="20000"/>
                <a:lumOff val="80000"/>
              </a:schemeClr>
            </a:solidFill>
          </a:ln>
          <a:effectLst>
            <a:glow rad="101600">
              <a:schemeClr val="tx1">
                <a:alpha val="22000"/>
              </a:schemeClr>
            </a:glow>
            <a:outerShdw blurRad="50800" dist="38100" dir="270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r>
              <a:rPr lang="en-US" altLang="ja-JP" sz="3600" b="1" smtClean="0">
                <a:solidFill>
                  <a:schemeClr val="accent2">
                    <a:lumMod val="20000"/>
                    <a:lumOff val="80000"/>
                  </a:schemeClr>
                </a:solidFill>
                <a:latin typeface="Consolas" panose="020B0609020204030204" pitchFamily="49" charset="0"/>
                <a:cs typeface="Consolas" panose="020B0609020204030204" pitchFamily="49" charset="0"/>
              </a:rPr>
              <a:t> # nmap </a:t>
            </a:r>
            <a:r>
              <a:rPr lang="en-US" altLang="ja-JP" sz="3600" b="1">
                <a:solidFill>
                  <a:schemeClr val="accent2">
                    <a:lumMod val="20000"/>
                    <a:lumOff val="80000"/>
                  </a:schemeClr>
                </a:solidFill>
                <a:latin typeface="Consolas" panose="020B0609020204030204" pitchFamily="49" charset="0"/>
                <a:cs typeface="Consolas" panose="020B0609020204030204" pitchFamily="49" charset="0"/>
              </a:rPr>
              <a:t>-sV -p0-65535 192.168.2.66</a:t>
            </a:r>
            <a:endParaRPr kumimoji="1" lang="ja-JP" altLang="en-US" sz="3600" b="1">
              <a:solidFill>
                <a:schemeClr val="accent2">
                  <a:lumMod val="20000"/>
                  <a:lumOff val="80000"/>
                </a:schemeClr>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99168491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224286" y="189781"/>
            <a:ext cx="9144000" cy="685800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2400" smtClean="0">
                <a:latin typeface="Consolas" panose="020B0609020204030204" pitchFamily="49" charset="0"/>
                <a:cs typeface="Consolas" panose="020B0609020204030204" pitchFamily="49" charset="0"/>
              </a:rPr>
              <a:t>PORT     </a:t>
            </a:r>
            <a:r>
              <a:rPr lang="en-US" altLang="ja-JP" sz="2400">
                <a:latin typeface="Consolas" panose="020B0609020204030204" pitchFamily="49" charset="0"/>
                <a:cs typeface="Consolas" panose="020B0609020204030204" pitchFamily="49" charset="0"/>
              </a:rPr>
              <a:t>STATE SERVICE VERSION</a:t>
            </a:r>
          </a:p>
          <a:p>
            <a:r>
              <a:rPr lang="en-US" altLang="ja-JP" sz="2400">
                <a:latin typeface="Consolas" panose="020B0609020204030204" pitchFamily="49" charset="0"/>
                <a:cs typeface="Consolas" panose="020B0609020204030204" pitchFamily="49" charset="0"/>
              </a:rPr>
              <a:t>22/tcp   open  ssh     OpenSSH 5.3 (protocol 2.0)</a:t>
            </a:r>
          </a:p>
          <a:p>
            <a:r>
              <a:rPr lang="en-US" altLang="ja-JP" sz="2400">
                <a:latin typeface="Consolas" panose="020B0609020204030204" pitchFamily="49" charset="0"/>
                <a:cs typeface="Consolas" panose="020B0609020204030204" pitchFamily="49" charset="0"/>
              </a:rPr>
              <a:t>2200/tcp open  ssh     OpenSSH 5.3 (protocol 2.0)</a:t>
            </a:r>
          </a:p>
          <a:p>
            <a:r>
              <a:rPr lang="en-US" altLang="ja-JP" sz="2400">
                <a:latin typeface="Consolas" panose="020B0609020204030204" pitchFamily="49" charset="0"/>
                <a:cs typeface="Consolas" panose="020B0609020204030204" pitchFamily="49" charset="0"/>
              </a:rPr>
              <a:t>2201/tcp open  ssh     OpenSSH 5.3 (protocol 2.0)</a:t>
            </a:r>
          </a:p>
          <a:p>
            <a:r>
              <a:rPr lang="en-US" altLang="ja-JP" sz="2400">
                <a:latin typeface="Consolas" panose="020B0609020204030204" pitchFamily="49" charset="0"/>
                <a:cs typeface="Consolas" panose="020B0609020204030204" pitchFamily="49" charset="0"/>
              </a:rPr>
              <a:t>2202/tcp open  ssh     OpenSSH 5.3 (protocol 2.0)</a:t>
            </a:r>
          </a:p>
          <a:p>
            <a:r>
              <a:rPr lang="en-US" altLang="ja-JP" sz="2400">
                <a:latin typeface="Consolas" panose="020B0609020204030204" pitchFamily="49" charset="0"/>
                <a:cs typeface="Consolas" panose="020B0609020204030204" pitchFamily="49" charset="0"/>
              </a:rPr>
              <a:t>2203/tcp open  ssh     OpenSSH 5.3 (protocol 2.0)</a:t>
            </a:r>
          </a:p>
          <a:p>
            <a:r>
              <a:rPr lang="en-US" altLang="ja-JP" sz="2400">
                <a:latin typeface="Consolas" panose="020B0609020204030204" pitchFamily="49" charset="0"/>
                <a:cs typeface="Consolas" panose="020B0609020204030204" pitchFamily="49" charset="0"/>
              </a:rPr>
              <a:t>2204/tcp open  ssh     OpenSSH 5.3 (protocol 2.0)</a:t>
            </a:r>
          </a:p>
          <a:p>
            <a:r>
              <a:rPr lang="en-US" altLang="ja-JP" sz="2400">
                <a:latin typeface="Consolas" panose="020B0609020204030204" pitchFamily="49" charset="0"/>
                <a:cs typeface="Consolas" panose="020B0609020204030204" pitchFamily="49" charset="0"/>
              </a:rPr>
              <a:t>2205/tcp open  ssh     OpenSSH 5.3 (protocol 2.0)</a:t>
            </a:r>
          </a:p>
          <a:p>
            <a:r>
              <a:rPr lang="en-US" altLang="ja-JP" sz="2400">
                <a:latin typeface="Consolas" panose="020B0609020204030204" pitchFamily="49" charset="0"/>
                <a:cs typeface="Consolas" panose="020B0609020204030204" pitchFamily="49" charset="0"/>
              </a:rPr>
              <a:t>2206/tcp open  ssh     OpenSSH 5.3 (protocol 2.0)</a:t>
            </a:r>
          </a:p>
          <a:p>
            <a:r>
              <a:rPr lang="en-US" altLang="ja-JP" sz="2400">
                <a:latin typeface="Consolas" panose="020B0609020204030204" pitchFamily="49" charset="0"/>
                <a:cs typeface="Consolas" panose="020B0609020204030204" pitchFamily="49" charset="0"/>
              </a:rPr>
              <a:t>2207/tcp open  ssh     OpenSSH 5.3 (protocol 2.0)</a:t>
            </a:r>
          </a:p>
          <a:p>
            <a:r>
              <a:rPr lang="en-US" altLang="ja-JP" sz="2400">
                <a:latin typeface="Consolas" panose="020B0609020204030204" pitchFamily="49" charset="0"/>
                <a:cs typeface="Consolas" panose="020B0609020204030204" pitchFamily="49" charset="0"/>
              </a:rPr>
              <a:t>2208/tcp open  ssh     OpenSSH 5.3 (protocol 2.0)</a:t>
            </a:r>
          </a:p>
          <a:p>
            <a:r>
              <a:rPr lang="en-US" altLang="ja-JP" sz="2400">
                <a:latin typeface="Consolas" panose="020B0609020204030204" pitchFamily="49" charset="0"/>
                <a:cs typeface="Consolas" panose="020B0609020204030204" pitchFamily="49" charset="0"/>
              </a:rPr>
              <a:t>2209/tcp open  ssh     OpenSSH 5.3 (protocol 2.0)</a:t>
            </a:r>
          </a:p>
          <a:p>
            <a:r>
              <a:rPr lang="en-US" altLang="ja-JP" sz="2400">
                <a:latin typeface="Consolas" panose="020B0609020204030204" pitchFamily="49" charset="0"/>
                <a:cs typeface="Consolas" panose="020B0609020204030204" pitchFamily="49" charset="0"/>
              </a:rPr>
              <a:t>2210/tcp open  ssh     OpenSSH 5.3 (protocol 2.0)</a:t>
            </a:r>
          </a:p>
          <a:p>
            <a:r>
              <a:rPr lang="en-US" altLang="ja-JP" sz="2400">
                <a:latin typeface="Consolas" panose="020B0609020204030204" pitchFamily="49" charset="0"/>
                <a:cs typeface="Consolas" panose="020B0609020204030204" pitchFamily="49" charset="0"/>
              </a:rPr>
              <a:t>2211/tcp open  ssh     OpenSSH 5.3 (protocol 2.0)</a:t>
            </a:r>
          </a:p>
          <a:p>
            <a:r>
              <a:rPr lang="en-US" altLang="ja-JP" sz="2400">
                <a:latin typeface="Consolas" panose="020B0609020204030204" pitchFamily="49" charset="0"/>
                <a:cs typeface="Consolas" panose="020B0609020204030204" pitchFamily="49" charset="0"/>
              </a:rPr>
              <a:t>2212/tcp open  ssh     OpenSSH 5.3 (protocol 2.0)</a:t>
            </a:r>
          </a:p>
          <a:p>
            <a:r>
              <a:rPr lang="en-US" altLang="ja-JP" sz="2400">
                <a:latin typeface="Consolas" panose="020B0609020204030204" pitchFamily="49" charset="0"/>
                <a:cs typeface="Consolas" panose="020B0609020204030204" pitchFamily="49" charset="0"/>
              </a:rPr>
              <a:t>2213/tcp open  ssh     OpenSSH 5.3 (protocol 2.0)</a:t>
            </a:r>
          </a:p>
          <a:p>
            <a:r>
              <a:rPr lang="en-US" altLang="ja-JP" sz="2400">
                <a:latin typeface="Consolas" panose="020B0609020204030204" pitchFamily="49" charset="0"/>
                <a:cs typeface="Consolas" panose="020B0609020204030204" pitchFamily="49" charset="0"/>
              </a:rPr>
              <a:t>2214/tcp open  ssh     OpenSSH 5.3 (protocol 2.0)</a:t>
            </a:r>
          </a:p>
          <a:p>
            <a:r>
              <a:rPr lang="en-US" altLang="ja-JP" sz="2400">
                <a:latin typeface="Consolas" panose="020B0609020204030204" pitchFamily="49" charset="0"/>
                <a:cs typeface="Consolas" panose="020B0609020204030204" pitchFamily="49" charset="0"/>
              </a:rPr>
              <a:t>2215/tcp open  ssh     OpenSSH 5.3 (protocol 2.0</a:t>
            </a:r>
            <a:r>
              <a:rPr lang="en-US" altLang="ja-JP" sz="2400" smtClean="0">
                <a:latin typeface="Consolas" panose="020B0609020204030204" pitchFamily="49" charset="0"/>
                <a:cs typeface="Consolas" panose="020B0609020204030204" pitchFamily="49" charset="0"/>
              </a:rPr>
              <a:t>)</a:t>
            </a:r>
            <a:endParaRPr lang="en-US" altLang="ja-JP" sz="2400">
              <a:latin typeface="Consolas" panose="020B0609020204030204" pitchFamily="49" charset="0"/>
              <a:cs typeface="Consolas" panose="020B0609020204030204" pitchFamily="49" charset="0"/>
            </a:endParaRPr>
          </a:p>
        </p:txBody>
      </p:sp>
      <p:sp>
        <p:nvSpPr>
          <p:cNvPr id="5" name="正方形/長方形 4"/>
          <p:cNvSpPr/>
          <p:nvPr/>
        </p:nvSpPr>
        <p:spPr>
          <a:xfrm>
            <a:off x="144833" y="1521929"/>
            <a:ext cx="8999167" cy="673122"/>
          </a:xfrm>
          <a:prstGeom prst="rect">
            <a:avLst/>
          </a:prstGeom>
          <a:solidFill>
            <a:schemeClr val="accent2">
              <a:lumMod val="50000"/>
              <a:alpha val="89000"/>
            </a:schemeClr>
          </a:solidFill>
          <a:ln w="28575" cmpd="sng">
            <a:solidFill>
              <a:schemeClr val="accent4">
                <a:lumMod val="20000"/>
                <a:lumOff val="80000"/>
              </a:schemeClr>
            </a:solidFill>
          </a:ln>
          <a:effectLst>
            <a:glow rad="101600">
              <a:schemeClr val="tx1">
                <a:alpha val="22000"/>
              </a:schemeClr>
            </a:glow>
            <a:outerShdw blurRad="50800" dist="38100" dir="270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r>
              <a:rPr lang="en-US" altLang="ja-JP" sz="3600" b="1" smtClean="0">
                <a:solidFill>
                  <a:schemeClr val="accent2">
                    <a:lumMod val="20000"/>
                    <a:lumOff val="80000"/>
                  </a:schemeClr>
                </a:solidFill>
                <a:latin typeface="Consolas" panose="020B0609020204030204" pitchFamily="49" charset="0"/>
                <a:cs typeface="Consolas" panose="020B0609020204030204" pitchFamily="49" charset="0"/>
              </a:rPr>
              <a:t> # nmap </a:t>
            </a:r>
            <a:r>
              <a:rPr lang="en-US" altLang="ja-JP" sz="3600" b="1">
                <a:solidFill>
                  <a:schemeClr val="accent2">
                    <a:lumMod val="20000"/>
                    <a:lumOff val="80000"/>
                  </a:schemeClr>
                </a:solidFill>
                <a:latin typeface="Consolas" panose="020B0609020204030204" pitchFamily="49" charset="0"/>
                <a:cs typeface="Consolas" panose="020B0609020204030204" pitchFamily="49" charset="0"/>
              </a:rPr>
              <a:t>-sV -p0-65535 192.168.2.66</a:t>
            </a:r>
            <a:endParaRPr kumimoji="1" lang="ja-JP" altLang="en-US" sz="3600" b="1">
              <a:solidFill>
                <a:schemeClr val="accent2">
                  <a:lumMod val="20000"/>
                  <a:lumOff val="80000"/>
                </a:schemeClr>
              </a:solidFill>
              <a:latin typeface="Consolas" panose="020B0609020204030204" pitchFamily="49" charset="0"/>
              <a:cs typeface="Consolas" panose="020B0609020204030204" pitchFamily="49" charset="0"/>
            </a:endParaRPr>
          </a:p>
        </p:txBody>
      </p:sp>
      <p:pic>
        <p:nvPicPr>
          <p:cNvPr id="2" name="図 1"/>
          <p:cNvPicPr>
            <a:picLocks noChangeAspect="1"/>
          </p:cNvPicPr>
          <p:nvPr/>
        </p:nvPicPr>
        <p:blipFill>
          <a:blip r:embed="rId2" cstate="print"/>
          <a:stretch>
            <a:fillRect/>
          </a:stretch>
        </p:blipFill>
        <p:spPr>
          <a:xfrm>
            <a:off x="1511300" y="2895600"/>
            <a:ext cx="6667500" cy="2209800"/>
          </a:xfrm>
          <a:prstGeom prst="rect">
            <a:avLst/>
          </a:prstGeom>
        </p:spPr>
      </p:pic>
    </p:spTree>
    <p:extLst>
      <p:ext uri="{BB962C8B-B14F-4D97-AF65-F5344CB8AC3E}">
        <p14:creationId xmlns:p14="http://schemas.microsoft.com/office/powerpoint/2010/main" val="31157934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角丸四角形 5"/>
          <p:cNvSpPr/>
          <p:nvPr/>
        </p:nvSpPr>
        <p:spPr>
          <a:xfrm>
            <a:off x="327805" y="327805"/>
            <a:ext cx="5055079" cy="2760453"/>
          </a:xfrm>
          <a:prstGeom prst="round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3600"/>
              <a:t>「ポートスキャン</a:t>
            </a:r>
            <a:r>
              <a:rPr lang="ja-JP" altLang="en-US" sz="3600" smtClean="0"/>
              <a:t>すれば一発で</a:t>
            </a:r>
            <a:r>
              <a:rPr lang="en-US" altLang="ja-JP" sz="3600" smtClean="0"/>
              <a:t>ssh</a:t>
            </a:r>
            <a:r>
              <a:rPr lang="ja-JP" altLang="en-US" sz="3600"/>
              <a:t>のポートは分かるんだからムダだよ」</a:t>
            </a:r>
            <a:endParaRPr kumimoji="1" lang="ja-JP" altLang="en-US" sz="3600"/>
          </a:p>
        </p:txBody>
      </p:sp>
      <p:pic>
        <p:nvPicPr>
          <p:cNvPr id="7" name="図 6"/>
          <p:cNvPicPr>
            <a:picLocks noChangeAspect="1"/>
          </p:cNvPicPr>
          <p:nvPr/>
        </p:nvPicPr>
        <p:blipFill>
          <a:blip r:embed="rId2" cstate="print"/>
          <a:stretch>
            <a:fillRect/>
          </a:stretch>
        </p:blipFill>
        <p:spPr>
          <a:xfrm>
            <a:off x="5529531" y="736019"/>
            <a:ext cx="3381555" cy="5723224"/>
          </a:xfrm>
          <a:prstGeom prst="rect">
            <a:avLst/>
          </a:prstGeom>
        </p:spPr>
      </p:pic>
    </p:spTree>
    <p:extLst>
      <p:ext uri="{BB962C8B-B14F-4D97-AF65-F5344CB8AC3E}">
        <p14:creationId xmlns:p14="http://schemas.microsoft.com/office/powerpoint/2010/main" val="239903898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65126"/>
            <a:ext cx="7886700" cy="815703"/>
          </a:xfrm>
        </p:spPr>
        <p:txBody>
          <a:bodyPr>
            <a:normAutofit/>
          </a:bodyPr>
          <a:lstStyle/>
          <a:p>
            <a:r>
              <a:rPr kumimoji="1" lang="en-US" altLang="ja-JP" sz="4800"/>
              <a:t>Decoy (</a:t>
            </a:r>
            <a:r>
              <a:rPr kumimoji="1" lang="ja-JP" altLang="en-US" sz="4800"/>
              <a:t>囮</a:t>
            </a:r>
            <a:r>
              <a:rPr kumimoji="1" lang="en-US" altLang="ja-JP" sz="4800"/>
              <a:t>)</a:t>
            </a:r>
            <a:endParaRPr kumimoji="1" lang="ja-JP" altLang="en-US" sz="4800"/>
          </a:p>
        </p:txBody>
      </p:sp>
      <p:sp>
        <p:nvSpPr>
          <p:cNvPr id="3" name="コンテンツ プレースホルダー 2"/>
          <p:cNvSpPr>
            <a:spLocks noGrp="1"/>
          </p:cNvSpPr>
          <p:nvPr>
            <p:ph idx="1"/>
          </p:nvPr>
        </p:nvSpPr>
        <p:spPr>
          <a:xfrm>
            <a:off x="617508" y="1647387"/>
            <a:ext cx="8069291" cy="1817122"/>
          </a:xfrm>
        </p:spPr>
        <p:txBody>
          <a:bodyPr>
            <a:noAutofit/>
          </a:bodyPr>
          <a:lstStyle/>
          <a:p>
            <a:r>
              <a:rPr lang="en-US" altLang="ja-JP" sz="4000"/>
              <a:t>"Decoys are </a:t>
            </a:r>
            <a:r>
              <a:rPr lang="en-US" altLang="ja-JP" sz="4000" b="1">
                <a:solidFill>
                  <a:srgbClr val="FF0000"/>
                </a:solidFill>
              </a:rPr>
              <a:t>fake</a:t>
            </a:r>
            <a:r>
              <a:rPr lang="en-US" altLang="ja-JP" sz="4000"/>
              <a:t> military equipment that are intended to </a:t>
            </a:r>
            <a:r>
              <a:rPr lang="en-US" altLang="ja-JP" sz="4000" b="1">
                <a:solidFill>
                  <a:srgbClr val="FF0000"/>
                </a:solidFill>
              </a:rPr>
              <a:t>deceive</a:t>
            </a:r>
            <a:r>
              <a:rPr lang="en-US" altLang="ja-JP" sz="4000"/>
              <a:t> the enemy."</a:t>
            </a:r>
          </a:p>
          <a:p>
            <a:pPr lvl="1"/>
            <a:r>
              <a:rPr lang="en-US" altLang="ja-JP" sz="2800"/>
              <a:t>Wikipedia [Decoy] </a:t>
            </a:r>
            <a:r>
              <a:rPr lang="ja-JP" altLang="en-US" sz="2800"/>
              <a:t>より引用</a:t>
            </a:r>
            <a:endParaRPr lang="en-US" altLang="ja-JP" sz="2800"/>
          </a:p>
        </p:txBody>
      </p:sp>
    </p:spTree>
    <p:extLst>
      <p:ext uri="{BB962C8B-B14F-4D97-AF65-F5344CB8AC3E}">
        <p14:creationId xmlns:p14="http://schemas.microsoft.com/office/powerpoint/2010/main" val="401458620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65127"/>
            <a:ext cx="7886700" cy="777874"/>
          </a:xfrm>
        </p:spPr>
        <p:txBody>
          <a:bodyPr/>
          <a:lstStyle/>
          <a:p>
            <a:r>
              <a:rPr kumimoji="1" lang="en-US" altLang="ja-JP" smtClean="0"/>
              <a:t>Agenda.</a:t>
            </a:r>
            <a:endParaRPr kumimoji="1" lang="ja-JP" altLang="en-US"/>
          </a:p>
        </p:txBody>
      </p:sp>
      <p:sp>
        <p:nvSpPr>
          <p:cNvPr id="3" name="コンテンツ プレースホルダー 2"/>
          <p:cNvSpPr>
            <a:spLocks noGrp="1"/>
          </p:cNvSpPr>
          <p:nvPr>
            <p:ph idx="1"/>
          </p:nvPr>
        </p:nvSpPr>
        <p:spPr>
          <a:xfrm>
            <a:off x="330200" y="1495424"/>
            <a:ext cx="8483600" cy="4994275"/>
          </a:xfrm>
        </p:spPr>
        <p:txBody>
          <a:bodyPr>
            <a:noAutofit/>
          </a:bodyPr>
          <a:lstStyle/>
          <a:p>
            <a:r>
              <a:rPr kumimoji="1" lang="ja-JP" altLang="en-US" sz="3000" b="1" smtClean="0">
                <a:solidFill>
                  <a:schemeClr val="accent5">
                    <a:lumMod val="75000"/>
                  </a:schemeClr>
                </a:solidFill>
              </a:rPr>
              <a:t>攻撃者視点：</a:t>
            </a:r>
            <a:r>
              <a:rPr kumimoji="1" lang="ja-JP" altLang="en-US" sz="3000" smtClean="0"/>
              <a:t>攻撃を「隠す」</a:t>
            </a:r>
            <a:endParaRPr kumimoji="1" lang="en-US" altLang="ja-JP" sz="3000" smtClean="0"/>
          </a:p>
          <a:p>
            <a:pPr lvl="1"/>
            <a:r>
              <a:rPr lang="ja-JP" altLang="en-US" sz="3000" smtClean="0"/>
              <a:t>ポートスキャン</a:t>
            </a:r>
            <a:r>
              <a:rPr lang="en-US" altLang="ja-JP" sz="3000" smtClean="0"/>
              <a:t>(nmap)</a:t>
            </a:r>
            <a:r>
              <a:rPr lang="ja-JP" altLang="en-US" sz="3000" smtClean="0"/>
              <a:t>を</a:t>
            </a:r>
            <a:r>
              <a:rPr lang="ja-JP" altLang="en-US" sz="3000"/>
              <a:t>気づかれないように実行</a:t>
            </a:r>
            <a:r>
              <a:rPr lang="ja-JP" altLang="en-US" sz="3000" smtClean="0"/>
              <a:t>する</a:t>
            </a:r>
            <a:endParaRPr lang="en-US" altLang="ja-JP" sz="3000" smtClean="0"/>
          </a:p>
          <a:p>
            <a:pPr lvl="1"/>
            <a:r>
              <a:rPr lang="ja-JP" altLang="en-US" sz="3000" smtClean="0"/>
              <a:t>セキュリティポリシをかいくぐって通信する</a:t>
            </a:r>
            <a:endParaRPr lang="en-US" altLang="ja-JP" sz="3000" smtClean="0"/>
          </a:p>
          <a:p>
            <a:endParaRPr kumimoji="1" lang="en-US" altLang="ja-JP" sz="3000" b="1" smtClean="0">
              <a:solidFill>
                <a:schemeClr val="accent5">
                  <a:lumMod val="75000"/>
                </a:schemeClr>
              </a:solidFill>
            </a:endParaRPr>
          </a:p>
          <a:p>
            <a:r>
              <a:rPr kumimoji="1" lang="ja-JP" altLang="en-US" sz="3000" b="1" smtClean="0">
                <a:solidFill>
                  <a:schemeClr val="accent5">
                    <a:lumMod val="75000"/>
                  </a:schemeClr>
                </a:solidFill>
              </a:rPr>
              <a:t>防御側視点：</a:t>
            </a:r>
            <a:r>
              <a:rPr kumimoji="1" lang="ja-JP" altLang="en-US" sz="3000" smtClean="0"/>
              <a:t>攻撃から「隠れる」</a:t>
            </a:r>
            <a:endParaRPr kumimoji="1" lang="en-US" altLang="ja-JP" sz="3000" smtClean="0"/>
          </a:p>
          <a:p>
            <a:pPr lvl="1"/>
            <a:r>
              <a:rPr lang="ja-JP" altLang="en-US" sz="3000" smtClean="0"/>
              <a:t>科学忍法・</a:t>
            </a:r>
            <a:r>
              <a:rPr lang="en-US" altLang="ja-JP" sz="3000" smtClean="0"/>
              <a:t>ssh</a:t>
            </a:r>
            <a:r>
              <a:rPr lang="ja-JP" altLang="en-US" sz="3000" smtClean="0"/>
              <a:t>分身の術</a:t>
            </a:r>
            <a:endParaRPr lang="en-US" altLang="ja-JP" sz="3000" smtClean="0"/>
          </a:p>
        </p:txBody>
      </p:sp>
    </p:spTree>
    <p:extLst>
      <p:ext uri="{BB962C8B-B14F-4D97-AF65-F5344CB8AC3E}">
        <p14:creationId xmlns:p14="http://schemas.microsoft.com/office/powerpoint/2010/main" val="30299805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図 3"/>
          <p:cNvPicPr>
            <a:picLocks noChangeAspect="1"/>
          </p:cNvPicPr>
          <p:nvPr/>
        </p:nvPicPr>
        <p:blipFill>
          <a:blip r:embed="rId2" cstate="print"/>
          <a:stretch>
            <a:fillRect/>
          </a:stretch>
        </p:blipFill>
        <p:spPr>
          <a:xfrm>
            <a:off x="0" y="0"/>
            <a:ext cx="9144000" cy="7360920"/>
          </a:xfrm>
          <a:prstGeom prst="rect">
            <a:avLst/>
          </a:prstGeom>
        </p:spPr>
      </p:pic>
      <p:sp>
        <p:nvSpPr>
          <p:cNvPr id="5" name="正方形/長方形 4"/>
          <p:cNvSpPr/>
          <p:nvPr/>
        </p:nvSpPr>
        <p:spPr>
          <a:xfrm>
            <a:off x="982133" y="4467684"/>
            <a:ext cx="7789334" cy="1065283"/>
          </a:xfrm>
          <a:prstGeom prst="rect">
            <a:avLst/>
          </a:prstGeom>
          <a:solidFill>
            <a:schemeClr val="bg2">
              <a:lumMod val="10000"/>
            </a:schemeClr>
          </a:solidFill>
          <a:ln w="28575" cmpd="sng">
            <a:noFill/>
          </a:ln>
          <a:effectLst>
            <a:glow rad="101600">
              <a:schemeClr val="tx1">
                <a:alpha val="22000"/>
              </a:schemeClr>
            </a:glow>
            <a:outerShdw blurRad="50800" dist="38100" dir="270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txBody>
          <a:bodyPr lIns="180000" rIns="180000" rtlCol="0" anchor="ctr"/>
          <a:lstStyle/>
          <a:p>
            <a:r>
              <a:rPr kumimoji="1" lang="ja-JP" altLang="en-US" sz="2800">
                <a:solidFill>
                  <a:schemeClr val="bg1">
                    <a:lumMod val="85000"/>
                  </a:schemeClr>
                </a:solidFill>
                <a:latin typeface="メイリオ"/>
                <a:ea typeface="メイリオ"/>
                <a:cs typeface="メイリオ"/>
              </a:rPr>
              <a:t>フレア：</a:t>
            </a:r>
            <a:endParaRPr kumimoji="1" lang="en-US" altLang="ja-JP" sz="2800">
              <a:solidFill>
                <a:schemeClr val="bg1">
                  <a:lumMod val="85000"/>
                </a:schemeClr>
              </a:solidFill>
              <a:latin typeface="メイリオ"/>
              <a:ea typeface="メイリオ"/>
              <a:cs typeface="メイリオ"/>
            </a:endParaRPr>
          </a:p>
          <a:p>
            <a:r>
              <a:rPr kumimoji="1" lang="ja-JP" altLang="en-US" sz="2800">
                <a:solidFill>
                  <a:schemeClr val="bg1">
                    <a:lumMod val="85000"/>
                  </a:schemeClr>
                </a:solidFill>
                <a:latin typeface="メイリオ"/>
                <a:ea typeface="メイリオ"/>
                <a:cs typeface="メイリオ"/>
              </a:rPr>
              <a:t>赤外線誘導ミサイルへのアクティブ・デコイ</a:t>
            </a:r>
          </a:p>
        </p:txBody>
      </p:sp>
      <p:sp>
        <p:nvSpPr>
          <p:cNvPr id="6" name="正方形/長方形 5"/>
          <p:cNvSpPr/>
          <p:nvPr/>
        </p:nvSpPr>
        <p:spPr>
          <a:xfrm>
            <a:off x="5350933" y="111585"/>
            <a:ext cx="3793067" cy="421816"/>
          </a:xfrm>
          <a:prstGeom prst="rect">
            <a:avLst/>
          </a:prstGeom>
          <a:solidFill>
            <a:schemeClr val="bg2">
              <a:lumMod val="10000"/>
            </a:schemeClr>
          </a:solidFill>
          <a:ln w="28575" cmpd="sng">
            <a:noFill/>
          </a:ln>
          <a:effectLst>
            <a:glow rad="101600">
              <a:schemeClr val="tx1">
                <a:alpha val="22000"/>
              </a:schemeClr>
            </a:glow>
            <a:outerShdw blurRad="50800" dist="38100" dir="270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txBody>
          <a:bodyPr lIns="180000" rIns="180000" rtlCol="0" anchor="ctr"/>
          <a:lstStyle/>
          <a:p>
            <a:r>
              <a:rPr lang="en-US" altLang="ja-JP" sz="1100">
                <a:solidFill>
                  <a:schemeClr val="bg1">
                    <a:lumMod val="85000"/>
                  </a:schemeClr>
                </a:solidFill>
                <a:latin typeface="メイリオ"/>
                <a:ea typeface="メイリオ"/>
                <a:cs typeface="メイリオ"/>
              </a:rPr>
              <a:t>Wikipedia "Lockheed C-130 Hercules" </a:t>
            </a:r>
            <a:r>
              <a:rPr lang="ja-JP" altLang="en-US" sz="1100">
                <a:solidFill>
                  <a:schemeClr val="bg1">
                    <a:lumMod val="85000"/>
                  </a:schemeClr>
                </a:solidFill>
                <a:latin typeface="メイリオ"/>
                <a:ea typeface="メイリオ"/>
                <a:cs typeface="メイリオ"/>
              </a:rPr>
              <a:t>より引用</a:t>
            </a:r>
            <a:endParaRPr kumimoji="1" lang="ja-JP" altLang="en-US" sz="1100">
              <a:solidFill>
                <a:schemeClr val="bg1">
                  <a:lumMod val="85000"/>
                </a:schemeClr>
              </a:solidFill>
              <a:latin typeface="メイリオ"/>
              <a:ea typeface="メイリオ"/>
              <a:cs typeface="メイリオ"/>
            </a:endParaRPr>
          </a:p>
        </p:txBody>
      </p:sp>
    </p:spTree>
    <p:extLst>
      <p:ext uri="{BB962C8B-B14F-4D97-AF65-F5344CB8AC3E}">
        <p14:creationId xmlns:p14="http://schemas.microsoft.com/office/powerpoint/2010/main" val="84626534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224286" y="189781"/>
            <a:ext cx="9144000" cy="685800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2400" smtClean="0">
                <a:latin typeface="Consolas" panose="020B0609020204030204" pitchFamily="49" charset="0"/>
                <a:cs typeface="Consolas" panose="020B0609020204030204" pitchFamily="49" charset="0"/>
              </a:rPr>
              <a:t>PORT     </a:t>
            </a:r>
            <a:r>
              <a:rPr lang="en-US" altLang="ja-JP" sz="2400">
                <a:latin typeface="Consolas" panose="020B0609020204030204" pitchFamily="49" charset="0"/>
                <a:cs typeface="Consolas" panose="020B0609020204030204" pitchFamily="49" charset="0"/>
              </a:rPr>
              <a:t>STATE SERVICE VERSION</a:t>
            </a:r>
          </a:p>
          <a:p>
            <a:r>
              <a:rPr lang="en-US" altLang="ja-JP" sz="2400">
                <a:latin typeface="Consolas" panose="020B0609020204030204" pitchFamily="49" charset="0"/>
                <a:cs typeface="Consolas" panose="020B0609020204030204" pitchFamily="49" charset="0"/>
              </a:rPr>
              <a:t>22/tcp   open  ssh     OpenSSH 5.3 (protocol 2.0)</a:t>
            </a:r>
          </a:p>
          <a:p>
            <a:r>
              <a:rPr lang="en-US" altLang="ja-JP" sz="2400">
                <a:latin typeface="Consolas" panose="020B0609020204030204" pitchFamily="49" charset="0"/>
                <a:cs typeface="Consolas" panose="020B0609020204030204" pitchFamily="49" charset="0"/>
              </a:rPr>
              <a:t>2200/tcp open  ssh     OpenSSH 5.3 (protocol 2.0)</a:t>
            </a:r>
          </a:p>
          <a:p>
            <a:r>
              <a:rPr lang="en-US" altLang="ja-JP" sz="2400">
                <a:latin typeface="Consolas" panose="020B0609020204030204" pitchFamily="49" charset="0"/>
                <a:cs typeface="Consolas" panose="020B0609020204030204" pitchFamily="49" charset="0"/>
              </a:rPr>
              <a:t>2201/tcp open  ssh     OpenSSH 5.3 (protocol 2.0)</a:t>
            </a:r>
          </a:p>
          <a:p>
            <a:r>
              <a:rPr lang="en-US" altLang="ja-JP" sz="2400">
                <a:latin typeface="Consolas" panose="020B0609020204030204" pitchFamily="49" charset="0"/>
                <a:cs typeface="Consolas" panose="020B0609020204030204" pitchFamily="49" charset="0"/>
              </a:rPr>
              <a:t>2202/tcp open  ssh     OpenSSH 5.3 (protocol 2.0)</a:t>
            </a:r>
          </a:p>
          <a:p>
            <a:r>
              <a:rPr lang="en-US" altLang="ja-JP" sz="2400">
                <a:latin typeface="Consolas" panose="020B0609020204030204" pitchFamily="49" charset="0"/>
                <a:cs typeface="Consolas" panose="020B0609020204030204" pitchFamily="49" charset="0"/>
              </a:rPr>
              <a:t>2203/tcp open  ssh     OpenSSH 5.3 (protocol 2.0)</a:t>
            </a:r>
          </a:p>
          <a:p>
            <a:r>
              <a:rPr lang="en-US" altLang="ja-JP" sz="2400">
                <a:latin typeface="Consolas" panose="020B0609020204030204" pitchFamily="49" charset="0"/>
                <a:cs typeface="Consolas" panose="020B0609020204030204" pitchFamily="49" charset="0"/>
              </a:rPr>
              <a:t>2204/tcp open  ssh     OpenSSH 5.3 (protocol 2.0)</a:t>
            </a:r>
          </a:p>
          <a:p>
            <a:r>
              <a:rPr lang="en-US" altLang="ja-JP" sz="2400">
                <a:latin typeface="Consolas" panose="020B0609020204030204" pitchFamily="49" charset="0"/>
                <a:cs typeface="Consolas" panose="020B0609020204030204" pitchFamily="49" charset="0"/>
              </a:rPr>
              <a:t>2205/tcp open  ssh     OpenSSH 5.3 (protocol 2.0)</a:t>
            </a:r>
          </a:p>
          <a:p>
            <a:r>
              <a:rPr lang="en-US" altLang="ja-JP" sz="2400">
                <a:latin typeface="Consolas" panose="020B0609020204030204" pitchFamily="49" charset="0"/>
                <a:cs typeface="Consolas" panose="020B0609020204030204" pitchFamily="49" charset="0"/>
              </a:rPr>
              <a:t>2206/tcp open  ssh     OpenSSH 5.3 (protocol 2.0)</a:t>
            </a:r>
          </a:p>
          <a:p>
            <a:r>
              <a:rPr lang="en-US" altLang="ja-JP" sz="2400">
                <a:latin typeface="Consolas" panose="020B0609020204030204" pitchFamily="49" charset="0"/>
                <a:cs typeface="Consolas" panose="020B0609020204030204" pitchFamily="49" charset="0"/>
              </a:rPr>
              <a:t>2207/tcp open  ssh     OpenSSH 5.3 (protocol 2.0)</a:t>
            </a:r>
          </a:p>
          <a:p>
            <a:r>
              <a:rPr lang="en-US" altLang="ja-JP" sz="2400">
                <a:latin typeface="Consolas" panose="020B0609020204030204" pitchFamily="49" charset="0"/>
                <a:cs typeface="Consolas" panose="020B0609020204030204" pitchFamily="49" charset="0"/>
              </a:rPr>
              <a:t>2208/tcp open  ssh     OpenSSH 5.3 (protocol 2.0)</a:t>
            </a:r>
          </a:p>
          <a:p>
            <a:r>
              <a:rPr lang="en-US" altLang="ja-JP" sz="2400">
                <a:latin typeface="Consolas" panose="020B0609020204030204" pitchFamily="49" charset="0"/>
                <a:cs typeface="Consolas" panose="020B0609020204030204" pitchFamily="49" charset="0"/>
              </a:rPr>
              <a:t>2209/tcp open  ssh     OpenSSH 5.3 (protocol 2.0)</a:t>
            </a:r>
          </a:p>
          <a:p>
            <a:r>
              <a:rPr lang="en-US" altLang="ja-JP" sz="2400">
                <a:latin typeface="Consolas" panose="020B0609020204030204" pitchFamily="49" charset="0"/>
                <a:cs typeface="Consolas" panose="020B0609020204030204" pitchFamily="49" charset="0"/>
              </a:rPr>
              <a:t>2210/tcp open  ssh     OpenSSH 5.3 (protocol 2.0)</a:t>
            </a:r>
          </a:p>
          <a:p>
            <a:r>
              <a:rPr lang="en-US" altLang="ja-JP" sz="2400">
                <a:latin typeface="Consolas" panose="020B0609020204030204" pitchFamily="49" charset="0"/>
                <a:cs typeface="Consolas" panose="020B0609020204030204" pitchFamily="49" charset="0"/>
              </a:rPr>
              <a:t>2211/tcp open  ssh     OpenSSH 5.3 (protocol 2.0)</a:t>
            </a:r>
          </a:p>
          <a:p>
            <a:r>
              <a:rPr lang="en-US" altLang="ja-JP" sz="2400">
                <a:latin typeface="Consolas" panose="020B0609020204030204" pitchFamily="49" charset="0"/>
                <a:cs typeface="Consolas" panose="020B0609020204030204" pitchFamily="49" charset="0"/>
              </a:rPr>
              <a:t>2212/tcp open  ssh     OpenSSH 5.3 (protocol 2.0)</a:t>
            </a:r>
          </a:p>
          <a:p>
            <a:r>
              <a:rPr lang="en-US" altLang="ja-JP" sz="2400">
                <a:latin typeface="Consolas" panose="020B0609020204030204" pitchFamily="49" charset="0"/>
                <a:cs typeface="Consolas" panose="020B0609020204030204" pitchFamily="49" charset="0"/>
              </a:rPr>
              <a:t>2213/tcp open  ssh     OpenSSH 5.3 (protocol 2.0)</a:t>
            </a:r>
          </a:p>
          <a:p>
            <a:r>
              <a:rPr lang="en-US" altLang="ja-JP" sz="2400">
                <a:latin typeface="Consolas" panose="020B0609020204030204" pitchFamily="49" charset="0"/>
                <a:cs typeface="Consolas" panose="020B0609020204030204" pitchFamily="49" charset="0"/>
              </a:rPr>
              <a:t>2214/tcp open  ssh     OpenSSH 5.3 (protocol 2.0)</a:t>
            </a:r>
          </a:p>
          <a:p>
            <a:r>
              <a:rPr lang="en-US" altLang="ja-JP" sz="2400">
                <a:latin typeface="Consolas" panose="020B0609020204030204" pitchFamily="49" charset="0"/>
                <a:cs typeface="Consolas" panose="020B0609020204030204" pitchFamily="49" charset="0"/>
              </a:rPr>
              <a:t>2215/tcp open  ssh     OpenSSH 5.3 (protocol 2.0</a:t>
            </a:r>
            <a:r>
              <a:rPr lang="en-US" altLang="ja-JP" sz="2400" smtClean="0">
                <a:latin typeface="Consolas" panose="020B0609020204030204" pitchFamily="49" charset="0"/>
                <a:cs typeface="Consolas" panose="020B0609020204030204" pitchFamily="49" charset="0"/>
              </a:rPr>
              <a:t>)</a:t>
            </a:r>
            <a:endParaRPr lang="en-US" altLang="ja-JP" sz="240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73336099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11575" y="-115747"/>
            <a:ext cx="9306046" cy="7106856"/>
          </a:xfrm>
          <a:prstGeom prst="rect">
            <a:avLst/>
          </a:prstGeom>
          <a:effectLst>
            <a:outerShdw blurRad="50800" dist="50800" dir="5400000" algn="ctr" rotWithShape="0">
              <a:srgbClr val="000000"/>
            </a:outerShdw>
          </a:effectLst>
        </p:spPr>
      </p:pic>
      <p:sp>
        <p:nvSpPr>
          <p:cNvPr id="5" name="テキスト ボックス 4"/>
          <p:cNvSpPr txBox="1"/>
          <p:nvPr/>
        </p:nvSpPr>
        <p:spPr>
          <a:xfrm>
            <a:off x="679461" y="876843"/>
            <a:ext cx="7299973" cy="1754327"/>
          </a:xfrm>
          <a:prstGeom prst="rect">
            <a:avLst/>
          </a:prstGeom>
          <a:noFill/>
        </p:spPr>
        <p:txBody>
          <a:bodyPr wrap="square" rtlCol="0">
            <a:spAutoFit/>
          </a:bodyPr>
          <a:lstStyle/>
          <a:p>
            <a:r>
              <a:rPr lang="ja-JP" altLang="en-US" sz="5400" smtClean="0">
                <a:ln>
                  <a:solidFill>
                    <a:schemeClr val="bg1">
                      <a:lumMod val="50000"/>
                    </a:schemeClr>
                  </a:solidFill>
                </a:ln>
                <a:latin typeface="Tahoma" panose="020B0604030504040204" pitchFamily="34" charset="0"/>
                <a:cs typeface="Tahoma" panose="020B0604030504040204" pitchFamily="34" charset="0"/>
              </a:rPr>
              <a:t>科学忍法</a:t>
            </a:r>
            <a:r>
              <a:rPr lang="ja-JP" altLang="en-US" sz="5400">
                <a:ln>
                  <a:solidFill>
                    <a:schemeClr val="bg1">
                      <a:lumMod val="50000"/>
                    </a:schemeClr>
                  </a:solidFill>
                </a:ln>
                <a:latin typeface="Tahoma" panose="020B0604030504040204" pitchFamily="34" charset="0"/>
                <a:cs typeface="Tahoma" panose="020B0604030504040204" pitchFamily="34" charset="0"/>
              </a:rPr>
              <a:t>・</a:t>
            </a:r>
            <a:r>
              <a:rPr lang="en-US" altLang="ja-JP" sz="5400" smtClean="0">
                <a:ln>
                  <a:solidFill>
                    <a:schemeClr val="bg1">
                      <a:lumMod val="50000"/>
                    </a:schemeClr>
                  </a:solidFill>
                </a:ln>
                <a:latin typeface="Tahoma" panose="020B0604030504040204" pitchFamily="34" charset="0"/>
                <a:cs typeface="Tahoma" panose="020B0604030504040204" pitchFamily="34" charset="0"/>
              </a:rPr>
              <a:t>ssh</a:t>
            </a:r>
            <a:r>
              <a:rPr lang="ja-JP" altLang="en-US" sz="5400" smtClean="0">
                <a:ln>
                  <a:solidFill>
                    <a:schemeClr val="bg1">
                      <a:lumMod val="50000"/>
                    </a:schemeClr>
                  </a:solidFill>
                </a:ln>
                <a:latin typeface="Tahoma" panose="020B0604030504040204" pitchFamily="34" charset="0"/>
                <a:cs typeface="Tahoma" panose="020B0604030504040204" pitchFamily="34" charset="0"/>
              </a:rPr>
              <a:t>分身の術</a:t>
            </a:r>
            <a:endParaRPr lang="en-US" altLang="ja-JP" sz="5400" smtClean="0">
              <a:ln>
                <a:solidFill>
                  <a:schemeClr val="bg1">
                    <a:lumMod val="50000"/>
                  </a:schemeClr>
                </a:solidFill>
              </a:ln>
              <a:latin typeface="Tahoma" panose="020B0604030504040204" pitchFamily="34" charset="0"/>
              <a:cs typeface="Tahoma" panose="020B0604030504040204" pitchFamily="34" charset="0"/>
            </a:endParaRPr>
          </a:p>
          <a:p>
            <a:r>
              <a:rPr lang="en-US" altLang="ja-JP" sz="5400">
                <a:ln>
                  <a:solidFill>
                    <a:schemeClr val="bg1">
                      <a:lumMod val="50000"/>
                    </a:schemeClr>
                  </a:solidFill>
                </a:ln>
                <a:latin typeface="Tahoma" panose="020B0604030504040204" pitchFamily="34" charset="0"/>
                <a:cs typeface="Tahoma" panose="020B0604030504040204" pitchFamily="34" charset="0"/>
              </a:rPr>
              <a:t> (</a:t>
            </a:r>
            <a:r>
              <a:rPr lang="ja-JP" altLang="en-US" sz="5400">
                <a:ln>
                  <a:solidFill>
                    <a:schemeClr val="bg1">
                      <a:lumMod val="50000"/>
                    </a:schemeClr>
                  </a:solidFill>
                </a:ln>
                <a:latin typeface="Tahoma" panose="020B0604030504040204" pitchFamily="34" charset="0"/>
                <a:cs typeface="Tahoma" panose="020B0604030504040204" pitchFamily="34" charset="0"/>
              </a:rPr>
              <a:t>つくりかた</a:t>
            </a:r>
            <a:r>
              <a:rPr lang="en-US" altLang="ja-JP" sz="5400">
                <a:ln>
                  <a:solidFill>
                    <a:schemeClr val="bg1">
                      <a:lumMod val="50000"/>
                    </a:schemeClr>
                  </a:solidFill>
                </a:ln>
                <a:latin typeface="Tahoma" panose="020B0604030504040204" pitchFamily="34" charset="0"/>
                <a:cs typeface="Tahoma" panose="020B0604030504040204" pitchFamily="34" charset="0"/>
              </a:rPr>
              <a:t>)</a:t>
            </a:r>
          </a:p>
        </p:txBody>
      </p:sp>
    </p:spTree>
    <p:extLst>
      <p:ext uri="{BB962C8B-B14F-4D97-AF65-F5344CB8AC3E}">
        <p14:creationId xmlns:p14="http://schemas.microsoft.com/office/powerpoint/2010/main" val="207858637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224286" y="189781"/>
            <a:ext cx="9144000"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2000" smtClean="0">
                <a:latin typeface="Consolas" panose="020B0609020204030204" pitchFamily="49" charset="0"/>
                <a:cs typeface="Consolas" panose="020B0609020204030204" pitchFamily="49" charset="0"/>
              </a:rPr>
              <a:t>PORT     </a:t>
            </a:r>
            <a:r>
              <a:rPr lang="en-US" altLang="ja-JP" sz="2000">
                <a:latin typeface="Consolas" panose="020B0609020204030204" pitchFamily="49" charset="0"/>
                <a:cs typeface="Consolas" panose="020B0609020204030204" pitchFamily="49" charset="0"/>
              </a:rPr>
              <a:t>STATE SERVICE VERSION</a:t>
            </a:r>
          </a:p>
          <a:p>
            <a:r>
              <a:rPr lang="en-US" altLang="ja-JP" sz="2000">
                <a:latin typeface="Consolas" panose="020B0609020204030204" pitchFamily="49" charset="0"/>
                <a:cs typeface="Consolas" panose="020B0609020204030204" pitchFamily="49" charset="0"/>
              </a:rPr>
              <a:t>22/tcp   open  ssh     OpenSSH 5.3 (protocol 2.0)</a:t>
            </a:r>
          </a:p>
          <a:p>
            <a:r>
              <a:rPr lang="en-US" altLang="ja-JP" sz="2000">
                <a:latin typeface="Consolas" panose="020B0609020204030204" pitchFamily="49" charset="0"/>
                <a:cs typeface="Consolas" panose="020B0609020204030204" pitchFamily="49" charset="0"/>
              </a:rPr>
              <a:t>| ssh-hostkey: </a:t>
            </a:r>
          </a:p>
          <a:p>
            <a:r>
              <a:rPr lang="en-US" altLang="ja-JP" sz="2000">
                <a:latin typeface="Consolas" panose="020B0609020204030204" pitchFamily="49" charset="0"/>
                <a:cs typeface="Consolas" panose="020B0609020204030204" pitchFamily="49" charset="0"/>
              </a:rPr>
              <a:t>|   1024 bc:92:50:82:82:bc:d0:ab:b8:a2:6f:34:bb:f7:fd:bd (DSA)</a:t>
            </a:r>
          </a:p>
          <a:p>
            <a:r>
              <a:rPr lang="en-US" altLang="ja-JP" sz="2000">
                <a:latin typeface="Consolas" panose="020B0609020204030204" pitchFamily="49" charset="0"/>
                <a:cs typeface="Consolas" panose="020B0609020204030204" pitchFamily="49" charset="0"/>
              </a:rPr>
              <a:t>|_  2048 ea:63:6a:de:44:98:c3:c9:35:88:d7:e9:81:cc:f7:47 (RSA)</a:t>
            </a:r>
          </a:p>
          <a:p>
            <a:r>
              <a:rPr lang="en-US" altLang="ja-JP" sz="2000">
                <a:latin typeface="Consolas" panose="020B0609020204030204" pitchFamily="49" charset="0"/>
                <a:cs typeface="Consolas" panose="020B0609020204030204" pitchFamily="49" charset="0"/>
              </a:rPr>
              <a:t>2200/tcp open  ssh     OpenSSH 5.3 (protocol 2.0)</a:t>
            </a:r>
          </a:p>
          <a:p>
            <a:r>
              <a:rPr lang="en-US" altLang="ja-JP" sz="2000">
                <a:latin typeface="Consolas" panose="020B0609020204030204" pitchFamily="49" charset="0"/>
                <a:cs typeface="Consolas" panose="020B0609020204030204" pitchFamily="49" charset="0"/>
              </a:rPr>
              <a:t>| ssh-hostkey: </a:t>
            </a:r>
          </a:p>
          <a:p>
            <a:r>
              <a:rPr lang="en-US" altLang="ja-JP" sz="2000">
                <a:latin typeface="Consolas" panose="020B0609020204030204" pitchFamily="49" charset="0"/>
                <a:cs typeface="Consolas" panose="020B0609020204030204" pitchFamily="49" charset="0"/>
              </a:rPr>
              <a:t>|   1024 bc:92:50:82:82:bc:d0:ab:b8:a2:6f:34:bb:f7:fd:bd (DSA)</a:t>
            </a:r>
          </a:p>
          <a:p>
            <a:r>
              <a:rPr lang="en-US" altLang="ja-JP" sz="2000">
                <a:latin typeface="Consolas" panose="020B0609020204030204" pitchFamily="49" charset="0"/>
                <a:cs typeface="Consolas" panose="020B0609020204030204" pitchFamily="49" charset="0"/>
              </a:rPr>
              <a:t>|_  2048 ea:63:6a:de:44:98:c3:c9:35:88:d7:e9:81:cc:f7:47 (RSA)</a:t>
            </a:r>
          </a:p>
          <a:p>
            <a:r>
              <a:rPr lang="en-US" altLang="ja-JP" sz="2000">
                <a:latin typeface="Consolas" panose="020B0609020204030204" pitchFamily="49" charset="0"/>
                <a:cs typeface="Consolas" panose="020B0609020204030204" pitchFamily="49" charset="0"/>
              </a:rPr>
              <a:t>2201/tcp open  ssh     OpenSSH 5.3 (protocol 2.0)</a:t>
            </a:r>
          </a:p>
          <a:p>
            <a:r>
              <a:rPr lang="en-US" altLang="ja-JP" sz="2000">
                <a:latin typeface="Consolas" panose="020B0609020204030204" pitchFamily="49" charset="0"/>
                <a:cs typeface="Consolas" panose="020B0609020204030204" pitchFamily="49" charset="0"/>
              </a:rPr>
              <a:t>| ssh-hostkey: </a:t>
            </a:r>
          </a:p>
          <a:p>
            <a:r>
              <a:rPr lang="en-US" altLang="ja-JP" sz="2000">
                <a:latin typeface="Consolas" panose="020B0609020204030204" pitchFamily="49" charset="0"/>
                <a:cs typeface="Consolas" panose="020B0609020204030204" pitchFamily="49" charset="0"/>
              </a:rPr>
              <a:t>|   1024 bc:92:50:82:82:bc:d0:ab:b8:a2:6f:34:bb:f7:fd:bd (DSA)</a:t>
            </a:r>
          </a:p>
          <a:p>
            <a:r>
              <a:rPr lang="en-US" altLang="ja-JP" sz="2000">
                <a:latin typeface="Consolas" panose="020B0609020204030204" pitchFamily="49" charset="0"/>
                <a:cs typeface="Consolas" panose="020B0609020204030204" pitchFamily="49" charset="0"/>
              </a:rPr>
              <a:t>|_  2048 ea:63:6a:de:44:98:c3:c9:35:88:d7:e9:81:cc:f7:47 (RSA)</a:t>
            </a:r>
          </a:p>
          <a:p>
            <a:r>
              <a:rPr lang="en-US" altLang="ja-JP" sz="2000">
                <a:latin typeface="Consolas" panose="020B0609020204030204" pitchFamily="49" charset="0"/>
                <a:cs typeface="Consolas" panose="020B0609020204030204" pitchFamily="49" charset="0"/>
              </a:rPr>
              <a:t>2202/tcp open  ssh     OpenSSH 5.3 (protocol 2.0)</a:t>
            </a:r>
          </a:p>
          <a:p>
            <a:r>
              <a:rPr lang="en-US" altLang="ja-JP" sz="2000">
                <a:latin typeface="Consolas" panose="020B0609020204030204" pitchFamily="49" charset="0"/>
                <a:cs typeface="Consolas" panose="020B0609020204030204" pitchFamily="49" charset="0"/>
              </a:rPr>
              <a:t>| ssh-hostkey: </a:t>
            </a:r>
          </a:p>
          <a:p>
            <a:r>
              <a:rPr lang="en-US" altLang="ja-JP" sz="2000">
                <a:latin typeface="Consolas" panose="020B0609020204030204" pitchFamily="49" charset="0"/>
                <a:cs typeface="Consolas" panose="020B0609020204030204" pitchFamily="49" charset="0"/>
              </a:rPr>
              <a:t>|   1024 bc:92:50:82:82:bc:d0:ab:b8:a2:6f:34:bb:f7:fd:bd (DSA)</a:t>
            </a:r>
          </a:p>
          <a:p>
            <a:r>
              <a:rPr lang="en-US" altLang="ja-JP" sz="2000">
                <a:latin typeface="Consolas" panose="020B0609020204030204" pitchFamily="49" charset="0"/>
                <a:cs typeface="Consolas" panose="020B0609020204030204" pitchFamily="49" charset="0"/>
              </a:rPr>
              <a:t>|_  2048 ea:63:6a:de:44:98:c3:c9:35:88:d7:e9:81:cc:f7:47 (RSA</a:t>
            </a:r>
            <a:r>
              <a:rPr lang="en-US" altLang="ja-JP" sz="2000" smtClean="0">
                <a:latin typeface="Consolas" panose="020B0609020204030204" pitchFamily="49" charset="0"/>
                <a:cs typeface="Consolas" panose="020B0609020204030204" pitchFamily="49" charset="0"/>
              </a:rPr>
              <a:t>)</a:t>
            </a:r>
          </a:p>
          <a:p>
            <a:r>
              <a:rPr lang="en-US" altLang="ja-JP" sz="2000" smtClean="0">
                <a:latin typeface="Consolas" panose="020B0609020204030204" pitchFamily="49" charset="0"/>
                <a:cs typeface="Consolas" panose="020B0609020204030204" pitchFamily="49" charset="0"/>
              </a:rPr>
              <a:t>2203/tcp open  ssh     OpenSSH 5.3 (protocol 2.0)</a:t>
            </a:r>
          </a:p>
          <a:p>
            <a:r>
              <a:rPr lang="en-US" altLang="ja-JP" sz="2000" smtClean="0">
                <a:latin typeface="Consolas" panose="020B0609020204030204" pitchFamily="49" charset="0"/>
                <a:cs typeface="Consolas" panose="020B0609020204030204" pitchFamily="49" charset="0"/>
              </a:rPr>
              <a:t>| ssh-hostkey: </a:t>
            </a:r>
          </a:p>
          <a:p>
            <a:r>
              <a:rPr lang="en-US" altLang="ja-JP" sz="2000" smtClean="0">
                <a:latin typeface="Consolas" panose="020B0609020204030204" pitchFamily="49" charset="0"/>
                <a:cs typeface="Consolas" panose="020B0609020204030204" pitchFamily="49" charset="0"/>
              </a:rPr>
              <a:t>|   1024 bc:92:50:82:82:bc:d0:ab:b8:a2:6f:34:bb:f7:fd:bd (DSA)</a:t>
            </a:r>
          </a:p>
          <a:p>
            <a:r>
              <a:rPr lang="en-US" altLang="ja-JP" sz="2000" smtClean="0">
                <a:latin typeface="Consolas" panose="020B0609020204030204" pitchFamily="49" charset="0"/>
                <a:cs typeface="Consolas" panose="020B0609020204030204" pitchFamily="49" charset="0"/>
              </a:rPr>
              <a:t>|_  2048 ea:63:6a:de:44:98:c3:c9:35:88:d7:e9:81:cc:f7:47 (RSA)</a:t>
            </a:r>
          </a:p>
          <a:p>
            <a:endParaRPr kumimoji="1" lang="ja-JP" altLang="en-US" sz="200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84082537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28317" y="149470"/>
            <a:ext cx="8454965" cy="1075482"/>
          </a:xfrm>
        </p:spPr>
        <p:txBody>
          <a:bodyPr>
            <a:normAutofit fontScale="90000"/>
          </a:bodyPr>
          <a:lstStyle/>
          <a:p>
            <a:r>
              <a:rPr kumimoji="1" lang="ja-JP" altLang="en-US" sz="2800" smtClean="0"/>
              <a:t>宣伝： </a:t>
            </a:r>
            <a:r>
              <a:rPr lang="ja-JP" altLang="en-US" sz="2800" smtClean="0"/>
              <a:t>三宅英明、大角祐介</a:t>
            </a:r>
            <a:r>
              <a:rPr kumimoji="1" lang="ja-JP" altLang="en-US" sz="2800" smtClean="0"/>
              <a:t>「新しい</a:t>
            </a:r>
            <a:r>
              <a:rPr kumimoji="1" lang="en-US" altLang="ja-JP" sz="2800" smtClean="0"/>
              <a:t>Linux</a:t>
            </a:r>
            <a:r>
              <a:rPr kumimoji="1" lang="ja-JP" altLang="en-US" sz="2800" smtClean="0"/>
              <a:t>の教科書」 </a:t>
            </a:r>
            <a:r>
              <a:rPr kumimoji="1" lang="en-US" altLang="ja-JP" sz="2800" smtClean="0"/>
              <a:t/>
            </a:r>
            <a:br>
              <a:rPr kumimoji="1" lang="en-US" altLang="ja-JP" sz="2800" smtClean="0"/>
            </a:br>
            <a:r>
              <a:rPr kumimoji="1" lang="en-US" altLang="ja-JP" sz="2800" smtClean="0"/>
              <a:t>            SB</a:t>
            </a:r>
            <a:r>
              <a:rPr kumimoji="1" lang="ja-JP" altLang="en-US" sz="2800" smtClean="0"/>
              <a:t>クリエイティブ</a:t>
            </a:r>
            <a:endParaRPr kumimoji="1" lang="ja-JP" altLang="en-US" sz="2800"/>
          </a:p>
        </p:txBody>
      </p:sp>
      <p:pic>
        <p:nvPicPr>
          <p:cNvPr id="4" name="図 3"/>
          <p:cNvPicPr>
            <a:picLocks noChangeAspect="1"/>
          </p:cNvPicPr>
          <p:nvPr/>
        </p:nvPicPr>
        <p:blipFill rotWithShape="1">
          <a:blip r:embed="rId2" cstate="print"/>
          <a:srcRect t="5343"/>
          <a:stretch/>
        </p:blipFill>
        <p:spPr>
          <a:xfrm>
            <a:off x="128317" y="1155940"/>
            <a:ext cx="9084694" cy="5807414"/>
          </a:xfrm>
          <a:prstGeom prst="rect">
            <a:avLst/>
          </a:prstGeom>
        </p:spPr>
      </p:pic>
    </p:spTree>
    <p:extLst>
      <p:ext uri="{BB962C8B-B14F-4D97-AF65-F5344CB8AC3E}">
        <p14:creationId xmlns:p14="http://schemas.microsoft.com/office/powerpoint/2010/main" val="288844091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11575" y="-115747"/>
            <a:ext cx="9306046" cy="7106856"/>
          </a:xfrm>
          <a:prstGeom prst="rect">
            <a:avLst/>
          </a:prstGeom>
          <a:effectLst>
            <a:outerShdw blurRad="50800" dist="50800" dir="5400000" algn="ctr" rotWithShape="0">
              <a:srgbClr val="000000"/>
            </a:outerShdw>
          </a:effectLst>
        </p:spPr>
      </p:pic>
      <p:sp>
        <p:nvSpPr>
          <p:cNvPr id="5" name="テキスト ボックス 4"/>
          <p:cNvSpPr txBox="1"/>
          <p:nvPr/>
        </p:nvSpPr>
        <p:spPr>
          <a:xfrm>
            <a:off x="2023532" y="1456573"/>
            <a:ext cx="4638526" cy="923330"/>
          </a:xfrm>
          <a:prstGeom prst="rect">
            <a:avLst/>
          </a:prstGeom>
          <a:noFill/>
        </p:spPr>
        <p:txBody>
          <a:bodyPr wrap="square" rtlCol="0">
            <a:spAutoFit/>
          </a:bodyPr>
          <a:lstStyle/>
          <a:p>
            <a:r>
              <a:rPr lang="en-US" altLang="ja-JP" sz="5400" smtClean="0">
                <a:ln>
                  <a:solidFill>
                    <a:schemeClr val="bg1">
                      <a:lumMod val="50000"/>
                    </a:schemeClr>
                  </a:solidFill>
                </a:ln>
                <a:latin typeface="Tahoma" panose="020B0604030504040204" pitchFamily="34" charset="0"/>
                <a:cs typeface="Tahoma" panose="020B0604030504040204" pitchFamily="34" charset="0"/>
              </a:rPr>
              <a:t>stealth scan</a:t>
            </a:r>
            <a:endParaRPr kumimoji="1" lang="ja-JP" altLang="en-US" sz="5400">
              <a:ln>
                <a:solidFill>
                  <a:schemeClr val="bg1">
                    <a:lumMod val="50000"/>
                  </a:schemeClr>
                </a:solidFill>
              </a:ln>
              <a:latin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71127333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65126"/>
            <a:ext cx="7886700" cy="866515"/>
          </a:xfrm>
        </p:spPr>
        <p:txBody>
          <a:bodyPr/>
          <a:lstStyle/>
          <a:p>
            <a:r>
              <a:rPr kumimoji="1" lang="ja-JP" altLang="en-US" smtClean="0"/>
              <a:t>復習</a:t>
            </a:r>
            <a:r>
              <a:rPr kumimoji="1" lang="en-US" altLang="ja-JP" smtClean="0"/>
              <a:t>: nmap</a:t>
            </a:r>
            <a:r>
              <a:rPr kumimoji="1" lang="ja-JP" altLang="en-US" smtClean="0"/>
              <a:t>のオプション指定</a:t>
            </a:r>
            <a:endParaRPr kumimoji="1" lang="ja-JP" altLang="en-US"/>
          </a:p>
        </p:txBody>
      </p:sp>
      <p:sp>
        <p:nvSpPr>
          <p:cNvPr id="3" name="コンテンツ プレースホルダー 2"/>
          <p:cNvSpPr>
            <a:spLocks noGrp="1"/>
          </p:cNvSpPr>
          <p:nvPr>
            <p:ph idx="1"/>
          </p:nvPr>
        </p:nvSpPr>
        <p:spPr>
          <a:xfrm>
            <a:off x="628649" y="1573377"/>
            <a:ext cx="8105447" cy="4351338"/>
          </a:xfrm>
        </p:spPr>
        <p:txBody>
          <a:bodyPr/>
          <a:lstStyle/>
          <a:p>
            <a:pPr>
              <a:lnSpc>
                <a:spcPct val="100000"/>
              </a:lnSpc>
            </a:pPr>
            <a:r>
              <a:rPr kumimoji="1" lang="ja-JP" altLang="en-US" smtClean="0"/>
              <a:t>一般的な</a:t>
            </a:r>
            <a:r>
              <a:rPr lang="en-US" altLang="ja-JP" smtClean="0"/>
              <a:t>UNIX/Linux</a:t>
            </a:r>
            <a:r>
              <a:rPr lang="ja-JP" altLang="en-US" smtClean="0"/>
              <a:t>のコマンドとチョット異なる。。。</a:t>
            </a:r>
            <a:endParaRPr kumimoji="1" lang="en-US" altLang="ja-JP" smtClean="0"/>
          </a:p>
          <a:p>
            <a:pPr lvl="1">
              <a:lnSpc>
                <a:spcPct val="100000"/>
              </a:lnSpc>
            </a:pPr>
            <a:r>
              <a:rPr lang="en-US" altLang="ja-JP" smtClean="0"/>
              <a:t>1</a:t>
            </a:r>
            <a:r>
              <a:rPr lang="ja-JP" altLang="en-US" smtClean="0"/>
              <a:t>文字オプション</a:t>
            </a:r>
            <a:r>
              <a:rPr lang="en-US" altLang="ja-JP" smtClean="0"/>
              <a:t>or</a:t>
            </a:r>
            <a:r>
              <a:rPr lang="ja-JP" altLang="en-US" smtClean="0"/>
              <a:t>ロングオプションは、普通の</a:t>
            </a:r>
            <a:r>
              <a:rPr lang="en-US" altLang="ja-JP" smtClean="0"/>
              <a:t>UNIX/Linux</a:t>
            </a:r>
            <a:r>
              <a:rPr lang="ja-JP" altLang="en-US" smtClean="0"/>
              <a:t>コマンドぽく。</a:t>
            </a:r>
            <a:endParaRPr lang="en-US" altLang="ja-JP" smtClean="0"/>
          </a:p>
          <a:p>
            <a:pPr lvl="1">
              <a:lnSpc>
                <a:spcPct val="100000"/>
              </a:lnSpc>
            </a:pPr>
            <a:r>
              <a:rPr lang="en-US" altLang="ja-JP" b="1" smtClean="0">
                <a:solidFill>
                  <a:srgbClr val="FF0000"/>
                </a:solidFill>
              </a:rPr>
              <a:t>2</a:t>
            </a:r>
            <a:r>
              <a:rPr lang="ja-JP" altLang="en-US" b="1">
                <a:solidFill>
                  <a:srgbClr val="FF0000"/>
                </a:solidFill>
              </a:rPr>
              <a:t>文字</a:t>
            </a:r>
            <a:r>
              <a:rPr lang="ja-JP" altLang="en-US" b="1" smtClean="0">
                <a:solidFill>
                  <a:srgbClr val="FF0000"/>
                </a:solidFill>
              </a:rPr>
              <a:t>のオプション</a:t>
            </a:r>
            <a:r>
              <a:rPr lang="ja-JP" altLang="en-US" smtClean="0"/>
              <a:t>は、「</a:t>
            </a:r>
            <a:r>
              <a:rPr lang="en-US" altLang="ja-JP" smtClean="0"/>
              <a:t>1</a:t>
            </a:r>
            <a:r>
              <a:rPr lang="ja-JP" altLang="en-US" smtClean="0"/>
              <a:t>文字目が機能種別、</a:t>
            </a:r>
            <a:r>
              <a:rPr lang="en-US" altLang="ja-JP" smtClean="0"/>
              <a:t>2</a:t>
            </a:r>
            <a:r>
              <a:rPr lang="ja-JP" altLang="en-US" smtClean="0"/>
              <a:t>文字目がその指定値」</a:t>
            </a:r>
            <a:endParaRPr lang="en-US" altLang="ja-JP" smtClean="0"/>
          </a:p>
        </p:txBody>
      </p:sp>
    </p:spTree>
    <p:extLst>
      <p:ext uri="{BB962C8B-B14F-4D97-AF65-F5344CB8AC3E}">
        <p14:creationId xmlns:p14="http://schemas.microsoft.com/office/powerpoint/2010/main" val="59203352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189186" y="327510"/>
            <a:ext cx="8744607" cy="798285"/>
          </a:xfrm>
          <a:prstGeom prst="rect">
            <a:avLst/>
          </a:prstGeom>
          <a:solidFill>
            <a:schemeClr val="tx1"/>
          </a:solidFill>
          <a:ln>
            <a:solidFill>
              <a:schemeClr val="accent4">
                <a:lumMod val="20000"/>
                <a:lumOff val="80000"/>
              </a:schemeClr>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altLang="ja-JP" sz="3200">
                <a:latin typeface="Consolas"/>
                <a:cs typeface="Consolas"/>
              </a:rPr>
              <a:t># </a:t>
            </a:r>
            <a:r>
              <a:rPr lang="en-US" altLang="ja-JP" sz="3200" smtClean="0">
                <a:latin typeface="Consolas"/>
                <a:cs typeface="Consolas"/>
              </a:rPr>
              <a:t>nmap -sS -n --top-ports 10 10.1.1.1</a:t>
            </a:r>
            <a:endParaRPr lang="en-US" altLang="ja-JP" sz="3200">
              <a:latin typeface="Consolas"/>
              <a:cs typeface="Consolas"/>
            </a:endParaRPr>
          </a:p>
        </p:txBody>
      </p:sp>
      <p:sp>
        <p:nvSpPr>
          <p:cNvPr id="5" name="正方形/長方形 4"/>
          <p:cNvSpPr/>
          <p:nvPr/>
        </p:nvSpPr>
        <p:spPr>
          <a:xfrm>
            <a:off x="344061" y="2105765"/>
            <a:ext cx="1311315" cy="858152"/>
          </a:xfrm>
          <a:prstGeom prst="rect">
            <a:avLst/>
          </a:prstGeom>
          <a:solidFill>
            <a:schemeClr val="accent2">
              <a:lumMod val="50000"/>
            </a:schemeClr>
          </a:solidFill>
          <a:ln w="28575" cmpd="sng">
            <a:solidFill>
              <a:schemeClr val="accent4">
                <a:lumMod val="20000"/>
                <a:lumOff val="80000"/>
              </a:schemeClr>
            </a:solidFill>
          </a:ln>
          <a:effectLst>
            <a:glow rad="101600">
              <a:schemeClr val="tx1">
                <a:alpha val="22000"/>
              </a:schemeClr>
            </a:glow>
            <a:outerShdw blurRad="50800" dist="38100" dir="270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r>
              <a:rPr lang="en-US" altLang="ja-JP" sz="4000" b="1" smtClean="0">
                <a:solidFill>
                  <a:schemeClr val="accent2">
                    <a:lumMod val="20000"/>
                    <a:lumOff val="80000"/>
                  </a:schemeClr>
                </a:solidFill>
                <a:latin typeface="Consolas" panose="020B0609020204030204" pitchFamily="49" charset="0"/>
                <a:cs typeface="Consolas" panose="020B0609020204030204" pitchFamily="49" charset="0"/>
              </a:rPr>
              <a:t>-sS</a:t>
            </a:r>
            <a:endParaRPr kumimoji="1" lang="ja-JP" altLang="en-US" sz="4000" b="1">
              <a:solidFill>
                <a:schemeClr val="accent2">
                  <a:lumMod val="20000"/>
                  <a:lumOff val="80000"/>
                </a:schemeClr>
              </a:solidFill>
              <a:latin typeface="Consolas" panose="020B0609020204030204" pitchFamily="49" charset="0"/>
              <a:cs typeface="Consolas" panose="020B0609020204030204" pitchFamily="49" charset="0"/>
            </a:endParaRPr>
          </a:p>
        </p:txBody>
      </p:sp>
      <p:sp>
        <p:nvSpPr>
          <p:cNvPr id="6" name="テキスト ボックス 5"/>
          <p:cNvSpPr txBox="1"/>
          <p:nvPr/>
        </p:nvSpPr>
        <p:spPr>
          <a:xfrm>
            <a:off x="2207173" y="1548717"/>
            <a:ext cx="6758151" cy="2246769"/>
          </a:xfrm>
          <a:prstGeom prst="rect">
            <a:avLst/>
          </a:prstGeom>
          <a:noFill/>
        </p:spPr>
        <p:txBody>
          <a:bodyPr wrap="square" rtlCol="0">
            <a:spAutoFit/>
          </a:bodyPr>
          <a:lstStyle/>
          <a:p>
            <a:r>
              <a:rPr lang="en-US" altLang="ja-JP" sz="2800" smtClean="0"/>
              <a:t>2</a:t>
            </a:r>
            <a:r>
              <a:rPr lang="ja-JP" altLang="en-US" sz="2800" smtClean="0"/>
              <a:t>文字のオプションなので、</a:t>
            </a:r>
            <a:endParaRPr lang="en-US" altLang="ja-JP" sz="2800" smtClean="0"/>
          </a:p>
          <a:p>
            <a:pPr marL="285750" indent="-285750">
              <a:buFont typeface="Arial" panose="020B0604020202020204" pitchFamily="34" charset="0"/>
              <a:buChar char="•"/>
            </a:pPr>
            <a:r>
              <a:rPr kumimoji="1" lang="en-US" altLang="ja-JP" sz="2800" smtClean="0"/>
              <a:t>1</a:t>
            </a:r>
            <a:r>
              <a:rPr kumimoji="1" lang="ja-JP" altLang="en-US" sz="2800" smtClean="0"/>
              <a:t>文字目の「</a:t>
            </a:r>
            <a:r>
              <a:rPr kumimoji="1" lang="en-US" altLang="ja-JP" sz="2800" smtClean="0"/>
              <a:t>s</a:t>
            </a:r>
            <a:r>
              <a:rPr kumimoji="1" lang="ja-JP" altLang="en-US" sz="2800" smtClean="0"/>
              <a:t>」は「スキャンモードを指定する」ことを意味する</a:t>
            </a:r>
            <a:endParaRPr kumimoji="1" lang="en-US" altLang="ja-JP" sz="2800" smtClean="0"/>
          </a:p>
          <a:p>
            <a:pPr marL="285750" indent="-285750">
              <a:buFont typeface="Arial" panose="020B0604020202020204" pitchFamily="34" charset="0"/>
              <a:buChar char="•"/>
            </a:pPr>
            <a:r>
              <a:rPr lang="en-US" altLang="ja-JP" sz="2800" smtClean="0"/>
              <a:t>2</a:t>
            </a:r>
            <a:r>
              <a:rPr lang="ja-JP" altLang="en-US" sz="2800"/>
              <a:t>文字目</a:t>
            </a:r>
            <a:r>
              <a:rPr lang="ja-JP" altLang="en-US" sz="2800" smtClean="0"/>
              <a:t>の「</a:t>
            </a:r>
            <a:r>
              <a:rPr lang="en-US" altLang="ja-JP" sz="2800" smtClean="0"/>
              <a:t>T</a:t>
            </a:r>
            <a:r>
              <a:rPr lang="ja-JP" altLang="en-US" sz="2800" smtClean="0"/>
              <a:t>」は、「スキャンモードに</a:t>
            </a:r>
            <a:r>
              <a:rPr lang="en-US" altLang="ja-JP" sz="2800" smtClean="0"/>
              <a:t>SYN</a:t>
            </a:r>
            <a:r>
              <a:rPr lang="ja-JP" altLang="en-US" sz="2800" smtClean="0"/>
              <a:t>スキャン」を指定している</a:t>
            </a:r>
            <a:endParaRPr kumimoji="1" lang="ja-JP" altLang="en-US" sz="2800"/>
          </a:p>
        </p:txBody>
      </p:sp>
      <p:sp>
        <p:nvSpPr>
          <p:cNvPr id="7" name="正方形/長方形 6"/>
          <p:cNvSpPr/>
          <p:nvPr/>
        </p:nvSpPr>
        <p:spPr>
          <a:xfrm>
            <a:off x="344062" y="4218408"/>
            <a:ext cx="1311315" cy="858152"/>
          </a:xfrm>
          <a:prstGeom prst="rect">
            <a:avLst/>
          </a:prstGeom>
          <a:solidFill>
            <a:schemeClr val="accent1">
              <a:lumMod val="50000"/>
            </a:schemeClr>
          </a:solidFill>
          <a:ln w="28575" cmpd="sng">
            <a:solidFill>
              <a:schemeClr val="accent4">
                <a:lumMod val="20000"/>
                <a:lumOff val="80000"/>
              </a:schemeClr>
            </a:solidFill>
          </a:ln>
          <a:effectLst>
            <a:glow rad="101600">
              <a:schemeClr val="tx1">
                <a:alpha val="22000"/>
              </a:schemeClr>
            </a:glow>
            <a:outerShdw blurRad="50800" dist="38100" dir="270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r>
              <a:rPr lang="en-US" altLang="ja-JP" sz="4000" b="1" smtClean="0">
                <a:solidFill>
                  <a:schemeClr val="accent2">
                    <a:lumMod val="20000"/>
                    <a:lumOff val="80000"/>
                  </a:schemeClr>
                </a:solidFill>
                <a:latin typeface="Consolas" panose="020B0609020204030204" pitchFamily="49" charset="0"/>
                <a:cs typeface="Consolas" panose="020B0609020204030204" pitchFamily="49" charset="0"/>
              </a:rPr>
              <a:t>-sT</a:t>
            </a:r>
            <a:endParaRPr kumimoji="1" lang="ja-JP" altLang="en-US" sz="4000" b="1">
              <a:solidFill>
                <a:schemeClr val="accent2">
                  <a:lumMod val="20000"/>
                  <a:lumOff val="80000"/>
                </a:schemeClr>
              </a:solidFill>
              <a:latin typeface="Consolas" panose="020B0609020204030204" pitchFamily="49" charset="0"/>
              <a:cs typeface="Consolas" panose="020B0609020204030204" pitchFamily="49" charset="0"/>
            </a:endParaRPr>
          </a:p>
        </p:txBody>
      </p:sp>
      <p:sp>
        <p:nvSpPr>
          <p:cNvPr id="8" name="テキスト ボックス 7"/>
          <p:cNvSpPr txBox="1"/>
          <p:nvPr/>
        </p:nvSpPr>
        <p:spPr>
          <a:xfrm>
            <a:off x="2002221" y="4170430"/>
            <a:ext cx="6758151" cy="954107"/>
          </a:xfrm>
          <a:prstGeom prst="rect">
            <a:avLst/>
          </a:prstGeom>
          <a:noFill/>
        </p:spPr>
        <p:txBody>
          <a:bodyPr wrap="square" rtlCol="0">
            <a:spAutoFit/>
          </a:bodyPr>
          <a:lstStyle/>
          <a:p>
            <a:r>
              <a:rPr lang="ja-JP" altLang="en-US" sz="2800" smtClean="0"/>
              <a:t>スキャン</a:t>
            </a:r>
            <a:r>
              <a:rPr lang="ja-JP" altLang="en-US" sz="2800"/>
              <a:t>モード</a:t>
            </a:r>
            <a:r>
              <a:rPr lang="ja-JP" altLang="en-US" sz="2800" smtClean="0"/>
              <a:t>に</a:t>
            </a:r>
            <a:r>
              <a:rPr lang="en-US" altLang="ja-JP" sz="2800" smtClean="0"/>
              <a:t>TCP connect()</a:t>
            </a:r>
            <a:r>
              <a:rPr lang="ja-JP" altLang="en-US" sz="2800" smtClean="0"/>
              <a:t>スキャンを指定</a:t>
            </a:r>
            <a:endParaRPr lang="en-US" altLang="ja-JP" sz="2800" smtClean="0"/>
          </a:p>
        </p:txBody>
      </p:sp>
      <p:sp>
        <p:nvSpPr>
          <p:cNvPr id="9" name="左中かっこ 8"/>
          <p:cNvSpPr/>
          <p:nvPr/>
        </p:nvSpPr>
        <p:spPr>
          <a:xfrm>
            <a:off x="1797269" y="1439917"/>
            <a:ext cx="409904" cy="2355569"/>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0" name="正方形/長方形 9"/>
          <p:cNvSpPr/>
          <p:nvPr/>
        </p:nvSpPr>
        <p:spPr>
          <a:xfrm>
            <a:off x="344061" y="5198378"/>
            <a:ext cx="1311315" cy="858152"/>
          </a:xfrm>
          <a:prstGeom prst="rect">
            <a:avLst/>
          </a:prstGeom>
          <a:solidFill>
            <a:schemeClr val="accent1">
              <a:lumMod val="50000"/>
            </a:schemeClr>
          </a:solidFill>
          <a:ln w="28575" cmpd="sng">
            <a:solidFill>
              <a:schemeClr val="accent4">
                <a:lumMod val="20000"/>
                <a:lumOff val="80000"/>
              </a:schemeClr>
            </a:solidFill>
          </a:ln>
          <a:effectLst>
            <a:glow rad="101600">
              <a:schemeClr val="tx1">
                <a:alpha val="22000"/>
              </a:schemeClr>
            </a:glow>
            <a:outerShdw blurRad="50800" dist="38100" dir="270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r>
              <a:rPr lang="en-US" altLang="ja-JP" sz="4000" b="1" smtClean="0">
                <a:solidFill>
                  <a:schemeClr val="accent2">
                    <a:lumMod val="20000"/>
                    <a:lumOff val="80000"/>
                  </a:schemeClr>
                </a:solidFill>
                <a:latin typeface="Consolas" panose="020B0609020204030204" pitchFamily="49" charset="0"/>
                <a:cs typeface="Consolas" panose="020B0609020204030204" pitchFamily="49" charset="0"/>
              </a:rPr>
              <a:t>-sX</a:t>
            </a:r>
            <a:endParaRPr kumimoji="1" lang="ja-JP" altLang="en-US" sz="4000" b="1">
              <a:solidFill>
                <a:schemeClr val="accent2">
                  <a:lumMod val="20000"/>
                  <a:lumOff val="80000"/>
                </a:schemeClr>
              </a:solidFill>
              <a:latin typeface="Consolas" panose="020B0609020204030204" pitchFamily="49" charset="0"/>
              <a:cs typeface="Consolas" panose="020B0609020204030204" pitchFamily="49" charset="0"/>
            </a:endParaRPr>
          </a:p>
        </p:txBody>
      </p:sp>
      <p:sp>
        <p:nvSpPr>
          <p:cNvPr id="11" name="テキスト ボックス 10"/>
          <p:cNvSpPr txBox="1"/>
          <p:nvPr/>
        </p:nvSpPr>
        <p:spPr>
          <a:xfrm>
            <a:off x="2002220" y="5198378"/>
            <a:ext cx="6758151" cy="523220"/>
          </a:xfrm>
          <a:prstGeom prst="rect">
            <a:avLst/>
          </a:prstGeom>
          <a:noFill/>
        </p:spPr>
        <p:txBody>
          <a:bodyPr wrap="square" rtlCol="0">
            <a:spAutoFit/>
          </a:bodyPr>
          <a:lstStyle/>
          <a:p>
            <a:r>
              <a:rPr lang="ja-JP" altLang="en-US" sz="2800" smtClean="0"/>
              <a:t>スキャンモードに</a:t>
            </a:r>
            <a:r>
              <a:rPr lang="en-US" altLang="ja-JP" sz="2800" smtClean="0"/>
              <a:t>Xmas</a:t>
            </a:r>
            <a:r>
              <a:rPr lang="ja-JP" altLang="en-US" sz="2800" smtClean="0"/>
              <a:t>スキャンを指定</a:t>
            </a:r>
            <a:endParaRPr lang="en-US" altLang="ja-JP" sz="2800" smtClean="0"/>
          </a:p>
        </p:txBody>
      </p:sp>
    </p:spTree>
    <p:extLst>
      <p:ext uri="{BB962C8B-B14F-4D97-AF65-F5344CB8AC3E}">
        <p14:creationId xmlns:p14="http://schemas.microsoft.com/office/powerpoint/2010/main" val="118584649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p:cNvSpPr/>
          <p:nvPr/>
        </p:nvSpPr>
        <p:spPr>
          <a:xfrm>
            <a:off x="379687" y="1273441"/>
            <a:ext cx="5795142" cy="798285"/>
          </a:xfrm>
          <a:prstGeom prst="rect">
            <a:avLst/>
          </a:prstGeom>
          <a:solidFill>
            <a:schemeClr val="tx1"/>
          </a:solidFill>
          <a:ln>
            <a:solidFill>
              <a:schemeClr val="accent4">
                <a:lumMod val="20000"/>
                <a:lumOff val="80000"/>
              </a:schemeClr>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altLang="ja-JP" sz="2800">
                <a:latin typeface="Consolas"/>
                <a:cs typeface="Consolas"/>
              </a:rPr>
              <a:t># </a:t>
            </a:r>
            <a:r>
              <a:rPr lang="en-US" altLang="ja-JP" sz="2800" smtClean="0">
                <a:latin typeface="Consolas"/>
                <a:cs typeface="Consolas"/>
              </a:rPr>
              <a:t>nmap -sT &lt;ipaddr&gt;</a:t>
            </a:r>
            <a:endParaRPr lang="en-US" altLang="ja-JP" sz="2800">
              <a:latin typeface="Consolas"/>
              <a:cs typeface="Consolas"/>
            </a:endParaRPr>
          </a:p>
        </p:txBody>
      </p:sp>
      <p:sp>
        <p:nvSpPr>
          <p:cNvPr id="6" name="タイトル 1"/>
          <p:cNvSpPr>
            <a:spLocks noGrp="1"/>
          </p:cNvSpPr>
          <p:nvPr>
            <p:ph type="title"/>
          </p:nvPr>
        </p:nvSpPr>
        <p:spPr>
          <a:xfrm>
            <a:off x="637722" y="201841"/>
            <a:ext cx="7886700" cy="913945"/>
          </a:xfrm>
        </p:spPr>
        <p:txBody>
          <a:bodyPr/>
          <a:lstStyle/>
          <a:p>
            <a:r>
              <a:rPr kumimoji="1" lang="en-US" altLang="ja-JP" smtClean="0"/>
              <a:t>TCP connect() scan</a:t>
            </a:r>
            <a:endParaRPr kumimoji="1" lang="ja-JP" altLang="en-US">
              <a:latin typeface="メイリオ"/>
              <a:ea typeface="メイリオ"/>
              <a:cs typeface="メイリオ"/>
            </a:endParaRPr>
          </a:p>
        </p:txBody>
      </p:sp>
      <p:pic>
        <p:nvPicPr>
          <p:cNvPr id="3" name="図 2"/>
          <p:cNvPicPr>
            <a:picLocks noChangeAspect="1"/>
          </p:cNvPicPr>
          <p:nvPr/>
        </p:nvPicPr>
        <p:blipFill>
          <a:blip r:embed="rId3"/>
          <a:stretch>
            <a:fillRect/>
          </a:stretch>
        </p:blipFill>
        <p:spPr>
          <a:xfrm>
            <a:off x="6728384" y="3079531"/>
            <a:ext cx="1597425" cy="2462312"/>
          </a:xfrm>
          <a:prstGeom prst="rect">
            <a:avLst/>
          </a:prstGeom>
        </p:spPr>
      </p:pic>
      <p:pic>
        <p:nvPicPr>
          <p:cNvPr id="7" name="図 6"/>
          <p:cNvPicPr>
            <a:picLocks noChangeAspect="1"/>
          </p:cNvPicPr>
          <p:nvPr/>
        </p:nvPicPr>
        <p:blipFill>
          <a:blip r:embed="rId4"/>
          <a:stretch>
            <a:fillRect/>
          </a:stretch>
        </p:blipFill>
        <p:spPr>
          <a:xfrm flipH="1">
            <a:off x="231227" y="3668110"/>
            <a:ext cx="2101329" cy="1914835"/>
          </a:xfrm>
          <a:prstGeom prst="rect">
            <a:avLst/>
          </a:prstGeom>
        </p:spPr>
      </p:pic>
      <p:cxnSp>
        <p:nvCxnSpPr>
          <p:cNvPr id="10" name="直線矢印コネクタ 9"/>
          <p:cNvCxnSpPr/>
          <p:nvPr/>
        </p:nvCxnSpPr>
        <p:spPr>
          <a:xfrm>
            <a:off x="2585545" y="3111063"/>
            <a:ext cx="3816635" cy="0"/>
          </a:xfrm>
          <a:prstGeom prst="straightConnector1">
            <a:avLst/>
          </a:prstGeom>
          <a:ln w="76200">
            <a:solidFill>
              <a:schemeClr val="accent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線矢印コネクタ 13"/>
          <p:cNvCxnSpPr/>
          <p:nvPr/>
        </p:nvCxnSpPr>
        <p:spPr>
          <a:xfrm flipH="1">
            <a:off x="2548068" y="3995378"/>
            <a:ext cx="3816636" cy="0"/>
          </a:xfrm>
          <a:prstGeom prst="straightConnector1">
            <a:avLst/>
          </a:prstGeom>
          <a:ln w="76200">
            <a:solidFill>
              <a:schemeClr val="accent2">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7" name="正方形/長方形 16"/>
          <p:cNvSpPr/>
          <p:nvPr/>
        </p:nvSpPr>
        <p:spPr>
          <a:xfrm>
            <a:off x="3059533" y="2516870"/>
            <a:ext cx="1124607" cy="5247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smtClean="0"/>
              <a:t>SYN</a:t>
            </a:r>
            <a:endParaRPr kumimoji="1" lang="ja-JP" altLang="en-US" sz="2400"/>
          </a:p>
        </p:txBody>
      </p:sp>
      <p:sp>
        <p:nvSpPr>
          <p:cNvPr id="18" name="正方形/長方形 17"/>
          <p:cNvSpPr/>
          <p:nvPr/>
        </p:nvSpPr>
        <p:spPr>
          <a:xfrm>
            <a:off x="4456387" y="3407526"/>
            <a:ext cx="1718442" cy="5247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smtClean="0"/>
              <a:t>SYN, ACK</a:t>
            </a:r>
            <a:endParaRPr kumimoji="1" lang="ja-JP" altLang="en-US" sz="2400"/>
          </a:p>
        </p:txBody>
      </p:sp>
      <p:cxnSp>
        <p:nvCxnSpPr>
          <p:cNvPr id="20" name="直線矢印コネクタ 19"/>
          <p:cNvCxnSpPr/>
          <p:nvPr/>
        </p:nvCxnSpPr>
        <p:spPr>
          <a:xfrm>
            <a:off x="2548069" y="5876177"/>
            <a:ext cx="3816635" cy="0"/>
          </a:xfrm>
          <a:prstGeom prst="straightConnector1">
            <a:avLst/>
          </a:prstGeom>
          <a:ln w="76200">
            <a:solidFill>
              <a:schemeClr val="accent2">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1" name="正方形/長方形 20"/>
          <p:cNvSpPr/>
          <p:nvPr/>
        </p:nvSpPr>
        <p:spPr>
          <a:xfrm>
            <a:off x="3022057" y="5281984"/>
            <a:ext cx="1124607" cy="524789"/>
          </a:xfrm>
          <a:prstGeom prst="rect">
            <a:avLst/>
          </a:prstGeom>
          <a:solidFill>
            <a:srgbClr val="CC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smtClean="0"/>
              <a:t>RST</a:t>
            </a:r>
            <a:endParaRPr kumimoji="1" lang="ja-JP" altLang="en-US" sz="2400"/>
          </a:p>
        </p:txBody>
      </p:sp>
      <p:cxnSp>
        <p:nvCxnSpPr>
          <p:cNvPr id="22" name="直線矢印コネクタ 21"/>
          <p:cNvCxnSpPr/>
          <p:nvPr/>
        </p:nvCxnSpPr>
        <p:spPr>
          <a:xfrm>
            <a:off x="2585545" y="4913036"/>
            <a:ext cx="3816635" cy="0"/>
          </a:xfrm>
          <a:prstGeom prst="straightConnector1">
            <a:avLst/>
          </a:prstGeom>
          <a:ln w="76200">
            <a:solidFill>
              <a:schemeClr val="accent2">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3" name="正方形/長方形 22"/>
          <p:cNvSpPr/>
          <p:nvPr/>
        </p:nvSpPr>
        <p:spPr>
          <a:xfrm>
            <a:off x="3059533" y="4318843"/>
            <a:ext cx="1124607" cy="5247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smtClean="0"/>
              <a:t>ACK</a:t>
            </a:r>
            <a:endParaRPr kumimoji="1" lang="ja-JP" altLang="en-US" sz="2400"/>
          </a:p>
        </p:txBody>
      </p:sp>
    </p:spTree>
    <p:extLst>
      <p:ext uri="{BB962C8B-B14F-4D97-AF65-F5344CB8AC3E}">
        <p14:creationId xmlns:p14="http://schemas.microsoft.com/office/powerpoint/2010/main" val="144036481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p:cNvSpPr/>
          <p:nvPr/>
        </p:nvSpPr>
        <p:spPr>
          <a:xfrm>
            <a:off x="379687" y="1273441"/>
            <a:ext cx="4076699" cy="798285"/>
          </a:xfrm>
          <a:prstGeom prst="rect">
            <a:avLst/>
          </a:prstGeom>
          <a:solidFill>
            <a:schemeClr val="tx1"/>
          </a:solidFill>
          <a:ln>
            <a:solidFill>
              <a:schemeClr val="accent4">
                <a:lumMod val="20000"/>
                <a:lumOff val="80000"/>
              </a:schemeClr>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altLang="ja-JP" sz="2800">
                <a:latin typeface="Consolas"/>
                <a:cs typeface="Consolas"/>
              </a:rPr>
              <a:t># </a:t>
            </a:r>
            <a:r>
              <a:rPr lang="en-US" altLang="ja-JP" sz="2800" smtClean="0">
                <a:latin typeface="Consolas"/>
                <a:cs typeface="Consolas"/>
              </a:rPr>
              <a:t>nmap -sS &lt;ipaddr&gt;</a:t>
            </a:r>
            <a:endParaRPr lang="en-US" altLang="ja-JP" sz="2800">
              <a:latin typeface="Consolas"/>
              <a:cs typeface="Consolas"/>
            </a:endParaRPr>
          </a:p>
        </p:txBody>
      </p:sp>
      <p:sp>
        <p:nvSpPr>
          <p:cNvPr id="6" name="タイトル 1"/>
          <p:cNvSpPr>
            <a:spLocks noGrp="1"/>
          </p:cNvSpPr>
          <p:nvPr>
            <p:ph type="title"/>
          </p:nvPr>
        </p:nvSpPr>
        <p:spPr>
          <a:xfrm>
            <a:off x="637722" y="201841"/>
            <a:ext cx="7886700" cy="913945"/>
          </a:xfrm>
        </p:spPr>
        <p:txBody>
          <a:bodyPr/>
          <a:lstStyle/>
          <a:p>
            <a:r>
              <a:rPr kumimoji="1" lang="en-US" altLang="ja-JP" smtClean="0"/>
              <a:t>SYN scan (stealth scan)</a:t>
            </a:r>
            <a:endParaRPr kumimoji="1" lang="ja-JP" altLang="en-US">
              <a:latin typeface="メイリオ"/>
              <a:ea typeface="メイリオ"/>
              <a:cs typeface="メイリオ"/>
            </a:endParaRPr>
          </a:p>
        </p:txBody>
      </p:sp>
      <p:sp>
        <p:nvSpPr>
          <p:cNvPr id="4" name="正方形/長方形 3"/>
          <p:cNvSpPr/>
          <p:nvPr/>
        </p:nvSpPr>
        <p:spPr>
          <a:xfrm>
            <a:off x="5404163" y="1273441"/>
            <a:ext cx="3309445" cy="798285"/>
          </a:xfrm>
          <a:prstGeom prst="rect">
            <a:avLst/>
          </a:prstGeom>
          <a:solidFill>
            <a:schemeClr val="tx1"/>
          </a:solidFill>
          <a:ln>
            <a:solidFill>
              <a:schemeClr val="accent4">
                <a:lumMod val="20000"/>
                <a:lumOff val="80000"/>
              </a:schemeClr>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altLang="ja-JP" sz="2800">
                <a:latin typeface="Consolas"/>
                <a:cs typeface="Consolas"/>
              </a:rPr>
              <a:t># </a:t>
            </a:r>
            <a:r>
              <a:rPr lang="en-US" altLang="ja-JP" sz="2800" smtClean="0">
                <a:latin typeface="Consolas"/>
                <a:cs typeface="Consolas"/>
              </a:rPr>
              <a:t>nmap &lt;ipaddr&gt;</a:t>
            </a:r>
            <a:endParaRPr lang="en-US" altLang="ja-JP" sz="2800">
              <a:latin typeface="Consolas"/>
              <a:cs typeface="Consolas"/>
            </a:endParaRPr>
          </a:p>
        </p:txBody>
      </p:sp>
      <p:sp>
        <p:nvSpPr>
          <p:cNvPr id="2" name="テキスト ボックス 1"/>
          <p:cNvSpPr txBox="1"/>
          <p:nvPr/>
        </p:nvSpPr>
        <p:spPr>
          <a:xfrm>
            <a:off x="4572000" y="1548506"/>
            <a:ext cx="956442" cy="523220"/>
          </a:xfrm>
          <a:prstGeom prst="rect">
            <a:avLst/>
          </a:prstGeom>
          <a:noFill/>
        </p:spPr>
        <p:txBody>
          <a:bodyPr wrap="square" rtlCol="0">
            <a:spAutoFit/>
          </a:bodyPr>
          <a:lstStyle/>
          <a:p>
            <a:r>
              <a:rPr kumimoji="1" lang="en-US" altLang="ja-JP" sz="2800" smtClean="0"/>
              <a:t>OR</a:t>
            </a:r>
            <a:endParaRPr kumimoji="1" lang="ja-JP" altLang="en-US" sz="2800"/>
          </a:p>
        </p:txBody>
      </p:sp>
      <p:pic>
        <p:nvPicPr>
          <p:cNvPr id="3" name="図 2"/>
          <p:cNvPicPr>
            <a:picLocks noChangeAspect="1"/>
          </p:cNvPicPr>
          <p:nvPr/>
        </p:nvPicPr>
        <p:blipFill>
          <a:blip r:embed="rId3"/>
          <a:stretch>
            <a:fillRect/>
          </a:stretch>
        </p:blipFill>
        <p:spPr>
          <a:xfrm>
            <a:off x="6728384" y="3079531"/>
            <a:ext cx="1597425" cy="2462312"/>
          </a:xfrm>
          <a:prstGeom prst="rect">
            <a:avLst/>
          </a:prstGeom>
        </p:spPr>
      </p:pic>
      <p:pic>
        <p:nvPicPr>
          <p:cNvPr id="7" name="図 6"/>
          <p:cNvPicPr>
            <a:picLocks noChangeAspect="1"/>
          </p:cNvPicPr>
          <p:nvPr/>
        </p:nvPicPr>
        <p:blipFill>
          <a:blip r:embed="rId4"/>
          <a:stretch>
            <a:fillRect/>
          </a:stretch>
        </p:blipFill>
        <p:spPr>
          <a:xfrm flipH="1">
            <a:off x="231227" y="3668110"/>
            <a:ext cx="2101329" cy="1914835"/>
          </a:xfrm>
          <a:prstGeom prst="rect">
            <a:avLst/>
          </a:prstGeom>
        </p:spPr>
      </p:pic>
      <p:cxnSp>
        <p:nvCxnSpPr>
          <p:cNvPr id="10" name="直線矢印コネクタ 9"/>
          <p:cNvCxnSpPr/>
          <p:nvPr/>
        </p:nvCxnSpPr>
        <p:spPr>
          <a:xfrm>
            <a:off x="2585545" y="3510456"/>
            <a:ext cx="3816635" cy="0"/>
          </a:xfrm>
          <a:prstGeom prst="straightConnector1">
            <a:avLst/>
          </a:prstGeom>
          <a:ln w="76200">
            <a:solidFill>
              <a:schemeClr val="accent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線矢印コネクタ 13"/>
          <p:cNvCxnSpPr/>
          <p:nvPr/>
        </p:nvCxnSpPr>
        <p:spPr>
          <a:xfrm flipH="1">
            <a:off x="2548068" y="4394771"/>
            <a:ext cx="3816636" cy="0"/>
          </a:xfrm>
          <a:prstGeom prst="straightConnector1">
            <a:avLst/>
          </a:prstGeom>
          <a:ln w="76200">
            <a:solidFill>
              <a:schemeClr val="accent2">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7" name="正方形/長方形 16"/>
          <p:cNvSpPr/>
          <p:nvPr/>
        </p:nvSpPr>
        <p:spPr>
          <a:xfrm>
            <a:off x="3059533" y="2916263"/>
            <a:ext cx="1124607" cy="5247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smtClean="0"/>
              <a:t>SYN</a:t>
            </a:r>
            <a:endParaRPr kumimoji="1" lang="ja-JP" altLang="en-US" sz="2400"/>
          </a:p>
        </p:txBody>
      </p:sp>
      <p:sp>
        <p:nvSpPr>
          <p:cNvPr id="18" name="正方形/長方形 17"/>
          <p:cNvSpPr/>
          <p:nvPr/>
        </p:nvSpPr>
        <p:spPr>
          <a:xfrm>
            <a:off x="4456387" y="3806919"/>
            <a:ext cx="1718442" cy="5247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smtClean="0"/>
              <a:t>SYN, ACK</a:t>
            </a:r>
            <a:endParaRPr kumimoji="1" lang="ja-JP" altLang="en-US" sz="2400"/>
          </a:p>
        </p:txBody>
      </p:sp>
      <p:cxnSp>
        <p:nvCxnSpPr>
          <p:cNvPr id="20" name="直線矢印コネクタ 19"/>
          <p:cNvCxnSpPr/>
          <p:nvPr/>
        </p:nvCxnSpPr>
        <p:spPr>
          <a:xfrm>
            <a:off x="2548069" y="5361173"/>
            <a:ext cx="3816635" cy="0"/>
          </a:xfrm>
          <a:prstGeom prst="straightConnector1">
            <a:avLst/>
          </a:prstGeom>
          <a:ln w="76200">
            <a:solidFill>
              <a:schemeClr val="accent2">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1" name="正方形/長方形 20"/>
          <p:cNvSpPr/>
          <p:nvPr/>
        </p:nvSpPr>
        <p:spPr>
          <a:xfrm>
            <a:off x="3022057" y="4766980"/>
            <a:ext cx="1124607" cy="524789"/>
          </a:xfrm>
          <a:prstGeom prst="rect">
            <a:avLst/>
          </a:prstGeom>
          <a:solidFill>
            <a:srgbClr val="CC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smtClean="0"/>
              <a:t>RST</a:t>
            </a:r>
            <a:endParaRPr kumimoji="1" lang="ja-JP" altLang="en-US" sz="2400"/>
          </a:p>
        </p:txBody>
      </p:sp>
    </p:spTree>
    <p:extLst>
      <p:ext uri="{BB962C8B-B14F-4D97-AF65-F5344CB8AC3E}">
        <p14:creationId xmlns:p14="http://schemas.microsoft.com/office/powerpoint/2010/main" val="86840146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design-default">
      <a:majorFont>
        <a:latin typeface="Segoe UI"/>
        <a:ea typeface="メイリオ"/>
        <a:cs typeface=""/>
      </a:majorFont>
      <a:minorFont>
        <a:latin typeface="Segoe UI"/>
        <a:ea typeface="メイリオ"/>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1208</TotalTime>
  <Words>2515</Words>
  <Application>Microsoft Office PowerPoint</Application>
  <PresentationFormat>画面に合わせる (4:3)</PresentationFormat>
  <Paragraphs>314</Paragraphs>
  <Slides>44</Slides>
  <Notes>13</Notes>
  <HiddenSlides>0</HiddenSlides>
  <MMClips>0</MMClips>
  <ScaleCrop>false</ScaleCrop>
  <HeadingPairs>
    <vt:vector size="6" baseType="variant">
      <vt:variant>
        <vt:lpstr>使用されているフォント</vt:lpstr>
      </vt:variant>
      <vt:variant>
        <vt:i4>8</vt:i4>
      </vt:variant>
      <vt:variant>
        <vt:lpstr>テーマ</vt:lpstr>
      </vt:variant>
      <vt:variant>
        <vt:i4>1</vt:i4>
      </vt:variant>
      <vt:variant>
        <vt:lpstr>スライド タイトル</vt:lpstr>
      </vt:variant>
      <vt:variant>
        <vt:i4>44</vt:i4>
      </vt:variant>
    </vt:vector>
  </HeadingPairs>
  <TitlesOfParts>
    <vt:vector size="53" baseType="lpstr">
      <vt:lpstr>ＭＳ Ｐゴシック</vt:lpstr>
      <vt:lpstr>メイリオ</vt:lpstr>
      <vt:lpstr>Arial</vt:lpstr>
      <vt:lpstr>Calibri</vt:lpstr>
      <vt:lpstr>Consolas</vt:lpstr>
      <vt:lpstr>Helvetica</vt:lpstr>
      <vt:lpstr>Segoe UI</vt:lpstr>
      <vt:lpstr>Tahoma</vt:lpstr>
      <vt:lpstr>Office テーマ</vt:lpstr>
      <vt:lpstr>PowerPoint プレゼンテーション</vt:lpstr>
      <vt:lpstr>PowerPoint プレゼンテーション</vt:lpstr>
      <vt:lpstr>Agenda.</vt:lpstr>
      <vt:lpstr>Agenda.</vt:lpstr>
      <vt:lpstr>PowerPoint プレゼンテーション</vt:lpstr>
      <vt:lpstr>復習: nmapのオプション指定</vt:lpstr>
      <vt:lpstr>PowerPoint プレゼンテーション</vt:lpstr>
      <vt:lpstr>TCP connect() scan</vt:lpstr>
      <vt:lpstr>SYN scan (stealth scan)</vt:lpstr>
      <vt:lpstr>SYNスキャンは、 何を「隠して」いるのか</vt:lpstr>
      <vt:lpstr>PowerPoint プレゼンテーション</vt:lpstr>
      <vt:lpstr>Too Slow</vt:lpstr>
      <vt:lpstr>PowerPoint プレゼンテーション</vt:lpstr>
      <vt:lpstr>nmapの-Tオプション （タイミングテンプレート）</vt:lpstr>
      <vt:lpstr>nmap -T0 がどれだけ遅いか?</vt:lpstr>
      <vt:lpstr>PowerPoint プレゼンテーション</vt:lpstr>
      <vt:lpstr>よくある上位10ポートのみスキャン</vt:lpstr>
      <vt:lpstr>PowerPoint プレゼンテーション</vt:lpstr>
      <vt:lpstr>PowerPoint プレゼンテーション</vt:lpstr>
      <vt:lpstr>PowerPoint プレゼンテーション</vt:lpstr>
      <vt:lpstr>Situation.</vt:lpstr>
      <vt:lpstr>Situation.</vt:lpstr>
      <vt:lpstr>PowerPoint プレゼンテーション</vt:lpstr>
      <vt:lpstr>PowerPoint プレゼンテーション</vt:lpstr>
      <vt:lpstr>nping (Nmap付属)</vt:lpstr>
      <vt:lpstr>PowerPoint プレゼンテーション</vt:lpstr>
      <vt:lpstr>もうちょっと高いレイヤで隠す</vt:lpstr>
      <vt:lpstr>(中途半端だけど)何が言いたかったか</vt:lpstr>
      <vt:lpstr>PowerPoint プレゼンテーション</vt:lpstr>
      <vt:lpstr>PowerPoint プレゼンテーション</vt:lpstr>
      <vt:lpstr>sshd shouldn't use 22/tcp?</vt:lpstr>
      <vt:lpstr>sshd shouldn't use 22/tcp?</vt:lpstr>
      <vt:lpstr>sshd shouldn't use 22/tcp?</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Decoy (囮)</vt:lpstr>
      <vt:lpstr>PowerPoint プレゼンテーション</vt:lpstr>
      <vt:lpstr>PowerPoint プレゼンテーション</vt:lpstr>
      <vt:lpstr>PowerPoint プレゼンテーション</vt:lpstr>
      <vt:lpstr>PowerPoint プレゼンテーション</vt:lpstr>
      <vt:lpstr>宣伝： 三宅英明、大角祐介「新しいLinuxの教科書」              SBクリエイティブ</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diag</dc:creator>
  <cp:lastModifiedBy>diag</cp:lastModifiedBy>
  <cp:revision>277</cp:revision>
  <dcterms:created xsi:type="dcterms:W3CDTF">2015-08-14T06:14:51Z</dcterms:created>
  <dcterms:modified xsi:type="dcterms:W3CDTF">2015-08-23T10:02:41Z</dcterms:modified>
</cp:coreProperties>
</file>