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7"/>
  </p:notesMasterIdLst>
  <p:sldIdLst>
    <p:sldId id="257" r:id="rId2"/>
    <p:sldId id="261" r:id="rId3"/>
    <p:sldId id="262" r:id="rId4"/>
    <p:sldId id="268" r:id="rId5"/>
    <p:sldId id="258" r:id="rId6"/>
    <p:sldId id="269" r:id="rId7"/>
    <p:sldId id="259" r:id="rId8"/>
    <p:sldId id="260" r:id="rId9"/>
    <p:sldId id="263" r:id="rId10"/>
    <p:sldId id="273" r:id="rId11"/>
    <p:sldId id="271" r:id="rId12"/>
    <p:sldId id="272" r:id="rId13"/>
    <p:sldId id="270" r:id="rId14"/>
    <p:sldId id="265" r:id="rId15"/>
    <p:sldId id="267" r:id="rId16"/>
    <p:sldId id="266" r:id="rId17"/>
    <p:sldId id="264" r:id="rId18"/>
    <p:sldId id="274" r:id="rId19"/>
    <p:sldId id="275" r:id="rId20"/>
    <p:sldId id="276" r:id="rId21"/>
    <p:sldId id="277" r:id="rId22"/>
    <p:sldId id="278" r:id="rId23"/>
    <p:sldId id="279" r:id="rId24"/>
    <p:sldId id="281" r:id="rId25"/>
    <p:sldId id="280" r:id="rId2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E8AA"/>
    <a:srgbClr val="FFF7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62" autoAdjust="0"/>
  </p:normalViewPr>
  <p:slideViewPr>
    <p:cSldViewPr snapToGrid="0">
      <p:cViewPr varScale="1">
        <p:scale>
          <a:sx n="89" d="100"/>
          <a:sy n="89" d="100"/>
        </p:scale>
        <p:origin x="1286"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7E3AE5-EB08-419F-97DD-14530EE7F784}" type="datetimeFigureOut">
              <a:rPr kumimoji="1" lang="ja-JP" altLang="en-US" smtClean="0"/>
              <a:t>2015/8/19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CD991-4847-4EC6-8E3A-1C6DA9348A2B}" type="slidenum">
              <a:rPr kumimoji="1" lang="ja-JP" altLang="en-US" smtClean="0"/>
              <a:t>‹#›</a:t>
            </a:fld>
            <a:endParaRPr kumimoji="1" lang="ja-JP" altLang="en-US"/>
          </a:p>
        </p:txBody>
      </p:sp>
    </p:spTree>
    <p:extLst>
      <p:ext uri="{BB962C8B-B14F-4D97-AF65-F5344CB8AC3E}">
        <p14:creationId xmlns:p14="http://schemas.microsoft.com/office/powerpoint/2010/main" val="12160482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r>
              <a:rPr kumimoji="1" lang="ja-JP" altLang="en-US"/>
              <a:t>すみだセキュリティ勉強会を主催しています、</a:t>
            </a:r>
            <a:r>
              <a:rPr kumimoji="1" lang="en-US" altLang="ja-JP"/>
              <a:t>ozuma5119</a:t>
            </a:r>
            <a:r>
              <a:rPr kumimoji="1" lang="ja-JP" altLang="en-US"/>
              <a:t>と申します。</a:t>
            </a:r>
            <a:endParaRPr kumimoji="1" lang="en-US" altLang="ja-JP"/>
          </a:p>
          <a:p>
            <a:r>
              <a:rPr kumimoji="1" lang="ja-JP" altLang="en-US"/>
              <a:t>ふだんは、比較的固めの会社でセキュリティエンジニアをして</a:t>
            </a:r>
            <a:r>
              <a:rPr kumimoji="1" lang="ja-JP" altLang="en-US" smtClean="0"/>
              <a:t>います。ブログはこちら。</a:t>
            </a:r>
            <a:endParaRPr kumimoji="1" lang="en-US" altLang="ja-JP" smtClean="0"/>
          </a:p>
          <a:p>
            <a:endParaRPr kumimoji="1" lang="en-US" altLang="ja-JP" smtClean="0"/>
          </a:p>
          <a:p>
            <a:r>
              <a:rPr kumimoji="1" lang="ja-JP" altLang="en-US" smtClean="0"/>
              <a:t>科学写真家というのは、「理科の教科書に載ってるような写真」を撮る人たちです。こちらは副業ということで、小学生向けの教材の写真とか撮って、ときどき本に載ったりします。</a:t>
            </a:r>
            <a:endParaRPr kumimoji="1" lang="ja-JP" altLang="en-US"/>
          </a:p>
        </p:txBody>
      </p:sp>
      <p:sp>
        <p:nvSpPr>
          <p:cNvPr id="4" name="スライド番号プレースホルダー 3"/>
          <p:cNvSpPr>
            <a:spLocks noGrp="1"/>
          </p:cNvSpPr>
          <p:nvPr>
            <p:ph type="sldNum" sz="quarter" idx="10"/>
          </p:nvPr>
        </p:nvSpPr>
        <p:spPr/>
        <p:txBody>
          <a:bodyPr/>
          <a:lstStyle/>
          <a:p>
            <a:fld id="{B197F851-B882-6240-B8F6-3EE088D150D5}" type="slidenum">
              <a:rPr kumimoji="1" lang="ja-JP" altLang="en-US" smtClean="0"/>
              <a:pPr/>
              <a:t>2</a:t>
            </a:fld>
            <a:endParaRPr kumimoji="1" lang="ja-JP" altLang="en-US"/>
          </a:p>
        </p:txBody>
      </p:sp>
    </p:spTree>
    <p:extLst>
      <p:ext uri="{BB962C8B-B14F-4D97-AF65-F5344CB8AC3E}">
        <p14:creationId xmlns:p14="http://schemas.microsoft.com/office/powerpoint/2010/main" val="64985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この他にも、ファイルの見えない領域に隠すとか、暗号化で隠すとか深堀りすると色々あるのですが、キリが無いので今日はこのくらいに絞って。</a:t>
            </a:r>
            <a:endParaRPr kumimoji="1" lang="en-US" altLang="ja-JP" smtClean="0"/>
          </a:p>
          <a:p>
            <a:r>
              <a:rPr kumimoji="1" lang="ja-JP" altLang="en-US" smtClean="0"/>
              <a:t>全体の流れというよりは、トピックの小ネタ集という感じでお話します。</a:t>
            </a:r>
            <a:endParaRPr kumimoji="1" lang="en-US" altLang="ja-JP" smtClean="0"/>
          </a:p>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3</a:t>
            </a:fld>
            <a:endParaRPr kumimoji="1" lang="ja-JP" altLang="en-US"/>
          </a:p>
        </p:txBody>
      </p:sp>
    </p:spTree>
    <p:extLst>
      <p:ext uri="{BB962C8B-B14F-4D97-AF65-F5344CB8AC3E}">
        <p14:creationId xmlns:p14="http://schemas.microsoft.com/office/powerpoint/2010/main" val="1679522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通常、</a:t>
            </a:r>
            <a:r>
              <a:rPr kumimoji="1" lang="en-US" altLang="ja-JP" smtClean="0"/>
              <a:t>ICMP</a:t>
            </a:r>
            <a:r>
              <a:rPr kumimoji="1" lang="ja-JP" altLang="en-US" smtClean="0"/>
              <a:t>の</a:t>
            </a:r>
            <a:r>
              <a:rPr kumimoji="1" lang="en-US" altLang="ja-JP" smtClean="0"/>
              <a:t>echo</a:t>
            </a:r>
            <a:r>
              <a:rPr kumimoji="1" lang="ja-JP" altLang="en-US" smtClean="0"/>
              <a:t>リクエストは、リプライが変えるかどうかだけが重要です。そのためペイロードには誰も注意を払いません。そのためか</a:t>
            </a:r>
            <a:r>
              <a:rPr kumimoji="1" lang="en-US" altLang="ja-JP" smtClean="0"/>
              <a:t>(?)</a:t>
            </a:r>
            <a:r>
              <a:rPr kumimoji="1" lang="ja-JP" altLang="en-US" smtClean="0"/>
              <a:t>、</a:t>
            </a:r>
            <a:r>
              <a:rPr kumimoji="1" lang="en-US" altLang="ja-JP" smtClean="0"/>
              <a:t>Windows</a:t>
            </a:r>
            <a:r>
              <a:rPr kumimoji="1" lang="ja-JP" altLang="en-US" smtClean="0"/>
              <a:t>の</a:t>
            </a:r>
            <a:r>
              <a:rPr kumimoji="1" lang="en-US" altLang="ja-JP" smtClean="0"/>
              <a:t>ping</a:t>
            </a:r>
            <a:r>
              <a:rPr kumimoji="1" lang="ja-JP" altLang="en-US" smtClean="0"/>
              <a:t>コマンドではこのように</a:t>
            </a:r>
            <a:r>
              <a:rPr kumimoji="1" lang="en-US" altLang="ja-JP" smtClean="0"/>
              <a:t>[abcdefg...]</a:t>
            </a:r>
            <a:r>
              <a:rPr kumimoji="1" lang="ja-JP" altLang="en-US" smtClean="0"/>
              <a:t>というテキトーなペイロードが埋め込まれています。（なぜ</a:t>
            </a:r>
            <a:r>
              <a:rPr kumimoji="1" lang="en-US" altLang="ja-JP" smtClean="0"/>
              <a:t>xyz</a:t>
            </a:r>
            <a:r>
              <a:rPr kumimoji="1" lang="ja-JP" altLang="en-US" smtClean="0"/>
              <a:t>が抜けているのかが謎なんですけど</a:t>
            </a:r>
            <a:r>
              <a:rPr kumimoji="1" lang="en-US" altLang="ja-JP" smtClean="0"/>
              <a:t>……</a:t>
            </a:r>
            <a:r>
              <a:rPr kumimoji="1" lang="ja-JP" altLang="en-US" smtClean="0"/>
              <a:t>知ってる人います</a:t>
            </a:r>
            <a:r>
              <a:rPr kumimoji="1" lang="en-US" altLang="ja-JP" smtClean="0"/>
              <a:t>?)</a:t>
            </a:r>
          </a:p>
          <a:p>
            <a:r>
              <a:rPr kumimoji="1" lang="ja-JP" altLang="en-US" smtClean="0"/>
              <a:t>ちなみに</a:t>
            </a:r>
            <a:r>
              <a:rPr kumimoji="1" lang="en-US" altLang="ja-JP" smtClean="0"/>
              <a:t>Linux</a:t>
            </a:r>
            <a:r>
              <a:rPr kumimoji="1" lang="ja-JP" altLang="en-US" smtClean="0"/>
              <a:t>の</a:t>
            </a:r>
            <a:r>
              <a:rPr kumimoji="1" lang="en-US" altLang="ja-JP" smtClean="0"/>
              <a:t>ping</a:t>
            </a:r>
            <a:r>
              <a:rPr kumimoji="1" lang="ja-JP" altLang="en-US" smtClean="0"/>
              <a:t>コマンドは、また全然別のテキトーなペイロードが埋めこれます</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7</a:t>
            </a:fld>
            <a:endParaRPr kumimoji="1" lang="ja-JP" altLang="en-US"/>
          </a:p>
        </p:txBody>
      </p:sp>
    </p:spTree>
    <p:extLst>
      <p:ext uri="{BB962C8B-B14F-4D97-AF65-F5344CB8AC3E}">
        <p14:creationId xmlns:p14="http://schemas.microsoft.com/office/powerpoint/2010/main" val="164501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さて、そうなるとここに好きなペイロードを突っ込むことで、外部と隠れてコソコソ通信できるな～ということになります。</a:t>
            </a:r>
            <a:endParaRPr kumimoji="1" lang="en-US" altLang="ja-JP" smtClean="0"/>
          </a:p>
          <a:p>
            <a:r>
              <a:rPr kumimoji="1" lang="ja-JP" altLang="en-US" smtClean="0"/>
              <a:t>やり方は色々あると思いますが、ここでは</a:t>
            </a:r>
            <a:r>
              <a:rPr kumimoji="1" lang="en-US" altLang="ja-JP" smtClean="0"/>
              <a:t>nping</a:t>
            </a:r>
            <a:r>
              <a:rPr kumimoji="1" lang="ja-JP" altLang="en-US" smtClean="0"/>
              <a:t>コマンドを使いましょう。これはポートスキャナ</a:t>
            </a:r>
            <a:r>
              <a:rPr kumimoji="1" lang="en-US" altLang="ja-JP" smtClean="0"/>
              <a:t>nmap</a:t>
            </a:r>
            <a:r>
              <a:rPr kumimoji="1" lang="ja-JP" altLang="en-US" smtClean="0"/>
              <a:t>に付属しているので、普通に</a:t>
            </a:r>
            <a:r>
              <a:rPr kumimoji="1" lang="en-US" altLang="ja-JP" smtClean="0"/>
              <a:t>nmap</a:t>
            </a:r>
            <a:r>
              <a:rPr kumimoji="1" lang="ja-JP" altLang="en-US" smtClean="0"/>
              <a:t>を入れれば入っています。</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8</a:t>
            </a:fld>
            <a:endParaRPr kumimoji="1" lang="ja-JP" altLang="en-US"/>
          </a:p>
        </p:txBody>
      </p:sp>
    </p:spTree>
    <p:extLst>
      <p:ext uri="{BB962C8B-B14F-4D97-AF65-F5344CB8AC3E}">
        <p14:creationId xmlns:p14="http://schemas.microsoft.com/office/powerpoint/2010/main" val="4088891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通常、</a:t>
            </a:r>
            <a:r>
              <a:rPr kumimoji="1" lang="en-US" altLang="ja-JP" smtClean="0"/>
              <a:t>POST</a:t>
            </a:r>
            <a:r>
              <a:rPr kumimoji="1" lang="ja-JP" altLang="en-US" smtClean="0"/>
              <a:t>メソッドのフィルタや、</a:t>
            </a:r>
            <a:r>
              <a:rPr kumimoji="1" lang="en-US" altLang="ja-JP" smtClean="0"/>
              <a:t>GET</a:t>
            </a:r>
            <a:r>
              <a:rPr kumimoji="1" lang="ja-JP" altLang="en-US" smtClean="0"/>
              <a:t>メソッドでもリクエストパラメタなどは</a:t>
            </a:r>
            <a:r>
              <a:rPr kumimoji="1" lang="en-US" altLang="ja-JP" smtClean="0"/>
              <a:t>Proxy</a:t>
            </a:r>
            <a:r>
              <a:rPr kumimoji="1" lang="ja-JP" altLang="en-US" smtClean="0"/>
              <a:t>でチェックしている企業も多いでしょう。</a:t>
            </a:r>
            <a:endParaRPr kumimoji="1" lang="en-US" altLang="ja-JP" smtClean="0"/>
          </a:p>
          <a:p>
            <a:r>
              <a:rPr kumimoji="1" lang="ja-JP" altLang="en-US" smtClean="0"/>
              <a:t>でも、このようにリクエストヘッダに埋め込む形でデータを送信すれば。。。</a:t>
            </a:r>
            <a:r>
              <a:rPr kumimoji="1" lang="en-US" altLang="ja-JP" smtClean="0"/>
              <a:t>Proxy</a:t>
            </a:r>
            <a:r>
              <a:rPr kumimoji="1" lang="ja-JP" altLang="en-US" smtClean="0"/>
              <a:t>ごしの</a:t>
            </a:r>
            <a:r>
              <a:rPr kumimoji="1" lang="en-US" altLang="ja-JP" smtClean="0"/>
              <a:t>HTTP</a:t>
            </a:r>
            <a:r>
              <a:rPr kumimoji="1" lang="ja-JP" altLang="en-US" smtClean="0"/>
              <a:t>の通信しか許さず、</a:t>
            </a:r>
            <a:r>
              <a:rPr kumimoji="1" lang="en-US" altLang="ja-JP" smtClean="0"/>
              <a:t>POST</a:t>
            </a:r>
            <a:r>
              <a:rPr kumimoji="1" lang="ja-JP" altLang="en-US" smtClean="0"/>
              <a:t>禁止の環境でも、結構</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11</a:t>
            </a:fld>
            <a:endParaRPr kumimoji="1" lang="ja-JP" altLang="en-US"/>
          </a:p>
        </p:txBody>
      </p:sp>
    </p:spTree>
    <p:extLst>
      <p:ext uri="{BB962C8B-B14F-4D97-AF65-F5344CB8AC3E}">
        <p14:creationId xmlns:p14="http://schemas.microsoft.com/office/powerpoint/2010/main" val="1322130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12</a:t>
            </a:fld>
            <a:endParaRPr kumimoji="1" lang="ja-JP" altLang="en-US"/>
          </a:p>
        </p:txBody>
      </p:sp>
    </p:spTree>
    <p:extLst>
      <p:ext uri="{BB962C8B-B14F-4D97-AF65-F5344CB8AC3E}">
        <p14:creationId xmlns:p14="http://schemas.microsoft.com/office/powerpoint/2010/main" val="2754438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これは、</a:t>
            </a:r>
            <a:r>
              <a:rPr kumimoji="1" lang="en-US" altLang="ja-JP" smtClean="0"/>
              <a:t>-T0</a:t>
            </a:r>
            <a:r>
              <a:rPr kumimoji="1" lang="ja-JP" altLang="en-US" smtClean="0"/>
              <a:t>をつけてポートスキャンをした際のパケットキャプチャです。ここでは</a:t>
            </a:r>
            <a:r>
              <a:rPr kumimoji="1" lang="en-US" altLang="ja-JP" smtClean="0"/>
              <a:t>TCP</a:t>
            </a:r>
            <a:r>
              <a:rPr kumimoji="1" lang="ja-JP" altLang="en-US" smtClean="0"/>
              <a:t>の</a:t>
            </a:r>
            <a:r>
              <a:rPr kumimoji="1" lang="en-US" altLang="ja-JP" smtClean="0"/>
              <a:t>0</a:t>
            </a:r>
            <a:r>
              <a:rPr kumimoji="1" lang="ja-JP" altLang="en-US" smtClean="0"/>
              <a:t>番から</a:t>
            </a:r>
            <a:r>
              <a:rPr kumimoji="1" lang="en-US" altLang="ja-JP" smtClean="0"/>
              <a:t>4</a:t>
            </a:r>
            <a:r>
              <a:rPr kumimoji="1" lang="ja-JP" altLang="en-US" smtClean="0"/>
              <a:t>番までスキャンしていますが</a:t>
            </a:r>
            <a:r>
              <a:rPr kumimoji="1" lang="en-US" altLang="ja-JP" smtClean="0"/>
              <a:t>……</a:t>
            </a:r>
            <a:r>
              <a:rPr kumimoji="1" lang="ja-JP" altLang="en-US" smtClean="0"/>
              <a:t>。</a:t>
            </a:r>
            <a:endParaRPr kumimoji="1" lang="en-US" altLang="ja-JP" smtClean="0"/>
          </a:p>
          <a:p>
            <a:r>
              <a:rPr kumimoji="1" lang="ja-JP" altLang="en-US" smtClean="0"/>
              <a:t>見ての通り、なんとひとつのポートをスキャンするのに</a:t>
            </a:r>
            <a:r>
              <a:rPr kumimoji="1" lang="en-US" altLang="ja-JP" smtClean="0"/>
              <a:t>5</a:t>
            </a:r>
            <a:r>
              <a:rPr kumimoji="1" lang="ja-JP" altLang="en-US" smtClean="0"/>
              <a:t>分間隔を開けています。これほどゆっくりスキャンされては、相手もスキャンされていると気が付くことはおそらく無いでしょう。</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17</a:t>
            </a:fld>
            <a:endParaRPr kumimoji="1" lang="ja-JP" altLang="en-US"/>
          </a:p>
        </p:txBody>
      </p:sp>
    </p:spTree>
    <p:extLst>
      <p:ext uri="{BB962C8B-B14F-4D97-AF65-F5344CB8AC3E}">
        <p14:creationId xmlns:p14="http://schemas.microsoft.com/office/powerpoint/2010/main" val="2504593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2015/8/19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186347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2015/8/19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4012234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2015/8/19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525144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2015/8/19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310150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2015/8/19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2607024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t>2015/8/19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101000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18867A7-436E-4462-89C8-DCFE313C3DBA}" type="datetimeFigureOut">
              <a:rPr kumimoji="1" lang="ja-JP" altLang="en-US" smtClean="0"/>
              <a:t>2015/8/19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3250309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18867A7-436E-4462-89C8-DCFE313C3DBA}" type="datetimeFigureOut">
              <a:rPr kumimoji="1" lang="ja-JP" altLang="en-US" smtClean="0"/>
              <a:t>2015/8/19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303896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8867A7-436E-4462-89C8-DCFE313C3DBA}" type="datetimeFigureOut">
              <a:rPr kumimoji="1" lang="ja-JP" altLang="en-US" smtClean="0"/>
              <a:t>2015/8/19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1685908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t>2015/8/19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55104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t>2015/8/19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2633962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867A7-436E-4462-89C8-DCFE313C3DBA}" type="datetimeFigureOut">
              <a:rPr kumimoji="1" lang="ja-JP" altLang="en-US" smtClean="0"/>
              <a:t>2015/8/19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15863049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379808" y="-185195"/>
            <a:ext cx="5764192" cy="7164729"/>
          </a:xfrm>
          <a:prstGeom prst="rect">
            <a:avLst/>
          </a:prstGeom>
        </p:spPr>
      </p:pic>
      <p:sp>
        <p:nvSpPr>
          <p:cNvPr id="5" name="テキスト ボックス 4"/>
          <p:cNvSpPr txBox="1"/>
          <p:nvPr/>
        </p:nvSpPr>
        <p:spPr>
          <a:xfrm>
            <a:off x="603848" y="629728"/>
            <a:ext cx="3959526" cy="1200329"/>
          </a:xfrm>
          <a:prstGeom prst="rect">
            <a:avLst/>
          </a:prstGeom>
          <a:solidFill>
            <a:schemeClr val="bg1">
              <a:alpha val="70000"/>
            </a:schemeClr>
          </a:solidFill>
        </p:spPr>
        <p:txBody>
          <a:bodyPr wrap="square" rtlCol="0">
            <a:spAutoFit/>
          </a:bodyPr>
          <a:lstStyle/>
          <a:p>
            <a:r>
              <a:rPr lang="ja-JP" altLang="en-US" sz="3600"/>
              <a:t>攻撃</a:t>
            </a:r>
            <a:r>
              <a:rPr lang="ja-JP" altLang="en-US" sz="3600" smtClean="0"/>
              <a:t>を「隠す」、</a:t>
            </a:r>
            <a:endParaRPr lang="en-US" altLang="ja-JP" sz="3600" smtClean="0"/>
          </a:p>
          <a:p>
            <a:r>
              <a:rPr kumimoji="1" lang="ja-JP" altLang="en-US" sz="3600" smtClean="0"/>
              <a:t>攻撃から「隠れる」</a:t>
            </a:r>
            <a:endParaRPr kumimoji="1" lang="ja-JP" altLang="en-US" sz="3600"/>
          </a:p>
        </p:txBody>
      </p:sp>
      <p:sp>
        <p:nvSpPr>
          <p:cNvPr id="6" name="テキスト ボックス 5"/>
          <p:cNvSpPr txBox="1"/>
          <p:nvPr/>
        </p:nvSpPr>
        <p:spPr>
          <a:xfrm>
            <a:off x="319607" y="5009072"/>
            <a:ext cx="2991621" cy="1015663"/>
          </a:xfrm>
          <a:prstGeom prst="rect">
            <a:avLst/>
          </a:prstGeom>
          <a:solidFill>
            <a:schemeClr val="bg1">
              <a:alpha val="70000"/>
            </a:schemeClr>
          </a:solidFill>
        </p:spPr>
        <p:txBody>
          <a:bodyPr wrap="square" rtlCol="0">
            <a:spAutoFit/>
          </a:bodyPr>
          <a:lstStyle/>
          <a:p>
            <a:r>
              <a:rPr kumimoji="1" lang="en-US" altLang="ja-JP" sz="2000" smtClean="0"/>
              <a:t>2015/08/29</a:t>
            </a:r>
          </a:p>
          <a:p>
            <a:r>
              <a:rPr lang="ja-JP" altLang="en-US" sz="2000" smtClean="0"/>
              <a:t>すみだセキュリティ勉強会</a:t>
            </a:r>
            <a:endParaRPr lang="en-US" altLang="ja-JP" sz="2000" smtClean="0"/>
          </a:p>
          <a:p>
            <a:r>
              <a:rPr kumimoji="1" lang="en-US" altLang="ja-JP" sz="2000" smtClean="0"/>
              <a:t>@ozuma5119</a:t>
            </a:r>
          </a:p>
        </p:txBody>
      </p:sp>
    </p:spTree>
    <p:extLst>
      <p:ext uri="{BB962C8B-B14F-4D97-AF65-F5344CB8AC3E}">
        <p14:creationId xmlns:p14="http://schemas.microsoft.com/office/powerpoint/2010/main" val="802749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TCP</a:t>
            </a:r>
            <a:r>
              <a:rPr kumimoji="1" lang="ja-JP" altLang="en-US" smtClean="0"/>
              <a:t>パケットの例</a:t>
            </a:r>
            <a:endParaRPr kumimoji="1" lang="ja-JP" altLang="en-US"/>
          </a:p>
        </p:txBody>
      </p:sp>
      <p:sp>
        <p:nvSpPr>
          <p:cNvPr id="3" name="コンテンツ プレースホルダー 2"/>
          <p:cNvSpPr>
            <a:spLocks noGrp="1"/>
          </p:cNvSpPr>
          <p:nvPr>
            <p:ph idx="1"/>
          </p:nvPr>
        </p:nvSpPr>
        <p:spPr/>
        <p:txBody>
          <a:bodyPr/>
          <a:lstStyle/>
          <a:p>
            <a:r>
              <a:rPr kumimoji="1" lang="en-US" altLang="ja-JP" smtClean="0"/>
              <a:t>OPTIONS</a:t>
            </a:r>
            <a:r>
              <a:rPr kumimoji="1" lang="ja-JP" altLang="en-US" smtClean="0"/>
              <a:t>があるけど誰も使っていないところに隠せる</a:t>
            </a:r>
            <a:endParaRPr kumimoji="1" lang="ja-JP" altLang="en-US"/>
          </a:p>
        </p:txBody>
      </p:sp>
    </p:spTree>
    <p:extLst>
      <p:ext uri="{BB962C8B-B14F-4D97-AF65-F5344CB8AC3E}">
        <p14:creationId xmlns:p14="http://schemas.microsoft.com/office/powerpoint/2010/main" val="2898318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911583"/>
          </a:xfrm>
        </p:spPr>
        <p:txBody>
          <a:bodyPr/>
          <a:lstStyle/>
          <a:p>
            <a:r>
              <a:rPr kumimoji="1" lang="ja-JP" altLang="en-US" smtClean="0"/>
              <a:t>もうちょっと高いレイヤで隠す</a:t>
            </a:r>
            <a:endParaRPr kumimoji="1" lang="ja-JP" altLang="en-US"/>
          </a:p>
        </p:txBody>
      </p:sp>
      <p:sp>
        <p:nvSpPr>
          <p:cNvPr id="4" name="正方形/長方形 3"/>
          <p:cNvSpPr/>
          <p:nvPr/>
        </p:nvSpPr>
        <p:spPr>
          <a:xfrm>
            <a:off x="184639" y="1422331"/>
            <a:ext cx="15158105" cy="3765131"/>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2400">
                <a:latin typeface="Consolas"/>
                <a:cs typeface="Consolas"/>
              </a:rPr>
              <a:t>GET / HTTP/1.1</a:t>
            </a:r>
          </a:p>
          <a:p>
            <a:r>
              <a:rPr lang="en-US" altLang="ja-JP" sz="2400">
                <a:latin typeface="Consolas"/>
                <a:cs typeface="Consolas"/>
              </a:rPr>
              <a:t>Host: ozuma.sakura.ne.jp</a:t>
            </a:r>
          </a:p>
          <a:p>
            <a:r>
              <a:rPr lang="en-US" altLang="ja-JP" sz="2400">
                <a:latin typeface="Consolas"/>
                <a:cs typeface="Consolas"/>
              </a:rPr>
              <a:t>User-Agent: Mozilla/5.0 (Windows NT 6.1; WOW64; rv:40.0) Gecko/20100101 Firefox/40.0</a:t>
            </a:r>
          </a:p>
          <a:p>
            <a:r>
              <a:rPr lang="en-US" altLang="ja-JP" sz="2400">
                <a:latin typeface="Consolas"/>
                <a:cs typeface="Consolas"/>
              </a:rPr>
              <a:t>Accept: text/html,application/xhtml+xml,application/xml;q=0.9,*/*;q=0.8</a:t>
            </a:r>
          </a:p>
          <a:p>
            <a:r>
              <a:rPr lang="en-US" altLang="ja-JP" sz="2400">
                <a:latin typeface="Consolas"/>
                <a:cs typeface="Consolas"/>
              </a:rPr>
              <a:t>Accept-Language: ja,en-US;q=0.7,en;q=0.3</a:t>
            </a:r>
          </a:p>
          <a:p>
            <a:r>
              <a:rPr lang="en-US" altLang="ja-JP" sz="2400">
                <a:latin typeface="Consolas"/>
                <a:cs typeface="Consolas"/>
              </a:rPr>
              <a:t>Accept-Encoding: gzip, deflate</a:t>
            </a:r>
          </a:p>
          <a:p>
            <a:r>
              <a:rPr lang="en-US" altLang="ja-JP" sz="2400">
                <a:latin typeface="Consolas"/>
                <a:cs typeface="Consolas"/>
              </a:rPr>
              <a:t>Connection: keep-alive</a:t>
            </a:r>
          </a:p>
          <a:p>
            <a:r>
              <a:rPr lang="en-US" altLang="ja-JP" sz="2400">
                <a:solidFill>
                  <a:schemeClr val="accent2">
                    <a:lumMod val="40000"/>
                    <a:lumOff val="60000"/>
                  </a:schemeClr>
                </a:solidFill>
                <a:latin typeface="Consolas"/>
                <a:cs typeface="Consolas"/>
              </a:rPr>
              <a:t>X-oreore-message: Hannin wa YASU.</a:t>
            </a:r>
          </a:p>
          <a:p>
            <a:endParaRPr lang="en-US" altLang="ja-JP" sz="2400">
              <a:latin typeface="Consolas"/>
              <a:cs typeface="Consolas"/>
            </a:endParaRPr>
          </a:p>
        </p:txBody>
      </p:sp>
      <p:cxnSp>
        <p:nvCxnSpPr>
          <p:cNvPr id="5" name="直線矢印コネクタ 4"/>
          <p:cNvCxnSpPr/>
          <p:nvPr/>
        </p:nvCxnSpPr>
        <p:spPr>
          <a:xfrm flipH="1">
            <a:off x="5974374" y="4079631"/>
            <a:ext cx="1340826" cy="338163"/>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4079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en-US" altLang="ja-JP" smtClean="0"/>
          </a:p>
          <a:p>
            <a:r>
              <a:rPr lang="ja-JP" altLang="en-US"/>
              <a:t>インターネット</a:t>
            </a:r>
            <a:r>
              <a:rPr lang="ja-JP" altLang="en-US" smtClean="0"/>
              <a:t>のプロトコルには「すき間」がいっぱいあるので、そこに色々突っ込むことができる</a:t>
            </a:r>
            <a:endParaRPr lang="en-US" altLang="ja-JP" smtClean="0"/>
          </a:p>
          <a:p>
            <a:r>
              <a:rPr kumimoji="1" lang="ja-JP" altLang="en-US" smtClean="0"/>
              <a:t>これらのすき間は、悪い人にも使いやすい</a:t>
            </a:r>
            <a:endParaRPr kumimoji="1" lang="en-US" altLang="ja-JP" smtClean="0"/>
          </a:p>
          <a:p>
            <a:pPr lvl="1"/>
            <a:r>
              <a:rPr lang="ja-JP" altLang="en-US"/>
              <a:t>秘密</a:t>
            </a:r>
            <a:r>
              <a:rPr lang="ja-JP" altLang="en-US" smtClean="0"/>
              <a:t>の</a:t>
            </a:r>
            <a:r>
              <a:rPr lang="ja-JP" altLang="en-US"/>
              <a:t>メッセージ</a:t>
            </a:r>
            <a:r>
              <a:rPr lang="ja-JP" altLang="en-US" smtClean="0"/>
              <a:t>を送ったり</a:t>
            </a:r>
            <a:endParaRPr lang="en-US" altLang="ja-JP" smtClean="0"/>
          </a:p>
          <a:p>
            <a:pPr lvl="1"/>
            <a:r>
              <a:rPr kumimoji="1" lang="ja-JP" altLang="en-US"/>
              <a:t>悪意</a:t>
            </a:r>
            <a:r>
              <a:rPr kumimoji="1" lang="ja-JP" altLang="en-US" smtClean="0"/>
              <a:t>のあるコードを突っ込んだり</a:t>
            </a:r>
            <a:endParaRPr kumimoji="1" lang="ja-JP" altLang="en-US"/>
          </a:p>
        </p:txBody>
      </p:sp>
    </p:spTree>
    <p:extLst>
      <p:ext uri="{BB962C8B-B14F-4D97-AF65-F5344CB8AC3E}">
        <p14:creationId xmlns:p14="http://schemas.microsoft.com/office/powerpoint/2010/main" val="3650125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594323" y="1204646"/>
            <a:ext cx="6140549" cy="923330"/>
          </a:xfrm>
          <a:prstGeom prst="rect">
            <a:avLst/>
          </a:prstGeom>
          <a:noFill/>
        </p:spPr>
        <p:txBody>
          <a:bodyPr wrap="square" rtlCol="0">
            <a:spAutoFit/>
          </a:bodyPr>
          <a:lstStyle/>
          <a:p>
            <a:r>
              <a:rPr kumimoji="1" lang="en-US" altLang="ja-JP" sz="5400" smtClean="0">
                <a:ln>
                  <a:solidFill>
                    <a:schemeClr val="bg1">
                      <a:lumMod val="50000"/>
                    </a:schemeClr>
                  </a:solidFill>
                </a:ln>
                <a:latin typeface="Tahoma" panose="020B0604030504040204" pitchFamily="34" charset="0"/>
                <a:cs typeface="Tahoma" panose="020B0604030504040204" pitchFamily="34" charset="0"/>
              </a:rPr>
              <a:t>Too slow to detect.</a:t>
            </a:r>
            <a:endParaRPr kumimoji="1" lang="ja-JP" altLang="en-US"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112733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ゆっくりしていってね！！！！！</a:t>
            </a:r>
            <a:endParaRPr kumimoji="1" lang="ja-JP" altLang="en-US"/>
          </a:p>
        </p:txBody>
      </p:sp>
      <p:sp>
        <p:nvSpPr>
          <p:cNvPr id="4" name="コンテンツ プレースホルダー 3"/>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18375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ゆっくりしていってね！！！！！</a:t>
            </a:r>
            <a:endParaRPr kumimoji="1" lang="ja-JP" altLang="en-US"/>
          </a:p>
        </p:txBody>
      </p:sp>
      <p:sp>
        <p:nvSpPr>
          <p:cNvPr id="3" name="コンテンツ プレースホルダー 2"/>
          <p:cNvSpPr>
            <a:spLocks noGrp="1"/>
          </p:cNvSpPr>
          <p:nvPr>
            <p:ph idx="1"/>
          </p:nvPr>
        </p:nvSpPr>
        <p:spPr/>
        <p:txBody>
          <a:bodyPr/>
          <a:lstStyle/>
          <a:p>
            <a:r>
              <a:rPr lang="ja-JP" altLang="en-US" smtClean="0"/>
              <a:t>スキャンなどの探査行為は、ゆっくり行えば行うほど相手に気づかれにくい</a:t>
            </a:r>
            <a:endParaRPr lang="en-US" altLang="ja-JP" smtClean="0"/>
          </a:p>
          <a:p>
            <a:r>
              <a:rPr lang="ja-JP" altLang="en-US" smtClean="0"/>
              <a:t>その他、</a:t>
            </a:r>
            <a:r>
              <a:rPr lang="en-US" altLang="ja-JP" smtClean="0"/>
              <a:t>IDS(</a:t>
            </a:r>
            <a:r>
              <a:rPr lang="ja-JP" altLang="en-US" smtClean="0"/>
              <a:t>侵入検知システム</a:t>
            </a:r>
            <a:r>
              <a:rPr lang="en-US" altLang="ja-JP" smtClean="0"/>
              <a:t>)</a:t>
            </a:r>
            <a:r>
              <a:rPr lang="ja-JP" altLang="en-US" smtClean="0"/>
              <a:t>などにも対抗するためによく使われる手法</a:t>
            </a:r>
            <a:endParaRPr lang="en-US" altLang="ja-JP" smtClean="0"/>
          </a:p>
        </p:txBody>
      </p:sp>
    </p:spTree>
    <p:extLst>
      <p:ext uri="{BB962C8B-B14F-4D97-AF65-F5344CB8AC3E}">
        <p14:creationId xmlns:p14="http://schemas.microsoft.com/office/powerpoint/2010/main" val="569350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58685"/>
            <a:ext cx="7886700" cy="1325563"/>
          </a:xfrm>
        </p:spPr>
        <p:txBody>
          <a:bodyPr/>
          <a:lstStyle/>
          <a:p>
            <a:r>
              <a:rPr kumimoji="1" lang="en-US" altLang="ja-JP" smtClean="0"/>
              <a:t>nmap</a:t>
            </a:r>
            <a:r>
              <a:rPr kumimoji="1" lang="ja-JP" altLang="en-US" smtClean="0"/>
              <a:t>の</a:t>
            </a:r>
            <a:r>
              <a:rPr kumimoji="1" lang="en-US" altLang="ja-JP" smtClean="0"/>
              <a:t>-T</a:t>
            </a:r>
            <a:r>
              <a:rPr kumimoji="1" lang="ja-JP" altLang="en-US" smtClean="0"/>
              <a:t>オプション</a:t>
            </a:r>
            <a:r>
              <a:rPr kumimoji="1" lang="en-US" altLang="ja-JP" smtClean="0"/>
              <a:t/>
            </a:r>
            <a:br>
              <a:rPr kumimoji="1" lang="en-US" altLang="ja-JP" smtClean="0"/>
            </a:br>
            <a:r>
              <a:rPr kumimoji="1" lang="ja-JP" altLang="en-US" smtClean="0"/>
              <a:t>（タイミングテンプレート）</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2279140518"/>
              </p:ext>
            </p:extLst>
          </p:nvPr>
        </p:nvGraphicFramePr>
        <p:xfrm>
          <a:off x="1489494" y="1906347"/>
          <a:ext cx="6921260" cy="3627120"/>
        </p:xfrm>
        <a:graphic>
          <a:graphicData uri="http://schemas.openxmlformats.org/drawingml/2006/table">
            <a:tbl>
              <a:tblPr firstRow="1" bandRow="1">
                <a:tableStyleId>{5C22544A-7EE6-4342-B048-85BDC9FD1C3A}</a:tableStyleId>
              </a:tblPr>
              <a:tblGrid>
                <a:gridCol w="1935192"/>
                <a:gridCol w="4986068"/>
              </a:tblGrid>
              <a:tr h="370840">
                <a:tc>
                  <a:txBody>
                    <a:bodyPr/>
                    <a:lstStyle/>
                    <a:p>
                      <a:pPr algn="ctr"/>
                      <a:r>
                        <a:rPr kumimoji="1" lang="ja-JP" altLang="en-US" sz="2800" smtClean="0"/>
                        <a:t>オプション</a:t>
                      </a:r>
                      <a:endParaRPr kumimoji="1" lang="ja-JP" altLang="en-US" sz="2800"/>
                    </a:p>
                  </a:txBody>
                  <a:tcPr/>
                </a:tc>
                <a:tc>
                  <a:txBody>
                    <a:bodyPr/>
                    <a:lstStyle/>
                    <a:p>
                      <a:pPr algn="ctr"/>
                      <a:r>
                        <a:rPr kumimoji="1" lang="ja-JP" altLang="en-US" sz="2800" smtClean="0"/>
                        <a:t>テンプレート名</a:t>
                      </a:r>
                      <a:endParaRPr kumimoji="1" lang="ja-JP" altLang="en-US" sz="2800"/>
                    </a:p>
                  </a:txBody>
                  <a:tcPr/>
                </a:tc>
              </a:tr>
              <a:tr h="370840">
                <a:tc>
                  <a:txBody>
                    <a:bodyPr/>
                    <a:lstStyle/>
                    <a:p>
                      <a:r>
                        <a:rPr kumimoji="1" lang="en-US" altLang="ja-JP" sz="2800" smtClean="0"/>
                        <a:t>-T0</a:t>
                      </a:r>
                      <a:endParaRPr kumimoji="1" lang="ja-JP" altLang="en-US" sz="2800"/>
                    </a:p>
                  </a:txBody>
                  <a:tcPr/>
                </a:tc>
                <a:tc>
                  <a:txBody>
                    <a:bodyPr/>
                    <a:lstStyle/>
                    <a:p>
                      <a:r>
                        <a:rPr kumimoji="1" lang="en-US" altLang="ja-JP" sz="2800" smtClean="0"/>
                        <a:t>paranoid</a:t>
                      </a:r>
                      <a:r>
                        <a:rPr kumimoji="1" lang="en-US" altLang="ja-JP" sz="2800" baseline="0" smtClean="0"/>
                        <a:t> (</a:t>
                      </a:r>
                      <a:r>
                        <a:rPr kumimoji="1" lang="ja-JP" altLang="en-US" sz="2800" smtClean="0"/>
                        <a:t>偏執症スキャン</a:t>
                      </a:r>
                      <a:r>
                        <a:rPr kumimoji="1" lang="en-US" altLang="ja-JP" sz="2800" smtClean="0"/>
                        <a:t>)</a:t>
                      </a:r>
                      <a:endParaRPr kumimoji="1" lang="ja-JP" altLang="en-US" sz="2800"/>
                    </a:p>
                  </a:txBody>
                  <a:tcPr/>
                </a:tc>
              </a:tr>
              <a:tr h="370840">
                <a:tc>
                  <a:txBody>
                    <a:bodyPr/>
                    <a:lstStyle/>
                    <a:p>
                      <a:r>
                        <a:rPr kumimoji="1" lang="en-US" altLang="ja-JP" sz="2800" smtClean="0"/>
                        <a:t>-T1</a:t>
                      </a:r>
                      <a:endParaRPr kumimoji="1" lang="ja-JP" altLang="en-US" sz="2800"/>
                    </a:p>
                  </a:txBody>
                  <a:tcPr/>
                </a:tc>
                <a:tc>
                  <a:txBody>
                    <a:bodyPr/>
                    <a:lstStyle/>
                    <a:p>
                      <a:r>
                        <a:rPr kumimoji="1" lang="en-US" altLang="ja-JP" sz="2800" smtClean="0"/>
                        <a:t>sneaky</a:t>
                      </a:r>
                      <a:r>
                        <a:rPr kumimoji="1" lang="en-US" altLang="ja-JP" sz="2800" baseline="0" smtClean="0"/>
                        <a:t> (</a:t>
                      </a:r>
                      <a:r>
                        <a:rPr kumimoji="1" lang="ja-JP" altLang="en-US" sz="2800" smtClean="0"/>
                        <a:t>こそこそスキャン</a:t>
                      </a:r>
                      <a:r>
                        <a:rPr kumimoji="1" lang="en-US" altLang="ja-JP" sz="2800" smtClean="0"/>
                        <a:t>)</a:t>
                      </a:r>
                      <a:endParaRPr kumimoji="1" lang="ja-JP" altLang="en-US" sz="2800"/>
                    </a:p>
                  </a:txBody>
                  <a:tcPr/>
                </a:tc>
              </a:tr>
              <a:tr h="370840">
                <a:tc>
                  <a:txBody>
                    <a:bodyPr/>
                    <a:lstStyle/>
                    <a:p>
                      <a:r>
                        <a:rPr kumimoji="1" lang="en-US" altLang="ja-JP" sz="2800" smtClean="0"/>
                        <a:t>-T2</a:t>
                      </a:r>
                      <a:endParaRPr kumimoji="1" lang="ja-JP" altLang="en-US" sz="2800"/>
                    </a:p>
                  </a:txBody>
                  <a:tcPr/>
                </a:tc>
                <a:tc>
                  <a:txBody>
                    <a:bodyPr/>
                    <a:lstStyle/>
                    <a:p>
                      <a:r>
                        <a:rPr kumimoji="1" lang="en-US" altLang="ja-JP" sz="2800" smtClean="0"/>
                        <a:t>polite</a:t>
                      </a:r>
                      <a:r>
                        <a:rPr kumimoji="1" lang="en-US" altLang="ja-JP" sz="2800" baseline="0" smtClean="0"/>
                        <a:t> (</a:t>
                      </a:r>
                      <a:r>
                        <a:rPr kumimoji="1" lang="ja-JP" altLang="en-US" sz="2800" smtClean="0"/>
                        <a:t>丁重スキャン</a:t>
                      </a:r>
                      <a:r>
                        <a:rPr kumimoji="1" lang="en-US" altLang="ja-JP" sz="2800" smtClean="0"/>
                        <a:t>)</a:t>
                      </a:r>
                      <a:endParaRPr kumimoji="1" lang="ja-JP" altLang="en-US" sz="2800"/>
                    </a:p>
                  </a:txBody>
                  <a:tcPr/>
                </a:tc>
              </a:tr>
              <a:tr h="370840">
                <a:tc>
                  <a:txBody>
                    <a:bodyPr/>
                    <a:lstStyle/>
                    <a:p>
                      <a:r>
                        <a:rPr kumimoji="1" lang="en-US" altLang="ja-JP" sz="2800" smtClean="0"/>
                        <a:t>-T3</a:t>
                      </a:r>
                      <a:endParaRPr kumimoji="1" lang="ja-JP" altLang="en-US" sz="2800"/>
                    </a:p>
                  </a:txBody>
                  <a:tcPr>
                    <a:solidFill>
                      <a:schemeClr val="accent2">
                        <a:lumMod val="20000"/>
                        <a:lumOff val="80000"/>
                      </a:schemeClr>
                    </a:solidFill>
                  </a:tcPr>
                </a:tc>
                <a:tc>
                  <a:txBody>
                    <a:bodyPr/>
                    <a:lstStyle/>
                    <a:p>
                      <a:r>
                        <a:rPr kumimoji="1" lang="en-US" altLang="ja-JP" sz="2800" smtClean="0"/>
                        <a:t>normal</a:t>
                      </a:r>
                      <a:r>
                        <a:rPr kumimoji="1" lang="en-US" altLang="ja-JP" sz="2800" baseline="0" smtClean="0"/>
                        <a:t> (</a:t>
                      </a:r>
                      <a:r>
                        <a:rPr kumimoji="1" lang="ja-JP" altLang="en-US" sz="2800" smtClean="0"/>
                        <a:t>標準スキャン</a:t>
                      </a:r>
                      <a:r>
                        <a:rPr kumimoji="1" lang="en-US" altLang="ja-JP" sz="2800" smtClean="0"/>
                        <a:t>)</a:t>
                      </a:r>
                      <a:endParaRPr kumimoji="1" lang="ja-JP" altLang="en-US" sz="2800"/>
                    </a:p>
                  </a:txBody>
                  <a:tcPr>
                    <a:solidFill>
                      <a:schemeClr val="accent2">
                        <a:lumMod val="20000"/>
                        <a:lumOff val="80000"/>
                      </a:schemeClr>
                    </a:solidFill>
                  </a:tcPr>
                </a:tc>
              </a:tr>
              <a:tr h="370840">
                <a:tc>
                  <a:txBody>
                    <a:bodyPr/>
                    <a:lstStyle/>
                    <a:p>
                      <a:r>
                        <a:rPr kumimoji="1" lang="en-US" altLang="ja-JP" sz="2800" smtClean="0"/>
                        <a:t>-T4</a:t>
                      </a:r>
                      <a:endParaRPr kumimoji="1" lang="ja-JP" altLang="en-US" sz="2800"/>
                    </a:p>
                  </a:txBody>
                  <a:tcPr/>
                </a:tc>
                <a:tc>
                  <a:txBody>
                    <a:bodyPr/>
                    <a:lstStyle/>
                    <a:p>
                      <a:r>
                        <a:rPr kumimoji="1" lang="en-US" altLang="ja-JP" sz="2800" smtClean="0"/>
                        <a:t>aggressive</a:t>
                      </a:r>
                      <a:r>
                        <a:rPr kumimoji="1" lang="en-US" altLang="ja-JP" sz="2800" baseline="0" smtClean="0"/>
                        <a:t> (</a:t>
                      </a:r>
                      <a:r>
                        <a:rPr kumimoji="1" lang="ja-JP" altLang="en-US" sz="2800" smtClean="0"/>
                        <a:t>けんか腰スキャン</a:t>
                      </a:r>
                      <a:r>
                        <a:rPr kumimoji="1" lang="en-US" altLang="ja-JP" sz="2800" smtClean="0"/>
                        <a:t>)</a:t>
                      </a:r>
                      <a:endParaRPr kumimoji="1" lang="ja-JP" altLang="en-US" sz="2800"/>
                    </a:p>
                  </a:txBody>
                  <a:tcPr/>
                </a:tc>
              </a:tr>
              <a:tr h="370840">
                <a:tc>
                  <a:txBody>
                    <a:bodyPr/>
                    <a:lstStyle/>
                    <a:p>
                      <a:r>
                        <a:rPr kumimoji="1" lang="en-US" altLang="ja-JP" sz="2800" smtClean="0"/>
                        <a:t>-T5</a:t>
                      </a:r>
                      <a:endParaRPr kumimoji="1" lang="ja-JP" altLang="en-US" sz="2800"/>
                    </a:p>
                  </a:txBody>
                  <a:tcPr/>
                </a:tc>
                <a:tc>
                  <a:txBody>
                    <a:bodyPr/>
                    <a:lstStyle/>
                    <a:p>
                      <a:r>
                        <a:rPr kumimoji="1" lang="en-US" altLang="ja-JP" sz="2800" smtClean="0"/>
                        <a:t>insane</a:t>
                      </a:r>
                      <a:r>
                        <a:rPr kumimoji="1" lang="en-US" altLang="ja-JP" sz="2800" baseline="0" smtClean="0"/>
                        <a:t> (</a:t>
                      </a:r>
                      <a:r>
                        <a:rPr kumimoji="1" lang="ja-JP" altLang="en-US" sz="2800" smtClean="0"/>
                        <a:t>キ○ガイ スキャン</a:t>
                      </a:r>
                      <a:r>
                        <a:rPr kumimoji="1" lang="en-US" altLang="ja-JP" sz="2800" smtClean="0"/>
                        <a:t>)</a:t>
                      </a:r>
                      <a:endParaRPr kumimoji="1" lang="ja-JP" altLang="en-US" sz="2800"/>
                    </a:p>
                  </a:txBody>
                  <a:tcPr/>
                </a:tc>
              </a:tr>
            </a:tbl>
          </a:graphicData>
        </a:graphic>
      </p:graphicFrame>
      <p:sp>
        <p:nvSpPr>
          <p:cNvPr id="5" name="上下矢印 4"/>
          <p:cNvSpPr/>
          <p:nvPr/>
        </p:nvSpPr>
        <p:spPr>
          <a:xfrm>
            <a:off x="712937" y="2812209"/>
            <a:ext cx="346135" cy="2287924"/>
          </a:xfrm>
          <a:prstGeom prst="upDownArrow">
            <a:avLst/>
          </a:prstGeom>
          <a:solidFill>
            <a:schemeClr val="accent2">
              <a:lumMod val="5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314235" y="2350544"/>
            <a:ext cx="1281652" cy="461665"/>
          </a:xfrm>
          <a:prstGeom prst="rect">
            <a:avLst/>
          </a:prstGeom>
          <a:noFill/>
        </p:spPr>
        <p:txBody>
          <a:bodyPr wrap="square" rtlCol="0">
            <a:spAutoFit/>
          </a:bodyPr>
          <a:lstStyle/>
          <a:p>
            <a:r>
              <a:rPr kumimoji="1" lang="ja-JP" altLang="en-US" sz="2400" smtClean="0"/>
              <a:t>ゆっくり</a:t>
            </a:r>
            <a:endParaRPr kumimoji="1" lang="ja-JP" altLang="en-US" sz="2400"/>
          </a:p>
        </p:txBody>
      </p:sp>
      <p:sp>
        <p:nvSpPr>
          <p:cNvPr id="7" name="テキスト ボックス 6"/>
          <p:cNvSpPr txBox="1"/>
          <p:nvPr/>
        </p:nvSpPr>
        <p:spPr>
          <a:xfrm>
            <a:off x="525582" y="5100133"/>
            <a:ext cx="858957" cy="461665"/>
          </a:xfrm>
          <a:prstGeom prst="rect">
            <a:avLst/>
          </a:prstGeom>
          <a:noFill/>
        </p:spPr>
        <p:txBody>
          <a:bodyPr wrap="square" rtlCol="0">
            <a:spAutoFit/>
          </a:bodyPr>
          <a:lstStyle/>
          <a:p>
            <a:r>
              <a:rPr lang="ja-JP" altLang="en-US" sz="2400"/>
              <a:t>早</a:t>
            </a:r>
            <a:r>
              <a:rPr lang="ja-JP" altLang="en-US" sz="2400" smtClean="0"/>
              <a:t>い</a:t>
            </a:r>
            <a:endParaRPr kumimoji="1" lang="ja-JP" altLang="en-US" sz="2400"/>
          </a:p>
        </p:txBody>
      </p:sp>
    </p:spTree>
    <p:extLst>
      <p:ext uri="{BB962C8B-B14F-4D97-AF65-F5344CB8AC3E}">
        <p14:creationId xmlns:p14="http://schemas.microsoft.com/office/powerpoint/2010/main" val="3333878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664234" y="1164566"/>
            <a:ext cx="10529791" cy="3450566"/>
          </a:xfrm>
          <a:prstGeom prst="rect">
            <a:avLst/>
          </a:prstGeom>
        </p:spPr>
      </p:pic>
      <p:sp>
        <p:nvSpPr>
          <p:cNvPr id="6" name="左大かっこ 5"/>
          <p:cNvSpPr/>
          <p:nvPr/>
        </p:nvSpPr>
        <p:spPr>
          <a:xfrm>
            <a:off x="395521" y="2304619"/>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左大かっこ 6"/>
          <p:cNvSpPr/>
          <p:nvPr/>
        </p:nvSpPr>
        <p:spPr>
          <a:xfrm>
            <a:off x="395521" y="2749627"/>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左大かっこ 7"/>
          <p:cNvSpPr/>
          <p:nvPr/>
        </p:nvSpPr>
        <p:spPr>
          <a:xfrm>
            <a:off x="395521" y="3194635"/>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左大かっこ 8"/>
          <p:cNvSpPr/>
          <p:nvPr/>
        </p:nvSpPr>
        <p:spPr>
          <a:xfrm>
            <a:off x="395520" y="3639643"/>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左大かっこ 9"/>
          <p:cNvSpPr/>
          <p:nvPr/>
        </p:nvSpPr>
        <p:spPr>
          <a:xfrm>
            <a:off x="395520" y="4084651"/>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タイトル 1"/>
          <p:cNvSpPr>
            <a:spLocks noGrp="1"/>
          </p:cNvSpPr>
          <p:nvPr>
            <p:ph type="title"/>
          </p:nvPr>
        </p:nvSpPr>
        <p:spPr>
          <a:xfrm>
            <a:off x="318545" y="224148"/>
            <a:ext cx="7886700" cy="913945"/>
          </a:xfrm>
        </p:spPr>
        <p:txBody>
          <a:bodyPr>
            <a:normAutofit/>
          </a:bodyPr>
          <a:lstStyle/>
          <a:p>
            <a:r>
              <a:rPr kumimoji="1" lang="en-US" altLang="ja-JP" smtClean="0">
                <a:latin typeface="メイリオ"/>
                <a:ea typeface="メイリオ"/>
                <a:cs typeface="メイリオ"/>
              </a:rPr>
              <a:t>nmap -T0 </a:t>
            </a:r>
            <a:r>
              <a:rPr kumimoji="1" lang="ja-JP" altLang="en-US" smtClean="0">
                <a:latin typeface="メイリオ"/>
                <a:ea typeface="メイリオ"/>
                <a:cs typeface="メイリオ"/>
              </a:rPr>
              <a:t>がどれだけ遅いか</a:t>
            </a:r>
            <a:r>
              <a:rPr kumimoji="1" lang="en-US" altLang="ja-JP" smtClean="0">
                <a:latin typeface="メイリオ"/>
                <a:ea typeface="メイリオ"/>
                <a:cs typeface="メイリオ"/>
              </a:rPr>
              <a:t>?</a:t>
            </a:r>
            <a:endParaRPr kumimoji="1" lang="ja-JP" altLang="en-US">
              <a:latin typeface="メイリオ"/>
              <a:ea typeface="メイリオ"/>
              <a:cs typeface="メイリオ"/>
            </a:endParaRPr>
          </a:p>
        </p:txBody>
      </p:sp>
      <p:sp>
        <p:nvSpPr>
          <p:cNvPr id="14" name="右中かっこ 13"/>
          <p:cNvSpPr/>
          <p:nvPr/>
        </p:nvSpPr>
        <p:spPr>
          <a:xfrm rot="5400000">
            <a:off x="2378783" y="3825986"/>
            <a:ext cx="289591" cy="178036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正方形/長方形 11"/>
          <p:cNvSpPr/>
          <p:nvPr/>
        </p:nvSpPr>
        <p:spPr>
          <a:xfrm>
            <a:off x="1949570" y="4979917"/>
            <a:ext cx="6564702" cy="979715"/>
          </a:xfrm>
          <a:prstGeom prst="rect">
            <a:avLst/>
          </a:prstGeom>
          <a:solidFill>
            <a:schemeClr val="accent5">
              <a:lumMod val="75000"/>
            </a:schemeClr>
          </a:solidFill>
          <a:ln w="28575" cmpd="sng">
            <a:solidFill>
              <a:schemeClr val="accent5">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smtClean="0">
                <a:solidFill>
                  <a:schemeClr val="accent2">
                    <a:lumMod val="20000"/>
                    <a:lumOff val="80000"/>
                  </a:schemeClr>
                </a:solidFill>
                <a:latin typeface="Helvetica"/>
                <a:cs typeface="Helvetica"/>
              </a:rPr>
              <a:t>1</a:t>
            </a:r>
            <a:r>
              <a:rPr kumimoji="1" lang="ja-JP" altLang="en-US" sz="2400" smtClean="0">
                <a:solidFill>
                  <a:schemeClr val="accent2">
                    <a:lumMod val="20000"/>
                    <a:lumOff val="80000"/>
                  </a:schemeClr>
                </a:solidFill>
                <a:latin typeface="Helvetica"/>
                <a:cs typeface="Helvetica"/>
              </a:rPr>
              <a:t>つの</a:t>
            </a:r>
            <a:r>
              <a:rPr kumimoji="1" lang="en-US" altLang="ja-JP" sz="2400" smtClean="0">
                <a:solidFill>
                  <a:schemeClr val="accent2">
                    <a:lumMod val="20000"/>
                    <a:lumOff val="80000"/>
                  </a:schemeClr>
                </a:solidFill>
                <a:latin typeface="Helvetica"/>
                <a:cs typeface="Helvetica"/>
              </a:rPr>
              <a:t>TCP</a:t>
            </a:r>
            <a:r>
              <a:rPr kumimoji="1" lang="ja-JP" altLang="en-US" sz="2400" smtClean="0">
                <a:solidFill>
                  <a:schemeClr val="accent2">
                    <a:lumMod val="20000"/>
                    <a:lumOff val="80000"/>
                  </a:schemeClr>
                </a:solidFill>
                <a:latin typeface="Helvetica"/>
                <a:cs typeface="Helvetica"/>
              </a:rPr>
              <a:t>ポートをスキャンする</a:t>
            </a:r>
            <a:r>
              <a:rPr lang="ja-JP" altLang="en-US" sz="2400" smtClean="0">
                <a:solidFill>
                  <a:schemeClr val="accent2">
                    <a:lumMod val="20000"/>
                    <a:lumOff val="80000"/>
                  </a:schemeClr>
                </a:solidFill>
                <a:latin typeface="Helvetica"/>
                <a:cs typeface="Helvetica"/>
              </a:rPr>
              <a:t>ご</a:t>
            </a:r>
            <a:r>
              <a:rPr lang="ja-JP" altLang="en-US" sz="2400">
                <a:solidFill>
                  <a:schemeClr val="accent2">
                    <a:lumMod val="20000"/>
                    <a:lumOff val="80000"/>
                  </a:schemeClr>
                </a:solidFill>
                <a:latin typeface="Helvetica"/>
                <a:cs typeface="Helvetica"/>
              </a:rPr>
              <a:t>と</a:t>
            </a:r>
            <a:r>
              <a:rPr kumimoji="1" lang="ja-JP" altLang="en-US" sz="2400" smtClean="0">
                <a:solidFill>
                  <a:schemeClr val="accent2">
                    <a:lumMod val="20000"/>
                    <a:lumOff val="80000"/>
                  </a:schemeClr>
                </a:solidFill>
                <a:latin typeface="Helvetica"/>
                <a:cs typeface="Helvetica"/>
              </a:rPr>
              <a:t>に</a:t>
            </a:r>
            <a:endParaRPr kumimoji="1" lang="en-US" altLang="ja-JP" sz="2400" smtClean="0">
              <a:solidFill>
                <a:schemeClr val="accent2">
                  <a:lumMod val="20000"/>
                  <a:lumOff val="80000"/>
                </a:schemeClr>
              </a:solidFill>
              <a:latin typeface="Helvetica"/>
              <a:cs typeface="Helvetica"/>
            </a:endParaRPr>
          </a:p>
          <a:p>
            <a:pPr algn="ctr"/>
            <a:r>
              <a:rPr kumimoji="1" lang="en-US" altLang="ja-JP" sz="2400" smtClean="0">
                <a:solidFill>
                  <a:schemeClr val="accent2">
                    <a:lumMod val="20000"/>
                    <a:lumOff val="80000"/>
                  </a:schemeClr>
                </a:solidFill>
                <a:latin typeface="Helvetica"/>
                <a:cs typeface="Helvetica"/>
              </a:rPr>
              <a:t>5</a:t>
            </a:r>
            <a:r>
              <a:rPr kumimoji="1" lang="ja-JP" altLang="en-US" sz="2400" smtClean="0">
                <a:solidFill>
                  <a:schemeClr val="accent2">
                    <a:lumMod val="20000"/>
                    <a:lumOff val="80000"/>
                  </a:schemeClr>
                </a:solidFill>
                <a:latin typeface="Helvetica"/>
                <a:cs typeface="Helvetica"/>
              </a:rPr>
              <a:t>分かかる</a:t>
            </a:r>
            <a:endParaRPr kumimoji="1" lang="ja-JP" altLang="en-US" sz="2400">
              <a:solidFill>
                <a:schemeClr val="accent2">
                  <a:lumMod val="20000"/>
                  <a:lumOff val="80000"/>
                </a:schemeClr>
              </a:solidFill>
              <a:latin typeface="Helvetica"/>
              <a:cs typeface="Helvetica"/>
            </a:endParaRPr>
          </a:p>
        </p:txBody>
      </p:sp>
    </p:spTree>
    <p:extLst>
      <p:ext uri="{BB962C8B-B14F-4D97-AF65-F5344CB8AC3E}">
        <p14:creationId xmlns:p14="http://schemas.microsoft.com/office/powerpoint/2010/main" val="1447535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524850" y="963107"/>
            <a:ext cx="7299973" cy="1754326"/>
          </a:xfrm>
          <a:prstGeom prst="rect">
            <a:avLst/>
          </a:prstGeom>
          <a:noFill/>
        </p:spPr>
        <p:txBody>
          <a:bodyPr wrap="square" rtlCol="0">
            <a:spAutoFit/>
          </a:bodyPr>
          <a:lstStyle/>
          <a:p>
            <a:r>
              <a:rPr lang="en-US" altLang="ja-JP" sz="5400">
                <a:ln>
                  <a:solidFill>
                    <a:schemeClr val="bg1">
                      <a:lumMod val="50000"/>
                    </a:schemeClr>
                  </a:solidFill>
                </a:ln>
                <a:latin typeface="Tahoma" panose="020B0604030504040204" pitchFamily="34" charset="0"/>
                <a:cs typeface="Tahoma" panose="020B0604030504040204" pitchFamily="34" charset="0"/>
              </a:rPr>
              <a:t>Religious </a:t>
            </a:r>
            <a:r>
              <a:rPr lang="en-US" altLang="ja-JP" sz="5400" smtClean="0">
                <a:ln>
                  <a:solidFill>
                    <a:schemeClr val="bg1">
                      <a:lumMod val="50000"/>
                    </a:schemeClr>
                  </a:solidFill>
                </a:ln>
                <a:latin typeface="Tahoma" panose="020B0604030504040204" pitchFamily="34" charset="0"/>
                <a:cs typeface="Tahoma" panose="020B0604030504040204" pitchFamily="34" charset="0"/>
              </a:rPr>
              <a:t>War:</a:t>
            </a:r>
          </a:p>
          <a:p>
            <a:r>
              <a:rPr lang="en-US" altLang="ja-JP" sz="5400">
                <a:ln>
                  <a:solidFill>
                    <a:schemeClr val="bg1">
                      <a:lumMod val="50000"/>
                    </a:schemeClr>
                  </a:solidFill>
                </a:ln>
                <a:latin typeface="Tahoma" panose="020B0604030504040204" pitchFamily="34" charset="0"/>
                <a:cs typeface="Tahoma" panose="020B0604030504040204" pitchFamily="34" charset="0"/>
              </a:rPr>
              <a:t> </a:t>
            </a:r>
            <a:r>
              <a:rPr lang="en-US" altLang="ja-JP" sz="5400" smtClean="0">
                <a:ln>
                  <a:solidFill>
                    <a:schemeClr val="bg1">
                      <a:lumMod val="50000"/>
                    </a:schemeClr>
                  </a:solidFill>
                </a:ln>
                <a:latin typeface="Tahoma" panose="020B0604030504040204" pitchFamily="34" charset="0"/>
                <a:cs typeface="Tahoma" panose="020B0604030504040204" pitchFamily="34" charset="0"/>
              </a:rPr>
              <a:t> SSH =&gt; 22/tcp?</a:t>
            </a:r>
            <a:endParaRPr lang="en-US" altLang="ja-JP"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229761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sshd shuldn't use 22/tcp?</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変えるべき派</a:t>
            </a:r>
            <a:endParaRPr kumimoji="1" lang="en-US" altLang="ja-JP" smtClean="0"/>
          </a:p>
          <a:p>
            <a:pPr lvl="1"/>
            <a:r>
              <a:rPr lang="ja-JP" altLang="en-US" smtClean="0"/>
              <a:t>攻撃</a:t>
            </a:r>
            <a:r>
              <a:rPr lang="ja-JP" altLang="en-US"/>
              <a:t>されにくい</a:t>
            </a:r>
            <a:r>
              <a:rPr lang="ja-JP" altLang="en-US" smtClean="0"/>
              <a:t>、攻撃</a:t>
            </a:r>
            <a:r>
              <a:rPr lang="ja-JP" altLang="en-US"/>
              <a:t>対象として</a:t>
            </a:r>
            <a:r>
              <a:rPr lang="ja-JP" altLang="en-US"/>
              <a:t>選定</a:t>
            </a:r>
            <a:r>
              <a:rPr lang="ja-JP" altLang="en-US" smtClean="0"/>
              <a:t>されにくい</a:t>
            </a:r>
            <a:endParaRPr lang="en-US" altLang="ja-JP" smtClean="0"/>
          </a:p>
          <a:p>
            <a:pPr lvl="1"/>
            <a:r>
              <a:rPr lang="ja-JP" altLang="en-US"/>
              <a:t>ログ監視などしている際、劇的にアタックログが減るからやった方</a:t>
            </a:r>
            <a:r>
              <a:rPr lang="ja-JP" altLang="en-US"/>
              <a:t>が</a:t>
            </a:r>
            <a:r>
              <a:rPr lang="ja-JP" altLang="en-US" smtClean="0"/>
              <a:t>良い</a:t>
            </a:r>
            <a:endParaRPr lang="en-US" altLang="ja-JP" smtClean="0"/>
          </a:p>
          <a:p>
            <a:pPr lvl="1"/>
            <a:r>
              <a:rPr lang="ja-JP" altLang="en-US"/>
              <a:t>多くのドキュメントで変えることが推奨されているから変えたほうがいい</a:t>
            </a:r>
            <a:r>
              <a:rPr lang="en-US" altLang="ja-JP"/>
              <a:t>(</a:t>
            </a:r>
            <a:r>
              <a:rPr lang="ja-JP" altLang="en-US"/>
              <a:t>消極的派</a:t>
            </a:r>
            <a:r>
              <a:rPr lang="en-US" altLang="ja-JP"/>
              <a:t>)</a:t>
            </a:r>
            <a:endParaRPr kumimoji="1" lang="ja-JP" altLang="en-US"/>
          </a:p>
        </p:txBody>
      </p:sp>
    </p:spTree>
    <p:extLst>
      <p:ext uri="{BB962C8B-B14F-4D97-AF65-F5344CB8AC3E}">
        <p14:creationId xmlns:p14="http://schemas.microsoft.com/office/powerpoint/2010/main" val="3575517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図 8" descr="7556111472_b933b2ec64_h.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113" y="1492427"/>
            <a:ext cx="8686799" cy="6104335"/>
          </a:xfrm>
          <a:prstGeom prst="rect">
            <a:avLst/>
          </a:prstGeom>
        </p:spPr>
      </p:pic>
      <p:sp>
        <p:nvSpPr>
          <p:cNvPr id="5" name="スライド番号プレースホルダー 4"/>
          <p:cNvSpPr>
            <a:spLocks noGrp="1"/>
          </p:cNvSpPr>
          <p:nvPr>
            <p:ph type="sldNum" sz="quarter" idx="12"/>
          </p:nvPr>
        </p:nvSpPr>
        <p:spPr/>
        <p:txBody>
          <a:bodyPr/>
          <a:lstStyle/>
          <a:p>
            <a:fld id="{DF28FB93-0A08-4E7D-8E63-9EFA29F1E093}" type="slidenum">
              <a:rPr lang="en-US" smtClean="0"/>
              <a:pPr/>
              <a:t>2</a:t>
            </a:fld>
            <a:endParaRPr lang="en-US"/>
          </a:p>
        </p:txBody>
      </p:sp>
      <p:sp>
        <p:nvSpPr>
          <p:cNvPr id="7" name="コンテンツ プレースホルダー 2"/>
          <p:cNvSpPr>
            <a:spLocks noGrp="1"/>
          </p:cNvSpPr>
          <p:nvPr>
            <p:ph idx="1"/>
          </p:nvPr>
        </p:nvSpPr>
        <p:spPr>
          <a:xfrm>
            <a:off x="304800" y="1181102"/>
            <a:ext cx="8559800" cy="2832100"/>
          </a:xfrm>
        </p:spPr>
        <p:txBody>
          <a:bodyPr>
            <a:normAutofit/>
          </a:bodyPr>
          <a:lstStyle/>
          <a:p>
            <a:pPr>
              <a:lnSpc>
                <a:spcPct val="120000"/>
              </a:lnSpc>
            </a:pPr>
            <a:r>
              <a:rPr kumimoji="1" lang="ja-JP" altLang="en-US" dirty="0" smtClean="0">
                <a:solidFill>
                  <a:srgbClr val="FFFFFF"/>
                </a:solidFill>
              </a:rPr>
              <a:t>セキュリティっぽい</a:t>
            </a:r>
            <a:r>
              <a:rPr kumimoji="1" lang="en-US" altLang="ja-JP" dirty="0" smtClean="0">
                <a:solidFill>
                  <a:srgbClr val="FFFFFF"/>
                </a:solidFill>
                <a:latin typeface="Tahoma"/>
                <a:cs typeface="Tahoma"/>
              </a:rPr>
              <a:t>IT</a:t>
            </a:r>
            <a:r>
              <a:rPr kumimoji="1" lang="ja-JP" altLang="en-US" dirty="0" smtClean="0">
                <a:solidFill>
                  <a:srgbClr val="FFFFFF"/>
                </a:solidFill>
              </a:rPr>
              <a:t>エンジニア</a:t>
            </a:r>
            <a:r>
              <a:rPr kumimoji="1" lang="en-US" altLang="ja-JP" dirty="0" smtClean="0">
                <a:solidFill>
                  <a:srgbClr val="FFFFFF"/>
                </a:solidFill>
                <a:latin typeface="Tahoma"/>
                <a:cs typeface="Tahoma"/>
              </a:rPr>
              <a:t>(pentester)</a:t>
            </a:r>
            <a:endParaRPr kumimoji="1" lang="en-US" altLang="ja-JP" dirty="0">
              <a:solidFill>
                <a:srgbClr val="FFFFFF"/>
              </a:solidFill>
              <a:latin typeface="Tahoma"/>
              <a:cs typeface="Tahoma"/>
            </a:endParaRPr>
          </a:p>
          <a:p>
            <a:pPr>
              <a:lnSpc>
                <a:spcPct val="120000"/>
              </a:lnSpc>
            </a:pPr>
            <a:r>
              <a:rPr lang="en-US" altLang="ja-JP" dirty="0" smtClean="0">
                <a:solidFill>
                  <a:srgbClr val="FFFFFF"/>
                </a:solidFill>
                <a:latin typeface="Tahoma"/>
                <a:cs typeface="Tahoma"/>
              </a:rPr>
              <a:t>Blog </a:t>
            </a:r>
            <a:r>
              <a:rPr lang="en-US" altLang="ja-JP" dirty="0" smtClean="0">
                <a:solidFill>
                  <a:srgbClr val="FFFFFF"/>
                </a:solidFill>
              </a:rPr>
              <a:t>: </a:t>
            </a:r>
            <a:r>
              <a:rPr lang="ja-JP" altLang="en-US" dirty="0" smtClean="0">
                <a:solidFill>
                  <a:srgbClr val="FFFFFF"/>
                </a:solidFill>
              </a:rPr>
              <a:t>ろば電子が詰まっている</a:t>
            </a:r>
            <a:endParaRPr lang="en-US" altLang="ja-JP" dirty="0" smtClean="0">
              <a:solidFill>
                <a:srgbClr val="FFFFFF"/>
              </a:solidFill>
            </a:endParaRPr>
          </a:p>
          <a:p>
            <a:pPr lvl="1">
              <a:lnSpc>
                <a:spcPct val="120000"/>
              </a:lnSpc>
            </a:pPr>
            <a:r>
              <a:rPr lang="en-US" altLang="ja-JP" dirty="0" smtClean="0">
                <a:solidFill>
                  <a:srgbClr val="FFFFFF"/>
                </a:solidFill>
                <a:latin typeface="Tahoma"/>
                <a:cs typeface="Tahoma"/>
              </a:rPr>
              <a:t>http</a:t>
            </a:r>
            <a:r>
              <a:rPr lang="en-US" altLang="ja-JP" dirty="0">
                <a:solidFill>
                  <a:srgbClr val="FFFFFF"/>
                </a:solidFill>
                <a:latin typeface="Tahoma"/>
                <a:cs typeface="Tahoma"/>
              </a:rPr>
              <a:t>://</a:t>
            </a:r>
            <a:r>
              <a:rPr lang="en-US" altLang="ja-JP" dirty="0" err="1">
                <a:solidFill>
                  <a:srgbClr val="FFFFFF"/>
                </a:solidFill>
                <a:latin typeface="Tahoma"/>
                <a:cs typeface="Tahoma"/>
              </a:rPr>
              <a:t>d.hatena.ne.jp</a:t>
            </a:r>
            <a:r>
              <a:rPr lang="en-US" altLang="ja-JP" dirty="0">
                <a:solidFill>
                  <a:srgbClr val="FFFFFF"/>
                </a:solidFill>
                <a:latin typeface="Tahoma"/>
                <a:cs typeface="Tahoma"/>
              </a:rPr>
              <a:t>/ozuma/</a:t>
            </a:r>
          </a:p>
          <a:p>
            <a:pPr>
              <a:lnSpc>
                <a:spcPct val="120000"/>
              </a:lnSpc>
            </a:pPr>
            <a:r>
              <a:rPr kumimoji="1" lang="ja-JP" altLang="en-US" dirty="0">
                <a:solidFill>
                  <a:srgbClr val="FFFFFF"/>
                </a:solidFill>
              </a:rPr>
              <a:t>科学写真家</a:t>
            </a:r>
            <a:r>
              <a:rPr kumimoji="1" lang="en-US" altLang="ja-JP" dirty="0">
                <a:solidFill>
                  <a:srgbClr val="FFFFFF"/>
                </a:solidFill>
              </a:rPr>
              <a:t>(</a:t>
            </a:r>
            <a:r>
              <a:rPr kumimoji="1" lang="ja-JP" altLang="en-US" dirty="0">
                <a:solidFill>
                  <a:srgbClr val="FFFFFF"/>
                </a:solidFill>
              </a:rPr>
              <a:t>と名乗っている</a:t>
            </a:r>
            <a:r>
              <a:rPr kumimoji="1" lang="en-US" altLang="ja-JP" dirty="0">
                <a:solidFill>
                  <a:srgbClr val="FFFFFF"/>
                </a:solidFill>
              </a:rPr>
              <a:t>)</a:t>
            </a:r>
            <a:endParaRPr kumimoji="1" lang="ja-JP" altLang="en-US" dirty="0">
              <a:solidFill>
                <a:srgbClr val="FFFFFF"/>
              </a:solidFill>
            </a:endParaRPr>
          </a:p>
        </p:txBody>
      </p:sp>
      <p:sp>
        <p:nvSpPr>
          <p:cNvPr id="3" name="テキスト ボックス 2"/>
          <p:cNvSpPr txBox="1"/>
          <p:nvPr/>
        </p:nvSpPr>
        <p:spPr>
          <a:xfrm>
            <a:off x="304800" y="38102"/>
            <a:ext cx="3898900" cy="646331"/>
          </a:xfrm>
          <a:prstGeom prst="rect">
            <a:avLst/>
          </a:prstGeom>
          <a:noFill/>
        </p:spPr>
        <p:txBody>
          <a:bodyPr wrap="square" rtlCol="0">
            <a:spAutoFit/>
          </a:bodyPr>
          <a:lstStyle/>
          <a:p>
            <a:r>
              <a:rPr kumimoji="1" lang="en-US" altLang="ja-JP" sz="3600" dirty="0" smtClean="0">
                <a:solidFill>
                  <a:schemeClr val="bg1"/>
                </a:solidFill>
              </a:rPr>
              <a:t>@ozuma5119</a:t>
            </a:r>
            <a:endParaRPr kumimoji="1" lang="ja-JP" altLang="en-US" sz="3600" dirty="0">
              <a:solidFill>
                <a:schemeClr val="bg1"/>
              </a:solidFill>
            </a:endParaRPr>
          </a:p>
        </p:txBody>
      </p:sp>
      <p:cxnSp>
        <p:nvCxnSpPr>
          <p:cNvPr id="10" name="直線コネクタ 9"/>
          <p:cNvCxnSpPr/>
          <p:nvPr/>
        </p:nvCxnSpPr>
        <p:spPr>
          <a:xfrm>
            <a:off x="419100" y="787400"/>
            <a:ext cx="8267700" cy="0"/>
          </a:xfrm>
          <a:prstGeom prst="line">
            <a:avLst/>
          </a:prstGeom>
          <a:ln w="57150" cmpd="sng">
            <a:solidFill>
              <a:srgbClr val="FFF2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89902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sshd shuldn't use 22/tcp?</a:t>
            </a:r>
            <a:endParaRPr kumimoji="1" lang="ja-JP" altLang="en-US"/>
          </a:p>
        </p:txBody>
      </p:sp>
      <p:sp>
        <p:nvSpPr>
          <p:cNvPr id="3" name="コンテンツ プレースホルダー 2"/>
          <p:cNvSpPr>
            <a:spLocks noGrp="1"/>
          </p:cNvSpPr>
          <p:nvPr>
            <p:ph idx="1"/>
          </p:nvPr>
        </p:nvSpPr>
        <p:spPr/>
        <p:txBody>
          <a:bodyPr/>
          <a:lstStyle/>
          <a:p>
            <a:r>
              <a:rPr lang="ja-JP" altLang="en-US"/>
              <a:t>変えても意味ない</a:t>
            </a:r>
            <a:r>
              <a:rPr lang="ja-JP" altLang="en-US"/>
              <a:t>よ</a:t>
            </a:r>
            <a:r>
              <a:rPr lang="ja-JP" altLang="en-US" smtClean="0"/>
              <a:t>派</a:t>
            </a:r>
            <a:endParaRPr lang="en-US" altLang="ja-JP" smtClean="0"/>
          </a:p>
          <a:p>
            <a:pPr lvl="1"/>
            <a:r>
              <a:rPr lang="ja-JP" altLang="en-US"/>
              <a:t>ポートスキャンすれば一発で</a:t>
            </a:r>
            <a:r>
              <a:rPr lang="en-US" altLang="ja-JP"/>
              <a:t>ssh</a:t>
            </a:r>
            <a:r>
              <a:rPr lang="ja-JP" altLang="en-US"/>
              <a:t>のポートは分かるんだからムダ</a:t>
            </a:r>
            <a:r>
              <a:rPr lang="ja-JP" altLang="en-US"/>
              <a:t>だ</a:t>
            </a:r>
            <a:r>
              <a:rPr lang="ja-JP" altLang="en-US" smtClean="0"/>
              <a:t>よ</a:t>
            </a:r>
            <a:endParaRPr lang="en-US" altLang="ja-JP" smtClean="0"/>
          </a:p>
          <a:p>
            <a:pPr lvl="1"/>
            <a:r>
              <a:rPr lang="ja-JP" altLang="en-US"/>
              <a:t>ポートを変えるだけでセキュリティ対策しているつもりになっちゃうからダメ</a:t>
            </a:r>
            <a:r>
              <a:rPr lang="ja-JP" altLang="en-US"/>
              <a:t>だ</a:t>
            </a:r>
            <a:r>
              <a:rPr lang="ja-JP" altLang="en-US" smtClean="0"/>
              <a:t>よ</a:t>
            </a:r>
            <a:r>
              <a:rPr lang="en-US" altLang="ja-JP" smtClean="0"/>
              <a:t>(?)</a:t>
            </a:r>
            <a:endParaRPr kumimoji="1" lang="ja-JP" altLang="en-US"/>
          </a:p>
        </p:txBody>
      </p:sp>
    </p:spTree>
    <p:extLst>
      <p:ext uri="{BB962C8B-B14F-4D97-AF65-F5344CB8AC3E}">
        <p14:creationId xmlns:p14="http://schemas.microsoft.com/office/powerpoint/2010/main" val="35711366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sshd shuldn't use 22/tcp?</a:t>
            </a:r>
            <a:endParaRPr kumimoji="1" lang="ja-JP" altLang="en-US"/>
          </a:p>
        </p:txBody>
      </p:sp>
      <p:sp>
        <p:nvSpPr>
          <p:cNvPr id="3" name="コンテンツ プレースホルダー 2"/>
          <p:cNvSpPr>
            <a:spLocks noGrp="1"/>
          </p:cNvSpPr>
          <p:nvPr>
            <p:ph idx="1"/>
          </p:nvPr>
        </p:nvSpPr>
        <p:spPr/>
        <p:txBody>
          <a:bodyPr/>
          <a:lstStyle/>
          <a:p>
            <a:r>
              <a:rPr lang="ja-JP" altLang="en-US"/>
              <a:t>変えても意味ない</a:t>
            </a:r>
            <a:r>
              <a:rPr lang="ja-JP" altLang="en-US"/>
              <a:t>よ</a:t>
            </a:r>
            <a:r>
              <a:rPr lang="ja-JP" altLang="en-US" smtClean="0"/>
              <a:t>派</a:t>
            </a:r>
            <a:endParaRPr lang="en-US" altLang="ja-JP" smtClean="0"/>
          </a:p>
          <a:p>
            <a:pPr lvl="1"/>
            <a:r>
              <a:rPr lang="ja-JP" altLang="en-US" b="1">
                <a:solidFill>
                  <a:srgbClr val="FF0000"/>
                </a:solidFill>
              </a:rPr>
              <a:t>ポートスキャンすれば一発で</a:t>
            </a:r>
            <a:r>
              <a:rPr lang="en-US" altLang="ja-JP" b="1">
                <a:solidFill>
                  <a:srgbClr val="FF0000"/>
                </a:solidFill>
              </a:rPr>
              <a:t>ssh</a:t>
            </a:r>
            <a:r>
              <a:rPr lang="ja-JP" altLang="en-US" b="1">
                <a:solidFill>
                  <a:srgbClr val="FF0000"/>
                </a:solidFill>
              </a:rPr>
              <a:t>のポートは分かるんだからムダ</a:t>
            </a:r>
            <a:r>
              <a:rPr lang="ja-JP" altLang="en-US" b="1">
                <a:solidFill>
                  <a:srgbClr val="FF0000"/>
                </a:solidFill>
              </a:rPr>
              <a:t>だ</a:t>
            </a:r>
            <a:r>
              <a:rPr lang="ja-JP" altLang="en-US" b="1" smtClean="0">
                <a:solidFill>
                  <a:srgbClr val="FF0000"/>
                </a:solidFill>
              </a:rPr>
              <a:t>よ</a:t>
            </a:r>
            <a:endParaRPr lang="en-US" altLang="ja-JP" b="1" smtClean="0">
              <a:solidFill>
                <a:srgbClr val="FF0000"/>
              </a:solidFill>
            </a:endParaRPr>
          </a:p>
          <a:p>
            <a:pPr lvl="1"/>
            <a:r>
              <a:rPr lang="ja-JP" altLang="en-US"/>
              <a:t>ポートを変えるだけでセキュリティ対策しているつもりになっちゃうからダメ</a:t>
            </a:r>
            <a:r>
              <a:rPr lang="ja-JP" altLang="en-US"/>
              <a:t>だ</a:t>
            </a:r>
            <a:r>
              <a:rPr lang="ja-JP" altLang="en-US" smtClean="0"/>
              <a:t>よ</a:t>
            </a:r>
            <a:r>
              <a:rPr lang="en-US" altLang="ja-JP" smtClean="0"/>
              <a:t>(?)</a:t>
            </a:r>
            <a:endParaRPr kumimoji="1" lang="ja-JP" altLang="en-US"/>
          </a:p>
        </p:txBody>
      </p:sp>
    </p:spTree>
    <p:extLst>
      <p:ext uri="{BB962C8B-B14F-4D97-AF65-F5344CB8AC3E}">
        <p14:creationId xmlns:p14="http://schemas.microsoft.com/office/powerpoint/2010/main" val="2554317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679461" y="876843"/>
            <a:ext cx="7299973" cy="923330"/>
          </a:xfrm>
          <a:prstGeom prst="rect">
            <a:avLst/>
          </a:prstGeom>
          <a:noFill/>
        </p:spPr>
        <p:txBody>
          <a:bodyPr wrap="square" rtlCol="0">
            <a:spAutoFit/>
          </a:bodyPr>
          <a:lstStyle/>
          <a:p>
            <a:r>
              <a:rPr lang="ja-JP" altLang="en-US" sz="5400" smtClean="0">
                <a:ln>
                  <a:solidFill>
                    <a:schemeClr val="bg1">
                      <a:lumMod val="50000"/>
                    </a:schemeClr>
                  </a:solidFill>
                </a:ln>
                <a:latin typeface="Tahoma" panose="020B0604030504040204" pitchFamily="34" charset="0"/>
                <a:cs typeface="Tahoma" panose="020B0604030504040204" pitchFamily="34" charset="0"/>
              </a:rPr>
              <a:t>科学忍法</a:t>
            </a:r>
            <a:r>
              <a:rPr lang="ja-JP" altLang="en-US" sz="5400">
                <a:ln>
                  <a:solidFill>
                    <a:schemeClr val="bg1">
                      <a:lumMod val="50000"/>
                    </a:schemeClr>
                  </a:solidFill>
                </a:ln>
                <a:latin typeface="Tahoma" panose="020B0604030504040204" pitchFamily="34" charset="0"/>
                <a:cs typeface="Tahoma" panose="020B0604030504040204" pitchFamily="34" charset="0"/>
              </a:rPr>
              <a:t>・</a:t>
            </a:r>
            <a:r>
              <a:rPr lang="en-US" altLang="ja-JP" sz="5400" smtClean="0">
                <a:ln>
                  <a:solidFill>
                    <a:schemeClr val="bg1">
                      <a:lumMod val="50000"/>
                    </a:schemeClr>
                  </a:solidFill>
                </a:ln>
                <a:latin typeface="Tahoma" panose="020B0604030504040204" pitchFamily="34" charset="0"/>
                <a:cs typeface="Tahoma" panose="020B0604030504040204" pitchFamily="34" charset="0"/>
              </a:rPr>
              <a:t>ssh</a:t>
            </a:r>
            <a:r>
              <a:rPr lang="ja-JP" altLang="en-US" sz="5400" smtClean="0">
                <a:ln>
                  <a:solidFill>
                    <a:schemeClr val="bg1">
                      <a:lumMod val="50000"/>
                    </a:schemeClr>
                  </a:solidFill>
                </a:ln>
                <a:latin typeface="Tahoma" panose="020B0604030504040204" pitchFamily="34" charset="0"/>
                <a:cs typeface="Tahoma" panose="020B0604030504040204" pitchFamily="34" charset="0"/>
              </a:rPr>
              <a:t>分身の術</a:t>
            </a:r>
            <a:endParaRPr lang="en-US" altLang="ja-JP"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421944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86" y="189781"/>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smtClean="0">
                <a:latin typeface="Consolas" panose="020B0609020204030204" pitchFamily="49" charset="0"/>
                <a:cs typeface="Consolas" panose="020B0609020204030204" pitchFamily="49" charset="0"/>
              </a:rPr>
              <a:t>PORT     </a:t>
            </a:r>
            <a:r>
              <a:rPr lang="en-US" altLang="ja-JP" sz="2400">
                <a:latin typeface="Consolas" panose="020B0609020204030204" pitchFamily="49" charset="0"/>
                <a:cs typeface="Consolas" panose="020B0609020204030204" pitchFamily="49" charset="0"/>
              </a:rPr>
              <a:t>STATE SERVICE VERSION</a:t>
            </a:r>
          </a:p>
          <a:p>
            <a:r>
              <a:rPr lang="en-US" altLang="ja-JP" sz="2400">
                <a:latin typeface="Consolas" panose="020B0609020204030204" pitchFamily="49" charset="0"/>
                <a:cs typeface="Consolas" panose="020B0609020204030204" pitchFamily="49" charset="0"/>
              </a:rPr>
              <a:t>22/tcp   open  ssh     OpenSSH 5.3 (protocol 2.0)</a:t>
            </a:r>
          </a:p>
          <a:p>
            <a:r>
              <a:rPr lang="en-US" altLang="ja-JP" sz="2400">
                <a:latin typeface="Consolas" panose="020B0609020204030204" pitchFamily="49" charset="0"/>
                <a:cs typeface="Consolas" panose="020B0609020204030204" pitchFamily="49" charset="0"/>
              </a:rPr>
              <a:t>2200/tcp open  ssh     OpenSSH 5.3 (protocol 2.0)</a:t>
            </a:r>
          </a:p>
          <a:p>
            <a:r>
              <a:rPr lang="en-US" altLang="ja-JP" sz="2400">
                <a:latin typeface="Consolas" panose="020B0609020204030204" pitchFamily="49" charset="0"/>
                <a:cs typeface="Consolas" panose="020B0609020204030204" pitchFamily="49" charset="0"/>
              </a:rPr>
              <a:t>2201/tcp open  ssh     OpenSSH 5.3 (protocol 2.0)</a:t>
            </a:r>
          </a:p>
          <a:p>
            <a:r>
              <a:rPr lang="en-US" altLang="ja-JP" sz="2400">
                <a:latin typeface="Consolas" panose="020B0609020204030204" pitchFamily="49" charset="0"/>
                <a:cs typeface="Consolas" panose="020B0609020204030204" pitchFamily="49" charset="0"/>
              </a:rPr>
              <a:t>2202/tcp open  ssh     OpenSSH 5.3 (protocol 2.0)</a:t>
            </a:r>
          </a:p>
          <a:p>
            <a:r>
              <a:rPr lang="en-US" altLang="ja-JP" sz="2400">
                <a:latin typeface="Consolas" panose="020B0609020204030204" pitchFamily="49" charset="0"/>
                <a:cs typeface="Consolas" panose="020B0609020204030204" pitchFamily="49" charset="0"/>
              </a:rPr>
              <a:t>2203/tcp open  ssh     OpenSSH 5.3 (protocol 2.0)</a:t>
            </a:r>
          </a:p>
          <a:p>
            <a:r>
              <a:rPr lang="en-US" altLang="ja-JP" sz="2400">
                <a:latin typeface="Consolas" panose="020B0609020204030204" pitchFamily="49" charset="0"/>
                <a:cs typeface="Consolas" panose="020B0609020204030204" pitchFamily="49" charset="0"/>
              </a:rPr>
              <a:t>2204/tcp open  ssh     OpenSSH 5.3 (protocol 2.0)</a:t>
            </a:r>
          </a:p>
          <a:p>
            <a:r>
              <a:rPr lang="en-US" altLang="ja-JP" sz="2400">
                <a:latin typeface="Consolas" panose="020B0609020204030204" pitchFamily="49" charset="0"/>
                <a:cs typeface="Consolas" panose="020B0609020204030204" pitchFamily="49" charset="0"/>
              </a:rPr>
              <a:t>2205/tcp open  ssh     OpenSSH 5.3 (protocol 2.0)</a:t>
            </a:r>
          </a:p>
          <a:p>
            <a:r>
              <a:rPr lang="en-US" altLang="ja-JP" sz="2400">
                <a:latin typeface="Consolas" panose="020B0609020204030204" pitchFamily="49" charset="0"/>
                <a:cs typeface="Consolas" panose="020B0609020204030204" pitchFamily="49" charset="0"/>
              </a:rPr>
              <a:t>2206/tcp open  ssh     OpenSSH 5.3 (protocol 2.0)</a:t>
            </a:r>
          </a:p>
          <a:p>
            <a:r>
              <a:rPr lang="en-US" altLang="ja-JP" sz="2400">
                <a:latin typeface="Consolas" panose="020B0609020204030204" pitchFamily="49" charset="0"/>
                <a:cs typeface="Consolas" panose="020B0609020204030204" pitchFamily="49" charset="0"/>
              </a:rPr>
              <a:t>2207/tcp open  ssh     OpenSSH 5.3 (protocol 2.0)</a:t>
            </a:r>
          </a:p>
          <a:p>
            <a:r>
              <a:rPr lang="en-US" altLang="ja-JP" sz="2400">
                <a:latin typeface="Consolas" panose="020B0609020204030204" pitchFamily="49" charset="0"/>
                <a:cs typeface="Consolas" panose="020B0609020204030204" pitchFamily="49" charset="0"/>
              </a:rPr>
              <a:t>2208/tcp open  ssh     OpenSSH 5.3 (protocol 2.0)</a:t>
            </a:r>
          </a:p>
          <a:p>
            <a:r>
              <a:rPr lang="en-US" altLang="ja-JP" sz="2400">
                <a:latin typeface="Consolas" panose="020B0609020204030204" pitchFamily="49" charset="0"/>
                <a:cs typeface="Consolas" panose="020B0609020204030204" pitchFamily="49" charset="0"/>
              </a:rPr>
              <a:t>2209/tcp open  ssh     OpenSSH 5.3 (protocol 2.0)</a:t>
            </a:r>
          </a:p>
          <a:p>
            <a:r>
              <a:rPr lang="en-US" altLang="ja-JP" sz="2400">
                <a:latin typeface="Consolas" panose="020B0609020204030204" pitchFamily="49" charset="0"/>
                <a:cs typeface="Consolas" panose="020B0609020204030204" pitchFamily="49" charset="0"/>
              </a:rPr>
              <a:t>2210/tcp open  ssh     OpenSSH 5.3 (protocol 2.0)</a:t>
            </a:r>
          </a:p>
          <a:p>
            <a:r>
              <a:rPr lang="en-US" altLang="ja-JP" sz="2400">
                <a:latin typeface="Consolas" panose="020B0609020204030204" pitchFamily="49" charset="0"/>
                <a:cs typeface="Consolas" panose="020B0609020204030204" pitchFamily="49" charset="0"/>
              </a:rPr>
              <a:t>2211/tcp open  ssh     OpenSSH 5.3 (protocol 2.0)</a:t>
            </a:r>
          </a:p>
          <a:p>
            <a:r>
              <a:rPr lang="en-US" altLang="ja-JP" sz="2400">
                <a:latin typeface="Consolas" panose="020B0609020204030204" pitchFamily="49" charset="0"/>
                <a:cs typeface="Consolas" panose="020B0609020204030204" pitchFamily="49" charset="0"/>
              </a:rPr>
              <a:t>2212/tcp open  ssh     OpenSSH 5.3 (protocol 2.0)</a:t>
            </a:r>
          </a:p>
          <a:p>
            <a:r>
              <a:rPr lang="en-US" altLang="ja-JP" sz="2400">
                <a:latin typeface="Consolas" panose="020B0609020204030204" pitchFamily="49" charset="0"/>
                <a:cs typeface="Consolas" panose="020B0609020204030204" pitchFamily="49" charset="0"/>
              </a:rPr>
              <a:t>2213/tcp open  ssh     OpenSSH 5.3 (protocol 2.0)</a:t>
            </a:r>
          </a:p>
          <a:p>
            <a:r>
              <a:rPr lang="en-US" altLang="ja-JP" sz="2400">
                <a:latin typeface="Consolas" panose="020B0609020204030204" pitchFamily="49" charset="0"/>
                <a:cs typeface="Consolas" panose="020B0609020204030204" pitchFamily="49" charset="0"/>
              </a:rPr>
              <a:t>2214/tcp open  ssh     OpenSSH 5.3 (protocol 2.0)</a:t>
            </a:r>
          </a:p>
          <a:p>
            <a:r>
              <a:rPr lang="en-US" altLang="ja-JP" sz="2400">
                <a:latin typeface="Consolas" panose="020B0609020204030204" pitchFamily="49" charset="0"/>
                <a:cs typeface="Consolas" panose="020B0609020204030204" pitchFamily="49" charset="0"/>
              </a:rPr>
              <a:t>2215/tcp open  ssh     OpenSSH 5.3 (protocol </a:t>
            </a:r>
            <a:r>
              <a:rPr lang="en-US" altLang="ja-JP" sz="2400">
                <a:latin typeface="Consolas" panose="020B0609020204030204" pitchFamily="49" charset="0"/>
                <a:cs typeface="Consolas" panose="020B0609020204030204" pitchFamily="49" charset="0"/>
              </a:rPr>
              <a:t>2.0</a:t>
            </a:r>
            <a:r>
              <a:rPr lang="en-US" altLang="ja-JP" sz="2400" smtClean="0">
                <a:latin typeface="Consolas" panose="020B0609020204030204" pitchFamily="49" charset="0"/>
                <a:cs typeface="Consolas" panose="020B0609020204030204" pitchFamily="49" charset="0"/>
              </a:rPr>
              <a:t>)</a:t>
            </a:r>
            <a:endParaRPr lang="en-US" altLang="ja-JP" sz="240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295350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327805" y="327805"/>
            <a:ext cx="5055079" cy="2760453"/>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a:t>「</a:t>
            </a:r>
            <a:r>
              <a:rPr lang="ja-JP" altLang="en-US" sz="3600"/>
              <a:t>ポートスキャン</a:t>
            </a:r>
            <a:r>
              <a:rPr lang="ja-JP" altLang="en-US" sz="3600" smtClean="0"/>
              <a:t>すれば一発で</a:t>
            </a:r>
            <a:r>
              <a:rPr lang="en-US" altLang="ja-JP" sz="3600" smtClean="0"/>
              <a:t>ssh</a:t>
            </a:r>
            <a:r>
              <a:rPr lang="ja-JP" altLang="en-US" sz="3600"/>
              <a:t>のポートは分かるんだからムダだよ」</a:t>
            </a:r>
            <a:endParaRPr kumimoji="1" lang="ja-JP" altLang="en-US" sz="3600"/>
          </a:p>
        </p:txBody>
      </p:sp>
      <p:pic>
        <p:nvPicPr>
          <p:cNvPr id="7" name="図 6"/>
          <p:cNvPicPr>
            <a:picLocks noChangeAspect="1"/>
          </p:cNvPicPr>
          <p:nvPr/>
        </p:nvPicPr>
        <p:blipFill>
          <a:blip r:embed="rId2"/>
          <a:stretch>
            <a:fillRect/>
          </a:stretch>
        </p:blipFill>
        <p:spPr>
          <a:xfrm>
            <a:off x="5581291" y="839535"/>
            <a:ext cx="3278038" cy="5548023"/>
          </a:xfrm>
          <a:prstGeom prst="rect">
            <a:avLst/>
          </a:prstGeom>
        </p:spPr>
      </p:pic>
    </p:spTree>
    <p:extLst>
      <p:ext uri="{BB962C8B-B14F-4D97-AF65-F5344CB8AC3E}">
        <p14:creationId xmlns:p14="http://schemas.microsoft.com/office/powerpoint/2010/main" val="23990389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86" y="189781"/>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smtClean="0">
                <a:latin typeface="Consolas" panose="020B0609020204030204" pitchFamily="49" charset="0"/>
                <a:cs typeface="Consolas" panose="020B0609020204030204" pitchFamily="49" charset="0"/>
              </a:rPr>
              <a:t>PORT     </a:t>
            </a:r>
            <a:r>
              <a:rPr lang="en-US" altLang="ja-JP" sz="2000">
                <a:latin typeface="Consolas" panose="020B0609020204030204" pitchFamily="49" charset="0"/>
                <a:cs typeface="Consolas" panose="020B0609020204030204" pitchFamily="49" charset="0"/>
              </a:rPr>
              <a:t>STATE SERVICE VERSION</a:t>
            </a:r>
          </a:p>
          <a:p>
            <a:r>
              <a:rPr lang="en-US" altLang="ja-JP" sz="2000">
                <a:latin typeface="Consolas" panose="020B0609020204030204" pitchFamily="49" charset="0"/>
                <a:cs typeface="Consolas" panose="020B0609020204030204" pitchFamily="49" charset="0"/>
              </a:rPr>
              <a:t>22/tcp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p>
          <a:p>
            <a:r>
              <a:rPr lang="en-US" altLang="ja-JP" sz="2000">
                <a:latin typeface="Consolas" panose="020B0609020204030204" pitchFamily="49" charset="0"/>
                <a:cs typeface="Consolas" panose="020B0609020204030204" pitchFamily="49" charset="0"/>
              </a:rPr>
              <a:t>2200/tcp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p>
          <a:p>
            <a:r>
              <a:rPr lang="en-US" altLang="ja-JP" sz="2000">
                <a:latin typeface="Consolas" panose="020B0609020204030204" pitchFamily="49" charset="0"/>
                <a:cs typeface="Consolas" panose="020B0609020204030204" pitchFamily="49" charset="0"/>
              </a:rPr>
              <a:t>2201/tcp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p>
          <a:p>
            <a:r>
              <a:rPr lang="en-US" altLang="ja-JP" sz="2000">
                <a:latin typeface="Consolas" panose="020B0609020204030204" pitchFamily="49" charset="0"/>
                <a:cs typeface="Consolas" panose="020B0609020204030204" pitchFamily="49" charset="0"/>
              </a:rPr>
              <a:t>2202/tcp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a:t>
            </a:r>
            <a:r>
              <a:rPr lang="en-US" altLang="ja-JP" sz="2000">
                <a:latin typeface="Consolas" panose="020B0609020204030204" pitchFamily="49" charset="0"/>
                <a:cs typeface="Consolas" panose="020B0609020204030204" pitchFamily="49" charset="0"/>
              </a:rPr>
              <a:t>RSA</a:t>
            </a:r>
            <a:r>
              <a:rPr lang="en-US" altLang="ja-JP" sz="2000" smtClean="0">
                <a:latin typeface="Consolas" panose="020B0609020204030204" pitchFamily="49" charset="0"/>
                <a:cs typeface="Consolas" panose="020B0609020204030204" pitchFamily="49" charset="0"/>
              </a:rPr>
              <a:t>)</a:t>
            </a:r>
          </a:p>
          <a:p>
            <a:r>
              <a:rPr lang="en-US" altLang="ja-JP" sz="2000" smtClean="0">
                <a:latin typeface="Consolas" panose="020B0609020204030204" pitchFamily="49" charset="0"/>
                <a:cs typeface="Consolas" panose="020B0609020204030204" pitchFamily="49" charset="0"/>
              </a:rPr>
              <a:t>2203/tcp open  ssh     OpenSSH 5.3 (protocol 2.0)</a:t>
            </a:r>
          </a:p>
          <a:p>
            <a:r>
              <a:rPr lang="en-US" altLang="ja-JP" sz="2000" smtClean="0">
                <a:latin typeface="Consolas" panose="020B0609020204030204" pitchFamily="49" charset="0"/>
                <a:cs typeface="Consolas" panose="020B0609020204030204" pitchFamily="49" charset="0"/>
              </a:rPr>
              <a:t>| ssh-hostkey: </a:t>
            </a:r>
          </a:p>
          <a:p>
            <a:r>
              <a:rPr lang="en-US" altLang="ja-JP" sz="2000" smtClean="0">
                <a:latin typeface="Consolas" panose="020B0609020204030204" pitchFamily="49" charset="0"/>
                <a:cs typeface="Consolas" panose="020B0609020204030204" pitchFamily="49" charset="0"/>
              </a:rPr>
              <a:t>|   1024 bc:92:50:82:82:bc:d0:ab:b8:a2:6f:34:bb:f7:fd:bd (DSA)</a:t>
            </a:r>
          </a:p>
          <a:p>
            <a:r>
              <a:rPr lang="en-US" altLang="ja-JP" sz="2000" smtClean="0">
                <a:latin typeface="Consolas" panose="020B0609020204030204" pitchFamily="49" charset="0"/>
                <a:cs typeface="Consolas" panose="020B0609020204030204" pitchFamily="49" charset="0"/>
              </a:rPr>
              <a:t>|_  2048 ea:63:6a:de:44:98:c3:c9:35:88:d7:e9:81:cc:f7:47 (RSA)</a:t>
            </a:r>
          </a:p>
          <a:p>
            <a:endParaRPr kumimoji="1" lang="ja-JP" altLang="en-US" sz="200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40825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Agenda.</a:t>
            </a:r>
            <a:endParaRPr kumimoji="1" lang="ja-JP" altLang="en-US"/>
          </a:p>
        </p:txBody>
      </p:sp>
      <p:sp>
        <p:nvSpPr>
          <p:cNvPr id="3" name="コンテンツ プレースホルダー 2"/>
          <p:cNvSpPr>
            <a:spLocks noGrp="1"/>
          </p:cNvSpPr>
          <p:nvPr>
            <p:ph idx="1"/>
          </p:nvPr>
        </p:nvSpPr>
        <p:spPr/>
        <p:txBody>
          <a:bodyPr/>
          <a:lstStyle/>
          <a:p>
            <a:r>
              <a:rPr kumimoji="1" lang="ja-JP" altLang="en-US" b="1" smtClean="0">
                <a:solidFill>
                  <a:schemeClr val="accent5">
                    <a:lumMod val="75000"/>
                  </a:schemeClr>
                </a:solidFill>
              </a:rPr>
              <a:t>攻撃者視点：</a:t>
            </a:r>
            <a:r>
              <a:rPr kumimoji="1" lang="ja-JP" altLang="en-US" smtClean="0"/>
              <a:t>攻撃を「隠す」</a:t>
            </a:r>
            <a:endParaRPr kumimoji="1" lang="en-US" altLang="ja-JP" smtClean="0"/>
          </a:p>
          <a:p>
            <a:pPr lvl="1"/>
            <a:r>
              <a:rPr lang="ja-JP" altLang="en-US" smtClean="0"/>
              <a:t>ポートスキャン等を</a:t>
            </a:r>
            <a:r>
              <a:rPr lang="ja-JP" altLang="en-US"/>
              <a:t>気づかれないように実行</a:t>
            </a:r>
            <a:r>
              <a:rPr lang="ja-JP" altLang="en-US" smtClean="0"/>
              <a:t>する</a:t>
            </a:r>
            <a:endParaRPr lang="en-US" altLang="ja-JP" smtClean="0"/>
          </a:p>
          <a:p>
            <a:pPr lvl="1"/>
            <a:r>
              <a:rPr kumimoji="1" lang="ja-JP" altLang="en-US" smtClean="0"/>
              <a:t>セキュリティポリシをかいくぐって通信する</a:t>
            </a:r>
            <a:endParaRPr kumimoji="1" lang="en-US" altLang="ja-JP" smtClean="0"/>
          </a:p>
          <a:p>
            <a:r>
              <a:rPr kumimoji="1" lang="ja-JP" altLang="en-US" b="1" smtClean="0">
                <a:solidFill>
                  <a:schemeClr val="accent5">
                    <a:lumMod val="75000"/>
                  </a:schemeClr>
                </a:solidFill>
              </a:rPr>
              <a:t>防御側視点：</a:t>
            </a:r>
            <a:r>
              <a:rPr kumimoji="1" lang="ja-JP" altLang="en-US" smtClean="0"/>
              <a:t>攻撃から「隠れる」</a:t>
            </a:r>
            <a:endParaRPr kumimoji="1" lang="en-US" altLang="ja-JP" smtClean="0"/>
          </a:p>
          <a:p>
            <a:pPr lvl="1"/>
            <a:r>
              <a:rPr lang="ja-JP" altLang="en-US" smtClean="0"/>
              <a:t>リソースを隠す（開放ポートやホストの存在自体）</a:t>
            </a:r>
            <a:endParaRPr lang="en-US" altLang="ja-JP" smtClean="0"/>
          </a:p>
          <a:p>
            <a:pPr lvl="1"/>
            <a:r>
              <a:rPr lang="ja-JP" altLang="en-US" smtClean="0"/>
              <a:t>ソフトウェア</a:t>
            </a:r>
            <a:r>
              <a:rPr lang="ja-JP" altLang="en-US"/>
              <a:t>情報</a:t>
            </a:r>
            <a:r>
              <a:rPr lang="ja-JP" altLang="en-US" smtClean="0"/>
              <a:t>を隠す（バナー隠蔽、デバッグモードの</a:t>
            </a:r>
            <a:r>
              <a:rPr lang="en-US" altLang="ja-JP" smtClean="0"/>
              <a:t>OFF</a:t>
            </a:r>
            <a:r>
              <a:rPr lang="ja-JP" altLang="en-US" smtClean="0"/>
              <a:t>、エラーメッセージは寡黙に）</a:t>
            </a:r>
            <a:endParaRPr lang="en-US" altLang="ja-JP" smtClean="0"/>
          </a:p>
          <a:p>
            <a:pPr lvl="1"/>
            <a:r>
              <a:rPr lang="ja-JP" altLang="en-US" smtClean="0"/>
              <a:t>ホンモノの開放</a:t>
            </a:r>
            <a:r>
              <a:rPr lang="ja-JP" altLang="en-US"/>
              <a:t>ポート</a:t>
            </a:r>
            <a:r>
              <a:rPr lang="ja-JP" altLang="en-US" smtClean="0"/>
              <a:t>の存在を、大量のデコイを利用して隠す</a:t>
            </a:r>
            <a:endParaRPr lang="en-US" altLang="ja-JP" smtClean="0"/>
          </a:p>
          <a:p>
            <a:pPr marL="457200" lvl="1" indent="0">
              <a:buNone/>
            </a:pPr>
            <a:r>
              <a:rPr lang="ja-JP" altLang="en-US" sz="2800" b="1" smtClean="0">
                <a:solidFill>
                  <a:srgbClr val="FF0000"/>
                </a:solidFill>
              </a:rPr>
              <a:t>  　→ 科学忍法・</a:t>
            </a:r>
            <a:r>
              <a:rPr lang="en-US" altLang="ja-JP" sz="2800" b="1" smtClean="0">
                <a:solidFill>
                  <a:srgbClr val="FF0000"/>
                </a:solidFill>
              </a:rPr>
              <a:t>ssh</a:t>
            </a:r>
            <a:r>
              <a:rPr lang="ja-JP" altLang="en-US" sz="2800" b="1" smtClean="0">
                <a:solidFill>
                  <a:srgbClr val="FF0000"/>
                </a:solidFill>
              </a:rPr>
              <a:t>分身の術</a:t>
            </a:r>
            <a:endParaRPr lang="en-US" altLang="ja-JP" sz="2800" b="1" smtClean="0">
              <a:solidFill>
                <a:srgbClr val="FF0000"/>
              </a:solidFill>
            </a:endParaRPr>
          </a:p>
        </p:txBody>
      </p:sp>
    </p:spTree>
    <p:extLst>
      <p:ext uri="{BB962C8B-B14F-4D97-AF65-F5344CB8AC3E}">
        <p14:creationId xmlns:p14="http://schemas.microsoft.com/office/powerpoint/2010/main" val="2790500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904412" y="712941"/>
            <a:ext cx="6140549" cy="1754326"/>
          </a:xfrm>
          <a:prstGeom prst="rect">
            <a:avLst/>
          </a:prstGeom>
          <a:noFill/>
        </p:spPr>
        <p:txBody>
          <a:bodyPr wrap="square" rtlCol="0">
            <a:spAutoFit/>
          </a:bodyPr>
          <a:lstStyle/>
          <a:p>
            <a:r>
              <a:rPr kumimoji="1" lang="en-US" altLang="ja-JP" sz="5400" smtClean="0">
                <a:ln>
                  <a:solidFill>
                    <a:schemeClr val="bg1">
                      <a:lumMod val="50000"/>
                    </a:schemeClr>
                  </a:solidFill>
                </a:ln>
                <a:latin typeface="Tahoma" panose="020B0604030504040204" pitchFamily="34" charset="0"/>
                <a:cs typeface="Tahoma" panose="020B0604030504040204" pitchFamily="34" charset="0"/>
              </a:rPr>
              <a:t>something </a:t>
            </a:r>
            <a:r>
              <a:rPr lang="en-US" altLang="ja-JP" sz="5400" smtClean="0">
                <a:ln>
                  <a:solidFill>
                    <a:schemeClr val="bg1">
                      <a:lumMod val="50000"/>
                    </a:schemeClr>
                  </a:solidFill>
                </a:ln>
                <a:latin typeface="Tahoma" panose="020B0604030504040204" pitchFamily="34" charset="0"/>
                <a:cs typeface="Tahoma" panose="020B0604030504040204" pitchFamily="34" charset="0"/>
              </a:rPr>
              <a:t>in the traffic...</a:t>
            </a:r>
            <a:endParaRPr kumimoji="1" lang="ja-JP" altLang="en-US"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93681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Situation.</a:t>
            </a:r>
            <a:endParaRPr kumimoji="1" lang="ja-JP" altLang="en-US"/>
          </a:p>
        </p:txBody>
      </p:sp>
      <p:sp>
        <p:nvSpPr>
          <p:cNvPr id="3" name="コンテンツ プレースホルダー 2"/>
          <p:cNvSpPr>
            <a:spLocks noGrp="1"/>
          </p:cNvSpPr>
          <p:nvPr>
            <p:ph idx="1"/>
          </p:nvPr>
        </p:nvSpPr>
        <p:spPr/>
        <p:txBody>
          <a:bodyPr/>
          <a:lstStyle/>
          <a:p>
            <a:r>
              <a:rPr lang="en-US" altLang="en-US"/>
              <a:t>犯人(YASU)</a:t>
            </a:r>
            <a:r>
              <a:rPr kumimoji="1" lang="ja-JP" altLang="en-US" smtClean="0"/>
              <a:t>により閉じ込められた密室</a:t>
            </a:r>
            <a:endParaRPr kumimoji="1" lang="en-US" altLang="ja-JP" smtClean="0"/>
          </a:p>
          <a:p>
            <a:r>
              <a:rPr lang="ja-JP" altLang="en-US" smtClean="0"/>
              <a:t>なぜか</a:t>
            </a:r>
            <a:r>
              <a:rPr lang="en-US" altLang="ja-JP" smtClean="0"/>
              <a:t>ICMP(ping)</a:t>
            </a:r>
            <a:r>
              <a:rPr lang="ja-JP" altLang="en-US" smtClean="0"/>
              <a:t>だけインターネットに到達する</a:t>
            </a:r>
            <a:r>
              <a:rPr lang="en-US" altLang="ja-JP" smtClean="0"/>
              <a:t>PC</a:t>
            </a:r>
            <a:r>
              <a:rPr lang="ja-JP" altLang="en-US" smtClean="0"/>
              <a:t>が置いてある（</a:t>
            </a:r>
            <a:r>
              <a:rPr lang="ja-JP" altLang="en-US"/>
              <a:t>なんだそれ）</a:t>
            </a:r>
            <a:endParaRPr lang="en-US" altLang="ja-JP" smtClean="0"/>
          </a:p>
          <a:p>
            <a:r>
              <a:rPr kumimoji="1" lang="ja-JP" altLang="en-US" smtClean="0"/>
              <a:t>この状況で、犯人を外部になんとしてでも伝えたい</a:t>
            </a:r>
            <a:endParaRPr kumimoji="1" lang="en-US" altLang="ja-JP" smtClean="0"/>
          </a:p>
          <a:p>
            <a:r>
              <a:rPr kumimoji="1" lang="ja-JP" altLang="en-US" smtClean="0"/>
              <a:t>外部の協力者の</a:t>
            </a:r>
            <a:r>
              <a:rPr kumimoji="1" lang="en-US" altLang="ja-JP" smtClean="0"/>
              <a:t>IP</a:t>
            </a:r>
            <a:r>
              <a:rPr kumimoji="1" lang="ja-JP" altLang="en-US" smtClean="0"/>
              <a:t>アドレスは分かっている（なんだそれ）</a:t>
            </a:r>
            <a:endParaRPr kumimoji="1" lang="ja-JP" altLang="en-US"/>
          </a:p>
        </p:txBody>
      </p:sp>
    </p:spTree>
    <p:extLst>
      <p:ext uri="{BB962C8B-B14F-4D97-AF65-F5344CB8AC3E}">
        <p14:creationId xmlns:p14="http://schemas.microsoft.com/office/powerpoint/2010/main" val="1708929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Situation.</a:t>
            </a:r>
            <a:endParaRPr kumimoji="1" lang="ja-JP" altLang="en-US"/>
          </a:p>
        </p:txBody>
      </p:sp>
      <p:sp>
        <p:nvSpPr>
          <p:cNvPr id="3" name="コンテンツ プレースホルダー 2"/>
          <p:cNvSpPr>
            <a:spLocks noGrp="1"/>
          </p:cNvSpPr>
          <p:nvPr>
            <p:ph idx="1"/>
          </p:nvPr>
        </p:nvSpPr>
        <p:spPr/>
        <p:txBody>
          <a:bodyPr/>
          <a:lstStyle/>
          <a:p>
            <a:r>
              <a:rPr lang="en-US" altLang="en-US"/>
              <a:t>犯人(YASU)</a:t>
            </a:r>
            <a:r>
              <a:rPr kumimoji="1" lang="ja-JP" altLang="en-US" smtClean="0"/>
              <a:t>により閉じ込められた密室</a:t>
            </a:r>
            <a:endParaRPr kumimoji="1" lang="en-US" altLang="ja-JP" smtClean="0"/>
          </a:p>
          <a:p>
            <a:r>
              <a:rPr lang="ja-JP" altLang="en-US" smtClean="0"/>
              <a:t>なぜか</a:t>
            </a:r>
            <a:r>
              <a:rPr lang="en-US" altLang="ja-JP" smtClean="0"/>
              <a:t>ICMP(ping)</a:t>
            </a:r>
            <a:r>
              <a:rPr lang="ja-JP" altLang="en-US" smtClean="0"/>
              <a:t>だけインターネットに到達する</a:t>
            </a:r>
            <a:r>
              <a:rPr lang="en-US" altLang="ja-JP" smtClean="0"/>
              <a:t>PC</a:t>
            </a:r>
            <a:r>
              <a:rPr lang="ja-JP" altLang="en-US" smtClean="0"/>
              <a:t>が置いてある（</a:t>
            </a:r>
            <a:r>
              <a:rPr lang="ja-JP" altLang="en-US"/>
              <a:t>なんだそれ）</a:t>
            </a:r>
            <a:endParaRPr lang="en-US" altLang="ja-JP" smtClean="0"/>
          </a:p>
          <a:p>
            <a:r>
              <a:rPr kumimoji="1" lang="ja-JP" altLang="en-US" smtClean="0"/>
              <a:t>この状況で、犯人を外部になんとしてでも伝えたい</a:t>
            </a:r>
            <a:endParaRPr kumimoji="1" lang="en-US" altLang="ja-JP" smtClean="0"/>
          </a:p>
          <a:p>
            <a:r>
              <a:rPr kumimoji="1" lang="ja-JP" altLang="en-US" smtClean="0"/>
              <a:t>外部の協力者の</a:t>
            </a:r>
            <a:r>
              <a:rPr kumimoji="1" lang="en-US" altLang="ja-JP" smtClean="0"/>
              <a:t>IP</a:t>
            </a:r>
            <a:r>
              <a:rPr kumimoji="1" lang="ja-JP" altLang="en-US" smtClean="0"/>
              <a:t>アドレスは分かっている（なんだそれ）</a:t>
            </a:r>
            <a:endParaRPr kumimoji="1" lang="en-US" altLang="ja-JP" smtClean="0"/>
          </a:p>
          <a:p>
            <a:r>
              <a:rPr lang="ja-JP" altLang="en-US" b="1" smtClean="0">
                <a:solidFill>
                  <a:srgbClr val="FF0000"/>
                </a:solidFill>
              </a:rPr>
              <a:t>→ </a:t>
            </a:r>
            <a:r>
              <a:rPr lang="en-US" altLang="ja-JP" b="1" smtClean="0">
                <a:solidFill>
                  <a:srgbClr val="FF0000"/>
                </a:solidFill>
              </a:rPr>
              <a:t>ICMP</a:t>
            </a:r>
            <a:r>
              <a:rPr lang="ja-JP" altLang="en-US" b="1" smtClean="0">
                <a:solidFill>
                  <a:srgbClr val="FF0000"/>
                </a:solidFill>
              </a:rPr>
              <a:t>だけでメッセージを外部に伝えよう！</a:t>
            </a:r>
            <a:endParaRPr kumimoji="1" lang="ja-JP" altLang="en-US" b="1">
              <a:solidFill>
                <a:srgbClr val="FF0000"/>
              </a:solidFill>
            </a:endParaRPr>
          </a:p>
        </p:txBody>
      </p:sp>
    </p:spTree>
    <p:extLst>
      <p:ext uri="{BB962C8B-B14F-4D97-AF65-F5344CB8AC3E}">
        <p14:creationId xmlns:p14="http://schemas.microsoft.com/office/powerpoint/2010/main" val="285120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 y="-598338"/>
            <a:ext cx="9207645" cy="5947578"/>
          </a:xfrm>
          <a:prstGeom prst="rect">
            <a:avLst/>
          </a:prstGeom>
        </p:spPr>
      </p:pic>
      <p:sp>
        <p:nvSpPr>
          <p:cNvPr id="2" name="円/楕円 1"/>
          <p:cNvSpPr/>
          <p:nvPr/>
        </p:nvSpPr>
        <p:spPr>
          <a:xfrm>
            <a:off x="6876142" y="4109357"/>
            <a:ext cx="2177143" cy="1034144"/>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a:off x="6740071" y="2643634"/>
            <a:ext cx="789214" cy="1474795"/>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3084286" y="1641929"/>
            <a:ext cx="4953000" cy="979715"/>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a:solidFill>
                  <a:schemeClr val="accent2">
                    <a:lumMod val="20000"/>
                    <a:lumOff val="80000"/>
                  </a:schemeClr>
                </a:solidFill>
                <a:latin typeface="メイリオ"/>
                <a:ea typeface="メイリオ"/>
                <a:cs typeface="メイリオ"/>
              </a:rPr>
              <a:t>Windows</a:t>
            </a:r>
            <a:r>
              <a:rPr kumimoji="1" lang="ja-JP" altLang="en-US">
                <a:solidFill>
                  <a:schemeClr val="accent2">
                    <a:lumMod val="20000"/>
                    <a:lumOff val="80000"/>
                  </a:schemeClr>
                </a:solidFill>
                <a:latin typeface="メイリオ"/>
                <a:ea typeface="メイリオ"/>
                <a:cs typeface="メイリオ"/>
              </a:rPr>
              <a:t>の</a:t>
            </a:r>
            <a:r>
              <a:rPr kumimoji="1" lang="en-US" altLang="ja-JP">
                <a:solidFill>
                  <a:schemeClr val="accent2">
                    <a:lumMod val="20000"/>
                    <a:lumOff val="80000"/>
                  </a:schemeClr>
                </a:solidFill>
                <a:latin typeface="メイリオ"/>
                <a:ea typeface="メイリオ"/>
                <a:cs typeface="メイリオ"/>
              </a:rPr>
              <a:t>ping</a:t>
            </a:r>
            <a:r>
              <a:rPr kumimoji="1" lang="ja-JP" altLang="en-US">
                <a:solidFill>
                  <a:schemeClr val="accent2">
                    <a:lumMod val="20000"/>
                    <a:lumOff val="80000"/>
                  </a:schemeClr>
                </a:solidFill>
                <a:latin typeface="メイリオ"/>
                <a:ea typeface="メイリオ"/>
                <a:cs typeface="メイリオ"/>
              </a:rPr>
              <a:t>コマンドのペイロード：</a:t>
            </a:r>
            <a:endParaRPr kumimoji="1" lang="en-US" altLang="ja-JP">
              <a:solidFill>
                <a:schemeClr val="accent2">
                  <a:lumMod val="20000"/>
                  <a:lumOff val="80000"/>
                </a:schemeClr>
              </a:solidFill>
              <a:latin typeface="メイリオ"/>
              <a:ea typeface="メイリオ"/>
              <a:cs typeface="メイリオ"/>
            </a:endParaRPr>
          </a:p>
          <a:p>
            <a:r>
              <a:rPr lang="en-US" altLang="ja-JP" b="1">
                <a:solidFill>
                  <a:schemeClr val="accent2">
                    <a:lumMod val="20000"/>
                    <a:lumOff val="80000"/>
                  </a:schemeClr>
                </a:solidFill>
                <a:latin typeface="Helvetica"/>
                <a:cs typeface="Helvetica"/>
              </a:rPr>
              <a:t>abcdefghijklmnopqrstuvwabcdefghi</a:t>
            </a:r>
            <a:endParaRPr kumimoji="1" lang="ja-JP" altLang="en-US" b="1">
              <a:solidFill>
                <a:schemeClr val="accent2">
                  <a:lumMod val="20000"/>
                  <a:lumOff val="80000"/>
                </a:schemeClr>
              </a:solidFill>
              <a:latin typeface="Helvetica"/>
              <a:cs typeface="Helvetica"/>
            </a:endParaRPr>
          </a:p>
        </p:txBody>
      </p:sp>
    </p:spTree>
    <p:extLst>
      <p:ext uri="{BB962C8B-B14F-4D97-AF65-F5344CB8AC3E}">
        <p14:creationId xmlns:p14="http://schemas.microsoft.com/office/powerpoint/2010/main" val="251935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90500" y="1605643"/>
            <a:ext cx="8790215" cy="798285"/>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2800">
                <a:latin typeface="Consolas"/>
                <a:cs typeface="Consolas"/>
              </a:rPr>
              <a:t># nping --data-string &lt;string&gt; </a:t>
            </a:r>
            <a:r>
              <a:rPr lang="en-US" altLang="ja-JP" sz="2800" smtClean="0">
                <a:latin typeface="Consolas"/>
                <a:cs typeface="Consolas"/>
              </a:rPr>
              <a:t>&lt;IPaddr&gt;</a:t>
            </a:r>
            <a:endParaRPr lang="en-US" altLang="ja-JP" sz="2800">
              <a:latin typeface="Consolas"/>
              <a:cs typeface="Consolas"/>
            </a:endParaRPr>
          </a:p>
        </p:txBody>
      </p:sp>
      <p:sp>
        <p:nvSpPr>
          <p:cNvPr id="6" name="タイトル 1"/>
          <p:cNvSpPr>
            <a:spLocks noGrp="1"/>
          </p:cNvSpPr>
          <p:nvPr>
            <p:ph type="title"/>
          </p:nvPr>
        </p:nvSpPr>
        <p:spPr>
          <a:xfrm>
            <a:off x="637722" y="201841"/>
            <a:ext cx="7886700" cy="913945"/>
          </a:xfrm>
        </p:spPr>
        <p:txBody>
          <a:bodyPr/>
          <a:lstStyle/>
          <a:p>
            <a:r>
              <a:rPr kumimoji="1" lang="en-US" altLang="ja-JP" smtClean="0"/>
              <a:t>nping (Nmap</a:t>
            </a:r>
            <a:r>
              <a:rPr kumimoji="1" lang="ja-JP" altLang="en-US" smtClean="0">
                <a:latin typeface="メイリオ"/>
                <a:ea typeface="メイリオ"/>
                <a:cs typeface="メイリオ"/>
              </a:rPr>
              <a:t>付属</a:t>
            </a:r>
            <a:r>
              <a:rPr lang="en-US" altLang="ja-JP"/>
              <a:t>)</a:t>
            </a:r>
            <a:endParaRPr kumimoji="1" lang="ja-JP" altLang="en-US">
              <a:latin typeface="メイリオ"/>
              <a:ea typeface="メイリオ"/>
              <a:cs typeface="メイリオ"/>
            </a:endParaRPr>
          </a:p>
        </p:txBody>
      </p:sp>
    </p:spTree>
    <p:extLst>
      <p:ext uri="{BB962C8B-B14F-4D97-AF65-F5344CB8AC3E}">
        <p14:creationId xmlns:p14="http://schemas.microsoft.com/office/powerpoint/2010/main" val="629575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0" y="-1"/>
            <a:ext cx="8160589" cy="5240645"/>
          </a:xfrm>
          <a:prstGeom prst="rect">
            <a:avLst/>
          </a:prstGeom>
        </p:spPr>
      </p:pic>
      <p:sp>
        <p:nvSpPr>
          <p:cNvPr id="5" name="円/楕円 4"/>
          <p:cNvSpPr/>
          <p:nvPr/>
        </p:nvSpPr>
        <p:spPr>
          <a:xfrm>
            <a:off x="6349931" y="4206500"/>
            <a:ext cx="2177143" cy="1034144"/>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a:off x="6358262" y="3010619"/>
            <a:ext cx="644812" cy="1204953"/>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 name="正方形/長方形 6"/>
          <p:cNvSpPr/>
          <p:nvPr/>
        </p:nvSpPr>
        <p:spPr>
          <a:xfrm>
            <a:off x="2941607" y="2130463"/>
            <a:ext cx="5710688" cy="979715"/>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mtClean="0">
                <a:solidFill>
                  <a:schemeClr val="accent2">
                    <a:lumMod val="20000"/>
                    <a:lumOff val="80000"/>
                  </a:schemeClr>
                </a:solidFill>
                <a:latin typeface="メイリオ"/>
                <a:ea typeface="メイリオ"/>
                <a:cs typeface="メイリオ"/>
              </a:rPr>
              <a:t>nping</a:t>
            </a:r>
            <a:r>
              <a:rPr kumimoji="1" lang="ja-JP" altLang="en-US" smtClean="0">
                <a:solidFill>
                  <a:schemeClr val="accent2">
                    <a:lumMod val="20000"/>
                    <a:lumOff val="80000"/>
                  </a:schemeClr>
                </a:solidFill>
                <a:latin typeface="メイリオ"/>
                <a:ea typeface="メイリオ"/>
                <a:cs typeface="メイリオ"/>
              </a:rPr>
              <a:t>で</a:t>
            </a:r>
            <a:r>
              <a:rPr kumimoji="1" lang="en-US" altLang="ja-JP" smtClean="0">
                <a:solidFill>
                  <a:schemeClr val="accent2">
                    <a:lumMod val="20000"/>
                    <a:lumOff val="80000"/>
                  </a:schemeClr>
                </a:solidFill>
                <a:latin typeface="メイリオ"/>
                <a:ea typeface="メイリオ"/>
                <a:cs typeface="メイリオ"/>
              </a:rPr>
              <a:t>ICMP</a:t>
            </a:r>
            <a:r>
              <a:rPr lang="ja-JP" altLang="en-US" smtClean="0">
                <a:solidFill>
                  <a:schemeClr val="accent2">
                    <a:lumMod val="20000"/>
                    <a:lumOff val="80000"/>
                  </a:schemeClr>
                </a:solidFill>
                <a:latin typeface="メイリオ"/>
                <a:ea typeface="メイリオ"/>
                <a:cs typeface="メイリオ"/>
              </a:rPr>
              <a:t>パケットに埋め込んだ</a:t>
            </a:r>
            <a:r>
              <a:rPr kumimoji="1" lang="ja-JP" altLang="en-US" smtClean="0">
                <a:solidFill>
                  <a:schemeClr val="accent2">
                    <a:lumMod val="20000"/>
                    <a:lumOff val="80000"/>
                  </a:schemeClr>
                </a:solidFill>
                <a:latin typeface="メイリオ"/>
                <a:ea typeface="メイリオ"/>
                <a:cs typeface="メイリオ"/>
              </a:rPr>
              <a:t>ペイロード</a:t>
            </a:r>
            <a:r>
              <a:rPr kumimoji="1" lang="ja-JP" altLang="en-US">
                <a:solidFill>
                  <a:schemeClr val="accent2">
                    <a:lumMod val="20000"/>
                    <a:lumOff val="80000"/>
                  </a:schemeClr>
                </a:solidFill>
                <a:latin typeface="メイリオ"/>
                <a:ea typeface="メイリオ"/>
                <a:cs typeface="メイリオ"/>
              </a:rPr>
              <a:t>：</a:t>
            </a:r>
            <a:endParaRPr kumimoji="1" lang="en-US" altLang="ja-JP">
              <a:solidFill>
                <a:schemeClr val="accent2">
                  <a:lumMod val="20000"/>
                  <a:lumOff val="80000"/>
                </a:schemeClr>
              </a:solidFill>
              <a:latin typeface="メイリオ"/>
              <a:ea typeface="メイリオ"/>
              <a:cs typeface="メイリオ"/>
            </a:endParaRPr>
          </a:p>
          <a:p>
            <a:r>
              <a:rPr lang="en-US" altLang="ja-JP" b="1">
                <a:solidFill>
                  <a:schemeClr val="accent2">
                    <a:lumMod val="20000"/>
                    <a:lumOff val="80000"/>
                  </a:schemeClr>
                </a:solidFill>
                <a:latin typeface="Helvetica"/>
                <a:cs typeface="Helvetica"/>
              </a:rPr>
              <a:t> </a:t>
            </a:r>
            <a:r>
              <a:rPr lang="en-US" altLang="ja-JP" b="1" smtClean="0">
                <a:solidFill>
                  <a:schemeClr val="accent2">
                    <a:lumMod val="20000"/>
                    <a:lumOff val="80000"/>
                  </a:schemeClr>
                </a:solidFill>
                <a:latin typeface="Helvetica"/>
                <a:cs typeface="Helvetica"/>
              </a:rPr>
              <a:t>Hannin wa YASU.</a:t>
            </a:r>
            <a:endParaRPr kumimoji="1" lang="ja-JP" altLang="en-US" b="1">
              <a:solidFill>
                <a:schemeClr val="accent2">
                  <a:lumMod val="20000"/>
                  <a:lumOff val="80000"/>
                </a:schemeClr>
              </a:solidFill>
              <a:latin typeface="Helvetica"/>
              <a:cs typeface="Helvetica"/>
            </a:endParaRPr>
          </a:p>
        </p:txBody>
      </p:sp>
    </p:spTree>
    <p:extLst>
      <p:ext uri="{BB962C8B-B14F-4D97-AF65-F5344CB8AC3E}">
        <p14:creationId xmlns:p14="http://schemas.microsoft.com/office/powerpoint/2010/main" val="3008246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TotalTime>
  <Words>1388</Words>
  <Application>Microsoft Office PowerPoint</Application>
  <PresentationFormat>画面に合わせる (4:3)</PresentationFormat>
  <Paragraphs>156</Paragraphs>
  <Slides>25</Slides>
  <Notes>7</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25</vt:i4>
      </vt:variant>
    </vt:vector>
  </HeadingPairs>
  <TitlesOfParts>
    <vt:vector size="34" baseType="lpstr">
      <vt:lpstr>ＭＳ Ｐゴシック</vt:lpstr>
      <vt:lpstr>メイリオ</vt:lpstr>
      <vt:lpstr>Arial</vt:lpstr>
      <vt:lpstr>Calibri</vt:lpstr>
      <vt:lpstr>Calibri Light</vt:lpstr>
      <vt:lpstr>Consolas</vt:lpstr>
      <vt:lpstr>Helvetica</vt:lpstr>
      <vt:lpstr>Tahoma</vt:lpstr>
      <vt:lpstr>Office テーマ</vt:lpstr>
      <vt:lpstr>PowerPoint プレゼンテーション</vt:lpstr>
      <vt:lpstr>PowerPoint プレゼンテーション</vt:lpstr>
      <vt:lpstr>Agenda.</vt:lpstr>
      <vt:lpstr>PowerPoint プレゼンテーション</vt:lpstr>
      <vt:lpstr>Situation.</vt:lpstr>
      <vt:lpstr>Situation.</vt:lpstr>
      <vt:lpstr>PowerPoint プレゼンテーション</vt:lpstr>
      <vt:lpstr>nping (Nmap付属)</vt:lpstr>
      <vt:lpstr>PowerPoint プレゼンテーション</vt:lpstr>
      <vt:lpstr>TCPパケットの例</vt:lpstr>
      <vt:lpstr>もうちょっと高いレイヤで隠す</vt:lpstr>
      <vt:lpstr>PowerPoint プレゼンテーション</vt:lpstr>
      <vt:lpstr>PowerPoint プレゼンテーション</vt:lpstr>
      <vt:lpstr>ゆっくりしていってね！！！！！</vt:lpstr>
      <vt:lpstr>ゆっくりしていってね！！！！！</vt:lpstr>
      <vt:lpstr>nmapの-Tオプション （タイミングテンプレート）</vt:lpstr>
      <vt:lpstr>nmap -T0 がどれだけ遅いか?</vt:lpstr>
      <vt:lpstr>PowerPoint プレゼンテーション</vt:lpstr>
      <vt:lpstr>sshd shuldn't use 22/tcp?</vt:lpstr>
      <vt:lpstr>sshd shuldn't use 22/tcp?</vt:lpstr>
      <vt:lpstr>sshd shuldn't use 22/tcp?</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diag</dc:creator>
  <cp:lastModifiedBy>diag</cp:lastModifiedBy>
  <cp:revision>96</cp:revision>
  <dcterms:created xsi:type="dcterms:W3CDTF">2015-08-14T06:14:51Z</dcterms:created>
  <dcterms:modified xsi:type="dcterms:W3CDTF">2015-08-19T09:14:21Z</dcterms:modified>
</cp:coreProperties>
</file>