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92" r:id="rId14"/>
    <p:sldId id="305" r:id="rId15"/>
    <p:sldId id="306" r:id="rId16"/>
    <p:sldId id="273" r:id="rId17"/>
    <p:sldId id="271" r:id="rId18"/>
    <p:sldId id="294" r:id="rId19"/>
    <p:sldId id="275" r:id="rId20"/>
    <p:sldId id="276" r:id="rId21"/>
    <p:sldId id="295" r:id="rId22"/>
    <p:sldId id="272" r:id="rId23"/>
    <p:sldId id="277" r:id="rId24"/>
    <p:sldId id="278" r:id="rId25"/>
    <p:sldId id="296" r:id="rId26"/>
    <p:sldId id="297" r:id="rId27"/>
    <p:sldId id="279" r:id="rId28"/>
    <p:sldId id="280" r:id="rId29"/>
    <p:sldId id="298" r:id="rId30"/>
    <p:sldId id="299" r:id="rId31"/>
    <p:sldId id="300" r:id="rId32"/>
    <p:sldId id="307" r:id="rId33"/>
    <p:sldId id="302" r:id="rId34"/>
    <p:sldId id="282" r:id="rId35"/>
    <p:sldId id="314" r:id="rId36"/>
    <p:sldId id="283" r:id="rId37"/>
    <p:sldId id="284" r:id="rId38"/>
    <p:sldId id="285" r:id="rId39"/>
    <p:sldId id="286" r:id="rId40"/>
    <p:sldId id="287" r:id="rId41"/>
    <p:sldId id="288" r:id="rId42"/>
    <p:sldId id="289" r:id="rId43"/>
    <p:sldId id="290" r:id="rId44"/>
    <p:sldId id="308" r:id="rId45"/>
    <p:sldId id="309" r:id="rId46"/>
    <p:sldId id="310" r:id="rId47"/>
    <p:sldId id="311" r:id="rId48"/>
    <p:sldId id="312" r:id="rId49"/>
    <p:sldId id="313" r:id="rId50"/>
    <p:sldId id="291" r:id="rId51"/>
    <p:sldId id="304" r:id="rId52"/>
  </p:sldIdLst>
  <p:sldSz cx="12192000" cy="6858000"/>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BC5D"/>
    <a:srgbClr val="59B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1" autoAdjust="0"/>
    <p:restoredTop sz="80832" autoAdjust="0"/>
  </p:normalViewPr>
  <p:slideViewPr>
    <p:cSldViewPr snapToGrid="0">
      <p:cViewPr varScale="1">
        <p:scale>
          <a:sx n="93" d="100"/>
          <a:sy n="93" d="100"/>
        </p:scale>
        <p:origin x="12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id-ID" dirty="0" smtClean="0"/>
              <a:t>Jumlah Perguruan Tinggi </a:t>
            </a:r>
          </a:p>
          <a:p>
            <a:pPr>
              <a:defRPr/>
            </a:pPr>
            <a:r>
              <a:rPr lang="id-ID" dirty="0" smtClean="0"/>
              <a:t>Di KOTA BANDUNG</a:t>
            </a:r>
            <a:endParaRPr lang="en-US" dirty="0"/>
          </a:p>
        </c:rich>
      </c:tx>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id-ID"/>
        </a:p>
      </c:txPr>
    </c:title>
    <c:autoTitleDeleted val="0"/>
    <c:plotArea>
      <c:layout/>
      <c:pieChart>
        <c:varyColors val="1"/>
        <c:ser>
          <c:idx val="0"/>
          <c:order val="0"/>
          <c:tx>
            <c:strRef>
              <c:f>Sheet1!$B$1</c:f>
              <c:strCache>
                <c:ptCount val="1"/>
                <c:pt idx="0">
                  <c:v>Swasta</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id-ID"/>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Sheet1!$A$2:$A$6</c:f>
              <c:strCache>
                <c:ptCount val="5"/>
                <c:pt idx="0">
                  <c:v>Universitas</c:v>
                </c:pt>
                <c:pt idx="1">
                  <c:v>Institut</c:v>
                </c:pt>
                <c:pt idx="2">
                  <c:v>Sekolah Tinggi</c:v>
                </c:pt>
                <c:pt idx="3">
                  <c:v>Politeknik</c:v>
                </c:pt>
                <c:pt idx="4">
                  <c:v>Akademi</c:v>
                </c:pt>
              </c:strCache>
            </c:strRef>
          </c:cat>
          <c:val>
            <c:numRef>
              <c:f>Sheet1!$B$2:$B$6</c:f>
              <c:numCache>
                <c:formatCode>General</c:formatCode>
                <c:ptCount val="5"/>
                <c:pt idx="0">
                  <c:v>20</c:v>
                </c:pt>
                <c:pt idx="1">
                  <c:v>2</c:v>
                </c:pt>
                <c:pt idx="2">
                  <c:v>50</c:v>
                </c:pt>
                <c:pt idx="3">
                  <c:v>10</c:v>
                </c:pt>
                <c:pt idx="4">
                  <c:v>25</c:v>
                </c:pt>
              </c:numCache>
            </c:numRef>
          </c:val>
          <c:extLst>
            <c:ext xmlns:c16="http://schemas.microsoft.com/office/drawing/2014/chart" uri="{C3380CC4-5D6E-409C-BE32-E72D297353CC}">
              <c16:uniqueId val="{00000000-DAF1-44C4-BC73-A48FA505E7B8}"/>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7049BC55-2F49-4E8C-9038-10013AE4037E}" type="datetimeFigureOut">
              <a:rPr lang="id-ID" smtClean="0"/>
              <a:t>05/07/2019</a:t>
            </a:fld>
            <a:endParaRPr lang="id-ID"/>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A5352CE-7721-4837-A487-5DAE7EB046D2}" type="slidenum">
              <a:rPr lang="id-ID" smtClean="0"/>
              <a:t>‹#›</a:t>
            </a:fld>
            <a:endParaRPr lang="id-ID"/>
          </a:p>
        </p:txBody>
      </p:sp>
    </p:spTree>
    <p:extLst>
      <p:ext uri="{BB962C8B-B14F-4D97-AF65-F5344CB8AC3E}">
        <p14:creationId xmlns:p14="http://schemas.microsoft.com/office/powerpoint/2010/main" val="2299758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06CEDCC-344A-49DF-8451-98805C694EC2}" type="datetimeFigureOut">
              <a:rPr lang="id-ID" smtClean="0"/>
              <a:t>05/07/2019</a:t>
            </a:fld>
            <a:endParaRPr lang="id-I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5D10C71-6504-4717-997A-1CB72DA12216}" type="slidenum">
              <a:rPr lang="id-ID" smtClean="0"/>
              <a:t>‹#›</a:t>
            </a:fld>
            <a:endParaRPr lang="id-ID"/>
          </a:p>
        </p:txBody>
      </p:sp>
    </p:spTree>
    <p:extLst>
      <p:ext uri="{BB962C8B-B14F-4D97-AF65-F5344CB8AC3E}">
        <p14:creationId xmlns:p14="http://schemas.microsoft.com/office/powerpoint/2010/main" val="4120117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id-ID" sz="1200" kern="1200" dirty="0">
                <a:solidFill>
                  <a:schemeClr val="tx1"/>
                </a:solidFill>
                <a:effectLst/>
                <a:latin typeface="+mn-lt"/>
                <a:ea typeface="+mn-ea"/>
                <a:cs typeface="+mn-cs"/>
              </a:rPr>
              <a:t>Pengguna atau user membuka aplikasi LINE.</a:t>
            </a:r>
          </a:p>
          <a:p>
            <a:pPr marL="228600" indent="-228600">
              <a:buAutoNum type="arabicPeriod"/>
            </a:pPr>
            <a:r>
              <a:rPr lang="id-ID" sz="1200" kern="1200" dirty="0">
                <a:solidFill>
                  <a:schemeClr val="tx1"/>
                </a:solidFill>
                <a:effectLst/>
                <a:latin typeface="+mn-lt"/>
                <a:ea typeface="+mn-ea"/>
                <a:cs typeface="+mn-cs"/>
              </a:rPr>
              <a:t>Pengguna atau user menambahkan bot sebagai teman, bisa melalui id line atau barcode.</a:t>
            </a:r>
          </a:p>
          <a:p>
            <a:pPr marL="228600" indent="-228600">
              <a:buAutoNum type="arabicPeriod"/>
            </a:pPr>
            <a:r>
              <a:rPr lang="id-ID" sz="1200" kern="1200" dirty="0">
                <a:solidFill>
                  <a:schemeClr val="tx1"/>
                </a:solidFill>
                <a:effectLst/>
                <a:latin typeface="+mn-lt"/>
                <a:ea typeface="+mn-ea"/>
                <a:cs typeface="+mn-cs"/>
              </a:rPr>
              <a:t>Pengguna menginputkan keyword.</a:t>
            </a:r>
          </a:p>
          <a:p>
            <a:pPr marL="228600" indent="-228600">
              <a:buAutoNum type="arabicPeriod"/>
            </a:pPr>
            <a:r>
              <a:rPr lang="id-ID" sz="1200" kern="1200" dirty="0">
                <a:solidFill>
                  <a:schemeClr val="tx1"/>
                </a:solidFill>
                <a:effectLst/>
                <a:latin typeface="+mn-lt"/>
                <a:ea typeface="+mn-ea"/>
                <a:cs typeface="+mn-cs"/>
              </a:rPr>
              <a:t>LINE akan mengirim keyword melalui Messaging API, lalu diteruskan ke server LINE.</a:t>
            </a:r>
          </a:p>
          <a:p>
            <a:pPr marL="228600" indent="-228600">
              <a:buAutoNum type="arabicPeriod"/>
            </a:pPr>
            <a:r>
              <a:rPr lang="id-ID" sz="1200" kern="1200" dirty="0">
                <a:solidFill>
                  <a:schemeClr val="tx1"/>
                </a:solidFill>
                <a:effectLst/>
                <a:latin typeface="+mn-lt"/>
                <a:ea typeface="+mn-ea"/>
                <a:cs typeface="+mn-cs"/>
              </a:rPr>
              <a:t>Server LINE akan mengirim keyword pada sistem bot, kemudian sistem bot akan mencari keyword menggunakan metode </a:t>
            </a:r>
            <a:r>
              <a:rPr lang="id-ID" sz="1200" i="1" kern="1200" dirty="0">
                <a:solidFill>
                  <a:schemeClr val="tx1"/>
                </a:solidFill>
                <a:effectLst/>
                <a:latin typeface="+mn-lt"/>
                <a:ea typeface="+mn-ea"/>
                <a:cs typeface="+mn-cs"/>
              </a:rPr>
              <a:t>forward chaining.</a:t>
            </a:r>
          </a:p>
          <a:p>
            <a:pPr marL="228600" indent="-228600">
              <a:buAutoNum type="arabicPeriod"/>
            </a:pPr>
            <a:r>
              <a:rPr lang="id-ID" sz="1200" kern="1200" dirty="0">
                <a:solidFill>
                  <a:schemeClr val="tx1"/>
                </a:solidFill>
                <a:effectLst/>
                <a:latin typeface="+mn-lt"/>
                <a:ea typeface="+mn-ea"/>
                <a:cs typeface="+mn-cs"/>
              </a:rPr>
              <a:t>Keyword yang dihasilan akan dilakukan pencocokan dengan data yang terdapat pada database.</a:t>
            </a:r>
          </a:p>
          <a:p>
            <a:pPr marL="228600" indent="-228600">
              <a:buAutoNum type="arabicPeriod"/>
            </a:pPr>
            <a:r>
              <a:rPr lang="id-ID" sz="1200" kern="1200" dirty="0">
                <a:solidFill>
                  <a:schemeClr val="tx1"/>
                </a:solidFill>
                <a:effectLst/>
                <a:latin typeface="+mn-lt"/>
                <a:ea typeface="+mn-ea"/>
                <a:cs typeface="+mn-cs"/>
              </a:rPr>
              <a:t>Jika sudah ditemukan keyword yang cocok, maka sistem akan mecari respon dari keyword tersebut.</a:t>
            </a:r>
          </a:p>
          <a:p>
            <a:pPr marL="228600" indent="-228600">
              <a:buAutoNum type="arabicPeriod"/>
            </a:pPr>
            <a:r>
              <a:rPr lang="id-ID" sz="1200" kern="1200" dirty="0">
                <a:solidFill>
                  <a:schemeClr val="tx1"/>
                </a:solidFill>
                <a:effectLst/>
                <a:latin typeface="+mn-lt"/>
                <a:ea typeface="+mn-ea"/>
                <a:cs typeface="+mn-cs"/>
              </a:rPr>
              <a:t>Jika jawaban sudah ditemukan makan respon akan diteruskan ke server LINE.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id-ID" sz="1200" kern="1200" dirty="0">
                <a:solidFill>
                  <a:schemeClr val="tx1"/>
                </a:solidFill>
                <a:effectLst/>
                <a:latin typeface="+mn-lt"/>
                <a:ea typeface="+mn-ea"/>
                <a:cs typeface="+mn-cs"/>
              </a:rPr>
              <a:t>Server LINE akan meneruskan respon melalui Messaging API ke aplikasi LINE.</a:t>
            </a:r>
          </a:p>
          <a:p>
            <a:pPr marL="228600" indent="-228600">
              <a:buAutoNum type="arabicPeriod"/>
            </a:pPr>
            <a:r>
              <a:rPr lang="id-ID" sz="1200" kern="1200" dirty="0">
                <a:solidFill>
                  <a:schemeClr val="tx1"/>
                </a:solidFill>
                <a:effectLst/>
                <a:latin typeface="+mn-lt"/>
                <a:ea typeface="+mn-ea"/>
                <a:cs typeface="+mn-cs"/>
              </a:rPr>
              <a:t>Respon akan ditampilkan pada layar sebagai output.</a:t>
            </a:r>
            <a:endParaRPr lang="id-ID" dirty="0"/>
          </a:p>
        </p:txBody>
      </p:sp>
      <p:sp>
        <p:nvSpPr>
          <p:cNvPr id="4" name="Slide Number Placeholder 3"/>
          <p:cNvSpPr>
            <a:spLocks noGrp="1"/>
          </p:cNvSpPr>
          <p:nvPr>
            <p:ph type="sldNum" sz="quarter" idx="5"/>
          </p:nvPr>
        </p:nvSpPr>
        <p:spPr/>
        <p:txBody>
          <a:bodyPr/>
          <a:lstStyle/>
          <a:p>
            <a:fld id="{95D10C71-6504-4717-997A-1CB72DA12216}" type="slidenum">
              <a:rPr lang="id-ID" smtClean="0"/>
              <a:t>27</a:t>
            </a:fld>
            <a:endParaRPr lang="id-ID"/>
          </a:p>
        </p:txBody>
      </p:sp>
    </p:spTree>
    <p:extLst>
      <p:ext uri="{BB962C8B-B14F-4D97-AF65-F5344CB8AC3E}">
        <p14:creationId xmlns:p14="http://schemas.microsoft.com/office/powerpoint/2010/main" val="194354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5D10C71-6504-4717-997A-1CB72DA12216}" type="slidenum">
              <a:rPr lang="id-ID" smtClean="0"/>
              <a:t>51</a:t>
            </a:fld>
            <a:endParaRPr lang="id-ID"/>
          </a:p>
        </p:txBody>
      </p:sp>
    </p:spTree>
    <p:extLst>
      <p:ext uri="{BB962C8B-B14F-4D97-AF65-F5344CB8AC3E}">
        <p14:creationId xmlns:p14="http://schemas.microsoft.com/office/powerpoint/2010/main" val="1981474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972150EF-EA49-4A46-AB32-D19E11E54623}" type="datetimeFigureOut">
              <a:rPr lang="id-ID" smtClean="0"/>
              <a:t>05/07/2019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1605C80-38A9-4211-BBC9-BD766C9FD081}" type="slidenum">
              <a:rPr lang="id-ID" smtClean="0"/>
              <a:t>‹#›</a:t>
            </a:fld>
            <a:endParaRPr lang="id-ID"/>
          </a:p>
        </p:txBody>
      </p:sp>
    </p:spTree>
    <p:extLst>
      <p:ext uri="{BB962C8B-B14F-4D97-AF65-F5344CB8AC3E}">
        <p14:creationId xmlns:p14="http://schemas.microsoft.com/office/powerpoint/2010/main" val="109708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72150EF-EA49-4A46-AB32-D19E11E54623}" type="datetimeFigureOut">
              <a:rPr lang="id-ID" smtClean="0"/>
              <a:t>05/07/2019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1605C80-38A9-4211-BBC9-BD766C9FD081}" type="slidenum">
              <a:rPr lang="id-ID" smtClean="0"/>
              <a:t>‹#›</a:t>
            </a:fld>
            <a:endParaRPr lang="id-ID"/>
          </a:p>
        </p:txBody>
      </p:sp>
    </p:spTree>
    <p:extLst>
      <p:ext uri="{BB962C8B-B14F-4D97-AF65-F5344CB8AC3E}">
        <p14:creationId xmlns:p14="http://schemas.microsoft.com/office/powerpoint/2010/main" val="2859205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72150EF-EA49-4A46-AB32-D19E11E54623}" type="datetimeFigureOut">
              <a:rPr lang="id-ID" smtClean="0"/>
              <a:t>05/07/2019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1605C80-38A9-4211-BBC9-BD766C9FD081}" type="slidenum">
              <a:rPr lang="id-ID" smtClean="0"/>
              <a:t>‹#›</a:t>
            </a:fld>
            <a:endParaRPr lang="id-ID"/>
          </a:p>
        </p:txBody>
      </p:sp>
    </p:spTree>
    <p:extLst>
      <p:ext uri="{BB962C8B-B14F-4D97-AF65-F5344CB8AC3E}">
        <p14:creationId xmlns:p14="http://schemas.microsoft.com/office/powerpoint/2010/main" val="2340721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72150EF-EA49-4A46-AB32-D19E11E54623}" type="datetimeFigureOut">
              <a:rPr lang="id-ID" smtClean="0"/>
              <a:t>05/07/2019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1605C80-38A9-4211-BBC9-BD766C9FD081}" type="slidenum">
              <a:rPr lang="id-ID" smtClean="0"/>
              <a:t>‹#›</a:t>
            </a:fld>
            <a:endParaRPr lang="id-ID"/>
          </a:p>
        </p:txBody>
      </p:sp>
    </p:spTree>
    <p:extLst>
      <p:ext uri="{BB962C8B-B14F-4D97-AF65-F5344CB8AC3E}">
        <p14:creationId xmlns:p14="http://schemas.microsoft.com/office/powerpoint/2010/main" val="17791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2150EF-EA49-4A46-AB32-D19E11E54623}" type="datetimeFigureOut">
              <a:rPr lang="id-ID" smtClean="0"/>
              <a:t>05/07/2019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1605C80-38A9-4211-BBC9-BD766C9FD081}" type="slidenum">
              <a:rPr lang="id-ID" smtClean="0"/>
              <a:t>‹#›</a:t>
            </a:fld>
            <a:endParaRPr lang="id-ID"/>
          </a:p>
        </p:txBody>
      </p:sp>
    </p:spTree>
    <p:extLst>
      <p:ext uri="{BB962C8B-B14F-4D97-AF65-F5344CB8AC3E}">
        <p14:creationId xmlns:p14="http://schemas.microsoft.com/office/powerpoint/2010/main" val="1827627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972150EF-EA49-4A46-AB32-D19E11E54623}" type="datetimeFigureOut">
              <a:rPr lang="id-ID" smtClean="0"/>
              <a:t>05/07/2019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1605C80-38A9-4211-BBC9-BD766C9FD081}" type="slidenum">
              <a:rPr lang="id-ID" smtClean="0"/>
              <a:t>‹#›</a:t>
            </a:fld>
            <a:endParaRPr lang="id-ID"/>
          </a:p>
        </p:txBody>
      </p:sp>
    </p:spTree>
    <p:extLst>
      <p:ext uri="{BB962C8B-B14F-4D97-AF65-F5344CB8AC3E}">
        <p14:creationId xmlns:p14="http://schemas.microsoft.com/office/powerpoint/2010/main" val="349150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972150EF-EA49-4A46-AB32-D19E11E54623}" type="datetimeFigureOut">
              <a:rPr lang="id-ID" smtClean="0"/>
              <a:t>05/07/2019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1605C80-38A9-4211-BBC9-BD766C9FD081}" type="slidenum">
              <a:rPr lang="id-ID" smtClean="0"/>
              <a:t>‹#›</a:t>
            </a:fld>
            <a:endParaRPr lang="id-ID"/>
          </a:p>
        </p:txBody>
      </p:sp>
    </p:spTree>
    <p:extLst>
      <p:ext uri="{BB962C8B-B14F-4D97-AF65-F5344CB8AC3E}">
        <p14:creationId xmlns:p14="http://schemas.microsoft.com/office/powerpoint/2010/main" val="113875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972150EF-EA49-4A46-AB32-D19E11E54623}" type="datetimeFigureOut">
              <a:rPr lang="id-ID" smtClean="0"/>
              <a:t>05/07/2019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1605C80-38A9-4211-BBC9-BD766C9FD081}" type="slidenum">
              <a:rPr lang="id-ID" smtClean="0"/>
              <a:t>‹#›</a:t>
            </a:fld>
            <a:endParaRPr lang="id-ID"/>
          </a:p>
        </p:txBody>
      </p:sp>
    </p:spTree>
    <p:extLst>
      <p:ext uri="{BB962C8B-B14F-4D97-AF65-F5344CB8AC3E}">
        <p14:creationId xmlns:p14="http://schemas.microsoft.com/office/powerpoint/2010/main" val="430282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150EF-EA49-4A46-AB32-D19E11E54623}" type="datetimeFigureOut">
              <a:rPr lang="id-ID" smtClean="0"/>
              <a:t>05/07/2019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1605C80-38A9-4211-BBC9-BD766C9FD081}" type="slidenum">
              <a:rPr lang="id-ID" smtClean="0"/>
              <a:t>‹#›</a:t>
            </a:fld>
            <a:endParaRPr lang="id-ID"/>
          </a:p>
        </p:txBody>
      </p:sp>
    </p:spTree>
    <p:extLst>
      <p:ext uri="{BB962C8B-B14F-4D97-AF65-F5344CB8AC3E}">
        <p14:creationId xmlns:p14="http://schemas.microsoft.com/office/powerpoint/2010/main" val="367334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2150EF-EA49-4A46-AB32-D19E11E54623}" type="datetimeFigureOut">
              <a:rPr lang="id-ID" smtClean="0"/>
              <a:t>05/07/2019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1605C80-38A9-4211-BBC9-BD766C9FD081}" type="slidenum">
              <a:rPr lang="id-ID" smtClean="0"/>
              <a:t>‹#›</a:t>
            </a:fld>
            <a:endParaRPr lang="id-ID"/>
          </a:p>
        </p:txBody>
      </p:sp>
    </p:spTree>
    <p:extLst>
      <p:ext uri="{BB962C8B-B14F-4D97-AF65-F5344CB8AC3E}">
        <p14:creationId xmlns:p14="http://schemas.microsoft.com/office/powerpoint/2010/main" val="195138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2150EF-EA49-4A46-AB32-D19E11E54623}" type="datetimeFigureOut">
              <a:rPr lang="id-ID" smtClean="0"/>
              <a:t>05/07/2019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1605C80-38A9-4211-BBC9-BD766C9FD081}" type="slidenum">
              <a:rPr lang="id-ID" smtClean="0"/>
              <a:t>‹#›</a:t>
            </a:fld>
            <a:endParaRPr lang="id-ID"/>
          </a:p>
        </p:txBody>
      </p:sp>
    </p:spTree>
    <p:extLst>
      <p:ext uri="{BB962C8B-B14F-4D97-AF65-F5344CB8AC3E}">
        <p14:creationId xmlns:p14="http://schemas.microsoft.com/office/powerpoint/2010/main" val="151483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150EF-EA49-4A46-AB32-D19E11E54623}" type="datetimeFigureOut">
              <a:rPr lang="id-ID" smtClean="0"/>
              <a:t>05/07/2019</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05C80-38A9-4211-BBC9-BD766C9FD081}" type="slidenum">
              <a:rPr lang="id-ID" smtClean="0"/>
              <a:t>‹#›</a:t>
            </a:fld>
            <a:endParaRPr lang="id-ID"/>
          </a:p>
        </p:txBody>
      </p:sp>
    </p:spTree>
    <p:extLst>
      <p:ext uri="{BB962C8B-B14F-4D97-AF65-F5344CB8AC3E}">
        <p14:creationId xmlns:p14="http://schemas.microsoft.com/office/powerpoint/2010/main" val="760793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9B1E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4197" y="112753"/>
            <a:ext cx="9144000" cy="1315403"/>
          </a:xfrm>
        </p:spPr>
        <p:txBody>
          <a:bodyPr>
            <a:normAutofit/>
          </a:bodyPr>
          <a:lstStyle/>
          <a:p>
            <a:pPr algn="l"/>
            <a:r>
              <a:rPr lang="id-ID" sz="2400" b="1" dirty="0">
                <a:solidFill>
                  <a:schemeClr val="bg1"/>
                </a:solidFill>
                <a:latin typeface="Roboto" panose="020B0604020202020204" pitchFamily="2" charset="0"/>
                <a:ea typeface="Roboto" panose="020B0604020202020204" pitchFamily="2" charset="0"/>
              </a:rPr>
              <a:t>Pembangunan Aplikasi Virtual Asisten </a:t>
            </a:r>
            <a:br>
              <a:rPr lang="id-ID" sz="2400" b="1" dirty="0">
                <a:solidFill>
                  <a:schemeClr val="bg1"/>
                </a:solidFill>
                <a:latin typeface="Roboto" panose="020B0604020202020204" pitchFamily="2" charset="0"/>
                <a:ea typeface="Roboto" panose="020B0604020202020204" pitchFamily="2" charset="0"/>
              </a:rPr>
            </a:br>
            <a:r>
              <a:rPr lang="id-ID" sz="2400" b="1" dirty="0">
                <a:solidFill>
                  <a:schemeClr val="bg1"/>
                </a:solidFill>
                <a:latin typeface="Roboto" panose="020B0604020202020204" pitchFamily="2" charset="0"/>
                <a:ea typeface="Roboto" panose="020B0604020202020204" pitchFamily="2" charset="0"/>
              </a:rPr>
              <a:t>Untuk Media Informasi Perguruan Tinggi </a:t>
            </a:r>
            <a:br>
              <a:rPr lang="id-ID" sz="2400" b="1" dirty="0">
                <a:solidFill>
                  <a:schemeClr val="bg1"/>
                </a:solidFill>
                <a:latin typeface="Roboto" panose="020B0604020202020204" pitchFamily="2" charset="0"/>
                <a:ea typeface="Roboto" panose="020B0604020202020204" pitchFamily="2" charset="0"/>
              </a:rPr>
            </a:br>
            <a:r>
              <a:rPr lang="id-ID" sz="2400" b="1" dirty="0">
                <a:solidFill>
                  <a:schemeClr val="bg1"/>
                </a:solidFill>
                <a:latin typeface="Roboto" panose="020B0604020202020204" pitchFamily="2" charset="0"/>
                <a:ea typeface="Roboto" panose="020B0604020202020204" pitchFamily="2" charset="0"/>
              </a:rPr>
              <a:t>Menggunakan Line Chatbot di Kota Bandung</a:t>
            </a:r>
            <a:endParaRPr lang="id-ID" sz="2400" dirty="0">
              <a:solidFill>
                <a:schemeClr val="bg1"/>
              </a:solidFill>
            </a:endParaRPr>
          </a:p>
        </p:txBody>
      </p:sp>
      <p:sp>
        <p:nvSpPr>
          <p:cNvPr id="3" name="Subtitle 2"/>
          <p:cNvSpPr>
            <a:spLocks noGrp="1"/>
          </p:cNvSpPr>
          <p:nvPr>
            <p:ph type="subTitle" idx="1"/>
          </p:nvPr>
        </p:nvSpPr>
        <p:spPr>
          <a:xfrm>
            <a:off x="9634451" y="324195"/>
            <a:ext cx="2255520" cy="446260"/>
          </a:xfrm>
        </p:spPr>
        <p:txBody>
          <a:bodyPr/>
          <a:lstStyle/>
          <a:p>
            <a:r>
              <a:rPr lang="id-ID" b="1" dirty="0">
                <a:solidFill>
                  <a:schemeClr val="bg1"/>
                </a:solidFill>
              </a:rPr>
              <a:t>Seminar Skripsi</a:t>
            </a:r>
          </a:p>
        </p:txBody>
      </p:sp>
      <p:sp>
        <p:nvSpPr>
          <p:cNvPr id="4" name="Rectangle 3"/>
          <p:cNvSpPr/>
          <p:nvPr/>
        </p:nvSpPr>
        <p:spPr>
          <a:xfrm>
            <a:off x="2962630" y="2684702"/>
            <a:ext cx="1245854" cy="400110"/>
          </a:xfrm>
          <a:prstGeom prst="rect">
            <a:avLst/>
          </a:prstGeom>
          <a:noFill/>
        </p:spPr>
        <p:txBody>
          <a:bodyPr wrap="none" lIns="91440" tIns="45720" rIns="91440" bIns="45720">
            <a:spAutoFit/>
          </a:bodyPr>
          <a:lstStyle/>
          <a:p>
            <a:pPr algn="ctr"/>
            <a:r>
              <a:rPr lang="id-ID" sz="2000" b="1" cap="none" spc="0" dirty="0">
                <a:ln w="0"/>
                <a:solidFill>
                  <a:schemeClr val="bg1"/>
                </a:solidFill>
                <a:effectLst>
                  <a:outerShdw blurRad="38100" dist="19050" dir="2700000" algn="tl" rotWithShape="0">
                    <a:schemeClr val="dk1">
                      <a:alpha val="40000"/>
                    </a:schemeClr>
                  </a:outerShdw>
                </a:effectLst>
                <a:latin typeface="Roboto" panose="020B0604020202020204" pitchFamily="2" charset="0"/>
                <a:ea typeface="Roboto" panose="020B0604020202020204" pitchFamily="2" charset="0"/>
              </a:rPr>
              <a:t>Reviewer</a:t>
            </a:r>
            <a:endParaRPr lang="en-US" sz="2000" b="1" cap="none" spc="0" dirty="0">
              <a:ln w="0"/>
              <a:solidFill>
                <a:schemeClr val="bg1"/>
              </a:solidFill>
              <a:effectLst>
                <a:outerShdw blurRad="38100" dist="19050" dir="2700000" algn="tl" rotWithShape="0">
                  <a:schemeClr val="dk1">
                    <a:alpha val="40000"/>
                  </a:schemeClr>
                </a:outerShdw>
              </a:effectLst>
              <a:latin typeface="Roboto" panose="020B0604020202020204" pitchFamily="2" charset="0"/>
              <a:ea typeface="Roboto" panose="020B0604020202020204" pitchFamily="2" charset="0"/>
            </a:endParaRPr>
          </a:p>
        </p:txBody>
      </p:sp>
      <p:sp>
        <p:nvSpPr>
          <p:cNvPr id="5" name="Rectangle 4"/>
          <p:cNvSpPr/>
          <p:nvPr/>
        </p:nvSpPr>
        <p:spPr>
          <a:xfrm>
            <a:off x="7284952" y="2684702"/>
            <a:ext cx="1617751" cy="400110"/>
          </a:xfrm>
          <a:prstGeom prst="rect">
            <a:avLst/>
          </a:prstGeom>
          <a:noFill/>
        </p:spPr>
        <p:txBody>
          <a:bodyPr wrap="none" lIns="91440" tIns="45720" rIns="91440" bIns="45720">
            <a:spAutoFit/>
          </a:bodyPr>
          <a:lstStyle/>
          <a:p>
            <a:pPr algn="ctr"/>
            <a:r>
              <a:rPr lang="id-ID" sz="2000" b="1" cap="none" spc="0" dirty="0">
                <a:ln w="0"/>
                <a:solidFill>
                  <a:schemeClr val="bg1"/>
                </a:solidFill>
                <a:effectLst>
                  <a:outerShdw blurRad="38100" dist="19050" dir="2700000" algn="tl" rotWithShape="0">
                    <a:schemeClr val="dk1">
                      <a:alpha val="40000"/>
                    </a:schemeClr>
                  </a:outerShdw>
                </a:effectLst>
                <a:latin typeface="Roboto" panose="020B0604020202020204" pitchFamily="2" charset="0"/>
                <a:ea typeface="Roboto" panose="020B0604020202020204" pitchFamily="2" charset="0"/>
              </a:rPr>
              <a:t>Pembimbing</a:t>
            </a:r>
            <a:endParaRPr lang="en-US" sz="2000" b="1" cap="none" spc="0" dirty="0">
              <a:ln w="0"/>
              <a:solidFill>
                <a:schemeClr val="bg1"/>
              </a:solidFill>
              <a:effectLst>
                <a:outerShdw blurRad="38100" dist="19050" dir="2700000" algn="tl" rotWithShape="0">
                  <a:schemeClr val="dk1">
                    <a:alpha val="40000"/>
                  </a:schemeClr>
                </a:outerShdw>
              </a:effectLst>
              <a:latin typeface="Roboto" panose="020B0604020202020204" pitchFamily="2" charset="0"/>
              <a:ea typeface="Roboto" panose="020B0604020202020204" pitchFamily="2" charset="0"/>
            </a:endParaRPr>
          </a:p>
        </p:txBody>
      </p:sp>
      <p:sp>
        <p:nvSpPr>
          <p:cNvPr id="6" name="Rectangle 5"/>
          <p:cNvSpPr/>
          <p:nvPr/>
        </p:nvSpPr>
        <p:spPr>
          <a:xfrm>
            <a:off x="6827262" y="3230078"/>
            <a:ext cx="2533129" cy="369332"/>
          </a:xfrm>
          <a:prstGeom prst="rect">
            <a:avLst/>
          </a:prstGeom>
        </p:spPr>
        <p:txBody>
          <a:bodyPr wrap="none">
            <a:spAutoFit/>
          </a:bodyPr>
          <a:lstStyle/>
          <a:p>
            <a:r>
              <a:rPr lang="id-ID" dirty="0">
                <a:solidFill>
                  <a:schemeClr val="bg1"/>
                </a:solidFill>
              </a:rPr>
              <a:t>Irawan Afrianto, S.T., M.T.</a:t>
            </a:r>
          </a:p>
        </p:txBody>
      </p:sp>
      <p:sp>
        <p:nvSpPr>
          <p:cNvPr id="7" name="Rectangle 6"/>
          <p:cNvSpPr/>
          <p:nvPr/>
        </p:nvSpPr>
        <p:spPr>
          <a:xfrm>
            <a:off x="1973385" y="3291123"/>
            <a:ext cx="3224344" cy="369332"/>
          </a:xfrm>
          <a:prstGeom prst="rect">
            <a:avLst/>
          </a:prstGeom>
        </p:spPr>
        <p:txBody>
          <a:bodyPr wrap="none">
            <a:spAutoFit/>
          </a:bodyPr>
          <a:lstStyle/>
          <a:p>
            <a:r>
              <a:rPr lang="id-ID" dirty="0">
                <a:solidFill>
                  <a:schemeClr val="bg1"/>
                </a:solidFill>
              </a:rPr>
              <a:t>Dedeng Hirawan S.Kom., M.Kom</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51622" y="4937760"/>
            <a:ext cx="1338349" cy="1338349"/>
          </a:xfrm>
          <a:prstGeom prst="rect">
            <a:avLst/>
          </a:prstGeom>
        </p:spPr>
      </p:pic>
      <p:sp>
        <p:nvSpPr>
          <p:cNvPr id="12" name="Title 1"/>
          <p:cNvSpPr txBox="1">
            <a:spLocks/>
          </p:cNvSpPr>
          <p:nvPr/>
        </p:nvSpPr>
        <p:spPr>
          <a:xfrm>
            <a:off x="1333068" y="4886734"/>
            <a:ext cx="9144000" cy="16540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id-ID" sz="2000" dirty="0">
                <a:solidFill>
                  <a:schemeClr val="bg1"/>
                </a:solidFill>
                <a:latin typeface="Roboto" panose="020B0604020202020204" pitchFamily="2" charset="0"/>
                <a:ea typeface="Roboto" panose="020B0604020202020204" pitchFamily="2" charset="0"/>
              </a:rPr>
              <a:t>10115310</a:t>
            </a:r>
          </a:p>
          <a:p>
            <a:pPr algn="r"/>
            <a:r>
              <a:rPr lang="id-ID" sz="2000" dirty="0">
                <a:solidFill>
                  <a:schemeClr val="bg1"/>
                </a:solidFill>
                <a:latin typeface="Roboto" panose="020B0604020202020204" pitchFamily="2" charset="0"/>
                <a:ea typeface="Roboto" panose="020B0604020202020204" pitchFamily="2" charset="0"/>
              </a:rPr>
              <a:t>Barrur Rhozi</a:t>
            </a:r>
          </a:p>
          <a:p>
            <a:pPr algn="r"/>
            <a:r>
              <a:rPr lang="id-ID" sz="2000" b="1" dirty="0">
                <a:solidFill>
                  <a:schemeClr val="bg1"/>
                </a:solidFill>
                <a:latin typeface="Roboto" panose="020B0604020202020204" pitchFamily="2" charset="0"/>
                <a:ea typeface="Roboto" panose="020B0604020202020204" pitchFamily="2" charset="0"/>
              </a:rPr>
              <a:t>Fakultas Teknik dan Ilmu Komputer</a:t>
            </a:r>
          </a:p>
          <a:p>
            <a:pPr algn="r"/>
            <a:r>
              <a:rPr lang="id-ID" sz="2000" b="1" dirty="0">
                <a:solidFill>
                  <a:schemeClr val="bg1"/>
                </a:solidFill>
                <a:latin typeface="Roboto" panose="020B0604020202020204" pitchFamily="2" charset="0"/>
                <a:ea typeface="Roboto" panose="020B0604020202020204" pitchFamily="2" charset="0"/>
              </a:rPr>
              <a:t>Program Studi Teknik Informatika</a:t>
            </a:r>
          </a:p>
          <a:p>
            <a:pPr algn="r"/>
            <a:r>
              <a:rPr lang="id-ID" sz="2000" b="1" dirty="0">
                <a:solidFill>
                  <a:schemeClr val="bg1"/>
                </a:solidFill>
                <a:latin typeface="Roboto" panose="020B0604020202020204" pitchFamily="2" charset="0"/>
                <a:ea typeface="Roboto" panose="020B0604020202020204" pitchFamily="2" charset="0"/>
              </a:rPr>
              <a:t>Universitas Komputer Indonesia</a:t>
            </a:r>
            <a:endParaRPr lang="id-ID" sz="2000" b="1" dirty="0">
              <a:solidFill>
                <a:schemeClr val="bg1"/>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803" y="4236098"/>
            <a:ext cx="4685563" cy="2621902"/>
          </a:xfrm>
          <a:prstGeom prst="rect">
            <a:avLst/>
          </a:prstGeom>
        </p:spPr>
      </p:pic>
    </p:spTree>
    <p:extLst>
      <p:ext uri="{BB962C8B-B14F-4D97-AF65-F5344CB8AC3E}">
        <p14:creationId xmlns:p14="http://schemas.microsoft.com/office/powerpoint/2010/main" val="377795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ircle(in)">
                                      <p:cBhvr>
                                        <p:cTn id="28" dur="2000"/>
                                        <p:tgtEl>
                                          <p:spTgt spid="12"/>
                                        </p:tgtEl>
                                      </p:cBhvr>
                                    </p:animEffect>
                                  </p:childTnLst>
                                </p:cTn>
                              </p:par>
                              <p:par>
                                <p:cTn id="29" presetID="6" presetClass="entr" presetSubtype="16"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ircle(in)">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Batasan Masalah</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3" name="Rectangle 12"/>
          <p:cNvSpPr/>
          <p:nvPr/>
        </p:nvSpPr>
        <p:spPr>
          <a:xfrm>
            <a:off x="623850" y="2039612"/>
            <a:ext cx="7288509" cy="3662541"/>
          </a:xfrm>
          <a:prstGeom prst="rect">
            <a:avLst/>
          </a:prstGeom>
        </p:spPr>
        <p:txBody>
          <a:bodyPr wrap="square">
            <a:spAutoFit/>
          </a:bodyPr>
          <a:lstStyle/>
          <a:p>
            <a:pPr marL="285750" indent="-285750">
              <a:lnSpc>
                <a:spcPct val="150000"/>
              </a:lnSpc>
              <a:buFont typeface="Wingdings" panose="05000000000000000000" pitchFamily="2" charset="2"/>
              <a:buChar char="v"/>
            </a:pPr>
            <a:r>
              <a:rPr lang="id-ID" sz="1200" dirty="0">
                <a:latin typeface="Roboto" panose="02000000000000000000" pitchFamily="2" charset="0"/>
                <a:ea typeface="Roboto" panose="02000000000000000000" pitchFamily="2" charset="0"/>
              </a:rPr>
              <a:t>Informasi data Perguruan Tinggi masih di sekitar Kota Bandung yang berstatus Negeri dan Swasta. Seperti ITB, UNPAD, UNISBA, UNIKOM, ITHB, ITENAS, Tel-U dst.</a:t>
            </a:r>
          </a:p>
          <a:p>
            <a:pPr marL="285750" indent="-285750">
              <a:lnSpc>
                <a:spcPct val="150000"/>
              </a:lnSpc>
              <a:buFont typeface="Wingdings" panose="05000000000000000000" pitchFamily="2" charset="2"/>
              <a:buChar char="v"/>
            </a:pPr>
            <a:r>
              <a:rPr lang="id-ID" sz="1200" dirty="0">
                <a:latin typeface="Roboto" panose="02000000000000000000" pitchFamily="2" charset="0"/>
                <a:ea typeface="Roboto" panose="02000000000000000000" pitchFamily="2" charset="0"/>
              </a:rPr>
              <a:t>Informasi jurusan atau prodi yang ditampilkan hanya S1.</a:t>
            </a:r>
          </a:p>
          <a:p>
            <a:pPr marL="285750" indent="-285750">
              <a:lnSpc>
                <a:spcPct val="150000"/>
              </a:lnSpc>
              <a:buFont typeface="Wingdings" panose="05000000000000000000" pitchFamily="2" charset="2"/>
              <a:buChar char="v"/>
            </a:pPr>
            <a:r>
              <a:rPr lang="id-ID" sz="1200" dirty="0">
                <a:latin typeface="Roboto" panose="02000000000000000000" pitchFamily="2" charset="0"/>
                <a:ea typeface="Roboto" panose="02000000000000000000" pitchFamily="2" charset="0"/>
              </a:rPr>
              <a:t>Informasi biaya jurusan atau prodi yang ditampilkan tiap semester sebagian dihitung berdasarkan rata-rata dari total biaya 8 semester </a:t>
            </a:r>
          </a:p>
          <a:p>
            <a:pPr marL="285750" indent="-285750">
              <a:lnSpc>
                <a:spcPct val="150000"/>
              </a:lnSpc>
              <a:buFont typeface="Wingdings" panose="05000000000000000000" pitchFamily="2" charset="2"/>
              <a:buChar char="v"/>
            </a:pPr>
            <a:r>
              <a:rPr lang="id-ID" sz="1200" dirty="0">
                <a:latin typeface="Roboto" panose="02000000000000000000" pitchFamily="2" charset="0"/>
                <a:ea typeface="Roboto" panose="02000000000000000000" pitchFamily="2" charset="0"/>
              </a:rPr>
              <a:t>Informasi biaya jurusan atau prodi yang sesuai dapat dilihat di brosur yang sudah disediakan.</a:t>
            </a:r>
          </a:p>
          <a:p>
            <a:pPr marL="285750" indent="-285750">
              <a:lnSpc>
                <a:spcPct val="150000"/>
              </a:lnSpc>
              <a:buFont typeface="Wingdings" panose="05000000000000000000" pitchFamily="2" charset="2"/>
              <a:buChar char="v"/>
            </a:pPr>
            <a:r>
              <a:rPr lang="id-ID" sz="1200" dirty="0">
                <a:latin typeface="Roboto" panose="02000000000000000000" pitchFamily="2" charset="0"/>
                <a:ea typeface="Roboto" panose="02000000000000000000" pitchFamily="2" charset="0"/>
              </a:rPr>
              <a:t>Pengguna adalah siswa SMA/K yang akan melanjutkan ke Perguruan Tinggi di kota Bandung.</a:t>
            </a:r>
          </a:p>
          <a:p>
            <a:pPr marL="285750" indent="-285750">
              <a:lnSpc>
                <a:spcPct val="150000"/>
              </a:lnSpc>
              <a:buFont typeface="Wingdings" panose="05000000000000000000" pitchFamily="2" charset="2"/>
              <a:buChar char="v"/>
            </a:pPr>
            <a:r>
              <a:rPr lang="id-ID" sz="1200" dirty="0">
                <a:latin typeface="Roboto" panose="02000000000000000000" pitchFamily="2" charset="0"/>
                <a:ea typeface="Roboto" panose="02000000000000000000" pitchFamily="2" charset="0"/>
              </a:rPr>
              <a:t>Informasi jurusan, biaya semester yang ditampilkan hanya kelas reguler dan bukan kelas karyawan.</a:t>
            </a:r>
          </a:p>
          <a:p>
            <a:pPr marL="285750" indent="-285750">
              <a:lnSpc>
                <a:spcPct val="150000"/>
              </a:lnSpc>
              <a:buFont typeface="Wingdings" panose="05000000000000000000" pitchFamily="2" charset="2"/>
              <a:buChar char="v"/>
            </a:pPr>
            <a:r>
              <a:rPr lang="id-ID" sz="1200" dirty="0">
                <a:latin typeface="Roboto" panose="02000000000000000000" pitchFamily="2" charset="0"/>
                <a:ea typeface="Roboto" panose="02000000000000000000" pitchFamily="2" charset="0"/>
              </a:rPr>
              <a:t>Bahasa pemograman yang digunakan dalam pembangunan aplikasi adalah PHP, CSS, dan Javascript.</a:t>
            </a:r>
          </a:p>
          <a:p>
            <a:pPr marL="285750" indent="-285750">
              <a:lnSpc>
                <a:spcPct val="150000"/>
              </a:lnSpc>
              <a:buFont typeface="Wingdings" panose="05000000000000000000" pitchFamily="2" charset="2"/>
              <a:buChar char="v"/>
            </a:pPr>
            <a:r>
              <a:rPr lang="id-ID" sz="1200" dirty="0">
                <a:latin typeface="Roboto" panose="02000000000000000000" pitchFamily="2" charset="0"/>
                <a:ea typeface="Roboto" panose="02000000000000000000" pitchFamily="2" charset="0"/>
              </a:rPr>
              <a:t>Metode yang digunakan pada penelitian ini adalah metode forward chaining.</a:t>
            </a:r>
          </a:p>
          <a:p>
            <a:pPr marL="285750" indent="-285750">
              <a:lnSpc>
                <a:spcPct val="150000"/>
              </a:lnSpc>
              <a:buFont typeface="Wingdings" panose="05000000000000000000" pitchFamily="2" charset="2"/>
              <a:buChar char="v"/>
            </a:pPr>
            <a:r>
              <a:rPr lang="id-ID" sz="1200" dirty="0">
                <a:latin typeface="Roboto" panose="02000000000000000000" pitchFamily="2" charset="0"/>
                <a:ea typeface="Roboto" panose="02000000000000000000" pitchFamily="2" charset="0"/>
              </a:rPr>
              <a:t>Penelitian ini tidak terlalu mendalami mengenai AI</a:t>
            </a:r>
          </a:p>
          <a:p>
            <a:pPr marL="285750" indent="-285750">
              <a:lnSpc>
                <a:spcPct val="150000"/>
              </a:lnSpc>
              <a:buFont typeface="Wingdings" panose="05000000000000000000" pitchFamily="2" charset="2"/>
              <a:buChar char="v"/>
            </a:pPr>
            <a:r>
              <a:rPr lang="id-ID" sz="1200" dirty="0">
                <a:latin typeface="Roboto" panose="02000000000000000000" pitchFamily="2" charset="0"/>
                <a:ea typeface="Roboto" panose="02000000000000000000" pitchFamily="2" charset="0"/>
              </a:rPr>
              <a:t>API Line yang digunakan versi tidak berbayar</a:t>
            </a:r>
          </a:p>
        </p:txBody>
      </p:sp>
      <p:pic>
        <p:nvPicPr>
          <p:cNvPr id="7170" name="Picture 2" descr="Gambar terka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9861" y="2080182"/>
            <a:ext cx="3057525"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55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fade">
                                      <p:cBhvr>
                                        <p:cTn id="35" dur="1000"/>
                                        <p:tgtEl>
                                          <p:spTgt spid="13">
                                            <p:txEl>
                                              <p:pRg st="4" end="4"/>
                                            </p:txEl>
                                          </p:spTgt>
                                        </p:tgtEl>
                                      </p:cBhvr>
                                    </p:animEffect>
                                    <p:anim calcmode="lin" valueType="num">
                                      <p:cBhvr>
                                        <p:cTn id="36"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xEl>
                                              <p:pRg st="5" end="5"/>
                                            </p:txEl>
                                          </p:spTgt>
                                        </p:tgtEl>
                                        <p:attrNameLst>
                                          <p:attrName>style.visibility</p:attrName>
                                        </p:attrNameLst>
                                      </p:cBhvr>
                                      <p:to>
                                        <p:strVal val="visible"/>
                                      </p:to>
                                    </p:set>
                                    <p:animEffect transition="in" filter="fade">
                                      <p:cBhvr>
                                        <p:cTn id="42" dur="1000"/>
                                        <p:tgtEl>
                                          <p:spTgt spid="13">
                                            <p:txEl>
                                              <p:pRg st="5" end="5"/>
                                            </p:txEl>
                                          </p:spTgt>
                                        </p:tgtEl>
                                      </p:cBhvr>
                                    </p:animEffect>
                                    <p:anim calcmode="lin" valueType="num">
                                      <p:cBhvr>
                                        <p:cTn id="43"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xEl>
                                              <p:pRg st="6" end="6"/>
                                            </p:txEl>
                                          </p:spTgt>
                                        </p:tgtEl>
                                        <p:attrNameLst>
                                          <p:attrName>style.visibility</p:attrName>
                                        </p:attrNameLst>
                                      </p:cBhvr>
                                      <p:to>
                                        <p:strVal val="visible"/>
                                      </p:to>
                                    </p:set>
                                    <p:animEffect transition="in" filter="fade">
                                      <p:cBhvr>
                                        <p:cTn id="49" dur="1000"/>
                                        <p:tgtEl>
                                          <p:spTgt spid="13">
                                            <p:txEl>
                                              <p:pRg st="6" end="6"/>
                                            </p:txEl>
                                          </p:spTgt>
                                        </p:tgtEl>
                                      </p:cBhvr>
                                    </p:animEffect>
                                    <p:anim calcmode="lin" valueType="num">
                                      <p:cBhvr>
                                        <p:cTn id="50"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
                                            <p:txEl>
                                              <p:pRg st="7" end="7"/>
                                            </p:txEl>
                                          </p:spTgt>
                                        </p:tgtEl>
                                        <p:attrNameLst>
                                          <p:attrName>style.visibility</p:attrName>
                                        </p:attrNameLst>
                                      </p:cBhvr>
                                      <p:to>
                                        <p:strVal val="visible"/>
                                      </p:to>
                                    </p:set>
                                    <p:animEffect transition="in" filter="fade">
                                      <p:cBhvr>
                                        <p:cTn id="56" dur="1000"/>
                                        <p:tgtEl>
                                          <p:spTgt spid="13">
                                            <p:txEl>
                                              <p:pRg st="7" end="7"/>
                                            </p:txEl>
                                          </p:spTgt>
                                        </p:tgtEl>
                                      </p:cBhvr>
                                    </p:animEffect>
                                    <p:anim calcmode="lin" valueType="num">
                                      <p:cBhvr>
                                        <p:cTn id="57"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
                                            <p:txEl>
                                              <p:pRg st="8" end="8"/>
                                            </p:txEl>
                                          </p:spTgt>
                                        </p:tgtEl>
                                        <p:attrNameLst>
                                          <p:attrName>style.visibility</p:attrName>
                                        </p:attrNameLst>
                                      </p:cBhvr>
                                      <p:to>
                                        <p:strVal val="visible"/>
                                      </p:to>
                                    </p:set>
                                    <p:animEffect transition="in" filter="fade">
                                      <p:cBhvr>
                                        <p:cTn id="63" dur="1000"/>
                                        <p:tgtEl>
                                          <p:spTgt spid="13">
                                            <p:txEl>
                                              <p:pRg st="8" end="8"/>
                                            </p:txEl>
                                          </p:spTgt>
                                        </p:tgtEl>
                                      </p:cBhvr>
                                    </p:animEffect>
                                    <p:anim calcmode="lin" valueType="num">
                                      <p:cBhvr>
                                        <p:cTn id="64" dur="1000" fill="hold"/>
                                        <p:tgtEl>
                                          <p:spTgt spid="1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3">
                                            <p:txEl>
                                              <p:pRg st="9" end="9"/>
                                            </p:txEl>
                                          </p:spTgt>
                                        </p:tgtEl>
                                        <p:attrNameLst>
                                          <p:attrName>style.visibility</p:attrName>
                                        </p:attrNameLst>
                                      </p:cBhvr>
                                      <p:to>
                                        <p:strVal val="visible"/>
                                      </p:to>
                                    </p:set>
                                    <p:animEffect transition="in" filter="fade">
                                      <p:cBhvr>
                                        <p:cTn id="70" dur="1000"/>
                                        <p:tgtEl>
                                          <p:spTgt spid="13">
                                            <p:txEl>
                                              <p:pRg st="9" end="9"/>
                                            </p:txEl>
                                          </p:spTgt>
                                        </p:tgtEl>
                                      </p:cBhvr>
                                    </p:animEffect>
                                    <p:anim calcmode="lin" valueType="num">
                                      <p:cBhvr>
                                        <p:cTn id="71" dur="1000" fill="hold"/>
                                        <p:tgtEl>
                                          <p:spTgt spid="1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1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Batasan Masalah</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3" name="Rectangle 12"/>
          <p:cNvSpPr/>
          <p:nvPr/>
        </p:nvSpPr>
        <p:spPr>
          <a:xfrm>
            <a:off x="857115" y="2455110"/>
            <a:ext cx="7288509" cy="2831544"/>
          </a:xfrm>
          <a:prstGeom prst="rect">
            <a:avLst/>
          </a:prstGeom>
        </p:spPr>
        <p:txBody>
          <a:bodyPr wrap="square">
            <a:spAutoFit/>
          </a:bodyPr>
          <a:lstStyle/>
          <a:p>
            <a:pPr marL="285750" indent="-285750">
              <a:lnSpc>
                <a:spcPct val="150000"/>
              </a:lnSpc>
              <a:buFont typeface="Wingdings" panose="05000000000000000000" pitchFamily="2" charset="2"/>
              <a:buChar char="v"/>
            </a:pPr>
            <a:r>
              <a:rPr lang="id-ID" sz="1200" dirty="0">
                <a:latin typeface="Roboto" panose="02000000000000000000" pitchFamily="2" charset="0"/>
                <a:ea typeface="Roboto" panose="02000000000000000000" pitchFamily="2" charset="0"/>
              </a:rPr>
              <a:t>Layanan pada aplikasi yang akan dibangun yakni: pencarian kampus, pencarian lokasi kampus, pencarian biaya semester, dan pencarian lokasi.</a:t>
            </a:r>
          </a:p>
          <a:p>
            <a:pPr marL="285750" indent="-285750">
              <a:lnSpc>
                <a:spcPct val="150000"/>
              </a:lnSpc>
              <a:buFont typeface="Wingdings" panose="05000000000000000000" pitchFamily="2" charset="2"/>
              <a:buChar char="v"/>
            </a:pPr>
            <a:r>
              <a:rPr lang="id-ID" sz="1200" dirty="0">
                <a:latin typeface="Roboto" panose="02000000000000000000" pitchFamily="2" charset="0"/>
                <a:ea typeface="Roboto" panose="02000000000000000000" pitchFamily="2" charset="0"/>
              </a:rPr>
              <a:t>Masukan (input) dapat diberikan melalui teks, location dan rich menu.</a:t>
            </a:r>
          </a:p>
          <a:p>
            <a:pPr marL="285750" indent="-285750">
              <a:lnSpc>
                <a:spcPct val="150000"/>
              </a:lnSpc>
              <a:buFont typeface="Wingdings" panose="05000000000000000000" pitchFamily="2" charset="2"/>
              <a:buChar char="v"/>
            </a:pPr>
            <a:r>
              <a:rPr lang="id-ID" sz="1200" dirty="0">
                <a:latin typeface="Roboto" panose="02000000000000000000" pitchFamily="2" charset="0"/>
                <a:ea typeface="Roboto" panose="02000000000000000000" pitchFamily="2" charset="0"/>
              </a:rPr>
              <a:t>Keluaran (output) yang diberikan oleh bot berupa teks dan gambar dalam bentuk menu dan konten</a:t>
            </a:r>
          </a:p>
          <a:p>
            <a:pPr marL="285750" indent="-285750">
              <a:lnSpc>
                <a:spcPct val="150000"/>
              </a:lnSpc>
              <a:buFont typeface="Wingdings" panose="05000000000000000000" pitchFamily="2" charset="2"/>
              <a:buChar char="v"/>
            </a:pPr>
            <a:r>
              <a:rPr lang="id-ID" sz="1200" dirty="0">
                <a:latin typeface="Roboto" panose="02000000000000000000" pitchFamily="2" charset="0"/>
                <a:ea typeface="Roboto" panose="02000000000000000000" pitchFamily="2" charset="0"/>
              </a:rPr>
              <a:t>Protokol yang digunakan untuk mengirimkan dan menerima pesan antara bot dengan line adalah protokol HTTPS</a:t>
            </a:r>
          </a:p>
          <a:p>
            <a:pPr marL="285750" indent="-285750">
              <a:lnSpc>
                <a:spcPct val="150000"/>
              </a:lnSpc>
              <a:buFont typeface="Wingdings" panose="05000000000000000000" pitchFamily="2" charset="2"/>
              <a:buChar char="v"/>
            </a:pPr>
            <a:r>
              <a:rPr lang="id-ID" sz="1200" dirty="0">
                <a:latin typeface="Roboto" panose="02000000000000000000" pitchFamily="2" charset="0"/>
                <a:ea typeface="Roboto" panose="02000000000000000000" pitchFamily="2" charset="0"/>
              </a:rPr>
              <a:t>Informasi yang dimiliki oleh chatbot sudah disimpan didalam di database</a:t>
            </a:r>
          </a:p>
          <a:p>
            <a:pPr marL="285750" indent="-285750">
              <a:lnSpc>
                <a:spcPct val="150000"/>
              </a:lnSpc>
              <a:buFont typeface="Wingdings" panose="05000000000000000000" pitchFamily="2" charset="2"/>
              <a:buChar char="v"/>
            </a:pPr>
            <a:r>
              <a:rPr lang="id-ID" sz="1200" dirty="0">
                <a:latin typeface="Roboto" panose="02000000000000000000" pitchFamily="2" charset="0"/>
                <a:ea typeface="Roboto" panose="02000000000000000000" pitchFamily="2" charset="0"/>
              </a:rPr>
              <a:t>Database yang digunakan adalah database MySQL (MariaDB) dengan engine InnoDB.</a:t>
            </a:r>
          </a:p>
          <a:p>
            <a:pPr marL="285750" indent="-285750">
              <a:lnSpc>
                <a:spcPct val="150000"/>
              </a:lnSpc>
              <a:buFont typeface="Wingdings" panose="05000000000000000000" pitchFamily="2" charset="2"/>
              <a:buChar char="v"/>
            </a:pPr>
            <a:r>
              <a:rPr lang="id-ID" sz="1200" dirty="0">
                <a:latin typeface="Roboto" panose="02000000000000000000" pitchFamily="2" charset="0"/>
                <a:ea typeface="Roboto" panose="02000000000000000000" pitchFamily="2" charset="0"/>
              </a:rPr>
              <a:t>Metode perancangan dan analisis perangkat lunak yang digunakan adalah metode Object Oriented Analysis &amp; Design (OOAD) dengan menggunakan pemodelan Unified Modelling Language (UML).</a:t>
            </a:r>
          </a:p>
        </p:txBody>
      </p:sp>
      <p:pic>
        <p:nvPicPr>
          <p:cNvPr id="14" name="Picture 2" descr="Gambar terka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9861" y="2080182"/>
            <a:ext cx="3057525"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66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fade">
                                      <p:cBhvr>
                                        <p:cTn id="35" dur="1000"/>
                                        <p:tgtEl>
                                          <p:spTgt spid="13">
                                            <p:txEl>
                                              <p:pRg st="4" end="4"/>
                                            </p:txEl>
                                          </p:spTgt>
                                        </p:tgtEl>
                                      </p:cBhvr>
                                    </p:animEffect>
                                    <p:anim calcmode="lin" valueType="num">
                                      <p:cBhvr>
                                        <p:cTn id="36"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xEl>
                                              <p:pRg st="5" end="5"/>
                                            </p:txEl>
                                          </p:spTgt>
                                        </p:tgtEl>
                                        <p:attrNameLst>
                                          <p:attrName>style.visibility</p:attrName>
                                        </p:attrNameLst>
                                      </p:cBhvr>
                                      <p:to>
                                        <p:strVal val="visible"/>
                                      </p:to>
                                    </p:set>
                                    <p:animEffect transition="in" filter="fade">
                                      <p:cBhvr>
                                        <p:cTn id="42" dur="1000"/>
                                        <p:tgtEl>
                                          <p:spTgt spid="13">
                                            <p:txEl>
                                              <p:pRg st="5" end="5"/>
                                            </p:txEl>
                                          </p:spTgt>
                                        </p:tgtEl>
                                      </p:cBhvr>
                                    </p:animEffect>
                                    <p:anim calcmode="lin" valueType="num">
                                      <p:cBhvr>
                                        <p:cTn id="43"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xEl>
                                              <p:pRg st="6" end="6"/>
                                            </p:txEl>
                                          </p:spTgt>
                                        </p:tgtEl>
                                        <p:attrNameLst>
                                          <p:attrName>style.visibility</p:attrName>
                                        </p:attrNameLst>
                                      </p:cBhvr>
                                      <p:to>
                                        <p:strVal val="visible"/>
                                      </p:to>
                                    </p:set>
                                    <p:animEffect transition="in" filter="fade">
                                      <p:cBhvr>
                                        <p:cTn id="49" dur="1000"/>
                                        <p:tgtEl>
                                          <p:spTgt spid="13">
                                            <p:txEl>
                                              <p:pRg st="6" end="6"/>
                                            </p:txEl>
                                          </p:spTgt>
                                        </p:tgtEl>
                                      </p:cBhvr>
                                    </p:animEffect>
                                    <p:anim calcmode="lin" valueType="num">
                                      <p:cBhvr>
                                        <p:cTn id="50"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641"/>
            <a:ext cx="12192000" cy="1203649"/>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sp>
        <p:nvSpPr>
          <p:cNvPr id="7" name="Subtitle 2"/>
          <p:cNvSpPr txBox="1">
            <a:spLocks/>
          </p:cNvSpPr>
          <p:nvPr/>
        </p:nvSpPr>
        <p:spPr>
          <a:xfrm>
            <a:off x="8481650" y="318158"/>
            <a:ext cx="3445768"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Landasan Teori</a:t>
            </a:r>
          </a:p>
        </p:txBody>
      </p:sp>
      <p:sp>
        <p:nvSpPr>
          <p:cNvPr id="10" name="Rectangle 9"/>
          <p:cNvSpPr/>
          <p:nvPr/>
        </p:nvSpPr>
        <p:spPr>
          <a:xfrm>
            <a:off x="0" y="6400800"/>
            <a:ext cx="12192000" cy="457200"/>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sp>
        <p:nvSpPr>
          <p:cNvPr id="15" name="Subtitle 2"/>
          <p:cNvSpPr txBox="1">
            <a:spLocks/>
          </p:cNvSpPr>
          <p:nvPr/>
        </p:nvSpPr>
        <p:spPr>
          <a:xfrm>
            <a:off x="1058374" y="2736084"/>
            <a:ext cx="7693694" cy="1921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spcAft>
                <a:spcPts val="600"/>
              </a:spcAft>
              <a:buNone/>
            </a:pPr>
            <a:r>
              <a:rPr lang="id-ID" sz="1600" dirty="0">
                <a:latin typeface="Roboto" panose="02000000000000000000" pitchFamily="2" charset="0"/>
                <a:ea typeface="Roboto" panose="02000000000000000000" pitchFamily="2" charset="0"/>
              </a:rPr>
              <a:t>Perguruan tinggi merupakan kelanjutan pendidikan menengah yang diselenggarakan untuk mempersiapkan peserta didik untuk menjadi anggota masyarakat yang memiliki kemampuan akademis dan profesional yang dapat menerapkan, mengembangkan dan menciptakan ilmu pengetahuan, teknologi dan kesenian (UU 2 tahun 1989, pasal 16, ayat (1)).</a:t>
            </a:r>
            <a:endParaRPr lang="id-ID" sz="1600" b="1" dirty="0">
              <a:latin typeface="Roboto" panose="02000000000000000000" pitchFamily="2" charset="0"/>
              <a:ea typeface="Roboto" panose="02000000000000000000" pitchFamily="2"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2068" y="2127819"/>
            <a:ext cx="3137904" cy="3137904"/>
          </a:xfrm>
          <a:prstGeom prst="rect">
            <a:avLst/>
          </a:prstGeom>
        </p:spPr>
      </p:pic>
      <p:sp>
        <p:nvSpPr>
          <p:cNvPr id="17" name="Subtitle 2"/>
          <p:cNvSpPr txBox="1">
            <a:spLocks/>
          </p:cNvSpPr>
          <p:nvPr/>
        </p:nvSpPr>
        <p:spPr>
          <a:xfrm>
            <a:off x="4217436" y="2003650"/>
            <a:ext cx="2425959"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b="1" dirty="0">
                <a:solidFill>
                  <a:srgbClr val="61BC5D"/>
                </a:solidFill>
                <a:latin typeface="Roboto" panose="02000000000000000000" pitchFamily="2" charset="0"/>
                <a:ea typeface="Roboto" panose="02000000000000000000" pitchFamily="2" charset="0"/>
              </a:rPr>
              <a:t>Perguruan Tinggi</a:t>
            </a:r>
          </a:p>
        </p:txBody>
      </p:sp>
    </p:spTree>
    <p:extLst>
      <p:ext uri="{BB962C8B-B14F-4D97-AF65-F5344CB8AC3E}">
        <p14:creationId xmlns:p14="http://schemas.microsoft.com/office/powerpoint/2010/main" val="366629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fade">
                                      <p:cBhvr>
                                        <p:cTn id="14" dur="1000"/>
                                        <p:tgtEl>
                                          <p:spTgt spid="15">
                                            <p:txEl>
                                              <p:pRg st="0" end="0"/>
                                            </p:txEl>
                                          </p:spTgt>
                                        </p:tgtEl>
                                      </p:cBhvr>
                                    </p:animEffect>
                                    <p:anim calcmode="lin" valueType="num">
                                      <p:cBhvr>
                                        <p:cTn id="15"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641"/>
            <a:ext cx="12192000" cy="1203649"/>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sp>
        <p:nvSpPr>
          <p:cNvPr id="7" name="Subtitle 2"/>
          <p:cNvSpPr txBox="1">
            <a:spLocks/>
          </p:cNvSpPr>
          <p:nvPr/>
        </p:nvSpPr>
        <p:spPr>
          <a:xfrm>
            <a:off x="8481650" y="318158"/>
            <a:ext cx="3445768"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Landasan Teori</a:t>
            </a:r>
          </a:p>
        </p:txBody>
      </p:sp>
      <p:sp>
        <p:nvSpPr>
          <p:cNvPr id="10" name="Rectangle 9"/>
          <p:cNvSpPr/>
          <p:nvPr/>
        </p:nvSpPr>
        <p:spPr>
          <a:xfrm>
            <a:off x="0" y="6400800"/>
            <a:ext cx="12192000" cy="457200"/>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sp>
        <p:nvSpPr>
          <p:cNvPr id="15" name="Subtitle 2"/>
          <p:cNvSpPr txBox="1">
            <a:spLocks/>
          </p:cNvSpPr>
          <p:nvPr/>
        </p:nvSpPr>
        <p:spPr>
          <a:xfrm>
            <a:off x="1075546" y="2568658"/>
            <a:ext cx="7693694" cy="1921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spcBef>
                <a:spcPts val="0"/>
              </a:spcBef>
              <a:spcAft>
                <a:spcPts val="600"/>
              </a:spcAft>
              <a:buFont typeface="+mj-lt"/>
              <a:buAutoNum type="arabicPeriod"/>
            </a:pPr>
            <a:r>
              <a:rPr lang="id-ID" sz="1600" dirty="0">
                <a:latin typeface="Roboto" panose="02000000000000000000"/>
              </a:rPr>
              <a:t>Mempersiapkan peserta didik menjadi anggota masyarakat yang memiliki kemampuan akademik dan profesional yang dapat menerapkan, mengembangkan dan menciptakan ilmu pengetahuan, teknologi dan kesenian.</a:t>
            </a:r>
          </a:p>
          <a:p>
            <a:pPr marL="342900" indent="-342900" algn="just">
              <a:lnSpc>
                <a:spcPct val="150000"/>
              </a:lnSpc>
              <a:spcBef>
                <a:spcPts val="0"/>
              </a:spcBef>
              <a:spcAft>
                <a:spcPts val="600"/>
              </a:spcAft>
              <a:buFont typeface="+mj-lt"/>
              <a:buAutoNum type="arabicPeriod"/>
            </a:pPr>
            <a:r>
              <a:rPr lang="id-ID" sz="1600" dirty="0">
                <a:latin typeface="Roboto" panose="02000000000000000000"/>
              </a:rPr>
              <a:t>Mengembangkan dan menyebar luaskan ilmu pengetahuan, teknologi dan kesenian serta mengoptimalkan penggunaannya untuk meningkatkan taraf hidup masyarakat dan memperkaya kebudayaan nasional ( UU 2 tahun 1989, Pasal 16, Ayat (1) ; PP 30 Tahun 1990, Pasal 2, Ayat (1) ).</a:t>
            </a:r>
            <a:endParaRPr lang="id-ID" sz="1600" b="1" dirty="0">
              <a:latin typeface="Roboto" panose="02000000000000000000"/>
              <a:ea typeface="Roboto" panose="02000000000000000000" pitchFamily="2"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2068" y="2127819"/>
            <a:ext cx="3137904" cy="3137904"/>
          </a:xfrm>
          <a:prstGeom prst="rect">
            <a:avLst/>
          </a:prstGeom>
        </p:spPr>
      </p:pic>
      <p:sp>
        <p:nvSpPr>
          <p:cNvPr id="17" name="Subtitle 2"/>
          <p:cNvSpPr txBox="1">
            <a:spLocks/>
          </p:cNvSpPr>
          <p:nvPr/>
        </p:nvSpPr>
        <p:spPr>
          <a:xfrm>
            <a:off x="993059" y="1837876"/>
            <a:ext cx="3256969" cy="2899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b="1" dirty="0">
                <a:solidFill>
                  <a:srgbClr val="61BC5D"/>
                </a:solidFill>
                <a:latin typeface="Roboto" panose="02000000000000000000" pitchFamily="2" charset="0"/>
                <a:ea typeface="Roboto" panose="02000000000000000000" pitchFamily="2" charset="0"/>
              </a:rPr>
              <a:t>Tujuan Pendidikan Tinggi</a:t>
            </a:r>
          </a:p>
        </p:txBody>
      </p:sp>
    </p:spTree>
    <p:extLst>
      <p:ext uri="{BB962C8B-B14F-4D97-AF65-F5344CB8AC3E}">
        <p14:creationId xmlns:p14="http://schemas.microsoft.com/office/powerpoint/2010/main" val="325186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fade">
                                      <p:cBhvr>
                                        <p:cTn id="14" dur="1000"/>
                                        <p:tgtEl>
                                          <p:spTgt spid="15">
                                            <p:txEl>
                                              <p:pRg st="0" end="0"/>
                                            </p:txEl>
                                          </p:spTgt>
                                        </p:tgtEl>
                                      </p:cBhvr>
                                    </p:animEffect>
                                    <p:anim calcmode="lin" valueType="num">
                                      <p:cBhvr>
                                        <p:cTn id="15"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animEffect transition="in" filter="fade">
                                      <p:cBhvr>
                                        <p:cTn id="21" dur="1000"/>
                                        <p:tgtEl>
                                          <p:spTgt spid="15">
                                            <p:txEl>
                                              <p:pRg st="1" end="1"/>
                                            </p:txEl>
                                          </p:spTgt>
                                        </p:tgtEl>
                                      </p:cBhvr>
                                    </p:animEffect>
                                    <p:anim calcmode="lin" valueType="num">
                                      <p:cBhvr>
                                        <p:cTn id="22"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641"/>
            <a:ext cx="12192000" cy="1203649"/>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sp>
        <p:nvSpPr>
          <p:cNvPr id="7" name="Subtitle 2"/>
          <p:cNvSpPr txBox="1">
            <a:spLocks/>
          </p:cNvSpPr>
          <p:nvPr/>
        </p:nvSpPr>
        <p:spPr>
          <a:xfrm>
            <a:off x="8481650" y="318158"/>
            <a:ext cx="3445768"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Landasan Teori</a:t>
            </a:r>
          </a:p>
        </p:txBody>
      </p:sp>
      <p:sp>
        <p:nvSpPr>
          <p:cNvPr id="10" name="Rectangle 9"/>
          <p:cNvSpPr/>
          <p:nvPr/>
        </p:nvSpPr>
        <p:spPr>
          <a:xfrm>
            <a:off x="0" y="6400800"/>
            <a:ext cx="12192000" cy="457200"/>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sp>
        <p:nvSpPr>
          <p:cNvPr id="15" name="Subtitle 2"/>
          <p:cNvSpPr txBox="1">
            <a:spLocks/>
          </p:cNvSpPr>
          <p:nvPr/>
        </p:nvSpPr>
        <p:spPr>
          <a:xfrm>
            <a:off x="1358412" y="2833717"/>
            <a:ext cx="7693694" cy="1921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spcAft>
                <a:spcPts val="600"/>
              </a:spcAft>
              <a:buFont typeface="Wingdings" panose="05000000000000000000" pitchFamily="2" charset="2"/>
              <a:buChar char="v"/>
            </a:pPr>
            <a:r>
              <a:rPr lang="id-ID" sz="1600" dirty="0">
                <a:latin typeface="Roboto" panose="02000000000000000000"/>
              </a:rPr>
              <a:t>Chat Bot adalah sebuah program komputer yang dirancang untuk mensimulasikan sebuah percakapan atau komunikasi yang interaktif kepada user (manusia) melalui bentuk teks, suara, dan atau visual.</a:t>
            </a:r>
          </a:p>
          <a:p>
            <a:pPr algn="just">
              <a:lnSpc>
                <a:spcPct val="150000"/>
              </a:lnSpc>
              <a:spcBef>
                <a:spcPts val="0"/>
              </a:spcBef>
              <a:spcAft>
                <a:spcPts val="600"/>
              </a:spcAft>
              <a:buFont typeface="Wingdings" panose="05000000000000000000" pitchFamily="2" charset="2"/>
              <a:buChar char="v"/>
            </a:pPr>
            <a:r>
              <a:rPr lang="id-ID" sz="1600" dirty="0">
                <a:latin typeface="Roboto" panose="02000000000000000000"/>
              </a:rPr>
              <a:t>Chatbot adalah sebuah simulator percakapan yang berupa program komputer yang dapat berdialog dengan penggunanya dalam bahasa alami.</a:t>
            </a:r>
            <a:endParaRPr lang="id-ID" sz="1600" b="1" dirty="0">
              <a:latin typeface="Roboto" panose="02000000000000000000"/>
              <a:ea typeface="Roboto" panose="02000000000000000000" pitchFamily="2"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2068" y="2127819"/>
            <a:ext cx="3137904" cy="3137904"/>
          </a:xfrm>
          <a:prstGeom prst="rect">
            <a:avLst/>
          </a:prstGeom>
        </p:spPr>
      </p:pic>
      <p:sp>
        <p:nvSpPr>
          <p:cNvPr id="17" name="Subtitle 2"/>
          <p:cNvSpPr txBox="1">
            <a:spLocks/>
          </p:cNvSpPr>
          <p:nvPr/>
        </p:nvSpPr>
        <p:spPr>
          <a:xfrm>
            <a:off x="3351674" y="2003649"/>
            <a:ext cx="3107095"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61BC5D"/>
                </a:solidFill>
                <a:latin typeface="Roboto" panose="02000000000000000000" pitchFamily="2" charset="0"/>
                <a:ea typeface="Roboto" panose="02000000000000000000" pitchFamily="2" charset="0"/>
              </a:rPr>
              <a:t>Chatbot</a:t>
            </a:r>
          </a:p>
        </p:txBody>
      </p:sp>
    </p:spTree>
    <p:extLst>
      <p:ext uri="{BB962C8B-B14F-4D97-AF65-F5344CB8AC3E}">
        <p14:creationId xmlns:p14="http://schemas.microsoft.com/office/powerpoint/2010/main" val="381343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fade">
                                      <p:cBhvr>
                                        <p:cTn id="14" dur="1000"/>
                                        <p:tgtEl>
                                          <p:spTgt spid="15">
                                            <p:txEl>
                                              <p:pRg st="0" end="0"/>
                                            </p:txEl>
                                          </p:spTgt>
                                        </p:tgtEl>
                                      </p:cBhvr>
                                    </p:animEffect>
                                    <p:anim calcmode="lin" valueType="num">
                                      <p:cBhvr>
                                        <p:cTn id="15"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animEffect transition="in" filter="fade">
                                      <p:cBhvr>
                                        <p:cTn id="21" dur="1000"/>
                                        <p:tgtEl>
                                          <p:spTgt spid="15">
                                            <p:txEl>
                                              <p:pRg st="1" end="1"/>
                                            </p:txEl>
                                          </p:spTgt>
                                        </p:tgtEl>
                                      </p:cBhvr>
                                    </p:animEffect>
                                    <p:anim calcmode="lin" valueType="num">
                                      <p:cBhvr>
                                        <p:cTn id="22"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641"/>
            <a:ext cx="12192000" cy="1203649"/>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sp>
        <p:nvSpPr>
          <p:cNvPr id="7" name="Subtitle 2"/>
          <p:cNvSpPr txBox="1">
            <a:spLocks/>
          </p:cNvSpPr>
          <p:nvPr/>
        </p:nvSpPr>
        <p:spPr>
          <a:xfrm>
            <a:off x="8481650" y="318158"/>
            <a:ext cx="3445768"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Landasan Teori</a:t>
            </a:r>
          </a:p>
        </p:txBody>
      </p:sp>
      <p:sp>
        <p:nvSpPr>
          <p:cNvPr id="10" name="Rectangle 9"/>
          <p:cNvSpPr/>
          <p:nvPr/>
        </p:nvSpPr>
        <p:spPr>
          <a:xfrm>
            <a:off x="0" y="6400800"/>
            <a:ext cx="12192000" cy="457200"/>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sp>
        <p:nvSpPr>
          <p:cNvPr id="15" name="Subtitle 2"/>
          <p:cNvSpPr txBox="1">
            <a:spLocks/>
          </p:cNvSpPr>
          <p:nvPr/>
        </p:nvSpPr>
        <p:spPr>
          <a:xfrm>
            <a:off x="1358412" y="2833717"/>
            <a:ext cx="7693694" cy="1921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spcAft>
                <a:spcPts val="600"/>
              </a:spcAft>
              <a:buFont typeface="Wingdings" panose="05000000000000000000" pitchFamily="2" charset="2"/>
              <a:buChar char="v"/>
            </a:pPr>
            <a:r>
              <a:rPr lang="id-ID" sz="1600" dirty="0">
                <a:latin typeface="Roboto" panose="02000000000000000000"/>
              </a:rPr>
              <a:t>Chatbot pada dasarnya memiliki 2 komponen utama yaitu chat yang dapat diartikan sebagai pembicaraan dan Bot merupakan sebuah program yang mengandung sejumlah data.</a:t>
            </a:r>
          </a:p>
          <a:p>
            <a:pPr algn="just">
              <a:lnSpc>
                <a:spcPct val="150000"/>
              </a:lnSpc>
              <a:spcBef>
                <a:spcPts val="0"/>
              </a:spcBef>
              <a:spcAft>
                <a:spcPts val="600"/>
              </a:spcAft>
              <a:buFont typeface="Wingdings" panose="05000000000000000000" pitchFamily="2" charset="2"/>
              <a:buChar char="v"/>
            </a:pPr>
            <a:r>
              <a:rPr lang="id-ID" sz="1600" dirty="0">
                <a:latin typeface="Roboto" panose="02000000000000000000"/>
              </a:rPr>
              <a:t>Chatbot dapat menjawab pertanyaan dengan membaca tulisan yang diketikkan oleh pengguna .</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2068" y="2127819"/>
            <a:ext cx="3137904" cy="3137904"/>
          </a:xfrm>
          <a:prstGeom prst="rect">
            <a:avLst/>
          </a:prstGeom>
        </p:spPr>
      </p:pic>
      <p:sp>
        <p:nvSpPr>
          <p:cNvPr id="17" name="Subtitle 2"/>
          <p:cNvSpPr txBox="1">
            <a:spLocks/>
          </p:cNvSpPr>
          <p:nvPr/>
        </p:nvSpPr>
        <p:spPr>
          <a:xfrm>
            <a:off x="3351674" y="2003649"/>
            <a:ext cx="3107095"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61BC5D"/>
                </a:solidFill>
                <a:latin typeface="Roboto" panose="02000000000000000000" pitchFamily="2" charset="0"/>
                <a:ea typeface="Roboto" panose="02000000000000000000" pitchFamily="2" charset="0"/>
              </a:rPr>
              <a:t>Chatbot</a:t>
            </a:r>
          </a:p>
        </p:txBody>
      </p:sp>
    </p:spTree>
    <p:extLst>
      <p:ext uri="{BB962C8B-B14F-4D97-AF65-F5344CB8AC3E}">
        <p14:creationId xmlns:p14="http://schemas.microsoft.com/office/powerpoint/2010/main" val="24623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fade">
                                      <p:cBhvr>
                                        <p:cTn id="14" dur="1000"/>
                                        <p:tgtEl>
                                          <p:spTgt spid="15">
                                            <p:txEl>
                                              <p:pRg st="0" end="0"/>
                                            </p:txEl>
                                          </p:spTgt>
                                        </p:tgtEl>
                                      </p:cBhvr>
                                    </p:animEffect>
                                    <p:anim calcmode="lin" valueType="num">
                                      <p:cBhvr>
                                        <p:cTn id="15"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animEffect transition="in" filter="fade">
                                      <p:cBhvr>
                                        <p:cTn id="21" dur="1000"/>
                                        <p:tgtEl>
                                          <p:spTgt spid="15">
                                            <p:txEl>
                                              <p:pRg st="1" end="1"/>
                                            </p:txEl>
                                          </p:spTgt>
                                        </p:tgtEl>
                                      </p:cBhvr>
                                    </p:animEffect>
                                    <p:anim calcmode="lin" valueType="num">
                                      <p:cBhvr>
                                        <p:cTn id="22"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641"/>
            <a:ext cx="12192000" cy="1203649"/>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sp>
        <p:nvSpPr>
          <p:cNvPr id="7" name="Subtitle 2"/>
          <p:cNvSpPr txBox="1">
            <a:spLocks/>
          </p:cNvSpPr>
          <p:nvPr/>
        </p:nvSpPr>
        <p:spPr>
          <a:xfrm>
            <a:off x="8481650" y="318158"/>
            <a:ext cx="3445768"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Landasan Teori</a:t>
            </a:r>
          </a:p>
        </p:txBody>
      </p:sp>
      <p:sp>
        <p:nvSpPr>
          <p:cNvPr id="10" name="Rectangle 9"/>
          <p:cNvSpPr/>
          <p:nvPr/>
        </p:nvSpPr>
        <p:spPr>
          <a:xfrm>
            <a:off x="0" y="6400800"/>
            <a:ext cx="12192000" cy="457200"/>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sp>
        <p:nvSpPr>
          <p:cNvPr id="15" name="Subtitle 2"/>
          <p:cNvSpPr txBox="1">
            <a:spLocks/>
          </p:cNvSpPr>
          <p:nvPr/>
        </p:nvSpPr>
        <p:spPr>
          <a:xfrm>
            <a:off x="1058374" y="2736084"/>
            <a:ext cx="7693694" cy="1921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spcAft>
                <a:spcPts val="600"/>
              </a:spcAft>
              <a:buFont typeface="Wingdings" panose="05000000000000000000" pitchFamily="2" charset="2"/>
              <a:buChar char="v"/>
            </a:pPr>
            <a:r>
              <a:rPr lang="id-ID" sz="1600" dirty="0">
                <a:latin typeface="Roboto" panose="02000000000000000000" pitchFamily="2" charset="0"/>
                <a:ea typeface="Roboto" panose="02000000000000000000" pitchFamily="2" charset="0"/>
              </a:rPr>
              <a:t>sistem pakar adalah suatu program yang bertindak sebagai penasehat atau konsultan pintar dengan mengambil pengetahuan yang disimpan dalam domain tertentu. </a:t>
            </a:r>
          </a:p>
          <a:p>
            <a:pPr algn="just">
              <a:lnSpc>
                <a:spcPct val="150000"/>
              </a:lnSpc>
              <a:spcBef>
                <a:spcPts val="0"/>
              </a:spcBef>
              <a:spcAft>
                <a:spcPts val="600"/>
              </a:spcAft>
              <a:buFont typeface="Wingdings" panose="05000000000000000000" pitchFamily="2" charset="2"/>
              <a:buChar char="v"/>
            </a:pPr>
            <a:r>
              <a:rPr lang="id-ID" sz="1600" dirty="0">
                <a:latin typeface="Roboto" panose="02000000000000000000"/>
              </a:rPr>
              <a:t>Secara umum sistem pakar adalah sistem yang berusaha mengadopsi pengetahuan manusia ke komputer, agar komputer dapat menyelesaikan masalah seperti yang biasa dilakukan para ahli.</a:t>
            </a:r>
            <a:endParaRPr lang="id-ID" sz="1600" dirty="0">
              <a:latin typeface="Roboto" panose="02000000000000000000"/>
              <a:ea typeface="Roboto" panose="02000000000000000000" pitchFamily="2"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2068" y="2127819"/>
            <a:ext cx="3137904" cy="3137904"/>
          </a:xfrm>
          <a:prstGeom prst="rect">
            <a:avLst/>
          </a:prstGeom>
        </p:spPr>
      </p:pic>
      <p:sp>
        <p:nvSpPr>
          <p:cNvPr id="17" name="Subtitle 2"/>
          <p:cNvSpPr txBox="1">
            <a:spLocks/>
          </p:cNvSpPr>
          <p:nvPr/>
        </p:nvSpPr>
        <p:spPr>
          <a:xfrm>
            <a:off x="3351674" y="2003649"/>
            <a:ext cx="3107095"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61BC5D"/>
                </a:solidFill>
                <a:latin typeface="Roboto" panose="02000000000000000000" pitchFamily="2" charset="0"/>
                <a:ea typeface="Roboto" panose="02000000000000000000" pitchFamily="2" charset="0"/>
              </a:rPr>
              <a:t>Sistem Pakar</a:t>
            </a:r>
          </a:p>
        </p:txBody>
      </p:sp>
    </p:spTree>
    <p:extLst>
      <p:ext uri="{BB962C8B-B14F-4D97-AF65-F5344CB8AC3E}">
        <p14:creationId xmlns:p14="http://schemas.microsoft.com/office/powerpoint/2010/main" val="312990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fade">
                                      <p:cBhvr>
                                        <p:cTn id="14" dur="1000"/>
                                        <p:tgtEl>
                                          <p:spTgt spid="15">
                                            <p:txEl>
                                              <p:pRg st="0" end="0"/>
                                            </p:txEl>
                                          </p:spTgt>
                                        </p:tgtEl>
                                      </p:cBhvr>
                                    </p:animEffect>
                                    <p:anim calcmode="lin" valueType="num">
                                      <p:cBhvr>
                                        <p:cTn id="15"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animEffect transition="in" filter="fade">
                                      <p:cBhvr>
                                        <p:cTn id="21" dur="1000"/>
                                        <p:tgtEl>
                                          <p:spTgt spid="15">
                                            <p:txEl>
                                              <p:pRg st="1" end="1"/>
                                            </p:txEl>
                                          </p:spTgt>
                                        </p:tgtEl>
                                      </p:cBhvr>
                                    </p:animEffect>
                                    <p:anim calcmode="lin" valueType="num">
                                      <p:cBhvr>
                                        <p:cTn id="22"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641"/>
            <a:ext cx="12192000" cy="1203649"/>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sp>
        <p:nvSpPr>
          <p:cNvPr id="7" name="Subtitle 2"/>
          <p:cNvSpPr txBox="1">
            <a:spLocks/>
          </p:cNvSpPr>
          <p:nvPr/>
        </p:nvSpPr>
        <p:spPr>
          <a:xfrm>
            <a:off x="8481650" y="318158"/>
            <a:ext cx="3445768"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Landasan Teori</a:t>
            </a:r>
          </a:p>
        </p:txBody>
      </p:sp>
      <p:sp>
        <p:nvSpPr>
          <p:cNvPr id="10" name="Rectangle 9"/>
          <p:cNvSpPr/>
          <p:nvPr/>
        </p:nvSpPr>
        <p:spPr>
          <a:xfrm>
            <a:off x="0" y="6400800"/>
            <a:ext cx="12192000" cy="457200"/>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sp>
        <p:nvSpPr>
          <p:cNvPr id="15" name="Subtitle 2"/>
          <p:cNvSpPr txBox="1">
            <a:spLocks/>
          </p:cNvSpPr>
          <p:nvPr/>
        </p:nvSpPr>
        <p:spPr>
          <a:xfrm>
            <a:off x="1338292" y="2127819"/>
            <a:ext cx="7693694" cy="1921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spcAft>
                <a:spcPts val="600"/>
              </a:spcAft>
              <a:buFont typeface="Wingdings" panose="05000000000000000000" pitchFamily="2" charset="2"/>
              <a:buChar char="v"/>
            </a:pPr>
            <a:r>
              <a:rPr lang="id-ID" sz="1400" dirty="0">
                <a:latin typeface="Roboto" panose="02000000000000000000" pitchFamily="2" charset="0"/>
                <a:ea typeface="Roboto" panose="02000000000000000000" pitchFamily="2" charset="0"/>
              </a:rPr>
              <a:t>metode forward chaining merupakan metode yang melakukan pelacakan ke depan, dimulai dari sekumpulan fakta dan berakhir di kesimpulan. </a:t>
            </a:r>
          </a:p>
          <a:p>
            <a:pPr algn="just">
              <a:lnSpc>
                <a:spcPct val="150000"/>
              </a:lnSpc>
              <a:spcBef>
                <a:spcPts val="0"/>
              </a:spcBef>
              <a:spcAft>
                <a:spcPts val="600"/>
              </a:spcAft>
              <a:buFont typeface="Wingdings" panose="05000000000000000000" pitchFamily="2" charset="2"/>
              <a:buChar char="v"/>
            </a:pPr>
            <a:r>
              <a:rPr lang="id-ID" sz="1400" dirty="0">
                <a:latin typeface="Roboto" panose="02000000000000000000" pitchFamily="2" charset="0"/>
                <a:ea typeface="Roboto" panose="02000000000000000000" pitchFamily="2" charset="0"/>
              </a:rPr>
              <a:t>Metode forward chaining bermula dari fakta-fakta yang sudah diketahui atau ditetapkan dalam suatu sistem pakar. Kemudian menggunakan premis yang ditentukan oleh user, yang nantinya premis-premis itu akan disesuaikan dengan fakta-fakta tadi menggunakan suatu aturan tertentu. </a:t>
            </a:r>
          </a:p>
          <a:p>
            <a:pPr algn="just">
              <a:lnSpc>
                <a:spcPct val="150000"/>
              </a:lnSpc>
              <a:spcBef>
                <a:spcPts val="0"/>
              </a:spcBef>
              <a:spcAft>
                <a:spcPts val="600"/>
              </a:spcAft>
              <a:buFont typeface="Wingdings" panose="05000000000000000000" pitchFamily="2" charset="2"/>
              <a:buChar char="v"/>
            </a:pPr>
            <a:r>
              <a:rPr lang="id-ID" sz="1400" dirty="0">
                <a:latin typeface="Roboto" panose="02000000000000000000" pitchFamily="2" charset="0"/>
                <a:ea typeface="Roboto" panose="02000000000000000000" pitchFamily="2" charset="0"/>
              </a:rPr>
              <a:t>Hasil dari proses ini akan menghasilkan fakta baru, yang nantinya akan digunakan untuk melanjutkan proses dan mendapatkan kesimpulan akhir setelah tidak ada lagi aturan yang premisnya cocok dengan fakta.</a:t>
            </a:r>
            <a:endParaRPr lang="id-ID" sz="1400" b="1" dirty="0">
              <a:latin typeface="Roboto" panose="02000000000000000000" pitchFamily="2" charset="0"/>
              <a:ea typeface="Roboto" panose="02000000000000000000" pitchFamily="2"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2068" y="2127819"/>
            <a:ext cx="3137904" cy="3137904"/>
          </a:xfrm>
          <a:prstGeom prst="rect">
            <a:avLst/>
          </a:prstGeom>
        </p:spPr>
      </p:pic>
      <p:sp>
        <p:nvSpPr>
          <p:cNvPr id="17" name="Subtitle 2"/>
          <p:cNvSpPr txBox="1">
            <a:spLocks/>
          </p:cNvSpPr>
          <p:nvPr/>
        </p:nvSpPr>
        <p:spPr>
          <a:xfrm>
            <a:off x="521213" y="1541307"/>
            <a:ext cx="4012150" cy="2549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61BC5D"/>
                </a:solidFill>
                <a:latin typeface="Roboto" panose="02000000000000000000" pitchFamily="2" charset="0"/>
                <a:ea typeface="Roboto" panose="02000000000000000000" pitchFamily="2" charset="0"/>
              </a:rPr>
              <a:t>Metode Forward Chaining</a:t>
            </a:r>
          </a:p>
        </p:txBody>
      </p:sp>
    </p:spTree>
    <p:extLst>
      <p:ext uri="{BB962C8B-B14F-4D97-AF65-F5344CB8AC3E}">
        <p14:creationId xmlns:p14="http://schemas.microsoft.com/office/powerpoint/2010/main" val="2095729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641"/>
            <a:ext cx="12192000" cy="1203649"/>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sp>
        <p:nvSpPr>
          <p:cNvPr id="7" name="Subtitle 2"/>
          <p:cNvSpPr txBox="1">
            <a:spLocks/>
          </p:cNvSpPr>
          <p:nvPr/>
        </p:nvSpPr>
        <p:spPr>
          <a:xfrm>
            <a:off x="8481650" y="318158"/>
            <a:ext cx="3445768"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Landasan Teori</a:t>
            </a:r>
          </a:p>
        </p:txBody>
      </p:sp>
      <p:sp>
        <p:nvSpPr>
          <p:cNvPr id="10" name="Rectangle 9"/>
          <p:cNvSpPr/>
          <p:nvPr/>
        </p:nvSpPr>
        <p:spPr>
          <a:xfrm>
            <a:off x="0" y="6400800"/>
            <a:ext cx="12192000" cy="457200"/>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2068" y="2127819"/>
            <a:ext cx="3137904" cy="3137904"/>
          </a:xfrm>
          <a:prstGeom prst="rect">
            <a:avLst/>
          </a:prstGeom>
        </p:spPr>
      </p:pic>
      <p:sp>
        <p:nvSpPr>
          <p:cNvPr id="17" name="Subtitle 2"/>
          <p:cNvSpPr txBox="1">
            <a:spLocks/>
          </p:cNvSpPr>
          <p:nvPr/>
        </p:nvSpPr>
        <p:spPr>
          <a:xfrm>
            <a:off x="521213" y="1409575"/>
            <a:ext cx="4012150" cy="2549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61BC5D"/>
                </a:solidFill>
                <a:latin typeface="Roboto" panose="02000000000000000000" pitchFamily="2" charset="0"/>
                <a:ea typeface="Roboto" panose="02000000000000000000" pitchFamily="2" charset="0"/>
              </a:rPr>
              <a:t>Metode Forward Chaining</a:t>
            </a:r>
          </a:p>
        </p:txBody>
      </p:sp>
      <p:pic>
        <p:nvPicPr>
          <p:cNvPr id="13" name="Picture 12"/>
          <p:cNvPicPr/>
          <p:nvPr/>
        </p:nvPicPr>
        <p:blipFill>
          <a:blip r:embed="rId5"/>
          <a:stretch>
            <a:fillRect/>
          </a:stretch>
        </p:blipFill>
        <p:spPr>
          <a:xfrm>
            <a:off x="2021983" y="2398082"/>
            <a:ext cx="6272011" cy="2135281"/>
          </a:xfrm>
          <a:prstGeom prst="rect">
            <a:avLst/>
          </a:prstGeom>
        </p:spPr>
      </p:pic>
      <p:sp>
        <p:nvSpPr>
          <p:cNvPr id="14" name="Subtitle 2">
            <a:extLst>
              <a:ext uri="{FF2B5EF4-FFF2-40B4-BE49-F238E27FC236}">
                <a16:creationId xmlns:a16="http://schemas.microsoft.com/office/drawing/2014/main" id="{8B3FF8D1-9990-4776-8673-3D24A3871A41}"/>
              </a:ext>
            </a:extLst>
          </p:cNvPr>
          <p:cNvSpPr txBox="1">
            <a:spLocks/>
          </p:cNvSpPr>
          <p:nvPr/>
        </p:nvSpPr>
        <p:spPr>
          <a:xfrm>
            <a:off x="4175061" y="4991225"/>
            <a:ext cx="2972714" cy="457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spcAft>
                <a:spcPts val="600"/>
              </a:spcAft>
              <a:buNone/>
            </a:pPr>
            <a:r>
              <a:rPr lang="id-ID" sz="1600" b="1" dirty="0">
                <a:latin typeface="Roboto" panose="02000000000000000000"/>
              </a:rPr>
              <a:t>Aturan Forward Chaining</a:t>
            </a:r>
            <a:endParaRPr lang="id-ID" sz="1600" b="1" dirty="0">
              <a:latin typeface="Roboto" panose="02000000000000000000"/>
              <a:ea typeface="Roboto" panose="02000000000000000000" pitchFamily="2" charset="0"/>
            </a:endParaRPr>
          </a:p>
        </p:txBody>
      </p:sp>
    </p:spTree>
    <p:extLst>
      <p:ext uri="{BB962C8B-B14F-4D97-AF65-F5344CB8AC3E}">
        <p14:creationId xmlns:p14="http://schemas.microsoft.com/office/powerpoint/2010/main" val="3130102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641"/>
            <a:ext cx="12192000" cy="1203649"/>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sp>
        <p:nvSpPr>
          <p:cNvPr id="7" name="Subtitle 2"/>
          <p:cNvSpPr txBox="1">
            <a:spLocks/>
          </p:cNvSpPr>
          <p:nvPr/>
        </p:nvSpPr>
        <p:spPr>
          <a:xfrm>
            <a:off x="8481650" y="318158"/>
            <a:ext cx="3445768"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Landasan Teori</a:t>
            </a:r>
          </a:p>
        </p:txBody>
      </p:sp>
      <p:sp>
        <p:nvSpPr>
          <p:cNvPr id="10" name="Rectangle 9"/>
          <p:cNvSpPr/>
          <p:nvPr/>
        </p:nvSpPr>
        <p:spPr>
          <a:xfrm>
            <a:off x="0" y="6400800"/>
            <a:ext cx="12192000" cy="457200"/>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sp>
        <p:nvSpPr>
          <p:cNvPr id="15" name="Subtitle 2"/>
          <p:cNvSpPr txBox="1">
            <a:spLocks/>
          </p:cNvSpPr>
          <p:nvPr/>
        </p:nvSpPr>
        <p:spPr>
          <a:xfrm>
            <a:off x="1312534" y="2264965"/>
            <a:ext cx="7693694" cy="1921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spcAft>
                <a:spcPts val="600"/>
              </a:spcAft>
              <a:buFont typeface="Wingdings" panose="05000000000000000000" pitchFamily="2" charset="2"/>
              <a:buChar char="v"/>
            </a:pPr>
            <a:r>
              <a:rPr lang="en-US" sz="1600" dirty="0">
                <a:solidFill>
                  <a:schemeClr val="tx1">
                    <a:lumMod val="75000"/>
                    <a:lumOff val="25000"/>
                  </a:schemeClr>
                </a:solidFill>
                <a:latin typeface="Roboto" panose="02000000000000000000"/>
              </a:rPr>
              <a:t>Salah </a:t>
            </a:r>
            <a:r>
              <a:rPr lang="en-US" sz="1600" dirty="0" err="1">
                <a:solidFill>
                  <a:schemeClr val="tx1">
                    <a:lumMod val="75000"/>
                    <a:lumOff val="25000"/>
                  </a:schemeClr>
                </a:solidFill>
                <a:latin typeface="Roboto" panose="02000000000000000000"/>
              </a:rPr>
              <a:t>satu</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metode</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dalam</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pembuatan</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suatu</a:t>
            </a:r>
            <a:r>
              <a:rPr lang="en-US" sz="1600" dirty="0">
                <a:solidFill>
                  <a:schemeClr val="tx1">
                    <a:lumMod val="75000"/>
                    <a:lumOff val="25000"/>
                  </a:schemeClr>
                </a:solidFill>
                <a:latin typeface="Roboto" panose="02000000000000000000"/>
              </a:rPr>
              <a:t> bot </a:t>
            </a:r>
            <a:r>
              <a:rPr lang="en-US" sz="1600" dirty="0" err="1">
                <a:solidFill>
                  <a:schemeClr val="tx1">
                    <a:lumMod val="75000"/>
                    <a:lumOff val="25000"/>
                  </a:schemeClr>
                </a:solidFill>
                <a:latin typeface="Roboto" panose="02000000000000000000"/>
              </a:rPr>
              <a:t>menggunakan</a:t>
            </a:r>
            <a:r>
              <a:rPr lang="en-US" sz="1600" dirty="0">
                <a:solidFill>
                  <a:schemeClr val="tx1">
                    <a:lumMod val="75000"/>
                    <a:lumOff val="25000"/>
                  </a:schemeClr>
                </a:solidFill>
                <a:latin typeface="Roboto" panose="02000000000000000000"/>
              </a:rPr>
              <a:t> hosting </a:t>
            </a:r>
            <a:r>
              <a:rPr lang="en-US" sz="1600" dirty="0" err="1">
                <a:solidFill>
                  <a:schemeClr val="tx1">
                    <a:lumMod val="75000"/>
                    <a:lumOff val="25000"/>
                  </a:schemeClr>
                </a:solidFill>
                <a:latin typeface="Roboto" panose="02000000000000000000"/>
              </a:rPr>
              <a:t>sebagai</a:t>
            </a:r>
            <a:r>
              <a:rPr lang="en-US" sz="1600" dirty="0">
                <a:solidFill>
                  <a:schemeClr val="tx1">
                    <a:lumMod val="75000"/>
                    <a:lumOff val="25000"/>
                  </a:schemeClr>
                </a:solidFill>
                <a:latin typeface="Roboto" panose="02000000000000000000"/>
              </a:rPr>
              <a:t> </a:t>
            </a:r>
            <a:r>
              <a:rPr lang="en-US" sz="1600" i="1" dirty="0">
                <a:solidFill>
                  <a:schemeClr val="tx1">
                    <a:lumMod val="75000"/>
                    <a:lumOff val="25000"/>
                  </a:schemeClr>
                </a:solidFill>
                <a:latin typeface="Roboto" panose="02000000000000000000"/>
              </a:rPr>
              <a:t>server</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untuk</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memproses</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semua</a:t>
            </a:r>
            <a:r>
              <a:rPr lang="en-US" sz="1600" dirty="0">
                <a:solidFill>
                  <a:schemeClr val="tx1">
                    <a:lumMod val="75000"/>
                    <a:lumOff val="25000"/>
                  </a:schemeClr>
                </a:solidFill>
                <a:latin typeface="Roboto" panose="02000000000000000000"/>
              </a:rPr>
              <a:t> </a:t>
            </a:r>
            <a:r>
              <a:rPr lang="en-US" sz="1600" i="1" dirty="0">
                <a:solidFill>
                  <a:schemeClr val="tx1">
                    <a:lumMod val="75000"/>
                    <a:lumOff val="25000"/>
                  </a:schemeClr>
                </a:solidFill>
                <a:latin typeface="Roboto" panose="02000000000000000000"/>
              </a:rPr>
              <a:t>event</a:t>
            </a:r>
            <a:r>
              <a:rPr lang="en-US" sz="1600" dirty="0">
                <a:solidFill>
                  <a:schemeClr val="tx1">
                    <a:lumMod val="75000"/>
                    <a:lumOff val="25000"/>
                  </a:schemeClr>
                </a:solidFill>
                <a:latin typeface="Roboto" panose="02000000000000000000"/>
              </a:rPr>
              <a:t> yang </a:t>
            </a:r>
            <a:r>
              <a:rPr lang="en-US" sz="1600" dirty="0" err="1">
                <a:solidFill>
                  <a:schemeClr val="tx1">
                    <a:lumMod val="75000"/>
                    <a:lumOff val="25000"/>
                  </a:schemeClr>
                </a:solidFill>
                <a:latin typeface="Roboto" panose="02000000000000000000"/>
              </a:rPr>
              <a:t>diberikan</a:t>
            </a:r>
            <a:r>
              <a:rPr lang="en-US" sz="1600" dirty="0">
                <a:solidFill>
                  <a:schemeClr val="tx1">
                    <a:lumMod val="75000"/>
                    <a:lumOff val="25000"/>
                  </a:schemeClr>
                </a:solidFill>
                <a:latin typeface="Roboto" panose="02000000000000000000"/>
              </a:rPr>
              <a:t> oleh bot.</a:t>
            </a:r>
            <a:endParaRPr lang="id-ID" sz="1600" dirty="0">
              <a:solidFill>
                <a:schemeClr val="tx1">
                  <a:lumMod val="75000"/>
                  <a:lumOff val="25000"/>
                </a:schemeClr>
              </a:solidFill>
              <a:latin typeface="Roboto" panose="02000000000000000000"/>
            </a:endParaRPr>
          </a:p>
          <a:p>
            <a:pPr algn="just">
              <a:lnSpc>
                <a:spcPct val="150000"/>
              </a:lnSpc>
              <a:spcBef>
                <a:spcPts val="0"/>
              </a:spcBef>
              <a:spcAft>
                <a:spcPts val="600"/>
              </a:spcAft>
              <a:buFont typeface="Wingdings" panose="05000000000000000000" pitchFamily="2" charset="2"/>
              <a:buChar char="v"/>
            </a:pPr>
            <a:r>
              <a:rPr lang="en-US" sz="1600" dirty="0" err="1">
                <a:solidFill>
                  <a:schemeClr val="tx1">
                    <a:lumMod val="75000"/>
                    <a:lumOff val="25000"/>
                  </a:schemeClr>
                </a:solidFill>
                <a:latin typeface="Roboto" panose="02000000000000000000"/>
              </a:rPr>
              <a:t>Metode</a:t>
            </a:r>
            <a:r>
              <a:rPr lang="en-US" sz="1600" dirty="0">
                <a:solidFill>
                  <a:schemeClr val="tx1">
                    <a:lumMod val="75000"/>
                    <a:lumOff val="25000"/>
                  </a:schemeClr>
                </a:solidFill>
                <a:latin typeface="Roboto" panose="02000000000000000000"/>
              </a:rPr>
              <a:t> </a:t>
            </a:r>
            <a:r>
              <a:rPr lang="en-US" sz="1600" i="1" dirty="0">
                <a:solidFill>
                  <a:schemeClr val="tx1">
                    <a:lumMod val="75000"/>
                    <a:lumOff val="25000"/>
                  </a:schemeClr>
                </a:solidFill>
                <a:latin typeface="Roboto" panose="02000000000000000000"/>
              </a:rPr>
              <a:t>webhook </a:t>
            </a:r>
            <a:r>
              <a:rPr lang="en-US" sz="1600" dirty="0" err="1">
                <a:solidFill>
                  <a:schemeClr val="tx1">
                    <a:lumMod val="75000"/>
                    <a:lumOff val="25000"/>
                  </a:schemeClr>
                </a:solidFill>
                <a:latin typeface="Roboto" panose="02000000000000000000"/>
              </a:rPr>
              <a:t>menggunakan</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protokol</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jaringan</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berupa</a:t>
            </a:r>
            <a:r>
              <a:rPr lang="en-US" sz="1600" dirty="0">
                <a:solidFill>
                  <a:schemeClr val="tx1">
                    <a:lumMod val="75000"/>
                    <a:lumOff val="25000"/>
                  </a:schemeClr>
                </a:solidFill>
                <a:latin typeface="Roboto" panose="02000000000000000000"/>
              </a:rPr>
              <a:t> HTTPS.</a:t>
            </a:r>
            <a:endParaRPr lang="id-ID" sz="1600" dirty="0">
              <a:solidFill>
                <a:schemeClr val="tx1">
                  <a:lumMod val="75000"/>
                  <a:lumOff val="25000"/>
                </a:schemeClr>
              </a:solidFill>
              <a:latin typeface="Roboto" panose="02000000000000000000"/>
            </a:endParaRPr>
          </a:p>
          <a:p>
            <a:pPr algn="just">
              <a:lnSpc>
                <a:spcPct val="150000"/>
              </a:lnSpc>
              <a:spcBef>
                <a:spcPts val="0"/>
              </a:spcBef>
              <a:spcAft>
                <a:spcPts val="600"/>
              </a:spcAft>
              <a:buFont typeface="Wingdings" panose="05000000000000000000" pitchFamily="2" charset="2"/>
              <a:buChar char="v"/>
            </a:pPr>
            <a:r>
              <a:rPr lang="en-US" sz="1600" dirty="0" err="1">
                <a:solidFill>
                  <a:schemeClr val="tx1">
                    <a:lumMod val="75000"/>
                    <a:lumOff val="25000"/>
                  </a:schemeClr>
                </a:solidFill>
                <a:latin typeface="Roboto" panose="02000000000000000000"/>
              </a:rPr>
              <a:t>Metode</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ini</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memungkinkan</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pengguna</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dapat</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menggunakan</a:t>
            </a:r>
            <a:r>
              <a:rPr lang="en-US" sz="1600" dirty="0">
                <a:solidFill>
                  <a:schemeClr val="tx1">
                    <a:lumMod val="75000"/>
                    <a:lumOff val="25000"/>
                  </a:schemeClr>
                </a:solidFill>
                <a:latin typeface="Roboto" panose="02000000000000000000"/>
              </a:rPr>
              <a:t> bot </a:t>
            </a:r>
            <a:r>
              <a:rPr lang="en-US" sz="1600" dirty="0" err="1">
                <a:solidFill>
                  <a:schemeClr val="tx1">
                    <a:lumMod val="75000"/>
                    <a:lumOff val="25000"/>
                  </a:schemeClr>
                </a:solidFill>
                <a:latin typeface="Roboto" panose="02000000000000000000"/>
              </a:rPr>
              <a:t>tanpa</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harus</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membuka</a:t>
            </a:r>
            <a:r>
              <a:rPr lang="en-US" sz="1600" dirty="0">
                <a:solidFill>
                  <a:schemeClr val="tx1">
                    <a:lumMod val="75000"/>
                    <a:lumOff val="25000"/>
                  </a:schemeClr>
                </a:solidFill>
                <a:latin typeface="Roboto" panose="02000000000000000000"/>
              </a:rPr>
              <a:t> </a:t>
            </a:r>
            <a:r>
              <a:rPr lang="en-US" sz="1600" i="1" dirty="0">
                <a:solidFill>
                  <a:schemeClr val="tx1">
                    <a:lumMod val="75000"/>
                    <a:lumOff val="25000"/>
                  </a:schemeClr>
                </a:solidFill>
                <a:latin typeface="Roboto" panose="02000000000000000000"/>
              </a:rPr>
              <a:t>file</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skrip</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namun</a:t>
            </a:r>
            <a:r>
              <a:rPr lang="en-US" sz="1600" dirty="0">
                <a:solidFill>
                  <a:schemeClr val="tx1">
                    <a:lumMod val="75000"/>
                    <a:lumOff val="25000"/>
                  </a:schemeClr>
                </a:solidFill>
                <a:latin typeface="Roboto" panose="02000000000000000000"/>
              </a:rPr>
              <a:t> </a:t>
            </a:r>
            <a:r>
              <a:rPr lang="en-US" sz="1600" i="1" dirty="0">
                <a:solidFill>
                  <a:schemeClr val="tx1">
                    <a:lumMod val="75000"/>
                    <a:lumOff val="25000"/>
                  </a:schemeClr>
                </a:solidFill>
                <a:latin typeface="Roboto" panose="02000000000000000000"/>
              </a:rPr>
              <a:t>webhook </a:t>
            </a:r>
            <a:r>
              <a:rPr lang="en-US" sz="1600" dirty="0" err="1">
                <a:solidFill>
                  <a:schemeClr val="tx1">
                    <a:lumMod val="75000"/>
                    <a:lumOff val="25000"/>
                  </a:schemeClr>
                </a:solidFill>
                <a:latin typeface="Roboto" panose="02000000000000000000"/>
              </a:rPr>
              <a:t>akan</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bekerja</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secara</a:t>
            </a:r>
            <a:r>
              <a:rPr lang="en-US" sz="1600" dirty="0">
                <a:solidFill>
                  <a:schemeClr val="tx1">
                    <a:lumMod val="75000"/>
                    <a:lumOff val="25000"/>
                  </a:schemeClr>
                </a:solidFill>
                <a:latin typeface="Roboto" panose="02000000000000000000"/>
              </a:rPr>
              <a:t> </a:t>
            </a:r>
            <a:r>
              <a:rPr lang="en-US" sz="1600" i="1" dirty="0">
                <a:solidFill>
                  <a:schemeClr val="tx1">
                    <a:lumMod val="75000"/>
                    <a:lumOff val="25000"/>
                  </a:schemeClr>
                </a:solidFill>
                <a:latin typeface="Roboto" panose="02000000000000000000"/>
              </a:rPr>
              <a:t>server-side</a:t>
            </a:r>
            <a:r>
              <a:rPr lang="en-US" sz="1600" dirty="0">
                <a:solidFill>
                  <a:schemeClr val="tx1">
                    <a:lumMod val="75000"/>
                    <a:lumOff val="25000"/>
                  </a:schemeClr>
                </a:solidFill>
                <a:latin typeface="Roboto" panose="02000000000000000000"/>
              </a:rPr>
              <a:t> dan </a:t>
            </a:r>
            <a:r>
              <a:rPr lang="en-US" sz="1600" dirty="0" err="1">
                <a:solidFill>
                  <a:schemeClr val="tx1">
                    <a:lumMod val="75000"/>
                    <a:lumOff val="25000"/>
                  </a:schemeClr>
                </a:solidFill>
                <a:latin typeface="Roboto" panose="02000000000000000000"/>
              </a:rPr>
              <a:t>akan</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melakukan</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tugasnya</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ketika</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mendapat</a:t>
            </a:r>
            <a:r>
              <a:rPr lang="en-US" sz="1600" dirty="0">
                <a:solidFill>
                  <a:schemeClr val="tx1">
                    <a:lumMod val="75000"/>
                    <a:lumOff val="25000"/>
                  </a:schemeClr>
                </a:solidFill>
                <a:latin typeface="Roboto" panose="02000000000000000000"/>
              </a:rPr>
              <a:t> </a:t>
            </a:r>
            <a:r>
              <a:rPr lang="en-US" sz="1600" dirty="0" err="1">
                <a:solidFill>
                  <a:schemeClr val="tx1">
                    <a:lumMod val="75000"/>
                    <a:lumOff val="25000"/>
                  </a:schemeClr>
                </a:solidFill>
                <a:latin typeface="Roboto" panose="02000000000000000000"/>
              </a:rPr>
              <a:t>sebuah</a:t>
            </a:r>
            <a:r>
              <a:rPr lang="en-US" sz="1600" dirty="0">
                <a:solidFill>
                  <a:schemeClr val="tx1">
                    <a:lumMod val="75000"/>
                    <a:lumOff val="25000"/>
                  </a:schemeClr>
                </a:solidFill>
                <a:latin typeface="Roboto" panose="02000000000000000000"/>
              </a:rPr>
              <a:t> </a:t>
            </a:r>
            <a:r>
              <a:rPr lang="en-US" sz="1600" i="1" dirty="0">
                <a:solidFill>
                  <a:schemeClr val="tx1">
                    <a:lumMod val="75000"/>
                    <a:lumOff val="25000"/>
                  </a:schemeClr>
                </a:solidFill>
                <a:latin typeface="Roboto" panose="02000000000000000000"/>
              </a:rPr>
              <a:t>trigger</a:t>
            </a:r>
            <a:r>
              <a:rPr lang="id-ID" sz="1600" i="1" dirty="0">
                <a:solidFill>
                  <a:schemeClr val="tx1">
                    <a:lumMod val="75000"/>
                    <a:lumOff val="25000"/>
                  </a:schemeClr>
                </a:solidFill>
                <a:latin typeface="Roboto" panose="02000000000000000000"/>
              </a:rPr>
              <a:t>.</a:t>
            </a:r>
            <a:endParaRPr lang="id-ID" sz="1600" b="1" dirty="0">
              <a:latin typeface="Roboto" panose="02000000000000000000"/>
              <a:ea typeface="Roboto" panose="02000000000000000000" pitchFamily="2"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2068" y="2127819"/>
            <a:ext cx="3137904" cy="3137904"/>
          </a:xfrm>
          <a:prstGeom prst="rect">
            <a:avLst/>
          </a:prstGeom>
        </p:spPr>
      </p:pic>
      <p:sp>
        <p:nvSpPr>
          <p:cNvPr id="17" name="Subtitle 2"/>
          <p:cNvSpPr txBox="1">
            <a:spLocks/>
          </p:cNvSpPr>
          <p:nvPr/>
        </p:nvSpPr>
        <p:spPr>
          <a:xfrm>
            <a:off x="521213" y="1624351"/>
            <a:ext cx="3107095"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61BC5D"/>
                </a:solidFill>
                <a:latin typeface="Roboto" panose="02000000000000000000" pitchFamily="2" charset="0"/>
                <a:ea typeface="Roboto" panose="02000000000000000000" pitchFamily="2" charset="0"/>
              </a:rPr>
              <a:t>Metode Webhook</a:t>
            </a:r>
          </a:p>
        </p:txBody>
      </p:sp>
    </p:spTree>
    <p:extLst>
      <p:ext uri="{BB962C8B-B14F-4D97-AF65-F5344CB8AC3E}">
        <p14:creationId xmlns:p14="http://schemas.microsoft.com/office/powerpoint/2010/main" val="12440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873413" y="179111"/>
            <a:ext cx="3035220" cy="77681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Latar Belakang Masalah</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3" name="Subtitle 2"/>
          <p:cNvSpPr txBox="1">
            <a:spLocks/>
          </p:cNvSpPr>
          <p:nvPr/>
        </p:nvSpPr>
        <p:spPr>
          <a:xfrm>
            <a:off x="6298059" y="2453122"/>
            <a:ext cx="5389985" cy="24007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600"/>
              </a:spcAft>
              <a:buNone/>
            </a:pPr>
            <a:endParaRPr lang="id-ID" sz="1400" dirty="0">
              <a:latin typeface="Roboto" panose="02000000000000000000" pitchFamily="2" charset="0"/>
              <a:ea typeface="Roboto" panose="02000000000000000000" pitchFamily="2" charset="0"/>
            </a:endParaRPr>
          </a:p>
          <a:p>
            <a:pPr marL="0" indent="0" algn="just">
              <a:spcBef>
                <a:spcPts val="0"/>
              </a:spcBef>
              <a:spcAft>
                <a:spcPts val="600"/>
              </a:spcAft>
              <a:buNone/>
            </a:pPr>
            <a:r>
              <a:rPr lang="id-ID" sz="1400" dirty="0">
                <a:latin typeface="Roboto" panose="02000000000000000000" pitchFamily="2" charset="0"/>
                <a:ea typeface="Roboto" panose="02000000000000000000" pitchFamily="2" charset="0"/>
              </a:rPr>
              <a:t>Karena jumlah Perguruan Tinggi yang banyak, untuk mendapatkan Informasi Perguruan Tinggi yang diminatinya saat ini siswa </a:t>
            </a:r>
            <a:r>
              <a:rPr lang="id-ID" sz="1400" dirty="0" smtClean="0">
                <a:latin typeface="Roboto" panose="02000000000000000000" pitchFamily="2" charset="0"/>
                <a:ea typeface="Roboto" panose="02000000000000000000" pitchFamily="2" charset="0"/>
              </a:rPr>
              <a:t>SMA</a:t>
            </a:r>
            <a:r>
              <a:rPr lang="id-ID" sz="1400" dirty="0">
                <a:latin typeface="Roboto" panose="02000000000000000000" pitchFamily="2" charset="0"/>
                <a:ea typeface="Roboto" panose="02000000000000000000" pitchFamily="2" charset="0"/>
              </a:rPr>
              <a:t> </a:t>
            </a:r>
            <a:r>
              <a:rPr lang="id-ID" sz="1400" dirty="0" smtClean="0">
                <a:latin typeface="Roboto" panose="02000000000000000000" pitchFamily="2" charset="0"/>
                <a:ea typeface="Roboto" panose="02000000000000000000" pitchFamily="2" charset="0"/>
              </a:rPr>
              <a:t>sederajat</a:t>
            </a:r>
            <a:r>
              <a:rPr lang="id-ID" sz="1400" dirty="0" smtClean="0">
                <a:latin typeface="Roboto" panose="02000000000000000000" pitchFamily="2" charset="0"/>
                <a:ea typeface="Roboto" panose="02000000000000000000" pitchFamily="2" charset="0"/>
              </a:rPr>
              <a:t> </a:t>
            </a:r>
            <a:r>
              <a:rPr lang="id-ID" sz="1400" dirty="0">
                <a:latin typeface="Roboto" panose="02000000000000000000" pitchFamily="2" charset="0"/>
                <a:ea typeface="Roboto" panose="02000000000000000000" pitchFamily="2" charset="0"/>
              </a:rPr>
              <a:t>dalam mencari informasi Perguruan Tinggi menggunakan cara mengunjungi setiap website Perguruan Tinggi atau mendatangi tempat Perguruan Tinggi satu persatu yang diinginkan untuk mendapatkan informasinya.</a:t>
            </a:r>
          </a:p>
        </p:txBody>
      </p:sp>
      <p:graphicFrame>
        <p:nvGraphicFramePr>
          <p:cNvPr id="15" name="Chart 14"/>
          <p:cNvGraphicFramePr/>
          <p:nvPr>
            <p:extLst>
              <p:ext uri="{D42A27DB-BD31-4B8C-83A1-F6EECF244321}">
                <p14:modId xmlns:p14="http://schemas.microsoft.com/office/powerpoint/2010/main" val="2927126282"/>
              </p:ext>
            </p:extLst>
          </p:nvPr>
        </p:nvGraphicFramePr>
        <p:xfrm>
          <a:off x="243046" y="1662204"/>
          <a:ext cx="6055013" cy="43687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2246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641"/>
            <a:ext cx="12192000" cy="1203649"/>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sp>
        <p:nvSpPr>
          <p:cNvPr id="7" name="Subtitle 2"/>
          <p:cNvSpPr txBox="1">
            <a:spLocks/>
          </p:cNvSpPr>
          <p:nvPr/>
        </p:nvSpPr>
        <p:spPr>
          <a:xfrm>
            <a:off x="8481650" y="318158"/>
            <a:ext cx="3445768"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Landasan Teori</a:t>
            </a:r>
          </a:p>
        </p:txBody>
      </p:sp>
      <p:sp>
        <p:nvSpPr>
          <p:cNvPr id="10" name="Rectangle 9"/>
          <p:cNvSpPr/>
          <p:nvPr/>
        </p:nvSpPr>
        <p:spPr>
          <a:xfrm>
            <a:off x="0" y="6400800"/>
            <a:ext cx="12192000" cy="457200"/>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sp>
        <p:nvSpPr>
          <p:cNvPr id="15" name="Subtitle 2"/>
          <p:cNvSpPr txBox="1">
            <a:spLocks/>
          </p:cNvSpPr>
          <p:nvPr/>
        </p:nvSpPr>
        <p:spPr>
          <a:xfrm>
            <a:off x="1312534" y="2323085"/>
            <a:ext cx="7693694" cy="1921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spcAft>
                <a:spcPts val="600"/>
              </a:spcAft>
              <a:buFont typeface="Wingdings" panose="05000000000000000000" pitchFamily="2" charset="2"/>
              <a:buChar char="v"/>
            </a:pPr>
            <a:r>
              <a:rPr lang="id-ID" sz="1600" dirty="0">
                <a:latin typeface="Roboto" panose="02000000000000000000"/>
              </a:rPr>
              <a:t>Fungsi strpos() adalah fungsi bawaan PHP yang bisa digunakan untuk mencari posisi sebuah karakter atau sebuah string di dalam string lainnya.</a:t>
            </a:r>
          </a:p>
          <a:p>
            <a:pPr algn="just">
              <a:lnSpc>
                <a:spcPct val="150000"/>
              </a:lnSpc>
              <a:spcBef>
                <a:spcPts val="0"/>
              </a:spcBef>
              <a:spcAft>
                <a:spcPts val="600"/>
              </a:spcAft>
              <a:buFont typeface="Wingdings" panose="05000000000000000000" pitchFamily="2" charset="2"/>
              <a:buChar char="v"/>
            </a:pPr>
            <a:r>
              <a:rPr lang="id-ID" sz="1600" dirty="0">
                <a:latin typeface="Roboto" panose="02000000000000000000"/>
              </a:rPr>
              <a:t>Dengan menggunakan fungsi dalam sebuah aplikasi chatbot, dapat dicari sebuah keywoard atau kata kunci yang diketik oleh pengguna.</a:t>
            </a:r>
          </a:p>
          <a:p>
            <a:pPr algn="just">
              <a:lnSpc>
                <a:spcPct val="150000"/>
              </a:lnSpc>
              <a:spcBef>
                <a:spcPts val="0"/>
              </a:spcBef>
              <a:spcAft>
                <a:spcPts val="600"/>
              </a:spcAft>
              <a:buFont typeface="Wingdings" panose="05000000000000000000" pitchFamily="2" charset="2"/>
              <a:buChar char="v"/>
            </a:pPr>
            <a:r>
              <a:rPr lang="id-ID" sz="1600" dirty="0">
                <a:latin typeface="Roboto" panose="02000000000000000000"/>
              </a:rPr>
              <a:t>Yang nantinya dapat merespon sesuai dengan kata kunci yang sudah disediakan oleh chatbot.</a:t>
            </a:r>
          </a:p>
          <a:p>
            <a:pPr algn="just">
              <a:lnSpc>
                <a:spcPct val="150000"/>
              </a:lnSpc>
              <a:spcBef>
                <a:spcPts val="0"/>
              </a:spcBef>
              <a:spcAft>
                <a:spcPts val="600"/>
              </a:spcAft>
              <a:buFont typeface="Wingdings" panose="05000000000000000000" pitchFamily="2" charset="2"/>
              <a:buChar char="v"/>
            </a:pPr>
            <a:endParaRPr lang="id-ID" sz="1600" b="1" dirty="0">
              <a:latin typeface="Roboto" panose="02000000000000000000"/>
              <a:ea typeface="Roboto" panose="02000000000000000000" pitchFamily="2"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2068" y="2127819"/>
            <a:ext cx="3137904" cy="3137904"/>
          </a:xfrm>
          <a:prstGeom prst="rect">
            <a:avLst/>
          </a:prstGeom>
        </p:spPr>
      </p:pic>
      <p:sp>
        <p:nvSpPr>
          <p:cNvPr id="17" name="Subtitle 2"/>
          <p:cNvSpPr txBox="1">
            <a:spLocks/>
          </p:cNvSpPr>
          <p:nvPr/>
        </p:nvSpPr>
        <p:spPr>
          <a:xfrm>
            <a:off x="521213" y="1631377"/>
            <a:ext cx="3107095"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61BC5D"/>
                </a:solidFill>
                <a:latin typeface="Roboto" panose="02000000000000000000" pitchFamily="2" charset="0"/>
                <a:ea typeface="Roboto" panose="02000000000000000000" pitchFamily="2" charset="0"/>
              </a:rPr>
              <a:t>FUNGSI STRPOS</a:t>
            </a:r>
          </a:p>
        </p:txBody>
      </p:sp>
    </p:spTree>
    <p:extLst>
      <p:ext uri="{BB962C8B-B14F-4D97-AF65-F5344CB8AC3E}">
        <p14:creationId xmlns:p14="http://schemas.microsoft.com/office/powerpoint/2010/main" val="98583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fade">
                                      <p:cBhvr>
                                        <p:cTn id="14" dur="1000"/>
                                        <p:tgtEl>
                                          <p:spTgt spid="15">
                                            <p:txEl>
                                              <p:pRg st="0" end="0"/>
                                            </p:txEl>
                                          </p:spTgt>
                                        </p:tgtEl>
                                      </p:cBhvr>
                                    </p:animEffect>
                                    <p:anim calcmode="lin" valueType="num">
                                      <p:cBhvr>
                                        <p:cTn id="15"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animEffect transition="in" filter="fade">
                                      <p:cBhvr>
                                        <p:cTn id="21" dur="1000"/>
                                        <p:tgtEl>
                                          <p:spTgt spid="15">
                                            <p:txEl>
                                              <p:pRg st="1" end="1"/>
                                            </p:txEl>
                                          </p:spTgt>
                                        </p:tgtEl>
                                      </p:cBhvr>
                                    </p:animEffect>
                                    <p:anim calcmode="lin" valueType="num">
                                      <p:cBhvr>
                                        <p:cTn id="22"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xEl>
                                              <p:pRg st="2" end="2"/>
                                            </p:txEl>
                                          </p:spTgt>
                                        </p:tgtEl>
                                        <p:attrNameLst>
                                          <p:attrName>style.visibility</p:attrName>
                                        </p:attrNameLst>
                                      </p:cBhvr>
                                      <p:to>
                                        <p:strVal val="visible"/>
                                      </p:to>
                                    </p:set>
                                    <p:animEffect transition="in" filter="fade">
                                      <p:cBhvr>
                                        <p:cTn id="28" dur="1000"/>
                                        <p:tgtEl>
                                          <p:spTgt spid="15">
                                            <p:txEl>
                                              <p:pRg st="2" end="2"/>
                                            </p:txEl>
                                          </p:spTgt>
                                        </p:tgtEl>
                                      </p:cBhvr>
                                    </p:animEffect>
                                    <p:anim calcmode="lin" valueType="num">
                                      <p:cBhvr>
                                        <p:cTn id="29"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641"/>
            <a:ext cx="12192000" cy="1203649"/>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sp>
        <p:nvSpPr>
          <p:cNvPr id="7" name="Subtitle 2"/>
          <p:cNvSpPr txBox="1">
            <a:spLocks/>
          </p:cNvSpPr>
          <p:nvPr/>
        </p:nvSpPr>
        <p:spPr>
          <a:xfrm>
            <a:off x="8481650" y="318158"/>
            <a:ext cx="3445768"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Landasan Teori</a:t>
            </a:r>
          </a:p>
        </p:txBody>
      </p:sp>
      <p:sp>
        <p:nvSpPr>
          <p:cNvPr id="10" name="Rectangle 9"/>
          <p:cNvSpPr/>
          <p:nvPr/>
        </p:nvSpPr>
        <p:spPr>
          <a:xfrm>
            <a:off x="0" y="6400800"/>
            <a:ext cx="12192000" cy="457200"/>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sp>
        <p:nvSpPr>
          <p:cNvPr id="15" name="Subtitle 2"/>
          <p:cNvSpPr txBox="1">
            <a:spLocks/>
          </p:cNvSpPr>
          <p:nvPr/>
        </p:nvSpPr>
        <p:spPr>
          <a:xfrm>
            <a:off x="1312534" y="2323085"/>
            <a:ext cx="7693694" cy="1921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spcAft>
                <a:spcPts val="600"/>
              </a:spcAft>
              <a:buFont typeface="Wingdings" panose="05000000000000000000" pitchFamily="2" charset="2"/>
              <a:buChar char="v"/>
            </a:pPr>
            <a:endParaRPr lang="id-ID" sz="1600" b="1" dirty="0">
              <a:latin typeface="Roboto" panose="02000000000000000000"/>
              <a:ea typeface="Roboto" panose="02000000000000000000" pitchFamily="2"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2068" y="2127819"/>
            <a:ext cx="3137904" cy="3137904"/>
          </a:xfrm>
          <a:prstGeom prst="rect">
            <a:avLst/>
          </a:prstGeom>
        </p:spPr>
      </p:pic>
      <p:sp>
        <p:nvSpPr>
          <p:cNvPr id="17" name="Subtitle 2"/>
          <p:cNvSpPr txBox="1">
            <a:spLocks/>
          </p:cNvSpPr>
          <p:nvPr/>
        </p:nvSpPr>
        <p:spPr>
          <a:xfrm>
            <a:off x="521213" y="1631377"/>
            <a:ext cx="5686404" cy="2231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61BC5D"/>
                </a:solidFill>
                <a:latin typeface="Roboto" panose="02000000000000000000" pitchFamily="2" charset="0"/>
                <a:ea typeface="Roboto" panose="02000000000000000000" pitchFamily="2" charset="0"/>
              </a:rPr>
              <a:t>CONTOH PENGGUNAAN FUNGSI STRPOS</a:t>
            </a:r>
          </a:p>
        </p:txBody>
      </p:sp>
      <p:pic>
        <p:nvPicPr>
          <p:cNvPr id="2" name="Picture 1">
            <a:extLst>
              <a:ext uri="{FF2B5EF4-FFF2-40B4-BE49-F238E27FC236}">
                <a16:creationId xmlns:a16="http://schemas.microsoft.com/office/drawing/2014/main" id="{342735BE-EC35-4D0C-A548-0C5BD5796038}"/>
              </a:ext>
            </a:extLst>
          </p:cNvPr>
          <p:cNvPicPr>
            <a:picLocks noChangeAspect="1"/>
          </p:cNvPicPr>
          <p:nvPr/>
        </p:nvPicPr>
        <p:blipFill>
          <a:blip r:embed="rId5"/>
          <a:stretch>
            <a:fillRect/>
          </a:stretch>
        </p:blipFill>
        <p:spPr>
          <a:xfrm>
            <a:off x="3593205" y="2358334"/>
            <a:ext cx="5694105" cy="1478580"/>
          </a:xfrm>
          <a:prstGeom prst="rect">
            <a:avLst/>
          </a:prstGeom>
        </p:spPr>
      </p:pic>
      <p:sp>
        <p:nvSpPr>
          <p:cNvPr id="3" name="Oval 2">
            <a:extLst>
              <a:ext uri="{FF2B5EF4-FFF2-40B4-BE49-F238E27FC236}">
                <a16:creationId xmlns:a16="http://schemas.microsoft.com/office/drawing/2014/main" id="{2D0CFBC6-6CCA-47D6-B05C-FC8962982BF3}"/>
              </a:ext>
            </a:extLst>
          </p:cNvPr>
          <p:cNvSpPr/>
          <p:nvPr/>
        </p:nvSpPr>
        <p:spPr>
          <a:xfrm>
            <a:off x="1738647" y="2591873"/>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a:latin typeface="Roboto" panose="02000000000000000000"/>
              </a:rPr>
              <a:t>1</a:t>
            </a:r>
          </a:p>
        </p:txBody>
      </p:sp>
      <p:sp>
        <p:nvSpPr>
          <p:cNvPr id="13" name="Oval 12">
            <a:extLst>
              <a:ext uri="{FF2B5EF4-FFF2-40B4-BE49-F238E27FC236}">
                <a16:creationId xmlns:a16="http://schemas.microsoft.com/office/drawing/2014/main" id="{19B0DDB2-501B-41A2-9834-1B2DFF0B3BF9}"/>
              </a:ext>
            </a:extLst>
          </p:cNvPr>
          <p:cNvSpPr/>
          <p:nvPr/>
        </p:nvSpPr>
        <p:spPr>
          <a:xfrm>
            <a:off x="1738646" y="4428596"/>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a:latin typeface="Roboto" panose="02000000000000000000"/>
              </a:rPr>
              <a:t>2</a:t>
            </a:r>
          </a:p>
        </p:txBody>
      </p:sp>
      <p:pic>
        <p:nvPicPr>
          <p:cNvPr id="4" name="Picture 3">
            <a:extLst>
              <a:ext uri="{FF2B5EF4-FFF2-40B4-BE49-F238E27FC236}">
                <a16:creationId xmlns:a16="http://schemas.microsoft.com/office/drawing/2014/main" id="{38D58C43-3F5E-436C-A978-6EBB79CCFD2D}"/>
              </a:ext>
            </a:extLst>
          </p:cNvPr>
          <p:cNvPicPr>
            <a:picLocks noChangeAspect="1"/>
          </p:cNvPicPr>
          <p:nvPr/>
        </p:nvPicPr>
        <p:blipFill>
          <a:blip r:embed="rId6"/>
          <a:stretch>
            <a:fillRect/>
          </a:stretch>
        </p:blipFill>
        <p:spPr>
          <a:xfrm>
            <a:off x="3657600" y="4180409"/>
            <a:ext cx="4876800" cy="1333500"/>
          </a:xfrm>
          <a:prstGeom prst="rect">
            <a:avLst/>
          </a:prstGeom>
        </p:spPr>
      </p:pic>
    </p:spTree>
    <p:extLst>
      <p:ext uri="{BB962C8B-B14F-4D97-AF65-F5344CB8AC3E}">
        <p14:creationId xmlns:p14="http://schemas.microsoft.com/office/powerpoint/2010/main" val="4212441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641"/>
            <a:ext cx="12192000" cy="1203649"/>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sp>
        <p:nvSpPr>
          <p:cNvPr id="7" name="Subtitle 2"/>
          <p:cNvSpPr txBox="1">
            <a:spLocks/>
          </p:cNvSpPr>
          <p:nvPr/>
        </p:nvSpPr>
        <p:spPr>
          <a:xfrm>
            <a:off x="8481650" y="318158"/>
            <a:ext cx="3445768"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Landasan Teori</a:t>
            </a:r>
          </a:p>
        </p:txBody>
      </p:sp>
      <p:sp>
        <p:nvSpPr>
          <p:cNvPr id="10" name="Rectangle 9"/>
          <p:cNvSpPr/>
          <p:nvPr/>
        </p:nvSpPr>
        <p:spPr>
          <a:xfrm>
            <a:off x="0" y="6400800"/>
            <a:ext cx="12192000" cy="457200"/>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sp>
        <p:nvSpPr>
          <p:cNvPr id="15" name="Subtitle 2"/>
          <p:cNvSpPr txBox="1">
            <a:spLocks/>
          </p:cNvSpPr>
          <p:nvPr/>
        </p:nvSpPr>
        <p:spPr>
          <a:xfrm>
            <a:off x="1151679" y="1829888"/>
            <a:ext cx="7693694" cy="1921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SzPct val="150000"/>
              <a:buBlip>
                <a:blip r:embed="rId4"/>
              </a:buBlip>
            </a:pPr>
            <a:r>
              <a:rPr lang="id-ID" sz="1600" dirty="0">
                <a:solidFill>
                  <a:schemeClr val="tx1">
                    <a:lumMod val="75000"/>
                    <a:lumOff val="25000"/>
                  </a:schemeClr>
                </a:solidFill>
              </a:rPr>
              <a:t>Line </a:t>
            </a:r>
            <a:r>
              <a:rPr lang="id-ID" sz="1600" i="1" dirty="0">
                <a:solidFill>
                  <a:schemeClr val="tx1">
                    <a:lumMod val="75000"/>
                    <a:lumOff val="25000"/>
                  </a:schemeClr>
                </a:solidFill>
              </a:rPr>
              <a:t>Messaging</a:t>
            </a:r>
            <a:r>
              <a:rPr lang="id-ID" sz="1600" dirty="0">
                <a:solidFill>
                  <a:schemeClr val="tx1">
                    <a:lumMod val="75000"/>
                    <a:lumOff val="25000"/>
                  </a:schemeClr>
                </a:solidFill>
              </a:rPr>
              <a:t> API merupakan fasilitas dari LINE@ untuk dapat berkomunikasi dengan pengguna dengan respon yang dapat disesuaikan dengan kebutuhan khusus.</a:t>
            </a:r>
          </a:p>
          <a:p>
            <a:pPr marL="285750" indent="-285750" algn="just">
              <a:buSzPct val="150000"/>
              <a:buBlip>
                <a:blip r:embed="rId4"/>
              </a:buBlip>
            </a:pPr>
            <a:r>
              <a:rPr lang="id-ID" sz="1600" dirty="0">
                <a:solidFill>
                  <a:schemeClr val="tx1">
                    <a:lumMod val="75000"/>
                    <a:lumOff val="25000"/>
                  </a:schemeClr>
                </a:solidFill>
              </a:rPr>
              <a:t>LINE </a:t>
            </a:r>
            <a:r>
              <a:rPr lang="id-ID" sz="1600" i="1" dirty="0">
                <a:solidFill>
                  <a:schemeClr val="tx1">
                    <a:lumMod val="75000"/>
                    <a:lumOff val="25000"/>
                  </a:schemeClr>
                </a:solidFill>
              </a:rPr>
              <a:t>Messaging </a:t>
            </a:r>
            <a:r>
              <a:rPr lang="id-ID" sz="1600" dirty="0">
                <a:solidFill>
                  <a:schemeClr val="tx1">
                    <a:lumMod val="75000"/>
                    <a:lumOff val="25000"/>
                  </a:schemeClr>
                </a:solidFill>
              </a:rPr>
              <a:t>API memiliki 4 fitur yang dapat dimanfaatkan yaitu :</a:t>
            </a:r>
          </a:p>
          <a:p>
            <a:pPr marL="576263" indent="-285750" algn="just">
              <a:buSzPct val="150000"/>
              <a:buFont typeface="Courier New" panose="02070309020205020404" pitchFamily="49" charset="0"/>
              <a:buChar char="o"/>
            </a:pPr>
            <a:r>
              <a:rPr lang="id-ID" sz="1600" b="1" i="1" dirty="0">
                <a:solidFill>
                  <a:schemeClr val="tx1">
                    <a:lumMod val="75000"/>
                    <a:lumOff val="25000"/>
                  </a:schemeClr>
                </a:solidFill>
              </a:rPr>
              <a:t>Push Message</a:t>
            </a:r>
          </a:p>
          <a:p>
            <a:pPr marL="352425" indent="0" algn="just">
              <a:buSzPct val="150000"/>
              <a:buNone/>
            </a:pPr>
            <a:r>
              <a:rPr lang="id-ID" sz="1600" dirty="0">
                <a:solidFill>
                  <a:schemeClr val="tx1">
                    <a:lumMod val="75000"/>
                    <a:lumOff val="25000"/>
                  </a:schemeClr>
                </a:solidFill>
              </a:rPr>
              <a:t>     Mengirim pesan langsung secara tertarget kepada</a:t>
            </a:r>
            <a:r>
              <a:rPr lang="id-ID" sz="1600" i="1" dirty="0">
                <a:solidFill>
                  <a:schemeClr val="tx1">
                    <a:lumMod val="75000"/>
                    <a:lumOff val="25000"/>
                  </a:schemeClr>
                </a:solidFill>
              </a:rPr>
              <a:t> pengguna.</a:t>
            </a:r>
          </a:p>
          <a:p>
            <a:pPr marL="576263" indent="-285750" algn="just">
              <a:buSzPct val="150000"/>
              <a:buFont typeface="Courier New" panose="02070309020205020404" pitchFamily="49" charset="0"/>
              <a:buChar char="o"/>
            </a:pPr>
            <a:r>
              <a:rPr lang="id-ID" sz="1600" b="1" i="1" dirty="0">
                <a:solidFill>
                  <a:schemeClr val="tx1">
                    <a:lumMod val="75000"/>
                    <a:lumOff val="25000"/>
                  </a:schemeClr>
                </a:solidFill>
              </a:rPr>
              <a:t>Reply Message</a:t>
            </a:r>
          </a:p>
          <a:p>
            <a:pPr marL="352425" indent="0" algn="just">
              <a:buSzPct val="150000"/>
              <a:buNone/>
            </a:pPr>
            <a:r>
              <a:rPr lang="id-ID" sz="1600" dirty="0">
                <a:solidFill>
                  <a:schemeClr val="tx1">
                    <a:lumMod val="75000"/>
                    <a:lumOff val="25000"/>
                  </a:schemeClr>
                </a:solidFill>
              </a:rPr>
              <a:t>     Membalas pesan yang dikirim</a:t>
            </a:r>
            <a:r>
              <a:rPr lang="id-ID" sz="1600" i="1" dirty="0">
                <a:solidFill>
                  <a:schemeClr val="tx1">
                    <a:lumMod val="75000"/>
                    <a:lumOff val="25000"/>
                  </a:schemeClr>
                </a:solidFill>
              </a:rPr>
              <a:t> pengguna </a:t>
            </a:r>
            <a:r>
              <a:rPr lang="id-ID" sz="1600" dirty="0">
                <a:solidFill>
                  <a:schemeClr val="tx1">
                    <a:lumMod val="75000"/>
                    <a:lumOff val="25000"/>
                  </a:schemeClr>
                </a:solidFill>
              </a:rPr>
              <a:t>melalui</a:t>
            </a:r>
            <a:r>
              <a:rPr lang="id-ID" sz="1600" i="1" dirty="0">
                <a:solidFill>
                  <a:schemeClr val="tx1">
                    <a:lumMod val="75000"/>
                    <a:lumOff val="25000"/>
                  </a:schemeClr>
                </a:solidFill>
              </a:rPr>
              <a:t> url webhook</a:t>
            </a:r>
          </a:p>
          <a:p>
            <a:pPr marL="576263" indent="-285750" algn="just">
              <a:buSzPct val="150000"/>
              <a:buFont typeface="Courier New" panose="02070309020205020404" pitchFamily="49" charset="0"/>
              <a:buChar char="o"/>
            </a:pPr>
            <a:r>
              <a:rPr lang="id-ID" sz="1600" b="1" i="1" dirty="0">
                <a:solidFill>
                  <a:schemeClr val="tx1">
                    <a:lumMod val="75000"/>
                    <a:lumOff val="25000"/>
                  </a:schemeClr>
                </a:solidFill>
              </a:rPr>
              <a:t>Imagemap Message</a:t>
            </a:r>
          </a:p>
          <a:p>
            <a:pPr marL="352425" indent="0" algn="just">
              <a:buSzPct val="150000"/>
              <a:buNone/>
            </a:pPr>
            <a:r>
              <a:rPr lang="id-ID" sz="1600" dirty="0">
                <a:solidFill>
                  <a:schemeClr val="tx1">
                    <a:lumMod val="75000"/>
                    <a:lumOff val="25000"/>
                  </a:schemeClr>
                </a:solidFill>
              </a:rPr>
              <a:t>     Mengirim konten seperti kupon, promo spesial, berita pengumuman, dan posting    </a:t>
            </a:r>
          </a:p>
          <a:p>
            <a:pPr marL="352425" indent="0" algn="just">
              <a:buSzPct val="150000"/>
              <a:buNone/>
            </a:pPr>
            <a:r>
              <a:rPr lang="id-ID" sz="1600" dirty="0">
                <a:solidFill>
                  <a:schemeClr val="tx1">
                    <a:lumMod val="75000"/>
                    <a:lumOff val="25000"/>
                  </a:schemeClr>
                </a:solidFill>
              </a:rPr>
              <a:t>     blog </a:t>
            </a:r>
            <a:endParaRPr lang="id-ID" sz="1600" i="1" dirty="0">
              <a:solidFill>
                <a:schemeClr val="tx1">
                  <a:lumMod val="75000"/>
                  <a:lumOff val="25000"/>
                </a:schemeClr>
              </a:solidFill>
            </a:endParaRPr>
          </a:p>
          <a:p>
            <a:pPr marL="576263" indent="-285750" algn="just">
              <a:buSzPct val="150000"/>
              <a:buFont typeface="Courier New" panose="02070309020205020404" pitchFamily="49" charset="0"/>
              <a:buChar char="o"/>
            </a:pPr>
            <a:r>
              <a:rPr lang="id-ID" sz="1600" b="1" i="1" dirty="0">
                <a:solidFill>
                  <a:schemeClr val="tx1">
                    <a:lumMod val="75000"/>
                    <a:lumOff val="25000"/>
                  </a:schemeClr>
                </a:solidFill>
              </a:rPr>
              <a:t>Template Message</a:t>
            </a:r>
            <a:r>
              <a:rPr lang="id-ID" sz="1600" b="1" dirty="0">
                <a:solidFill>
                  <a:schemeClr val="tx1">
                    <a:lumMod val="75000"/>
                    <a:lumOff val="25000"/>
                  </a:schemeClr>
                </a:solidFill>
              </a:rPr>
              <a:t> </a:t>
            </a:r>
          </a:p>
          <a:p>
            <a:pPr marL="307975" indent="0" algn="just">
              <a:buSzPct val="150000"/>
              <a:buNone/>
            </a:pPr>
            <a:r>
              <a:rPr lang="id-ID" sz="1600" dirty="0">
                <a:solidFill>
                  <a:schemeClr val="tx1">
                    <a:lumMod val="75000"/>
                    <a:lumOff val="25000"/>
                  </a:schemeClr>
                </a:solidFill>
              </a:rPr>
              <a:t>      </a:t>
            </a:r>
            <a:r>
              <a:rPr lang="en-US" sz="1600" dirty="0">
                <a:solidFill>
                  <a:schemeClr val="tx1">
                    <a:lumMod val="75000"/>
                    <a:lumOff val="25000"/>
                  </a:schemeClr>
                </a:solidFill>
              </a:rPr>
              <a:t>M</a:t>
            </a:r>
            <a:r>
              <a:rPr lang="id-ID" sz="1600" dirty="0">
                <a:solidFill>
                  <a:schemeClr val="tx1">
                    <a:lumMod val="75000"/>
                    <a:lumOff val="25000"/>
                  </a:schemeClr>
                </a:solidFill>
              </a:rPr>
              <a:t>engirimkan pesan dengan bentuk dan format yang beragam, seperti gambar, teks,    </a:t>
            </a:r>
          </a:p>
          <a:p>
            <a:pPr marL="307975" indent="0" algn="just">
              <a:buSzPct val="150000"/>
              <a:buNone/>
            </a:pPr>
            <a:r>
              <a:rPr lang="id-ID" sz="1600" dirty="0">
                <a:solidFill>
                  <a:schemeClr val="tx1">
                    <a:lumMod val="75000"/>
                    <a:lumOff val="25000"/>
                  </a:schemeClr>
                </a:solidFill>
              </a:rPr>
              <a:t>      opsi pilihan dan tombol</a:t>
            </a:r>
            <a:r>
              <a:rPr lang="id-ID" sz="1400" dirty="0">
                <a:solidFill>
                  <a:schemeClr val="tx1">
                    <a:lumMod val="75000"/>
                    <a:lumOff val="25000"/>
                  </a:schemeClr>
                </a:solidFill>
              </a:rPr>
              <a:t> </a:t>
            </a:r>
            <a:endParaRPr lang="id-ID" sz="1600" dirty="0">
              <a:solidFill>
                <a:schemeClr val="tx1">
                  <a:lumMod val="75000"/>
                  <a:lumOff val="25000"/>
                </a:schemeClr>
              </a:solidFill>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2068" y="2127819"/>
            <a:ext cx="3137904" cy="3137904"/>
          </a:xfrm>
          <a:prstGeom prst="rect">
            <a:avLst/>
          </a:prstGeom>
        </p:spPr>
      </p:pic>
      <p:sp>
        <p:nvSpPr>
          <p:cNvPr id="17" name="Subtitle 2"/>
          <p:cNvSpPr txBox="1">
            <a:spLocks/>
          </p:cNvSpPr>
          <p:nvPr/>
        </p:nvSpPr>
        <p:spPr>
          <a:xfrm>
            <a:off x="851070" y="1321832"/>
            <a:ext cx="3107095"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61BC5D"/>
                </a:solidFill>
                <a:latin typeface="Roboto" panose="02000000000000000000" pitchFamily="2" charset="0"/>
                <a:ea typeface="Roboto" panose="02000000000000000000" pitchFamily="2" charset="0"/>
              </a:rPr>
              <a:t>Line Messaging API</a:t>
            </a:r>
          </a:p>
        </p:txBody>
      </p:sp>
    </p:spTree>
    <p:extLst>
      <p:ext uri="{BB962C8B-B14F-4D97-AF65-F5344CB8AC3E}">
        <p14:creationId xmlns:p14="http://schemas.microsoft.com/office/powerpoint/2010/main" val="2228130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pic>
        <p:nvPicPr>
          <p:cNvPr id="11266" name="Picture 2" descr="Hasil gambar untuk digital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0171" y="3239827"/>
            <a:ext cx="2931829" cy="2931829"/>
          </a:xfrm>
          <a:prstGeom prst="rect">
            <a:avLst/>
          </a:prstGeom>
          <a:noFill/>
          <a:extLst>
            <a:ext uri="{909E8E84-426E-40DD-AFC4-6F175D3DCCD1}">
              <a14:hiddenFill xmlns:a14="http://schemas.microsoft.com/office/drawing/2010/main">
                <a:solidFill>
                  <a:srgbClr val="FFFFFF"/>
                </a:solidFill>
              </a14:hiddenFill>
            </a:ext>
          </a:extLst>
        </p:spPr>
      </p:pic>
      <p:sp>
        <p:nvSpPr>
          <p:cNvPr id="15" name="Subtitle 2"/>
          <p:cNvSpPr txBox="1">
            <a:spLocks/>
          </p:cNvSpPr>
          <p:nvPr/>
        </p:nvSpPr>
        <p:spPr>
          <a:xfrm>
            <a:off x="933019" y="1825038"/>
            <a:ext cx="4461334"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Analisis Sistem Yang Berjalan (1)</a:t>
            </a:r>
          </a:p>
        </p:txBody>
      </p:sp>
      <p:pic>
        <p:nvPicPr>
          <p:cNvPr id="17" name="Picture 16" descr="C:\Users\Sky\Downloads\prosedur saat ini.jpg"/>
          <p:cNvPicPr/>
          <p:nvPr/>
        </p:nvPicPr>
        <p:blipFill>
          <a:blip r:embed="rId5">
            <a:extLst>
              <a:ext uri="{28A0092B-C50C-407E-A947-70E740481C1C}">
                <a14:useLocalDpi xmlns:a14="http://schemas.microsoft.com/office/drawing/2010/main" val="0"/>
              </a:ext>
            </a:extLst>
          </a:blip>
          <a:srcRect/>
          <a:stretch>
            <a:fillRect/>
          </a:stretch>
        </p:blipFill>
        <p:spPr bwMode="auto">
          <a:xfrm>
            <a:off x="6756461" y="1409575"/>
            <a:ext cx="3450378" cy="4901726"/>
          </a:xfrm>
          <a:prstGeom prst="rect">
            <a:avLst/>
          </a:prstGeom>
          <a:noFill/>
          <a:ln>
            <a:noFill/>
          </a:ln>
        </p:spPr>
      </p:pic>
      <p:sp>
        <p:nvSpPr>
          <p:cNvPr id="13" name="Subtitle 2">
            <a:extLst>
              <a:ext uri="{FF2B5EF4-FFF2-40B4-BE49-F238E27FC236}">
                <a16:creationId xmlns:a16="http://schemas.microsoft.com/office/drawing/2014/main" id="{70C5BECF-BA29-4492-9B81-195F1E71B131}"/>
              </a:ext>
            </a:extLst>
          </p:cNvPr>
          <p:cNvSpPr txBox="1">
            <a:spLocks/>
          </p:cNvSpPr>
          <p:nvPr/>
        </p:nvSpPr>
        <p:spPr>
          <a:xfrm>
            <a:off x="993059" y="2532622"/>
            <a:ext cx="5102941" cy="1921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spcBef>
                <a:spcPts val="0"/>
              </a:spcBef>
              <a:spcAft>
                <a:spcPts val="600"/>
              </a:spcAft>
              <a:buFont typeface="+mj-lt"/>
              <a:buAutoNum type="arabicPeriod"/>
            </a:pPr>
            <a:r>
              <a:rPr lang="id-ID" sz="1600" b="1" dirty="0">
                <a:latin typeface="Roboto" panose="02000000000000000000"/>
                <a:ea typeface="Roboto" panose="02000000000000000000" pitchFamily="2" charset="0"/>
              </a:rPr>
              <a:t>Siswa mendatangi Perguruan Tinggi untuk menanyakan informasi Perguruan Tinggi.</a:t>
            </a:r>
          </a:p>
          <a:p>
            <a:pPr marL="342900" indent="-342900" algn="just">
              <a:lnSpc>
                <a:spcPct val="150000"/>
              </a:lnSpc>
              <a:spcBef>
                <a:spcPts val="0"/>
              </a:spcBef>
              <a:spcAft>
                <a:spcPts val="600"/>
              </a:spcAft>
              <a:buFont typeface="+mj-lt"/>
              <a:buAutoNum type="arabicPeriod"/>
            </a:pPr>
            <a:r>
              <a:rPr lang="id-ID" sz="1600" b="1" dirty="0">
                <a:latin typeface="Roboto" panose="02000000000000000000"/>
                <a:ea typeface="Roboto" panose="02000000000000000000" pitchFamily="2" charset="0"/>
              </a:rPr>
              <a:t>Perguruan Tinggi memberikan brosur informasi Perguruan Tinggi.</a:t>
            </a:r>
          </a:p>
          <a:p>
            <a:pPr marL="342900" indent="-342900" algn="just">
              <a:lnSpc>
                <a:spcPct val="150000"/>
              </a:lnSpc>
              <a:spcBef>
                <a:spcPts val="0"/>
              </a:spcBef>
              <a:spcAft>
                <a:spcPts val="600"/>
              </a:spcAft>
              <a:buFont typeface="+mj-lt"/>
              <a:buAutoNum type="arabicPeriod"/>
            </a:pPr>
            <a:r>
              <a:rPr lang="id-ID" sz="1600" b="1" dirty="0">
                <a:latin typeface="Roboto" panose="02000000000000000000"/>
                <a:ea typeface="Roboto" panose="02000000000000000000" pitchFamily="2" charset="0"/>
              </a:rPr>
              <a:t>Siswa menerima brosur informasi Perguruan Tinggi</a:t>
            </a:r>
          </a:p>
        </p:txBody>
      </p:sp>
    </p:spTree>
    <p:extLst>
      <p:ext uri="{BB962C8B-B14F-4D97-AF65-F5344CB8AC3E}">
        <p14:creationId xmlns:p14="http://schemas.microsoft.com/office/powerpoint/2010/main" val="2413128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1464906" y="1581599"/>
            <a:ext cx="4461334"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Analisis Sistem Yang Berjalan (2)</a:t>
            </a:r>
          </a:p>
        </p:txBody>
      </p:sp>
      <p:pic>
        <p:nvPicPr>
          <p:cNvPr id="13" name="Picture 12" descr="C:\Users\Sky\Downloads\prosedur saat ini 2.jpg"/>
          <p:cNvPicPr/>
          <p:nvPr/>
        </p:nvPicPr>
        <p:blipFill>
          <a:blip r:embed="rId4">
            <a:extLst>
              <a:ext uri="{28A0092B-C50C-407E-A947-70E740481C1C}">
                <a14:useLocalDpi xmlns:a14="http://schemas.microsoft.com/office/drawing/2010/main" val="0"/>
              </a:ext>
            </a:extLst>
          </a:blip>
          <a:srcRect/>
          <a:stretch>
            <a:fillRect/>
          </a:stretch>
        </p:blipFill>
        <p:spPr bwMode="auto">
          <a:xfrm>
            <a:off x="6967246" y="1407646"/>
            <a:ext cx="3483039" cy="4773515"/>
          </a:xfrm>
          <a:prstGeom prst="rect">
            <a:avLst/>
          </a:prstGeom>
          <a:noFill/>
          <a:ln>
            <a:noFill/>
          </a:ln>
        </p:spPr>
      </p:pic>
      <p:sp>
        <p:nvSpPr>
          <p:cNvPr id="14" name="Subtitle 2">
            <a:extLst>
              <a:ext uri="{FF2B5EF4-FFF2-40B4-BE49-F238E27FC236}">
                <a16:creationId xmlns:a16="http://schemas.microsoft.com/office/drawing/2014/main" id="{5138AE16-2F18-416F-BA67-35703AC4CF01}"/>
              </a:ext>
            </a:extLst>
          </p:cNvPr>
          <p:cNvSpPr txBox="1">
            <a:spLocks/>
          </p:cNvSpPr>
          <p:nvPr/>
        </p:nvSpPr>
        <p:spPr>
          <a:xfrm>
            <a:off x="993059" y="2532622"/>
            <a:ext cx="5102941" cy="1921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spcBef>
                <a:spcPts val="0"/>
              </a:spcBef>
              <a:spcAft>
                <a:spcPts val="600"/>
              </a:spcAft>
              <a:buFont typeface="+mj-lt"/>
              <a:buAutoNum type="arabicPeriod"/>
            </a:pPr>
            <a:r>
              <a:rPr lang="id-ID" sz="1600" b="1" dirty="0">
                <a:latin typeface="Roboto" panose="02000000000000000000"/>
                <a:ea typeface="Roboto" panose="02000000000000000000" pitchFamily="2" charset="0"/>
              </a:rPr>
              <a:t>Siswa mengunjungi situs Perguruan Tinggi untuk mencari informasi Perguruan Tinggi.</a:t>
            </a:r>
          </a:p>
          <a:p>
            <a:pPr marL="342900" indent="-342900" algn="just">
              <a:lnSpc>
                <a:spcPct val="150000"/>
              </a:lnSpc>
              <a:spcBef>
                <a:spcPts val="0"/>
              </a:spcBef>
              <a:spcAft>
                <a:spcPts val="600"/>
              </a:spcAft>
              <a:buFont typeface="+mj-lt"/>
              <a:buAutoNum type="arabicPeriod"/>
            </a:pPr>
            <a:r>
              <a:rPr lang="id-ID" sz="1600" b="1" dirty="0">
                <a:latin typeface="Roboto" panose="02000000000000000000"/>
                <a:ea typeface="Roboto" panose="02000000000000000000" pitchFamily="2" charset="0"/>
              </a:rPr>
              <a:t>Situs Perguruan Tinggi menampilkan Informasi Perguruan Tinggi</a:t>
            </a:r>
          </a:p>
          <a:p>
            <a:pPr marL="342900" indent="-342900" algn="just">
              <a:lnSpc>
                <a:spcPct val="150000"/>
              </a:lnSpc>
              <a:spcBef>
                <a:spcPts val="0"/>
              </a:spcBef>
              <a:spcAft>
                <a:spcPts val="600"/>
              </a:spcAft>
              <a:buFont typeface="+mj-lt"/>
              <a:buAutoNum type="arabicPeriod"/>
            </a:pPr>
            <a:r>
              <a:rPr lang="id-ID" sz="1600" b="1" dirty="0">
                <a:latin typeface="Roboto" panose="02000000000000000000"/>
                <a:ea typeface="Roboto" panose="02000000000000000000" pitchFamily="2" charset="0"/>
              </a:rPr>
              <a:t>Siswa mendapatkan informasi Perguruan Tinggi</a:t>
            </a:r>
          </a:p>
        </p:txBody>
      </p:sp>
    </p:spTree>
    <p:extLst>
      <p:ext uri="{BB962C8B-B14F-4D97-AF65-F5344CB8AC3E}">
        <p14:creationId xmlns:p14="http://schemas.microsoft.com/office/powerpoint/2010/main" val="1612863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graphicFrame>
        <p:nvGraphicFramePr>
          <p:cNvPr id="2" name="Table 1">
            <a:extLst>
              <a:ext uri="{FF2B5EF4-FFF2-40B4-BE49-F238E27FC236}">
                <a16:creationId xmlns:a16="http://schemas.microsoft.com/office/drawing/2014/main" id="{499DB299-605F-4CA6-9EAC-5E172DDB14F5}"/>
              </a:ext>
            </a:extLst>
          </p:cNvPr>
          <p:cNvGraphicFramePr>
            <a:graphicFrameLocks noGrp="1"/>
          </p:cNvGraphicFramePr>
          <p:nvPr>
            <p:extLst>
              <p:ext uri="{D42A27DB-BD31-4B8C-83A1-F6EECF244321}">
                <p14:modId xmlns:p14="http://schemas.microsoft.com/office/powerpoint/2010/main" val="675924594"/>
              </p:ext>
            </p:extLst>
          </p:nvPr>
        </p:nvGraphicFramePr>
        <p:xfrm>
          <a:off x="1352401" y="1874277"/>
          <a:ext cx="9896477" cy="4480560"/>
        </p:xfrm>
        <a:graphic>
          <a:graphicData uri="http://schemas.openxmlformats.org/drawingml/2006/table">
            <a:tbl>
              <a:tblPr firstRow="1" firstCol="1" bandRow="1" bandCol="1">
                <a:tableStyleId>{7E9639D4-E3E2-4D34-9284-5A2195B3D0D7}</a:tableStyleId>
              </a:tblPr>
              <a:tblGrid>
                <a:gridCol w="1385598">
                  <a:extLst>
                    <a:ext uri="{9D8B030D-6E8A-4147-A177-3AD203B41FA5}">
                      <a16:colId xmlns:a16="http://schemas.microsoft.com/office/drawing/2014/main" val="1840826524"/>
                    </a:ext>
                  </a:extLst>
                </a:gridCol>
                <a:gridCol w="4036852">
                  <a:extLst>
                    <a:ext uri="{9D8B030D-6E8A-4147-A177-3AD203B41FA5}">
                      <a16:colId xmlns:a16="http://schemas.microsoft.com/office/drawing/2014/main" val="3156995456"/>
                    </a:ext>
                  </a:extLst>
                </a:gridCol>
                <a:gridCol w="2321038">
                  <a:extLst>
                    <a:ext uri="{9D8B030D-6E8A-4147-A177-3AD203B41FA5}">
                      <a16:colId xmlns:a16="http://schemas.microsoft.com/office/drawing/2014/main" val="2716805311"/>
                    </a:ext>
                  </a:extLst>
                </a:gridCol>
                <a:gridCol w="2152989">
                  <a:extLst>
                    <a:ext uri="{9D8B030D-6E8A-4147-A177-3AD203B41FA5}">
                      <a16:colId xmlns:a16="http://schemas.microsoft.com/office/drawing/2014/main" val="3561231675"/>
                    </a:ext>
                  </a:extLst>
                </a:gridCol>
              </a:tblGrid>
              <a:tr h="180841">
                <a:tc>
                  <a:txBody>
                    <a:bodyPr/>
                    <a:lstStyle/>
                    <a:p>
                      <a:pPr algn="ctr">
                        <a:lnSpc>
                          <a:spcPct val="150000"/>
                        </a:lnSpc>
                        <a:spcAft>
                          <a:spcPts val="0"/>
                        </a:spcAft>
                      </a:pPr>
                      <a:r>
                        <a:rPr lang="id-ID" sz="1400" dirty="0">
                          <a:effectLst/>
                        </a:rPr>
                        <a:t>Parameter</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33" marR="31733" marT="0" marB="0" anchor="ctr"/>
                </a:tc>
                <a:tc>
                  <a:txBody>
                    <a:bodyPr/>
                    <a:lstStyle/>
                    <a:p>
                      <a:pPr algn="ctr">
                        <a:lnSpc>
                          <a:spcPct val="150000"/>
                        </a:lnSpc>
                        <a:spcAft>
                          <a:spcPts val="0"/>
                        </a:spcAft>
                      </a:pPr>
                      <a:r>
                        <a:rPr lang="id-ID" sz="1400" dirty="0">
                          <a:effectLst/>
                        </a:rPr>
                        <a:t>Konten/Fitur</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33" marR="31733" marT="0" marB="0" anchor="ctr"/>
                </a:tc>
                <a:tc>
                  <a:txBody>
                    <a:bodyPr/>
                    <a:lstStyle/>
                    <a:p>
                      <a:pPr algn="ctr">
                        <a:lnSpc>
                          <a:spcPct val="150000"/>
                        </a:lnSpc>
                        <a:spcAft>
                          <a:spcPts val="0"/>
                        </a:spcAft>
                      </a:pPr>
                      <a:r>
                        <a:rPr lang="id-ID" sz="1400" dirty="0">
                          <a:effectLst/>
                        </a:rPr>
                        <a:t>Menyimpan Informasi Pengguna</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33" marR="31733" marT="0" marB="0" anchor="ctr"/>
                </a:tc>
                <a:tc>
                  <a:txBody>
                    <a:bodyPr/>
                    <a:lstStyle/>
                    <a:p>
                      <a:pPr algn="ctr">
                        <a:lnSpc>
                          <a:spcPct val="150000"/>
                        </a:lnSpc>
                        <a:spcAft>
                          <a:spcPts val="0"/>
                        </a:spcAft>
                      </a:pPr>
                      <a:r>
                        <a:rPr lang="id-ID" sz="1400" dirty="0">
                          <a:effectLst/>
                        </a:rPr>
                        <a:t>Menggunakan Rich Menu</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33" marR="31733" marT="0" marB="0"/>
                </a:tc>
                <a:extLst>
                  <a:ext uri="{0D108BD9-81ED-4DB2-BD59-A6C34878D82A}">
                    <a16:rowId xmlns:a16="http://schemas.microsoft.com/office/drawing/2014/main" val="2046866672"/>
                  </a:ext>
                </a:extLst>
              </a:tr>
              <a:tr h="589291">
                <a:tc>
                  <a:txBody>
                    <a:bodyPr/>
                    <a:lstStyle/>
                    <a:p>
                      <a:pPr algn="ctr">
                        <a:lnSpc>
                          <a:spcPct val="150000"/>
                        </a:lnSpc>
                        <a:spcAft>
                          <a:spcPts val="0"/>
                        </a:spcAft>
                      </a:pPr>
                      <a:r>
                        <a:rPr lang="id-ID" sz="1400" dirty="0">
                          <a:effectLst/>
                        </a:rPr>
                        <a:t>Islamify</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33" marR="31733" marT="0" marB="0" anchor="ctr"/>
                </a:tc>
                <a:tc>
                  <a:txBody>
                    <a:bodyPr/>
                    <a:lstStyle/>
                    <a:p>
                      <a:pPr marL="342900" lvl="0" indent="-342900" algn="just">
                        <a:lnSpc>
                          <a:spcPct val="150000"/>
                        </a:lnSpc>
                        <a:spcAft>
                          <a:spcPts val="0"/>
                        </a:spcAft>
                        <a:buFont typeface="+mj-lt"/>
                        <a:buAutoNum type="alphaLcPeriod"/>
                      </a:pPr>
                      <a:r>
                        <a:rPr lang="id-ID" sz="1400" dirty="0">
                          <a:effectLst/>
                        </a:rPr>
                        <a:t>Al-Qur’an</a:t>
                      </a:r>
                    </a:p>
                    <a:p>
                      <a:pPr marL="342900" lvl="0" indent="-342900" algn="just">
                        <a:lnSpc>
                          <a:spcPct val="150000"/>
                        </a:lnSpc>
                        <a:spcAft>
                          <a:spcPts val="0"/>
                        </a:spcAft>
                        <a:buFont typeface="+mj-lt"/>
                        <a:buAutoNum type="alphaLcPeriod"/>
                      </a:pPr>
                      <a:r>
                        <a:rPr lang="id-ID" sz="1400" dirty="0">
                          <a:effectLst/>
                        </a:rPr>
                        <a:t>Lokasi Masjid</a:t>
                      </a:r>
                    </a:p>
                    <a:p>
                      <a:pPr marL="342900" lvl="0" indent="-342900" algn="just">
                        <a:lnSpc>
                          <a:spcPct val="150000"/>
                        </a:lnSpc>
                        <a:spcAft>
                          <a:spcPts val="0"/>
                        </a:spcAft>
                        <a:buFont typeface="+mj-lt"/>
                        <a:buAutoNum type="alphaLcPeriod"/>
                      </a:pPr>
                      <a:r>
                        <a:rPr lang="id-ID" sz="1400" dirty="0">
                          <a:effectLst/>
                        </a:rPr>
                        <a:t>Cari Kiblat</a:t>
                      </a:r>
                    </a:p>
                    <a:p>
                      <a:pPr marL="342900" lvl="0" indent="-342900" algn="just">
                        <a:lnSpc>
                          <a:spcPct val="150000"/>
                        </a:lnSpc>
                        <a:spcAft>
                          <a:spcPts val="0"/>
                        </a:spcAft>
                        <a:buFont typeface="+mj-lt"/>
                        <a:buAutoNum type="alphaLcPeriod"/>
                      </a:pPr>
                      <a:r>
                        <a:rPr lang="id-ID" sz="1400" dirty="0">
                          <a:effectLst/>
                        </a:rPr>
                        <a:t>Jadwal Sholat</a:t>
                      </a:r>
                    </a:p>
                    <a:p>
                      <a:pPr marL="342900" lvl="0" indent="-342900" algn="just">
                        <a:lnSpc>
                          <a:spcPct val="150000"/>
                        </a:lnSpc>
                        <a:spcAft>
                          <a:spcPts val="0"/>
                        </a:spcAft>
                        <a:buFont typeface="+mj-lt"/>
                        <a:buAutoNum type="alphaLcPeriod"/>
                      </a:pPr>
                      <a:r>
                        <a:rPr lang="id-ID" sz="1400" dirty="0">
                          <a:effectLst/>
                        </a:rPr>
                        <a:t>Kajian</a:t>
                      </a:r>
                    </a:p>
                    <a:p>
                      <a:pPr marL="342900" lvl="0" indent="-342900" algn="just">
                        <a:lnSpc>
                          <a:spcPct val="150000"/>
                        </a:lnSpc>
                        <a:spcAft>
                          <a:spcPts val="0"/>
                        </a:spcAft>
                        <a:buFont typeface="+mj-lt"/>
                        <a:buAutoNum type="alphaLcPeriod"/>
                      </a:pPr>
                      <a:r>
                        <a:rPr lang="id-ID" sz="1400" dirty="0">
                          <a:effectLst/>
                        </a:rPr>
                        <a:t>Hadits</a:t>
                      </a:r>
                    </a:p>
                    <a:p>
                      <a:pPr marL="342900" lvl="0" indent="-342900" algn="just">
                        <a:lnSpc>
                          <a:spcPct val="150000"/>
                        </a:lnSpc>
                        <a:spcAft>
                          <a:spcPts val="0"/>
                        </a:spcAft>
                        <a:buFont typeface="+mj-lt"/>
                        <a:buAutoNum type="alphaLcPeriod"/>
                      </a:pPr>
                      <a:r>
                        <a:rPr lang="id-ID" sz="1400" dirty="0">
                          <a:effectLst/>
                        </a:rPr>
                        <a:t>Kalender</a:t>
                      </a:r>
                    </a:p>
                    <a:p>
                      <a:pPr marL="342900" lvl="0" indent="-342900" algn="just">
                        <a:lnSpc>
                          <a:spcPct val="150000"/>
                        </a:lnSpc>
                        <a:spcAft>
                          <a:spcPts val="0"/>
                        </a:spcAft>
                        <a:buFont typeface="+mj-lt"/>
                        <a:buAutoNum type="alphaLcPeriod"/>
                      </a:pPr>
                      <a:r>
                        <a:rPr lang="id-ID" sz="1400" dirty="0">
                          <a:effectLst/>
                        </a:rPr>
                        <a:t>Stiker</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33" marR="31733" marT="0" marB="0"/>
                </a:tc>
                <a:tc>
                  <a:txBody>
                    <a:bodyPr/>
                    <a:lstStyle/>
                    <a:p>
                      <a:pPr marL="342900" lvl="0" indent="-342900" algn="just">
                        <a:lnSpc>
                          <a:spcPct val="150000"/>
                        </a:lnSpc>
                        <a:spcAft>
                          <a:spcPts val="0"/>
                        </a:spcAft>
                        <a:buFont typeface="+mj-lt"/>
                        <a:buAutoNum type="alphaLcPeriod"/>
                      </a:pPr>
                      <a:r>
                        <a:rPr lang="id-ID" sz="1400" dirty="0">
                          <a:effectLst/>
                        </a:rPr>
                        <a:t>Nama Pengguna</a:t>
                      </a:r>
                    </a:p>
                    <a:p>
                      <a:pPr marL="342900" lvl="0" indent="-342900" algn="just">
                        <a:lnSpc>
                          <a:spcPct val="150000"/>
                        </a:lnSpc>
                        <a:spcAft>
                          <a:spcPts val="0"/>
                        </a:spcAft>
                        <a:buFont typeface="+mj-lt"/>
                        <a:buAutoNum type="alphaLcPeriod"/>
                      </a:pPr>
                      <a:r>
                        <a:rPr lang="id-ID" sz="1400" dirty="0">
                          <a:effectLst/>
                        </a:rPr>
                        <a:t>Jenis Kelamin</a:t>
                      </a:r>
                    </a:p>
                    <a:p>
                      <a:pPr algn="just">
                        <a:lnSpc>
                          <a:spcPct val="150000"/>
                        </a:lnSpc>
                        <a:spcAft>
                          <a:spcPts val="0"/>
                        </a:spcAft>
                      </a:pPr>
                      <a:r>
                        <a:rPr lang="id-ID" sz="1400" dirty="0">
                          <a:effectLst/>
                        </a:rPr>
                        <a:t> </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33" marR="31733" marT="0" marB="0"/>
                </a:tc>
                <a:tc>
                  <a:txBody>
                    <a:bodyPr/>
                    <a:lstStyle/>
                    <a:p>
                      <a:pPr algn="just">
                        <a:lnSpc>
                          <a:spcPct val="150000"/>
                        </a:lnSpc>
                        <a:spcAft>
                          <a:spcPts val="0"/>
                        </a:spcAft>
                      </a:pPr>
                      <a:r>
                        <a:rPr lang="id-ID" sz="1400" dirty="0">
                          <a:effectLst/>
                        </a:rPr>
                        <a:t>Ya</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33" marR="31733" marT="0" marB="0"/>
                </a:tc>
                <a:extLst>
                  <a:ext uri="{0D108BD9-81ED-4DB2-BD59-A6C34878D82A}">
                    <a16:rowId xmlns:a16="http://schemas.microsoft.com/office/drawing/2014/main" val="4145139374"/>
                  </a:ext>
                </a:extLst>
              </a:tr>
              <a:tr h="520831">
                <a:tc>
                  <a:txBody>
                    <a:bodyPr/>
                    <a:lstStyle/>
                    <a:p>
                      <a:pPr algn="ctr">
                        <a:lnSpc>
                          <a:spcPct val="150000"/>
                        </a:lnSpc>
                        <a:spcAft>
                          <a:spcPts val="0"/>
                        </a:spcAft>
                      </a:pPr>
                      <a:r>
                        <a:rPr lang="id-ID" sz="1400" dirty="0">
                          <a:effectLst/>
                        </a:rPr>
                        <a:t>Icaica</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33" marR="31733" marT="0" marB="0" anchor="ctr"/>
                </a:tc>
                <a:tc>
                  <a:txBody>
                    <a:bodyPr/>
                    <a:lstStyle/>
                    <a:p>
                      <a:pPr marL="342900" lvl="0" indent="-342900" algn="just">
                        <a:lnSpc>
                          <a:spcPct val="150000"/>
                        </a:lnSpc>
                        <a:spcAft>
                          <a:spcPts val="0"/>
                        </a:spcAft>
                        <a:buFont typeface="+mj-lt"/>
                        <a:buAutoNum type="alphaLcPeriod"/>
                      </a:pPr>
                      <a:r>
                        <a:rPr lang="id-ID" sz="1400" dirty="0">
                          <a:effectLst/>
                        </a:rPr>
                        <a:t>Permainan (Cari kata, tebak kata, adu pinalti, dsb)</a:t>
                      </a:r>
                    </a:p>
                    <a:p>
                      <a:pPr marL="342900" lvl="0" indent="-342900" algn="just">
                        <a:lnSpc>
                          <a:spcPct val="150000"/>
                        </a:lnSpc>
                        <a:spcAft>
                          <a:spcPts val="0"/>
                        </a:spcAft>
                        <a:buFont typeface="+mj-lt"/>
                        <a:buAutoNum type="alphaLcPeriod"/>
                      </a:pPr>
                      <a:r>
                        <a:rPr lang="id-ID" sz="1400" dirty="0">
                          <a:effectLst/>
                        </a:rPr>
                        <a:t>Cari jodoh</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33" marR="31733" marT="0" marB="0"/>
                </a:tc>
                <a:tc>
                  <a:txBody>
                    <a:bodyPr/>
                    <a:lstStyle/>
                    <a:p>
                      <a:pPr marL="342900" lvl="0" indent="-342900" algn="just">
                        <a:lnSpc>
                          <a:spcPct val="150000"/>
                        </a:lnSpc>
                        <a:spcAft>
                          <a:spcPts val="0"/>
                        </a:spcAft>
                        <a:buFont typeface="+mj-lt"/>
                        <a:buAutoNum type="alphaLcPeriod"/>
                      </a:pPr>
                      <a:r>
                        <a:rPr lang="id-ID" sz="1400" dirty="0">
                          <a:effectLst/>
                        </a:rPr>
                        <a:t>Jenis Kelamin</a:t>
                      </a:r>
                    </a:p>
                    <a:p>
                      <a:pPr marL="342900" lvl="0" indent="-342900" algn="just">
                        <a:lnSpc>
                          <a:spcPct val="150000"/>
                        </a:lnSpc>
                        <a:spcAft>
                          <a:spcPts val="0"/>
                        </a:spcAft>
                        <a:buFont typeface="+mj-lt"/>
                        <a:buAutoNum type="alphaLcPeriod"/>
                      </a:pPr>
                      <a:r>
                        <a:rPr lang="id-ID" sz="1400" dirty="0">
                          <a:effectLst/>
                        </a:rPr>
                        <a:t>Tanggal Lahir</a:t>
                      </a:r>
                    </a:p>
                    <a:p>
                      <a:pPr marL="342900" lvl="0" indent="-342900" algn="just">
                        <a:lnSpc>
                          <a:spcPct val="150000"/>
                        </a:lnSpc>
                        <a:spcAft>
                          <a:spcPts val="0"/>
                        </a:spcAft>
                        <a:buFont typeface="+mj-lt"/>
                        <a:buAutoNum type="alphaLcPeriod"/>
                      </a:pPr>
                      <a:r>
                        <a:rPr lang="id-ID" sz="1400" dirty="0">
                          <a:effectLst/>
                        </a:rPr>
                        <a:t>Lokasi</a:t>
                      </a:r>
                    </a:p>
                    <a:p>
                      <a:pPr marL="342900" lvl="0" indent="-342900" algn="just">
                        <a:lnSpc>
                          <a:spcPct val="150000"/>
                        </a:lnSpc>
                        <a:spcAft>
                          <a:spcPts val="0"/>
                        </a:spcAft>
                        <a:buFont typeface="+mj-lt"/>
                        <a:buAutoNum type="alphaLcPeriod"/>
                      </a:pPr>
                      <a:r>
                        <a:rPr lang="id-ID" sz="1400" dirty="0">
                          <a:effectLst/>
                        </a:rPr>
                        <a:t>Versi LINE</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33" marR="31733" marT="0" marB="0"/>
                </a:tc>
                <a:tc>
                  <a:txBody>
                    <a:bodyPr/>
                    <a:lstStyle/>
                    <a:p>
                      <a:pPr algn="just">
                        <a:lnSpc>
                          <a:spcPct val="150000"/>
                        </a:lnSpc>
                        <a:spcAft>
                          <a:spcPts val="0"/>
                        </a:spcAft>
                      </a:pPr>
                      <a:r>
                        <a:rPr lang="id-ID" sz="1400" dirty="0">
                          <a:effectLst/>
                        </a:rPr>
                        <a:t>Ya</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33" marR="31733" marT="0" marB="0"/>
                </a:tc>
                <a:extLst>
                  <a:ext uri="{0D108BD9-81ED-4DB2-BD59-A6C34878D82A}">
                    <a16:rowId xmlns:a16="http://schemas.microsoft.com/office/drawing/2014/main" val="3153192514"/>
                  </a:ext>
                </a:extLst>
              </a:tr>
            </a:tbl>
          </a:graphicData>
        </a:graphic>
      </p:graphicFrame>
      <p:sp>
        <p:nvSpPr>
          <p:cNvPr id="16" name="Subtitle 2">
            <a:extLst>
              <a:ext uri="{FF2B5EF4-FFF2-40B4-BE49-F238E27FC236}">
                <a16:creationId xmlns:a16="http://schemas.microsoft.com/office/drawing/2014/main" id="{CFA0D16E-F282-4DBB-86F0-6E7BCDB34D65}"/>
              </a:ext>
            </a:extLst>
          </p:cNvPr>
          <p:cNvSpPr txBox="1">
            <a:spLocks/>
          </p:cNvSpPr>
          <p:nvPr/>
        </p:nvSpPr>
        <p:spPr>
          <a:xfrm>
            <a:off x="3602798" y="1406973"/>
            <a:ext cx="4461334"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Analisis Aplikasi Sejenis (1)</a:t>
            </a:r>
          </a:p>
        </p:txBody>
      </p:sp>
    </p:spTree>
    <p:extLst>
      <p:ext uri="{BB962C8B-B14F-4D97-AF65-F5344CB8AC3E}">
        <p14:creationId xmlns:p14="http://schemas.microsoft.com/office/powerpoint/2010/main" val="1367152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graphicFrame>
        <p:nvGraphicFramePr>
          <p:cNvPr id="13" name="Table 12">
            <a:extLst>
              <a:ext uri="{FF2B5EF4-FFF2-40B4-BE49-F238E27FC236}">
                <a16:creationId xmlns:a16="http://schemas.microsoft.com/office/drawing/2014/main" id="{C612AA61-F090-4FC5-BD06-B75C378DA00A}"/>
              </a:ext>
            </a:extLst>
          </p:cNvPr>
          <p:cNvGraphicFramePr>
            <a:graphicFrameLocks noGrp="1"/>
          </p:cNvGraphicFramePr>
          <p:nvPr>
            <p:extLst>
              <p:ext uri="{D42A27DB-BD31-4B8C-83A1-F6EECF244321}">
                <p14:modId xmlns:p14="http://schemas.microsoft.com/office/powerpoint/2010/main" val="2810234790"/>
              </p:ext>
            </p:extLst>
          </p:nvPr>
        </p:nvGraphicFramePr>
        <p:xfrm>
          <a:off x="1370361" y="2048398"/>
          <a:ext cx="9896477" cy="3931920"/>
        </p:xfrm>
        <a:graphic>
          <a:graphicData uri="http://schemas.openxmlformats.org/drawingml/2006/table">
            <a:tbl>
              <a:tblPr firstRow="1" firstCol="1" bandRow="1" bandCol="1">
                <a:tableStyleId>{7E9639D4-E3E2-4D34-9284-5A2195B3D0D7}</a:tableStyleId>
              </a:tblPr>
              <a:tblGrid>
                <a:gridCol w="1385598">
                  <a:extLst>
                    <a:ext uri="{9D8B030D-6E8A-4147-A177-3AD203B41FA5}">
                      <a16:colId xmlns:a16="http://schemas.microsoft.com/office/drawing/2014/main" val="1840826524"/>
                    </a:ext>
                  </a:extLst>
                </a:gridCol>
                <a:gridCol w="4036852">
                  <a:extLst>
                    <a:ext uri="{9D8B030D-6E8A-4147-A177-3AD203B41FA5}">
                      <a16:colId xmlns:a16="http://schemas.microsoft.com/office/drawing/2014/main" val="3156995456"/>
                    </a:ext>
                  </a:extLst>
                </a:gridCol>
                <a:gridCol w="2321038">
                  <a:extLst>
                    <a:ext uri="{9D8B030D-6E8A-4147-A177-3AD203B41FA5}">
                      <a16:colId xmlns:a16="http://schemas.microsoft.com/office/drawing/2014/main" val="2716805311"/>
                    </a:ext>
                  </a:extLst>
                </a:gridCol>
                <a:gridCol w="2152989">
                  <a:extLst>
                    <a:ext uri="{9D8B030D-6E8A-4147-A177-3AD203B41FA5}">
                      <a16:colId xmlns:a16="http://schemas.microsoft.com/office/drawing/2014/main" val="3561231675"/>
                    </a:ext>
                  </a:extLst>
                </a:gridCol>
              </a:tblGrid>
              <a:tr h="180841">
                <a:tc>
                  <a:txBody>
                    <a:bodyPr/>
                    <a:lstStyle/>
                    <a:p>
                      <a:pPr algn="ctr">
                        <a:lnSpc>
                          <a:spcPct val="150000"/>
                        </a:lnSpc>
                        <a:spcAft>
                          <a:spcPts val="0"/>
                        </a:spcAft>
                      </a:pPr>
                      <a:r>
                        <a:rPr lang="id-ID" sz="1400" dirty="0">
                          <a:effectLst/>
                        </a:rPr>
                        <a:t>Parameter</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33" marR="31733" marT="0" marB="0" anchor="ctr"/>
                </a:tc>
                <a:tc>
                  <a:txBody>
                    <a:bodyPr/>
                    <a:lstStyle/>
                    <a:p>
                      <a:pPr algn="ctr">
                        <a:lnSpc>
                          <a:spcPct val="150000"/>
                        </a:lnSpc>
                        <a:spcAft>
                          <a:spcPts val="0"/>
                        </a:spcAft>
                      </a:pPr>
                      <a:r>
                        <a:rPr lang="id-ID" sz="1400" dirty="0">
                          <a:effectLst/>
                        </a:rPr>
                        <a:t>Konten/Fitur</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33" marR="31733" marT="0" marB="0" anchor="ctr"/>
                </a:tc>
                <a:tc>
                  <a:txBody>
                    <a:bodyPr/>
                    <a:lstStyle/>
                    <a:p>
                      <a:pPr algn="ctr">
                        <a:lnSpc>
                          <a:spcPct val="150000"/>
                        </a:lnSpc>
                        <a:spcAft>
                          <a:spcPts val="0"/>
                        </a:spcAft>
                      </a:pPr>
                      <a:r>
                        <a:rPr lang="id-ID" sz="1400" dirty="0">
                          <a:effectLst/>
                        </a:rPr>
                        <a:t>Menyimpan Informasi Pengguna</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33" marR="31733" marT="0" marB="0" anchor="ctr"/>
                </a:tc>
                <a:tc>
                  <a:txBody>
                    <a:bodyPr/>
                    <a:lstStyle/>
                    <a:p>
                      <a:pPr algn="ctr">
                        <a:lnSpc>
                          <a:spcPct val="150000"/>
                        </a:lnSpc>
                        <a:spcAft>
                          <a:spcPts val="0"/>
                        </a:spcAft>
                      </a:pPr>
                      <a:r>
                        <a:rPr lang="id-ID" sz="1400" dirty="0">
                          <a:effectLst/>
                        </a:rPr>
                        <a:t>Menggunakan Rich Menu</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733" marR="31733" marT="0" marB="0"/>
                </a:tc>
                <a:extLst>
                  <a:ext uri="{0D108BD9-81ED-4DB2-BD59-A6C34878D82A}">
                    <a16:rowId xmlns:a16="http://schemas.microsoft.com/office/drawing/2014/main" val="2046866672"/>
                  </a:ext>
                </a:extLst>
              </a:tr>
              <a:tr h="589291">
                <a:tc>
                  <a:txBody>
                    <a:bodyPr/>
                    <a:lstStyle/>
                    <a:p>
                      <a:pPr algn="ctr">
                        <a:lnSpc>
                          <a:spcPct val="150000"/>
                        </a:lnSpc>
                        <a:spcAft>
                          <a:spcPts val="0"/>
                        </a:spcAft>
                      </a:pPr>
                      <a:r>
                        <a:rPr lang="id-ID" sz="1200" dirty="0">
                          <a:effectLst/>
                          <a:latin typeface="Times New Roman" panose="02020603050405020304" pitchFamily="18" charset="0"/>
                          <a:ea typeface="Calibri" panose="020F0502020204030204" pitchFamily="34" charset="0"/>
                          <a:cs typeface="Times New Roman" panose="02020603050405020304" pitchFamily="18" charset="0"/>
                        </a:rPr>
                        <a:t>Savira</a:t>
                      </a:r>
                    </a:p>
                  </a:txBody>
                  <a:tcPr marL="68580" marR="68580" marT="0" marB="0" anchor="ctr"/>
                </a:tc>
                <a:tc>
                  <a:txBody>
                    <a:bodyPr/>
                    <a:lstStyle/>
                    <a:p>
                      <a:pPr marL="342900" lvl="0" indent="-342900" algn="just">
                        <a:lnSpc>
                          <a:spcPct val="150000"/>
                        </a:lnSpc>
                        <a:spcAft>
                          <a:spcPts val="0"/>
                        </a:spcAft>
                        <a:buFont typeface="+mj-lt"/>
                        <a:buAutoNum type="alphaLcPeriod"/>
                      </a:pPr>
                      <a:r>
                        <a:rPr lang="id-ID" sz="1200" dirty="0">
                          <a:effectLst/>
                          <a:latin typeface="Times New Roman" panose="02020603050405020304" pitchFamily="18" charset="0"/>
                          <a:ea typeface="Calibri" panose="020F0502020204030204" pitchFamily="34" charset="0"/>
                          <a:cs typeface="Times New Roman" panose="02020603050405020304" pitchFamily="18" charset="0"/>
                        </a:rPr>
                        <a:t>Registrasi kuliah</a:t>
                      </a:r>
                    </a:p>
                    <a:p>
                      <a:pPr marL="342900" lvl="0" indent="-342900" algn="just">
                        <a:lnSpc>
                          <a:spcPct val="150000"/>
                        </a:lnSpc>
                        <a:spcAft>
                          <a:spcPts val="0"/>
                        </a:spcAft>
                        <a:buFont typeface="+mj-lt"/>
                        <a:buAutoNum type="alphaLcPeriod"/>
                      </a:pPr>
                      <a:r>
                        <a:rPr lang="id-ID" sz="1200" dirty="0">
                          <a:effectLst/>
                          <a:latin typeface="Times New Roman" panose="02020603050405020304" pitchFamily="18" charset="0"/>
                          <a:ea typeface="Calibri" panose="020F0502020204030204" pitchFamily="34" charset="0"/>
                          <a:cs typeface="Times New Roman" panose="02020603050405020304" pitchFamily="18" charset="0"/>
                        </a:rPr>
                        <a:t>FAQ</a:t>
                      </a:r>
                    </a:p>
                    <a:p>
                      <a:pPr marL="342900" lvl="0" indent="-342900" algn="just">
                        <a:lnSpc>
                          <a:spcPct val="150000"/>
                        </a:lnSpc>
                        <a:spcAft>
                          <a:spcPts val="0"/>
                        </a:spcAft>
                        <a:buFont typeface="+mj-lt"/>
                        <a:buAutoNum type="alphaLcPeriod"/>
                      </a:pPr>
                      <a:r>
                        <a:rPr lang="id-ID" sz="1200" dirty="0">
                          <a:effectLst/>
                          <a:latin typeface="Times New Roman" panose="02020603050405020304" pitchFamily="18" charset="0"/>
                          <a:ea typeface="Calibri" panose="020F0502020204030204" pitchFamily="34" charset="0"/>
                          <a:cs typeface="Times New Roman" panose="02020603050405020304" pitchFamily="18" charset="0"/>
                        </a:rPr>
                        <a:t>Pindah prodi</a:t>
                      </a:r>
                    </a:p>
                    <a:p>
                      <a:pPr marL="342900" lvl="0" indent="-342900" algn="just">
                        <a:lnSpc>
                          <a:spcPct val="150000"/>
                        </a:lnSpc>
                        <a:spcAft>
                          <a:spcPts val="0"/>
                        </a:spcAft>
                        <a:buFont typeface="+mj-lt"/>
                        <a:buAutoNum type="alphaLcPeriod"/>
                      </a:pPr>
                      <a:r>
                        <a:rPr lang="id-ID" sz="1200" dirty="0">
                          <a:effectLst/>
                          <a:latin typeface="Times New Roman" panose="02020603050405020304" pitchFamily="18" charset="0"/>
                          <a:ea typeface="Calibri" panose="020F0502020204030204" pitchFamily="34" charset="0"/>
                          <a:cs typeface="Times New Roman" panose="02020603050405020304" pitchFamily="18" charset="0"/>
                        </a:rPr>
                        <a:t>Pindah kampus</a:t>
                      </a:r>
                    </a:p>
                    <a:p>
                      <a:pPr marL="342900" lvl="0" indent="-342900" algn="just">
                        <a:lnSpc>
                          <a:spcPct val="150000"/>
                        </a:lnSpc>
                        <a:spcAft>
                          <a:spcPts val="0"/>
                        </a:spcAft>
                        <a:buFont typeface="+mj-lt"/>
                        <a:buAutoNum type="alphaLcPeriod"/>
                      </a:pPr>
                      <a:r>
                        <a:rPr lang="id-ID" sz="1200" dirty="0">
                          <a:effectLst/>
                          <a:latin typeface="Times New Roman" panose="02020603050405020304" pitchFamily="18" charset="0"/>
                          <a:ea typeface="Calibri" panose="020F0502020204030204" pitchFamily="34" charset="0"/>
                          <a:cs typeface="Times New Roman" panose="02020603050405020304" pitchFamily="18" charset="0"/>
                        </a:rPr>
                        <a:t>Salah transfer</a:t>
                      </a:r>
                    </a:p>
                    <a:p>
                      <a:pPr marL="342900" lvl="0" indent="-342900" algn="just">
                        <a:lnSpc>
                          <a:spcPct val="150000"/>
                        </a:lnSpc>
                        <a:spcAft>
                          <a:spcPts val="0"/>
                        </a:spcAft>
                        <a:buFont typeface="+mj-lt"/>
                        <a:buAutoNum type="alphaLcPeriod"/>
                      </a:pPr>
                      <a:r>
                        <a:rPr lang="id-ID" sz="1200" dirty="0">
                          <a:effectLst/>
                          <a:latin typeface="Times New Roman" panose="02020603050405020304" pitchFamily="18" charset="0"/>
                          <a:ea typeface="Calibri" panose="020F0502020204030204" pitchFamily="34" charset="0"/>
                          <a:cs typeface="Times New Roman" panose="02020603050405020304" pitchFamily="18" charset="0"/>
                        </a:rPr>
                        <a:t>Payment Plan</a:t>
                      </a:r>
                    </a:p>
                  </a:txBody>
                  <a:tcPr marL="68580" marR="68580" marT="0" marB="0"/>
                </a:tc>
                <a:tc>
                  <a:txBody>
                    <a:bodyPr/>
                    <a:lstStyle/>
                    <a:p>
                      <a:pPr marL="342900" lvl="0" indent="-342900" algn="just">
                        <a:lnSpc>
                          <a:spcPct val="150000"/>
                        </a:lnSpc>
                        <a:spcAft>
                          <a:spcPts val="0"/>
                        </a:spcAft>
                        <a:buFont typeface="+mj-lt"/>
                        <a:buAutoNum type="alphaLcPeriod"/>
                      </a:pPr>
                      <a:r>
                        <a:rPr lang="id-ID" sz="1200">
                          <a:effectLst/>
                          <a:latin typeface="Times New Roman" panose="02020603050405020304" pitchFamily="18" charset="0"/>
                          <a:ea typeface="Calibri" panose="020F0502020204030204" pitchFamily="34" charset="0"/>
                          <a:cs typeface="Times New Roman" panose="02020603050405020304" pitchFamily="18" charset="0"/>
                        </a:rPr>
                        <a:t>Nama pengguna</a:t>
                      </a:r>
                    </a:p>
                    <a:p>
                      <a:pPr marL="342900" lvl="0" indent="-342900" algn="just">
                        <a:lnSpc>
                          <a:spcPct val="150000"/>
                        </a:lnSpc>
                        <a:spcAft>
                          <a:spcPts val="0"/>
                        </a:spcAft>
                        <a:buFont typeface="+mj-lt"/>
                        <a:buAutoNum type="alphaLcPeriod"/>
                      </a:pPr>
                      <a:r>
                        <a:rPr lang="id-ID" sz="1200">
                          <a:effectLst/>
                          <a:latin typeface="Times New Roman" panose="02020603050405020304" pitchFamily="18" charset="0"/>
                          <a:ea typeface="Calibri" panose="020F0502020204030204" pitchFamily="34" charset="0"/>
                          <a:cs typeface="Times New Roman" panose="02020603050405020304" pitchFamily="18" charset="0"/>
                        </a:rPr>
                        <a:t>Asal sekolah</a:t>
                      </a:r>
                    </a:p>
                    <a:p>
                      <a:pPr marL="342900" lvl="0" indent="-342900" algn="just">
                        <a:lnSpc>
                          <a:spcPct val="150000"/>
                        </a:lnSpc>
                        <a:spcAft>
                          <a:spcPts val="0"/>
                        </a:spcAft>
                        <a:buFont typeface="+mj-lt"/>
                        <a:buAutoNum type="alphaLcPeriod"/>
                      </a:pPr>
                      <a:r>
                        <a:rPr lang="id-ID" sz="1200">
                          <a:effectLst/>
                          <a:latin typeface="Times New Roman" panose="02020603050405020304" pitchFamily="18" charset="0"/>
                          <a:ea typeface="Calibri" panose="020F0502020204030204" pitchFamily="34" charset="0"/>
                          <a:cs typeface="Times New Roman" panose="02020603050405020304" pitchFamily="18" charset="0"/>
                        </a:rPr>
                        <a:t>Email</a:t>
                      </a:r>
                    </a:p>
                    <a:p>
                      <a:pPr algn="just">
                        <a:lnSpc>
                          <a:spcPct val="150000"/>
                        </a:lnSpc>
                        <a:spcAft>
                          <a:spcPts val="0"/>
                        </a:spcAft>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algn="just">
                        <a:lnSpc>
                          <a:spcPct val="150000"/>
                        </a:lnSpc>
                        <a:spcAft>
                          <a:spcPts val="0"/>
                        </a:spcAft>
                      </a:pPr>
                      <a:r>
                        <a:rPr lang="id-ID" sz="1200">
                          <a:effectLst/>
                          <a:latin typeface="Times New Roman" panose="02020603050405020304" pitchFamily="18" charset="0"/>
                          <a:ea typeface="Calibri" panose="020F0502020204030204" pitchFamily="34" charset="0"/>
                          <a:cs typeface="Times New Roman" panose="02020603050405020304" pitchFamily="18" charset="0"/>
                        </a:rPr>
                        <a:t>Tidak</a:t>
                      </a:r>
                    </a:p>
                  </a:txBody>
                  <a:tcPr marL="68580" marR="68580" marT="0" marB="0"/>
                </a:tc>
                <a:extLst>
                  <a:ext uri="{0D108BD9-81ED-4DB2-BD59-A6C34878D82A}">
                    <a16:rowId xmlns:a16="http://schemas.microsoft.com/office/drawing/2014/main" val="4145139374"/>
                  </a:ext>
                </a:extLst>
              </a:tr>
              <a:tr h="520831">
                <a:tc>
                  <a:txBody>
                    <a:bodyPr/>
                    <a:lstStyle/>
                    <a:p>
                      <a:pPr algn="ctr">
                        <a:lnSpc>
                          <a:spcPct val="150000"/>
                        </a:lnSpc>
                        <a:spcAft>
                          <a:spcPts val="0"/>
                        </a:spcAft>
                      </a:pPr>
                      <a:r>
                        <a:rPr lang="id-ID" sz="1200" dirty="0">
                          <a:effectLst/>
                          <a:latin typeface="Times New Roman" panose="02020603050405020304" pitchFamily="18" charset="0"/>
                          <a:ea typeface="Calibri" panose="020F0502020204030204" pitchFamily="34" charset="0"/>
                          <a:cs typeface="Times New Roman" panose="02020603050405020304" pitchFamily="18" charset="0"/>
                        </a:rPr>
                        <a:t>Akami Bot</a:t>
                      </a:r>
                    </a:p>
                  </a:txBody>
                  <a:tcPr marL="68580" marR="68580" marT="0" marB="0" anchor="ctr"/>
                </a:tc>
                <a:tc>
                  <a:txBody>
                    <a:bodyPr/>
                    <a:lstStyle/>
                    <a:p>
                      <a:pPr marL="342900" lvl="0" indent="-342900" algn="just">
                        <a:lnSpc>
                          <a:spcPct val="150000"/>
                        </a:lnSpc>
                        <a:spcAft>
                          <a:spcPts val="0"/>
                        </a:spcAft>
                        <a:buFont typeface="+mj-lt"/>
                        <a:buAutoNum type="alphaLcPeriod"/>
                      </a:pPr>
                      <a:r>
                        <a:rPr lang="id-ID" sz="1200">
                          <a:effectLst/>
                          <a:latin typeface="Times New Roman" panose="02020603050405020304" pitchFamily="18" charset="0"/>
                          <a:ea typeface="Calibri" panose="020F0502020204030204" pitchFamily="34" charset="0"/>
                          <a:cs typeface="Times New Roman" panose="02020603050405020304" pitchFamily="18" charset="0"/>
                        </a:rPr>
                        <a:t>Cari Kampus</a:t>
                      </a:r>
                    </a:p>
                    <a:p>
                      <a:pPr marL="342900" lvl="0" indent="-342900" algn="just">
                        <a:lnSpc>
                          <a:spcPct val="150000"/>
                        </a:lnSpc>
                        <a:spcAft>
                          <a:spcPts val="0"/>
                        </a:spcAft>
                        <a:buFont typeface="+mj-lt"/>
                        <a:buAutoNum type="alphaLcPeriod"/>
                      </a:pPr>
                      <a:r>
                        <a:rPr lang="id-ID" sz="1200">
                          <a:effectLst/>
                          <a:latin typeface="Times New Roman" panose="02020603050405020304" pitchFamily="18" charset="0"/>
                          <a:ea typeface="Calibri" panose="020F0502020204030204" pitchFamily="34" charset="0"/>
                          <a:cs typeface="Times New Roman" panose="02020603050405020304" pitchFamily="18" charset="0"/>
                        </a:rPr>
                        <a:t>Cari Jurusan</a:t>
                      </a:r>
                    </a:p>
                    <a:p>
                      <a:pPr marL="342900" lvl="0" indent="-342900" algn="just">
                        <a:lnSpc>
                          <a:spcPct val="150000"/>
                        </a:lnSpc>
                        <a:spcAft>
                          <a:spcPts val="0"/>
                        </a:spcAft>
                        <a:buFont typeface="+mj-lt"/>
                        <a:buAutoNum type="alphaLcPeriod"/>
                      </a:pPr>
                      <a:r>
                        <a:rPr lang="id-ID" sz="1200">
                          <a:effectLst/>
                          <a:latin typeface="Times New Roman" panose="02020603050405020304" pitchFamily="18" charset="0"/>
                          <a:ea typeface="Calibri" panose="020F0502020204030204" pitchFamily="34" charset="0"/>
                          <a:cs typeface="Times New Roman" panose="02020603050405020304" pitchFamily="18" charset="0"/>
                        </a:rPr>
                        <a:t>Cari Biaya</a:t>
                      </a:r>
                    </a:p>
                    <a:p>
                      <a:pPr marL="342900" lvl="0" indent="-342900" algn="just">
                        <a:lnSpc>
                          <a:spcPct val="150000"/>
                        </a:lnSpc>
                        <a:spcAft>
                          <a:spcPts val="0"/>
                        </a:spcAft>
                        <a:buFont typeface="+mj-lt"/>
                        <a:buAutoNum type="alphaLcPeriod"/>
                      </a:pPr>
                      <a:r>
                        <a:rPr lang="id-ID" sz="1200">
                          <a:effectLst/>
                          <a:latin typeface="Times New Roman" panose="02020603050405020304" pitchFamily="18" charset="0"/>
                          <a:ea typeface="Calibri" panose="020F0502020204030204" pitchFamily="34" charset="0"/>
                          <a:cs typeface="Times New Roman" panose="02020603050405020304" pitchFamily="18" charset="0"/>
                        </a:rPr>
                        <a:t>Cari Lokasi</a:t>
                      </a:r>
                    </a:p>
                    <a:p>
                      <a:pPr marL="342900" lvl="0" indent="-342900" algn="just">
                        <a:lnSpc>
                          <a:spcPct val="150000"/>
                        </a:lnSpc>
                        <a:spcAft>
                          <a:spcPts val="0"/>
                        </a:spcAft>
                        <a:buFont typeface="+mj-lt"/>
                        <a:buAutoNum type="alphaLcPeriod"/>
                      </a:pPr>
                      <a:r>
                        <a:rPr lang="id-ID" sz="1200">
                          <a:effectLst/>
                          <a:latin typeface="Times New Roman" panose="02020603050405020304" pitchFamily="18" charset="0"/>
                          <a:ea typeface="Calibri" panose="020F0502020204030204" pitchFamily="34" charset="0"/>
                          <a:cs typeface="Times New Roman" panose="02020603050405020304" pitchFamily="18" charset="0"/>
                        </a:rPr>
                        <a:t>Profile</a:t>
                      </a:r>
                    </a:p>
                    <a:p>
                      <a:pPr marL="342900" lvl="0" indent="-342900" algn="just">
                        <a:lnSpc>
                          <a:spcPct val="150000"/>
                        </a:lnSpc>
                        <a:spcAft>
                          <a:spcPts val="0"/>
                        </a:spcAft>
                        <a:buFont typeface="+mj-lt"/>
                        <a:buAutoNum type="alphaLcPeriod"/>
                      </a:pPr>
                      <a:r>
                        <a:rPr lang="id-ID" sz="1200">
                          <a:effectLst/>
                          <a:latin typeface="Times New Roman" panose="02020603050405020304" pitchFamily="18" charset="0"/>
                          <a:ea typeface="Calibri" panose="020F0502020204030204" pitchFamily="34" charset="0"/>
                          <a:cs typeface="Times New Roman" panose="02020603050405020304" pitchFamily="18" charset="0"/>
                        </a:rPr>
                        <a:t>Panduan</a:t>
                      </a:r>
                    </a:p>
                  </a:txBody>
                  <a:tcPr marL="68580" marR="68580" marT="0" marB="0"/>
                </a:tc>
                <a:tc>
                  <a:txBody>
                    <a:bodyPr/>
                    <a:lstStyle/>
                    <a:p>
                      <a:pPr marL="342900" lvl="0" indent="-342900" algn="just">
                        <a:lnSpc>
                          <a:spcPct val="150000"/>
                        </a:lnSpc>
                        <a:spcAft>
                          <a:spcPts val="0"/>
                        </a:spcAft>
                        <a:buFont typeface="+mj-lt"/>
                        <a:buAutoNum type="alphaLcPeriod"/>
                      </a:pPr>
                      <a:r>
                        <a:rPr lang="id-ID" sz="1200">
                          <a:effectLst/>
                          <a:latin typeface="Times New Roman" panose="02020603050405020304" pitchFamily="18" charset="0"/>
                          <a:ea typeface="Calibri" panose="020F0502020204030204" pitchFamily="34" charset="0"/>
                          <a:cs typeface="Times New Roman" panose="02020603050405020304" pitchFamily="18" charset="0"/>
                        </a:rPr>
                        <a:t>Nama Pengguna</a:t>
                      </a:r>
                    </a:p>
                    <a:p>
                      <a:pPr marL="342900" lvl="0" indent="-342900" algn="just">
                        <a:lnSpc>
                          <a:spcPct val="150000"/>
                        </a:lnSpc>
                        <a:spcAft>
                          <a:spcPts val="0"/>
                        </a:spcAft>
                        <a:buFont typeface="+mj-lt"/>
                        <a:buAutoNum type="alphaLcPeriod"/>
                      </a:pPr>
                      <a:r>
                        <a:rPr lang="id-ID" sz="1200">
                          <a:effectLst/>
                          <a:latin typeface="Times New Roman" panose="02020603050405020304" pitchFamily="18" charset="0"/>
                          <a:ea typeface="Calibri" panose="020F0502020204030204" pitchFamily="34" charset="0"/>
                          <a:cs typeface="Times New Roman" panose="02020603050405020304" pitchFamily="18" charset="0"/>
                        </a:rPr>
                        <a:t>User Id LINE</a:t>
                      </a:r>
                    </a:p>
                    <a:p>
                      <a:pPr marL="342900" lvl="0" indent="-342900" algn="just">
                        <a:lnSpc>
                          <a:spcPct val="150000"/>
                        </a:lnSpc>
                        <a:spcAft>
                          <a:spcPts val="0"/>
                        </a:spcAft>
                        <a:buFont typeface="+mj-lt"/>
                        <a:buAutoNum type="alphaLcPeriod"/>
                      </a:pPr>
                      <a:r>
                        <a:rPr lang="id-ID" sz="1200">
                          <a:effectLst/>
                          <a:latin typeface="Times New Roman" panose="02020603050405020304" pitchFamily="18" charset="0"/>
                          <a:ea typeface="Calibri" panose="020F0502020204030204" pitchFamily="34" charset="0"/>
                          <a:cs typeface="Times New Roman" panose="02020603050405020304" pitchFamily="18" charset="0"/>
                        </a:rPr>
                        <a:t>Foto pengguna</a:t>
                      </a:r>
                    </a:p>
                  </a:txBody>
                  <a:tcPr marL="68580" marR="68580" marT="0" marB="0"/>
                </a:tc>
                <a:tc>
                  <a:txBody>
                    <a:bodyPr/>
                    <a:lstStyle/>
                    <a:p>
                      <a:pPr algn="just">
                        <a:lnSpc>
                          <a:spcPct val="150000"/>
                        </a:lnSpc>
                        <a:spcAft>
                          <a:spcPts val="0"/>
                        </a:spcAft>
                      </a:pPr>
                      <a:r>
                        <a:rPr lang="id-ID" sz="1200" dirty="0">
                          <a:effectLst/>
                          <a:latin typeface="Times New Roman" panose="02020603050405020304" pitchFamily="18" charset="0"/>
                          <a:ea typeface="Calibri" panose="020F0502020204030204" pitchFamily="34" charset="0"/>
                          <a:cs typeface="Times New Roman" panose="02020603050405020304" pitchFamily="18" charset="0"/>
                        </a:rPr>
                        <a:t>Ya</a:t>
                      </a:r>
                    </a:p>
                  </a:txBody>
                  <a:tcPr marL="68580" marR="68580" marT="0" marB="0"/>
                </a:tc>
                <a:extLst>
                  <a:ext uri="{0D108BD9-81ED-4DB2-BD59-A6C34878D82A}">
                    <a16:rowId xmlns:a16="http://schemas.microsoft.com/office/drawing/2014/main" val="3153192514"/>
                  </a:ext>
                </a:extLst>
              </a:tr>
            </a:tbl>
          </a:graphicData>
        </a:graphic>
      </p:graphicFrame>
      <p:sp>
        <p:nvSpPr>
          <p:cNvPr id="14" name="Subtitle 2">
            <a:extLst>
              <a:ext uri="{FF2B5EF4-FFF2-40B4-BE49-F238E27FC236}">
                <a16:creationId xmlns:a16="http://schemas.microsoft.com/office/drawing/2014/main" id="{70F8FABF-5EF3-48B2-855B-3427A9252DF4}"/>
              </a:ext>
            </a:extLst>
          </p:cNvPr>
          <p:cNvSpPr txBox="1">
            <a:spLocks/>
          </p:cNvSpPr>
          <p:nvPr/>
        </p:nvSpPr>
        <p:spPr>
          <a:xfrm>
            <a:off x="3602798" y="1406973"/>
            <a:ext cx="4461334"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Analisis Aplikasi Sejenis (2)</a:t>
            </a:r>
          </a:p>
        </p:txBody>
      </p:sp>
    </p:spTree>
    <p:extLst>
      <p:ext uri="{BB962C8B-B14F-4D97-AF65-F5344CB8AC3E}">
        <p14:creationId xmlns:p14="http://schemas.microsoft.com/office/powerpoint/2010/main" val="3861567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3865333" y="1493550"/>
            <a:ext cx="4461334"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Analisis </a:t>
            </a:r>
            <a:r>
              <a:rPr lang="id-ID" sz="2000" b="1" dirty="0" smtClean="0">
                <a:solidFill>
                  <a:srgbClr val="59B1E3"/>
                </a:solidFill>
                <a:latin typeface="Roboto" panose="02000000000000000000" pitchFamily="2" charset="0"/>
                <a:ea typeface="Roboto" panose="02000000000000000000" pitchFamily="2" charset="0"/>
              </a:rPr>
              <a:t>Deskripsi Aplikasi</a:t>
            </a:r>
            <a:endParaRPr lang="id-ID" sz="2000" b="1" dirty="0">
              <a:solidFill>
                <a:srgbClr val="59B1E3"/>
              </a:solidFill>
              <a:latin typeface="Roboto" panose="02000000000000000000" pitchFamily="2" charset="0"/>
              <a:ea typeface="Roboto" panose="02000000000000000000" pitchFamily="2" charset="0"/>
            </a:endParaRPr>
          </a:p>
        </p:txBody>
      </p:sp>
      <p:pic>
        <p:nvPicPr>
          <p:cNvPr id="13" name="Picture 12" descr="C:\Users\Sky\Downloads\Analisis Deskripsi Aplikasi (1).png"/>
          <p:cNvPicPr/>
          <p:nvPr/>
        </p:nvPicPr>
        <p:blipFill>
          <a:blip r:embed="rId5">
            <a:extLst>
              <a:ext uri="{28A0092B-C50C-407E-A947-70E740481C1C}">
                <a14:useLocalDpi xmlns:a14="http://schemas.microsoft.com/office/drawing/2010/main" val="0"/>
              </a:ext>
            </a:extLst>
          </a:blip>
          <a:srcRect/>
          <a:stretch>
            <a:fillRect/>
          </a:stretch>
        </p:blipFill>
        <p:spPr bwMode="auto">
          <a:xfrm>
            <a:off x="2301412" y="2047430"/>
            <a:ext cx="7592602" cy="4075890"/>
          </a:xfrm>
          <a:prstGeom prst="rect">
            <a:avLst/>
          </a:prstGeom>
          <a:noFill/>
          <a:ln>
            <a:noFill/>
          </a:ln>
        </p:spPr>
      </p:pic>
    </p:spTree>
    <p:extLst>
      <p:ext uri="{BB962C8B-B14F-4D97-AF65-F5344CB8AC3E}">
        <p14:creationId xmlns:p14="http://schemas.microsoft.com/office/powerpoint/2010/main" val="1961611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3200241" y="1765448"/>
            <a:ext cx="5791517" cy="185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Analisis Arsitektur Aplikasi Yang Dibangun</a:t>
            </a:r>
          </a:p>
        </p:txBody>
      </p:sp>
      <p:pic>
        <p:nvPicPr>
          <p:cNvPr id="14" name="Picture 13" descr="C:\Users\Sky\Downloads\Analisis Arsitektur Aplikasi.png"/>
          <p:cNvPicPr/>
          <p:nvPr/>
        </p:nvPicPr>
        <p:blipFill>
          <a:blip r:embed="rId4">
            <a:extLst>
              <a:ext uri="{28A0092B-C50C-407E-A947-70E740481C1C}">
                <a14:useLocalDpi xmlns:a14="http://schemas.microsoft.com/office/drawing/2010/main" val="0"/>
              </a:ext>
            </a:extLst>
          </a:blip>
          <a:srcRect/>
          <a:stretch>
            <a:fillRect/>
          </a:stretch>
        </p:blipFill>
        <p:spPr bwMode="auto">
          <a:xfrm>
            <a:off x="4113846" y="2449029"/>
            <a:ext cx="3964305" cy="3188970"/>
          </a:xfrm>
          <a:prstGeom prst="rect">
            <a:avLst/>
          </a:prstGeom>
          <a:noFill/>
          <a:ln>
            <a:noFill/>
          </a:ln>
        </p:spPr>
      </p:pic>
    </p:spTree>
    <p:extLst>
      <p:ext uri="{BB962C8B-B14F-4D97-AF65-F5344CB8AC3E}">
        <p14:creationId xmlns:p14="http://schemas.microsoft.com/office/powerpoint/2010/main" val="2083661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521211" y="1381140"/>
            <a:ext cx="5791517" cy="185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Analisis Arsitektur Aplikasi Yang Dibangun (1)</a:t>
            </a:r>
          </a:p>
        </p:txBody>
      </p:sp>
      <p:sp>
        <p:nvSpPr>
          <p:cNvPr id="14" name="Subtitle 2">
            <a:extLst>
              <a:ext uri="{FF2B5EF4-FFF2-40B4-BE49-F238E27FC236}">
                <a16:creationId xmlns:a16="http://schemas.microsoft.com/office/drawing/2014/main" id="{2BB0C3FA-E96B-4E84-BDE8-062F7BD7338E}"/>
              </a:ext>
            </a:extLst>
          </p:cNvPr>
          <p:cNvSpPr txBox="1">
            <a:spLocks/>
          </p:cNvSpPr>
          <p:nvPr/>
        </p:nvSpPr>
        <p:spPr>
          <a:xfrm>
            <a:off x="521212" y="2073153"/>
            <a:ext cx="5791517" cy="185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b="1" dirty="0">
                <a:solidFill>
                  <a:srgbClr val="61BC5D"/>
                </a:solidFill>
                <a:latin typeface="Roboto" panose="02000000000000000000" pitchFamily="2" charset="0"/>
                <a:ea typeface="Roboto" panose="02000000000000000000" pitchFamily="2" charset="0"/>
              </a:rPr>
              <a:t>1. cPanel</a:t>
            </a:r>
          </a:p>
        </p:txBody>
      </p:sp>
      <p:sp>
        <p:nvSpPr>
          <p:cNvPr id="2" name="Rectangle 1">
            <a:extLst>
              <a:ext uri="{FF2B5EF4-FFF2-40B4-BE49-F238E27FC236}">
                <a16:creationId xmlns:a16="http://schemas.microsoft.com/office/drawing/2014/main" id="{78267814-98A7-42B7-8867-27C30C9FCB15}"/>
              </a:ext>
            </a:extLst>
          </p:cNvPr>
          <p:cNvSpPr/>
          <p:nvPr/>
        </p:nvSpPr>
        <p:spPr>
          <a:xfrm>
            <a:off x="925162" y="2553593"/>
            <a:ext cx="4424363" cy="3847207"/>
          </a:xfrm>
          <a:prstGeom prst="rect">
            <a:avLst/>
          </a:prstGeom>
        </p:spPr>
        <p:txBody>
          <a:bodyPr wrap="square">
            <a:spAutoFit/>
          </a:bodyPr>
          <a:lstStyle/>
          <a:p>
            <a:pPr marL="285750" indent="-285750">
              <a:buFont typeface="Wingdings" panose="05000000000000000000" pitchFamily="2" charset="2"/>
              <a:buChar char="v"/>
            </a:pPr>
            <a:r>
              <a:rPr lang="id-ID" sz="1600" dirty="0">
                <a:latin typeface="Roboto" panose="02000000000000000000"/>
                <a:ea typeface="Calibri" panose="020F0502020204030204" pitchFamily="34" charset="0"/>
              </a:rPr>
              <a:t>cPanel digunakan untuk menangani request dan response yang dilakukan oleh user melalui Line Messaging API</a:t>
            </a:r>
          </a:p>
          <a:p>
            <a:pPr marL="285750" indent="-285750">
              <a:buFont typeface="Wingdings" panose="05000000000000000000" pitchFamily="2" charset="2"/>
              <a:buChar char="v"/>
            </a:pPr>
            <a:endParaRPr lang="id-ID" sz="1600" dirty="0">
              <a:latin typeface="Roboto" panose="02000000000000000000"/>
              <a:ea typeface="Calibri" panose="020F0502020204030204" pitchFamily="34" charset="0"/>
            </a:endParaRPr>
          </a:p>
          <a:p>
            <a:pPr marL="285750" indent="-285750">
              <a:buFont typeface="Wingdings" panose="05000000000000000000" pitchFamily="2" charset="2"/>
              <a:buChar char="v"/>
            </a:pPr>
            <a:r>
              <a:rPr lang="id-ID" dirty="0"/>
              <a:t>User akan melakukan request berupa aksess menu atau mengetikan masukan berupa pesan teks pada aplikasi Line.</a:t>
            </a:r>
          </a:p>
          <a:p>
            <a:pPr marL="285750" indent="-285750">
              <a:buFont typeface="Wingdings" panose="05000000000000000000" pitchFamily="2" charset="2"/>
              <a:buChar char="v"/>
            </a:pPr>
            <a:endParaRPr lang="id-ID" dirty="0"/>
          </a:p>
          <a:p>
            <a:pPr marL="285750" indent="-285750">
              <a:buFont typeface="Wingdings" panose="05000000000000000000" pitchFamily="2" charset="2"/>
              <a:buChar char="v"/>
            </a:pPr>
            <a:r>
              <a:rPr lang="id-ID" dirty="0"/>
              <a:t>Lalu request tersebut diteruskan melalui Line Messaging API untuk kemudian diteruskan kembali ke server bot dan kemudian diterima oleh cPanel melalui satu endpoint yang dinamakan dengan webhook</a:t>
            </a:r>
            <a:endParaRPr lang="id-ID" sz="1600" dirty="0">
              <a:latin typeface="Roboto" panose="02000000000000000000"/>
            </a:endParaRPr>
          </a:p>
        </p:txBody>
      </p:sp>
      <p:pic>
        <p:nvPicPr>
          <p:cNvPr id="17" name="Picture 16" descr="C:\Users\Sky\Pictures\alur.png"/>
          <p:cNvPicPr/>
          <p:nvPr/>
        </p:nvPicPr>
        <p:blipFill>
          <a:blip r:embed="rId4">
            <a:extLst>
              <a:ext uri="{28A0092B-C50C-407E-A947-70E740481C1C}">
                <a14:useLocalDpi xmlns:a14="http://schemas.microsoft.com/office/drawing/2010/main" val="0"/>
              </a:ext>
            </a:extLst>
          </a:blip>
          <a:srcRect/>
          <a:stretch>
            <a:fillRect/>
          </a:stretch>
        </p:blipFill>
        <p:spPr bwMode="auto">
          <a:xfrm>
            <a:off x="6208883" y="2165833"/>
            <a:ext cx="5039995" cy="3524885"/>
          </a:xfrm>
          <a:prstGeom prst="rect">
            <a:avLst/>
          </a:prstGeom>
          <a:noFill/>
          <a:ln>
            <a:noFill/>
          </a:ln>
        </p:spPr>
      </p:pic>
    </p:spTree>
    <p:extLst>
      <p:ext uri="{BB962C8B-B14F-4D97-AF65-F5344CB8AC3E}">
        <p14:creationId xmlns:p14="http://schemas.microsoft.com/office/powerpoint/2010/main" val="58144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873413" y="179111"/>
            <a:ext cx="3035220" cy="77681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Latar Belakang Masalah</a:t>
            </a:r>
          </a:p>
        </p:txBody>
      </p:sp>
      <p:pic>
        <p:nvPicPr>
          <p:cNvPr id="1026" name="Picture 2" descr="Hasil gambar untuk digital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1951" y="1382760"/>
            <a:ext cx="4015209" cy="401521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3" name="Subtitle 2"/>
          <p:cNvSpPr txBox="1">
            <a:spLocks/>
          </p:cNvSpPr>
          <p:nvPr/>
        </p:nvSpPr>
        <p:spPr>
          <a:xfrm>
            <a:off x="320350" y="2497815"/>
            <a:ext cx="5389985" cy="24007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600"/>
              </a:spcAft>
              <a:buNone/>
            </a:pPr>
            <a:endParaRPr lang="id-ID" sz="1400" dirty="0">
              <a:latin typeface="Roboto" panose="02000000000000000000" pitchFamily="2" charset="0"/>
              <a:ea typeface="Roboto" panose="02000000000000000000" pitchFamily="2" charset="0"/>
            </a:endParaRPr>
          </a:p>
        </p:txBody>
      </p:sp>
      <p:sp>
        <p:nvSpPr>
          <p:cNvPr id="2" name="Rectangle 1"/>
          <p:cNvSpPr/>
          <p:nvPr/>
        </p:nvSpPr>
        <p:spPr>
          <a:xfrm>
            <a:off x="1611246" y="3221139"/>
            <a:ext cx="6096000" cy="1077218"/>
          </a:xfrm>
          <a:prstGeom prst="rect">
            <a:avLst/>
          </a:prstGeom>
        </p:spPr>
        <p:txBody>
          <a:bodyPr>
            <a:spAutoFit/>
          </a:bodyPr>
          <a:lstStyle/>
          <a:p>
            <a:r>
              <a:rPr lang="id-ID" sz="1600" dirty="0">
                <a:latin typeface="Roboto" panose="02000000000000000000" pitchFamily="2" charset="0"/>
                <a:ea typeface="Roboto" panose="02000000000000000000" pitchFamily="2" charset="0"/>
                <a:cs typeface="Times New Roman" panose="02020603050405020304" pitchFamily="18" charset="0"/>
              </a:rPr>
              <a:t>Tentunya penyampaian atau pencarian informasi tersebut tidak efektif karena jika kita akan mencari infomasi dari kampus lain harus mengunjungi website atau mengunjungi tempat nya satu persatu , hal </a:t>
            </a:r>
            <a:r>
              <a:rPr lang="id-ID" sz="1600" dirty="0" smtClean="0">
                <a:latin typeface="Roboto" panose="02000000000000000000" pitchFamily="2" charset="0"/>
                <a:ea typeface="Roboto" panose="02000000000000000000" pitchFamily="2" charset="0"/>
                <a:cs typeface="Times New Roman" panose="02020603050405020304" pitchFamily="18" charset="0"/>
              </a:rPr>
              <a:t>ini membutuhkan waktu yang cukup lama.</a:t>
            </a:r>
            <a:endParaRPr lang="id-ID" sz="1600" dirty="0">
              <a:latin typeface="Roboto" panose="02000000000000000000" pitchFamily="2" charset="0"/>
              <a:ea typeface="Roboto" panose="02000000000000000000" pitchFamily="2" charset="0"/>
            </a:endParaRPr>
          </a:p>
        </p:txBody>
      </p:sp>
      <p:sp>
        <p:nvSpPr>
          <p:cNvPr id="14" name="Rectangle 13">
            <a:extLst>
              <a:ext uri="{FF2B5EF4-FFF2-40B4-BE49-F238E27FC236}">
                <a16:creationId xmlns:a16="http://schemas.microsoft.com/office/drawing/2014/main" id="{965C1925-55DF-4CFE-85ED-A136206494E3}"/>
              </a:ext>
            </a:extLst>
          </p:cNvPr>
          <p:cNvSpPr/>
          <p:nvPr/>
        </p:nvSpPr>
        <p:spPr>
          <a:xfrm>
            <a:off x="993059" y="1626698"/>
            <a:ext cx="6096000" cy="830997"/>
          </a:xfrm>
          <a:prstGeom prst="rect">
            <a:avLst/>
          </a:prstGeom>
        </p:spPr>
        <p:txBody>
          <a:bodyPr>
            <a:spAutoFit/>
          </a:bodyPr>
          <a:lstStyle/>
          <a:p>
            <a:r>
              <a:rPr lang="id-ID" sz="4800" b="1" dirty="0">
                <a:latin typeface="Roboto" panose="02000000000000000000" pitchFamily="2" charset="0"/>
                <a:ea typeface="Roboto" panose="02000000000000000000" pitchFamily="2" charset="0"/>
                <a:cs typeface="Times New Roman" panose="02020603050405020304" pitchFamily="18" charset="0"/>
              </a:rPr>
              <a:t>Kenapa ?</a:t>
            </a:r>
            <a:endParaRPr lang="id-ID" sz="4800"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62757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521211" y="1381140"/>
            <a:ext cx="5791517" cy="185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Analisis Arsitektur Aplikasi Yang Dibangun (2)</a:t>
            </a:r>
          </a:p>
        </p:txBody>
      </p:sp>
      <p:sp>
        <p:nvSpPr>
          <p:cNvPr id="14" name="Subtitle 2">
            <a:extLst>
              <a:ext uri="{FF2B5EF4-FFF2-40B4-BE49-F238E27FC236}">
                <a16:creationId xmlns:a16="http://schemas.microsoft.com/office/drawing/2014/main" id="{2BB0C3FA-E96B-4E84-BDE8-062F7BD7338E}"/>
              </a:ext>
            </a:extLst>
          </p:cNvPr>
          <p:cNvSpPr txBox="1">
            <a:spLocks/>
          </p:cNvSpPr>
          <p:nvPr/>
        </p:nvSpPr>
        <p:spPr>
          <a:xfrm>
            <a:off x="521212" y="2073153"/>
            <a:ext cx="5791517" cy="185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b="1" dirty="0">
                <a:solidFill>
                  <a:srgbClr val="61BC5D"/>
                </a:solidFill>
                <a:latin typeface="Roboto" panose="02000000000000000000" pitchFamily="2" charset="0"/>
                <a:ea typeface="Roboto" panose="02000000000000000000" pitchFamily="2" charset="0"/>
              </a:rPr>
              <a:t>2. Database</a:t>
            </a:r>
          </a:p>
        </p:txBody>
      </p:sp>
      <p:sp>
        <p:nvSpPr>
          <p:cNvPr id="2" name="Rectangle 1">
            <a:extLst>
              <a:ext uri="{FF2B5EF4-FFF2-40B4-BE49-F238E27FC236}">
                <a16:creationId xmlns:a16="http://schemas.microsoft.com/office/drawing/2014/main" id="{78267814-98A7-42B7-8867-27C30C9FCB15}"/>
              </a:ext>
            </a:extLst>
          </p:cNvPr>
          <p:cNvSpPr/>
          <p:nvPr/>
        </p:nvSpPr>
        <p:spPr>
          <a:xfrm>
            <a:off x="925162" y="2553593"/>
            <a:ext cx="4592060" cy="2585323"/>
          </a:xfrm>
          <a:prstGeom prst="rect">
            <a:avLst/>
          </a:prstGeom>
        </p:spPr>
        <p:txBody>
          <a:bodyPr wrap="square">
            <a:spAutoFit/>
          </a:bodyPr>
          <a:lstStyle/>
          <a:p>
            <a:pPr algn="just"/>
            <a:r>
              <a:rPr lang="id-ID" dirty="0"/>
              <a:t>Aplikasi membutuhkan akses terhadap data baik untuk melakukan pembacaan data atapun penulisan data. Pada beberapa aksi yang perlu untuk melakukan pembacaan atau penulisan data, aplikasi akan melakukan akses ke database lalu kemudian data tersebut diolah pada cPanel untuk kemudian diteruskan kembali kepada user melalui Line Messaging API</a:t>
            </a:r>
            <a:endParaRPr lang="id-ID" sz="1600" dirty="0">
              <a:latin typeface="Roboto" panose="02000000000000000000"/>
            </a:endParaRPr>
          </a:p>
        </p:txBody>
      </p:sp>
      <p:pic>
        <p:nvPicPr>
          <p:cNvPr id="13" name="Picture 12" descr="C:\Users\Sky\Downloads\Analisis Arsitektur Database.jpg"/>
          <p:cNvPicPr/>
          <p:nvPr/>
        </p:nvPicPr>
        <p:blipFill>
          <a:blip r:embed="rId4">
            <a:extLst>
              <a:ext uri="{28A0092B-C50C-407E-A947-70E740481C1C}">
                <a14:useLocalDpi xmlns:a14="http://schemas.microsoft.com/office/drawing/2010/main" val="0"/>
              </a:ext>
            </a:extLst>
          </a:blip>
          <a:srcRect/>
          <a:stretch>
            <a:fillRect/>
          </a:stretch>
        </p:blipFill>
        <p:spPr bwMode="auto">
          <a:xfrm>
            <a:off x="6208883" y="2258514"/>
            <a:ext cx="5039995" cy="3361055"/>
          </a:xfrm>
          <a:prstGeom prst="rect">
            <a:avLst/>
          </a:prstGeom>
          <a:noFill/>
          <a:ln>
            <a:noFill/>
          </a:ln>
        </p:spPr>
      </p:pic>
    </p:spTree>
    <p:extLst>
      <p:ext uri="{BB962C8B-B14F-4D97-AF65-F5344CB8AC3E}">
        <p14:creationId xmlns:p14="http://schemas.microsoft.com/office/powerpoint/2010/main" val="160326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521211" y="1381140"/>
            <a:ext cx="5791517" cy="185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Analisis Arsitektur Aplikasi Yang Dibangun </a:t>
            </a:r>
            <a:r>
              <a:rPr lang="id-ID" sz="2000" b="1" dirty="0" smtClean="0">
                <a:solidFill>
                  <a:srgbClr val="59B1E3"/>
                </a:solidFill>
                <a:latin typeface="Roboto" panose="02000000000000000000" pitchFamily="2" charset="0"/>
                <a:ea typeface="Roboto" panose="02000000000000000000" pitchFamily="2" charset="0"/>
              </a:rPr>
              <a:t>(3)</a:t>
            </a:r>
            <a:endParaRPr lang="id-ID" sz="2000" b="1" dirty="0">
              <a:solidFill>
                <a:srgbClr val="59B1E3"/>
              </a:solidFill>
              <a:latin typeface="Roboto" panose="02000000000000000000" pitchFamily="2" charset="0"/>
              <a:ea typeface="Roboto" panose="02000000000000000000" pitchFamily="2" charset="0"/>
            </a:endParaRPr>
          </a:p>
        </p:txBody>
      </p:sp>
      <p:sp>
        <p:nvSpPr>
          <p:cNvPr id="14" name="Subtitle 2">
            <a:extLst>
              <a:ext uri="{FF2B5EF4-FFF2-40B4-BE49-F238E27FC236}">
                <a16:creationId xmlns:a16="http://schemas.microsoft.com/office/drawing/2014/main" id="{2BB0C3FA-E96B-4E84-BDE8-062F7BD7338E}"/>
              </a:ext>
            </a:extLst>
          </p:cNvPr>
          <p:cNvSpPr txBox="1">
            <a:spLocks/>
          </p:cNvSpPr>
          <p:nvPr/>
        </p:nvSpPr>
        <p:spPr>
          <a:xfrm>
            <a:off x="521212" y="2073153"/>
            <a:ext cx="5791517" cy="185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b="1" dirty="0">
                <a:solidFill>
                  <a:srgbClr val="61BC5D"/>
                </a:solidFill>
                <a:latin typeface="Roboto" panose="02000000000000000000" pitchFamily="2" charset="0"/>
                <a:ea typeface="Roboto" panose="02000000000000000000" pitchFamily="2" charset="0"/>
              </a:rPr>
              <a:t>3. Line Messaging API</a:t>
            </a:r>
          </a:p>
        </p:txBody>
      </p:sp>
      <p:sp>
        <p:nvSpPr>
          <p:cNvPr id="3" name="Rectangle 2">
            <a:extLst>
              <a:ext uri="{FF2B5EF4-FFF2-40B4-BE49-F238E27FC236}">
                <a16:creationId xmlns:a16="http://schemas.microsoft.com/office/drawing/2014/main" id="{B4C8A752-2B7B-48E1-970C-682AD3878CBC}"/>
              </a:ext>
            </a:extLst>
          </p:cNvPr>
          <p:cNvSpPr/>
          <p:nvPr/>
        </p:nvSpPr>
        <p:spPr>
          <a:xfrm>
            <a:off x="1071562" y="2643021"/>
            <a:ext cx="4106613" cy="1815882"/>
          </a:xfrm>
          <a:prstGeom prst="rect">
            <a:avLst/>
          </a:prstGeom>
        </p:spPr>
        <p:txBody>
          <a:bodyPr wrap="square">
            <a:spAutoFit/>
          </a:bodyPr>
          <a:lstStyle/>
          <a:p>
            <a:r>
              <a:rPr lang="id-ID" sz="1600" dirty="0">
                <a:latin typeface="Roboto" panose="02000000000000000000"/>
                <a:ea typeface="Calibri" panose="020F0502020204030204" pitchFamily="34" charset="0"/>
              </a:rPr>
              <a:t>Line Messaging API digunakan untuk bisa terhubung dengan user melalui aplikasi Line. Untuk bisa terhubung melalui line messaging api, perlu dilakukan pengaturan webhook pada Line Developer Console dan pengaturan channel secret dan channel token pada aplikasi bot.</a:t>
            </a:r>
            <a:endParaRPr lang="id-ID" sz="1600" dirty="0">
              <a:latin typeface="Roboto" panose="02000000000000000000"/>
            </a:endParaRPr>
          </a:p>
        </p:txBody>
      </p:sp>
      <p:pic>
        <p:nvPicPr>
          <p:cNvPr id="17" name="Picture 16" descr="C:\Users\Sky\Downloads\Analisis Arsitektur Messaging API.png"/>
          <p:cNvPicPr/>
          <p:nvPr/>
        </p:nvPicPr>
        <p:blipFill>
          <a:blip r:embed="rId4">
            <a:extLst>
              <a:ext uri="{28A0092B-C50C-407E-A947-70E740481C1C}">
                <a14:useLocalDpi xmlns:a14="http://schemas.microsoft.com/office/drawing/2010/main" val="0"/>
              </a:ext>
            </a:extLst>
          </a:blip>
          <a:srcRect/>
          <a:stretch>
            <a:fillRect/>
          </a:stretch>
        </p:blipFill>
        <p:spPr bwMode="auto">
          <a:xfrm>
            <a:off x="5671930" y="1897846"/>
            <a:ext cx="5824852" cy="4124461"/>
          </a:xfrm>
          <a:prstGeom prst="rect">
            <a:avLst/>
          </a:prstGeom>
          <a:noFill/>
          <a:ln>
            <a:noFill/>
          </a:ln>
        </p:spPr>
      </p:pic>
    </p:spTree>
    <p:extLst>
      <p:ext uri="{BB962C8B-B14F-4D97-AF65-F5344CB8AC3E}">
        <p14:creationId xmlns:p14="http://schemas.microsoft.com/office/powerpoint/2010/main" val="1286187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521211" y="1381140"/>
            <a:ext cx="5791517" cy="185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Analisis Arsitektur Aplikasi Yang Dibangun </a:t>
            </a:r>
            <a:r>
              <a:rPr lang="id-ID" sz="2000" b="1" dirty="0" smtClean="0">
                <a:solidFill>
                  <a:srgbClr val="59B1E3"/>
                </a:solidFill>
                <a:latin typeface="Roboto" panose="02000000000000000000" pitchFamily="2" charset="0"/>
                <a:ea typeface="Roboto" panose="02000000000000000000" pitchFamily="2" charset="0"/>
              </a:rPr>
              <a:t>(4)</a:t>
            </a:r>
            <a:endParaRPr lang="id-ID" sz="2000" b="1" dirty="0">
              <a:solidFill>
                <a:srgbClr val="59B1E3"/>
              </a:solidFill>
              <a:latin typeface="Roboto" panose="02000000000000000000" pitchFamily="2" charset="0"/>
              <a:ea typeface="Roboto" panose="02000000000000000000" pitchFamily="2" charset="0"/>
            </a:endParaRPr>
          </a:p>
        </p:txBody>
      </p:sp>
      <p:sp>
        <p:nvSpPr>
          <p:cNvPr id="14" name="Subtitle 2">
            <a:extLst>
              <a:ext uri="{FF2B5EF4-FFF2-40B4-BE49-F238E27FC236}">
                <a16:creationId xmlns:a16="http://schemas.microsoft.com/office/drawing/2014/main" id="{2BB0C3FA-E96B-4E84-BDE8-062F7BD7338E}"/>
              </a:ext>
            </a:extLst>
          </p:cNvPr>
          <p:cNvSpPr txBox="1">
            <a:spLocks/>
          </p:cNvSpPr>
          <p:nvPr/>
        </p:nvSpPr>
        <p:spPr>
          <a:xfrm>
            <a:off x="521212" y="2073153"/>
            <a:ext cx="5791517" cy="185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b="1" dirty="0" smtClean="0">
                <a:solidFill>
                  <a:srgbClr val="61BC5D"/>
                </a:solidFill>
                <a:latin typeface="Roboto" panose="02000000000000000000" pitchFamily="2" charset="0"/>
                <a:ea typeface="Roboto" panose="02000000000000000000" pitchFamily="2" charset="0"/>
              </a:rPr>
              <a:t>4. Google Distance Matrix</a:t>
            </a:r>
            <a:endParaRPr lang="id-ID" sz="2000" b="1" dirty="0">
              <a:solidFill>
                <a:srgbClr val="61BC5D"/>
              </a:solidFill>
              <a:latin typeface="Roboto" panose="02000000000000000000" pitchFamily="2" charset="0"/>
              <a:ea typeface="Roboto" panose="02000000000000000000" pitchFamily="2" charset="0"/>
            </a:endParaRPr>
          </a:p>
        </p:txBody>
      </p:sp>
      <p:sp>
        <p:nvSpPr>
          <p:cNvPr id="2" name="Rectangle 1"/>
          <p:cNvSpPr/>
          <p:nvPr/>
        </p:nvSpPr>
        <p:spPr>
          <a:xfrm>
            <a:off x="1095910" y="2765166"/>
            <a:ext cx="4051443" cy="2893100"/>
          </a:xfrm>
          <a:prstGeom prst="rect">
            <a:avLst/>
          </a:prstGeom>
        </p:spPr>
        <p:txBody>
          <a:bodyPr wrap="square">
            <a:spAutoFit/>
          </a:bodyPr>
          <a:lstStyle/>
          <a:p>
            <a:r>
              <a:rPr lang="id-ID" sz="1400" dirty="0">
                <a:latin typeface="Roboto" panose="02000000000000000000" pitchFamily="2" charset="0"/>
                <a:ea typeface="Roboto" panose="02000000000000000000" pitchFamily="2" charset="0"/>
              </a:rPr>
              <a:t>Google Distance Matrix API digunakan untuk bisa mengetahui lokasi terdekat antara lokasi user dengan lokasi tempat ibadah Khonghucu. User akan mengirimkan lokasinya kepada bot, lokasi tersebut berupa lokasi saat ini berada ataupun lokasi yang dipilih oleh user. Bot kemudian akan memproses permintaan tersebut lalu melakukan request kepada Google Distance Matrix API untuk menghitung lokasi terdekat antara lokasi user dengan seluruh data lokasi tempat ibadah Khonghucu yang sebelumnya sudah ada di database. Gambar III.6 menunjukkan alur google distance matrix api. </a:t>
            </a:r>
          </a:p>
        </p:txBody>
      </p:sp>
      <p:pic>
        <p:nvPicPr>
          <p:cNvPr id="16" name="Picture 15" descr="C:\Users\Sky\Downloads\Analisis Arsitektur Google Distance Matrix.png"/>
          <p:cNvPicPr/>
          <p:nvPr/>
        </p:nvPicPr>
        <p:blipFill>
          <a:blip r:embed="rId4">
            <a:extLst>
              <a:ext uri="{28A0092B-C50C-407E-A947-70E740481C1C}">
                <a14:useLocalDpi xmlns:a14="http://schemas.microsoft.com/office/drawing/2010/main" val="0"/>
              </a:ext>
            </a:extLst>
          </a:blip>
          <a:srcRect/>
          <a:stretch>
            <a:fillRect/>
          </a:stretch>
        </p:blipFill>
        <p:spPr bwMode="auto">
          <a:xfrm>
            <a:off x="5961652" y="2611198"/>
            <a:ext cx="5039995" cy="3201035"/>
          </a:xfrm>
          <a:prstGeom prst="rect">
            <a:avLst/>
          </a:prstGeom>
          <a:noFill/>
          <a:ln>
            <a:noFill/>
          </a:ln>
        </p:spPr>
      </p:pic>
    </p:spTree>
    <p:extLst>
      <p:ext uri="{BB962C8B-B14F-4D97-AF65-F5344CB8AC3E}">
        <p14:creationId xmlns:p14="http://schemas.microsoft.com/office/powerpoint/2010/main" val="4117581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350121" y="1450313"/>
            <a:ext cx="2664902" cy="2770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Analisis Metode </a:t>
            </a:r>
          </a:p>
        </p:txBody>
      </p:sp>
      <p:sp>
        <p:nvSpPr>
          <p:cNvPr id="14" name="Subtitle 2">
            <a:extLst>
              <a:ext uri="{FF2B5EF4-FFF2-40B4-BE49-F238E27FC236}">
                <a16:creationId xmlns:a16="http://schemas.microsoft.com/office/drawing/2014/main" id="{2BB0C3FA-E96B-4E84-BDE8-062F7BD7338E}"/>
              </a:ext>
            </a:extLst>
          </p:cNvPr>
          <p:cNvSpPr txBox="1">
            <a:spLocks/>
          </p:cNvSpPr>
          <p:nvPr/>
        </p:nvSpPr>
        <p:spPr>
          <a:xfrm>
            <a:off x="806851" y="3758704"/>
            <a:ext cx="5791517" cy="185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b="1" dirty="0">
                <a:solidFill>
                  <a:srgbClr val="61BC5D"/>
                </a:solidFill>
                <a:latin typeface="Roboto" panose="02000000000000000000" pitchFamily="2" charset="0"/>
                <a:ea typeface="Roboto" panose="02000000000000000000" pitchFamily="2" charset="0"/>
              </a:rPr>
              <a:t>Algoritma Forward Chaining</a:t>
            </a:r>
          </a:p>
        </p:txBody>
      </p:sp>
      <p:sp>
        <p:nvSpPr>
          <p:cNvPr id="2" name="Rectangle 1">
            <a:extLst>
              <a:ext uri="{FF2B5EF4-FFF2-40B4-BE49-F238E27FC236}">
                <a16:creationId xmlns:a16="http://schemas.microsoft.com/office/drawing/2014/main" id="{8C58F683-49C5-4580-AA81-1F2E8794C4D9}"/>
              </a:ext>
            </a:extLst>
          </p:cNvPr>
          <p:cNvSpPr/>
          <p:nvPr/>
        </p:nvSpPr>
        <p:spPr>
          <a:xfrm>
            <a:off x="4800600" y="1266978"/>
            <a:ext cx="6858000" cy="5047536"/>
          </a:xfrm>
          <a:prstGeom prst="rect">
            <a:avLst/>
          </a:prstGeom>
        </p:spPr>
        <p:txBody>
          <a:bodyPr wrap="square">
            <a:spAutoFit/>
          </a:bodyPr>
          <a:lstStyle/>
          <a:p>
            <a:pPr algn="just">
              <a:lnSpc>
                <a:spcPct val="150000"/>
              </a:lnSpc>
              <a:spcAft>
                <a:spcPts val="0"/>
              </a:spcAft>
            </a:pPr>
            <a:r>
              <a:rPr lang="id-ID" sz="1400" b="1" dirty="0">
                <a:latin typeface="Roboto" panose="02000000000000000000"/>
                <a:ea typeface="Calibri" panose="020F0502020204030204" pitchFamily="34" charset="0"/>
                <a:cs typeface="Times New Roman" panose="02020603050405020304" pitchFamily="18" charset="0"/>
              </a:rPr>
              <a:t>Contoh : Cari Kampus</a:t>
            </a:r>
            <a:endParaRPr lang="id-ID" sz="1400" dirty="0">
              <a:latin typeface="Roboto" panose="0200000000000000000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id-ID" sz="1400" dirty="0">
                <a:latin typeface="Roboto" panose="02000000000000000000"/>
                <a:ea typeface="Calibri" panose="020F0502020204030204" pitchFamily="34" charset="0"/>
                <a:cs typeface="Times New Roman" panose="02020603050405020304" pitchFamily="18" charset="0"/>
              </a:rPr>
              <a:t>Rule 1</a:t>
            </a:r>
          </a:p>
          <a:p>
            <a:pPr marL="457200" algn="just">
              <a:lnSpc>
                <a:spcPct val="150000"/>
              </a:lnSpc>
              <a:spcAft>
                <a:spcPts val="0"/>
              </a:spcAft>
            </a:pPr>
            <a:r>
              <a:rPr lang="id-ID" sz="1400" b="1" dirty="0">
                <a:latin typeface="Roboto" panose="02000000000000000000"/>
                <a:ea typeface="Calibri" panose="020F0502020204030204" pitchFamily="34" charset="0"/>
                <a:cs typeface="Times New Roman" panose="02020603050405020304" pitchFamily="18" charset="0"/>
              </a:rPr>
              <a:t>Jika </a:t>
            </a:r>
            <a:r>
              <a:rPr lang="id-ID" sz="1400" dirty="0">
                <a:latin typeface="Roboto" panose="02000000000000000000"/>
                <a:ea typeface="Calibri" panose="020F0502020204030204" pitchFamily="34" charset="0"/>
                <a:cs typeface="Times New Roman" panose="02020603050405020304" pitchFamily="18" charset="0"/>
              </a:rPr>
              <a:t>pengguna memilih menu cari kampus, </a:t>
            </a:r>
            <a:r>
              <a:rPr lang="id-ID" sz="1400" b="1" dirty="0">
                <a:latin typeface="Roboto" panose="02000000000000000000"/>
                <a:ea typeface="Calibri" panose="020F0502020204030204" pitchFamily="34" charset="0"/>
                <a:cs typeface="Times New Roman" panose="02020603050405020304" pitchFamily="18" charset="0"/>
              </a:rPr>
              <a:t>Maka </a:t>
            </a:r>
            <a:r>
              <a:rPr lang="id-ID" sz="1400" dirty="0">
                <a:latin typeface="Roboto" panose="02000000000000000000"/>
                <a:ea typeface="Calibri" panose="020F0502020204030204" pitchFamily="34" charset="0"/>
                <a:cs typeface="Times New Roman" panose="02020603050405020304" pitchFamily="18" charset="0"/>
              </a:rPr>
              <a:t>bot akan menampilkan pilihan kampus berdasarkan akreditasi, dan status.</a:t>
            </a:r>
          </a:p>
          <a:p>
            <a:pPr marL="342900" lvl="0" indent="-342900" algn="just">
              <a:lnSpc>
                <a:spcPct val="150000"/>
              </a:lnSpc>
              <a:spcAft>
                <a:spcPts val="0"/>
              </a:spcAft>
              <a:buFont typeface="Symbol" panose="05050102010706020507" pitchFamily="18" charset="2"/>
              <a:buChar char=""/>
            </a:pPr>
            <a:r>
              <a:rPr lang="id-ID" sz="1400" dirty="0">
                <a:latin typeface="Roboto" panose="02000000000000000000"/>
                <a:ea typeface="Calibri" panose="020F0502020204030204" pitchFamily="34" charset="0"/>
                <a:cs typeface="Times New Roman" panose="02020603050405020304" pitchFamily="18" charset="0"/>
              </a:rPr>
              <a:t>Rule 2</a:t>
            </a:r>
          </a:p>
          <a:p>
            <a:pPr marL="457200" algn="just">
              <a:lnSpc>
                <a:spcPct val="150000"/>
              </a:lnSpc>
              <a:spcAft>
                <a:spcPts val="0"/>
              </a:spcAft>
            </a:pPr>
            <a:r>
              <a:rPr lang="id-ID" sz="1400" b="1" dirty="0">
                <a:latin typeface="Roboto" panose="02000000000000000000"/>
                <a:ea typeface="Calibri" panose="020F0502020204030204" pitchFamily="34" charset="0"/>
                <a:cs typeface="Times New Roman" panose="02020603050405020304" pitchFamily="18" charset="0"/>
              </a:rPr>
              <a:t>Jika </a:t>
            </a:r>
            <a:r>
              <a:rPr lang="id-ID" sz="1400" dirty="0">
                <a:latin typeface="Roboto" panose="02000000000000000000"/>
                <a:ea typeface="Calibri" panose="020F0502020204030204" pitchFamily="34" charset="0"/>
                <a:cs typeface="Times New Roman" panose="02020603050405020304" pitchFamily="18" charset="0"/>
              </a:rPr>
              <a:t>pengguna memilih pilihan berdasarkan akreditasi, </a:t>
            </a:r>
            <a:r>
              <a:rPr lang="id-ID" sz="1400" b="1" dirty="0">
                <a:latin typeface="Roboto" panose="02000000000000000000"/>
                <a:ea typeface="Calibri" panose="020F0502020204030204" pitchFamily="34" charset="0"/>
                <a:cs typeface="Times New Roman" panose="02020603050405020304" pitchFamily="18" charset="0"/>
              </a:rPr>
              <a:t>Maka </a:t>
            </a:r>
            <a:r>
              <a:rPr lang="id-ID" sz="1400" dirty="0">
                <a:latin typeface="Roboto" panose="02000000000000000000"/>
                <a:ea typeface="Calibri" panose="020F0502020204030204" pitchFamily="34" charset="0"/>
                <a:cs typeface="Times New Roman" panose="02020603050405020304" pitchFamily="18" charset="0"/>
              </a:rPr>
              <a:t>bot akan menampilkan pilihan akreditasi A,B, dan C.</a:t>
            </a:r>
          </a:p>
          <a:p>
            <a:pPr marL="342900" lvl="0" indent="-342900" algn="just">
              <a:lnSpc>
                <a:spcPct val="150000"/>
              </a:lnSpc>
              <a:spcAft>
                <a:spcPts val="0"/>
              </a:spcAft>
              <a:buFont typeface="Symbol" panose="05050102010706020507" pitchFamily="18" charset="2"/>
              <a:buChar char=""/>
            </a:pPr>
            <a:r>
              <a:rPr lang="id-ID" sz="1400" dirty="0">
                <a:latin typeface="Roboto" panose="02000000000000000000"/>
                <a:ea typeface="Calibri" panose="020F0502020204030204" pitchFamily="34" charset="0"/>
                <a:cs typeface="Times New Roman" panose="02020603050405020304" pitchFamily="18" charset="0"/>
              </a:rPr>
              <a:t>Rule 3</a:t>
            </a:r>
          </a:p>
          <a:p>
            <a:pPr marL="457200" algn="just">
              <a:lnSpc>
                <a:spcPct val="150000"/>
              </a:lnSpc>
              <a:spcAft>
                <a:spcPts val="0"/>
              </a:spcAft>
            </a:pPr>
            <a:r>
              <a:rPr lang="id-ID" sz="1400" b="1" dirty="0">
                <a:latin typeface="Roboto" panose="02000000000000000000"/>
                <a:ea typeface="Calibri" panose="020F0502020204030204" pitchFamily="34" charset="0"/>
                <a:cs typeface="Times New Roman" panose="02020603050405020304" pitchFamily="18" charset="0"/>
              </a:rPr>
              <a:t>Jika </a:t>
            </a:r>
            <a:r>
              <a:rPr lang="id-ID" sz="1400" dirty="0">
                <a:latin typeface="Roboto" panose="02000000000000000000"/>
                <a:ea typeface="Calibri" panose="020F0502020204030204" pitchFamily="34" charset="0"/>
                <a:cs typeface="Times New Roman" panose="02020603050405020304" pitchFamily="18" charset="0"/>
              </a:rPr>
              <a:t>pengguna memilih pilihan berdasarkan status, </a:t>
            </a:r>
            <a:r>
              <a:rPr lang="id-ID" sz="1400" b="1" dirty="0">
                <a:latin typeface="Roboto" panose="02000000000000000000"/>
                <a:ea typeface="Calibri" panose="020F0502020204030204" pitchFamily="34" charset="0"/>
                <a:cs typeface="Times New Roman" panose="02020603050405020304" pitchFamily="18" charset="0"/>
              </a:rPr>
              <a:t>Maka </a:t>
            </a:r>
            <a:r>
              <a:rPr lang="id-ID" sz="1400" dirty="0">
                <a:latin typeface="Roboto" panose="02000000000000000000"/>
                <a:ea typeface="Calibri" panose="020F0502020204030204" pitchFamily="34" charset="0"/>
                <a:cs typeface="Times New Roman" panose="02020603050405020304" pitchFamily="18" charset="0"/>
              </a:rPr>
              <a:t>bot akan menampilkan pilihan status kampus Negeri atau Swasta.</a:t>
            </a:r>
          </a:p>
          <a:p>
            <a:pPr marL="342900" lvl="0" indent="-342900" algn="just">
              <a:lnSpc>
                <a:spcPct val="150000"/>
              </a:lnSpc>
              <a:spcAft>
                <a:spcPts val="0"/>
              </a:spcAft>
              <a:buFont typeface="Symbol" panose="05050102010706020507" pitchFamily="18" charset="2"/>
              <a:buChar char=""/>
            </a:pPr>
            <a:r>
              <a:rPr lang="id-ID" sz="1400" dirty="0">
                <a:latin typeface="Roboto" panose="02000000000000000000"/>
                <a:ea typeface="Calibri" panose="020F0502020204030204" pitchFamily="34" charset="0"/>
                <a:cs typeface="Times New Roman" panose="02020603050405020304" pitchFamily="18" charset="0"/>
              </a:rPr>
              <a:t>Rule 4</a:t>
            </a:r>
          </a:p>
          <a:p>
            <a:pPr marL="457200" algn="just">
              <a:lnSpc>
                <a:spcPct val="150000"/>
              </a:lnSpc>
              <a:spcAft>
                <a:spcPts val="0"/>
              </a:spcAft>
            </a:pPr>
            <a:r>
              <a:rPr lang="id-ID" sz="1400" b="1" dirty="0">
                <a:latin typeface="Roboto" panose="02000000000000000000"/>
                <a:ea typeface="Calibri" panose="020F0502020204030204" pitchFamily="34" charset="0"/>
                <a:cs typeface="Times New Roman" panose="02020603050405020304" pitchFamily="18" charset="0"/>
              </a:rPr>
              <a:t>Jika </a:t>
            </a:r>
            <a:r>
              <a:rPr lang="id-ID" sz="1400" dirty="0">
                <a:latin typeface="Roboto" panose="02000000000000000000"/>
                <a:ea typeface="Calibri" panose="020F0502020204030204" pitchFamily="34" charset="0"/>
                <a:cs typeface="Times New Roman" panose="02020603050405020304" pitchFamily="18" charset="0"/>
              </a:rPr>
              <a:t>pengguna memilih pilihan akreditasi A,B, atau C, </a:t>
            </a:r>
            <a:r>
              <a:rPr lang="id-ID" sz="1400" b="1" dirty="0">
                <a:latin typeface="Roboto" panose="02000000000000000000"/>
                <a:ea typeface="Calibri" panose="020F0502020204030204" pitchFamily="34" charset="0"/>
                <a:cs typeface="Times New Roman" panose="02020603050405020304" pitchFamily="18" charset="0"/>
              </a:rPr>
              <a:t>Maka </a:t>
            </a:r>
            <a:r>
              <a:rPr lang="id-ID" sz="1400" dirty="0">
                <a:latin typeface="Roboto" panose="02000000000000000000"/>
                <a:ea typeface="Calibri" panose="020F0502020204030204" pitchFamily="34" charset="0"/>
                <a:cs typeface="Times New Roman" panose="02020603050405020304" pitchFamily="18" charset="0"/>
              </a:rPr>
              <a:t>bot akan menampilkan informasi kampus berdasarkan akreditasi</a:t>
            </a:r>
          </a:p>
          <a:p>
            <a:pPr marL="342900" lvl="0" indent="-342900" algn="just">
              <a:lnSpc>
                <a:spcPct val="150000"/>
              </a:lnSpc>
              <a:spcAft>
                <a:spcPts val="0"/>
              </a:spcAft>
              <a:buFont typeface="Symbol" panose="05050102010706020507" pitchFamily="18" charset="2"/>
              <a:buChar char=""/>
            </a:pPr>
            <a:r>
              <a:rPr lang="id-ID" sz="1400" dirty="0">
                <a:latin typeface="Roboto" panose="02000000000000000000"/>
                <a:ea typeface="Calibri" panose="020F0502020204030204" pitchFamily="34" charset="0"/>
                <a:cs typeface="Times New Roman" panose="02020603050405020304" pitchFamily="18" charset="0"/>
              </a:rPr>
              <a:t>Rule 5</a:t>
            </a:r>
          </a:p>
          <a:p>
            <a:r>
              <a:rPr lang="id-ID" sz="1400" b="1" dirty="0">
                <a:latin typeface="Roboto" panose="02000000000000000000"/>
                <a:ea typeface="Calibri" panose="020F0502020204030204" pitchFamily="34" charset="0"/>
              </a:rPr>
              <a:t>         Jika </a:t>
            </a:r>
            <a:r>
              <a:rPr lang="id-ID" sz="1400" dirty="0">
                <a:latin typeface="Roboto" panose="02000000000000000000"/>
                <a:ea typeface="Calibri" panose="020F0502020204030204" pitchFamily="34" charset="0"/>
              </a:rPr>
              <a:t>pengguna memilih pilihan status kampus Negeri atau Swasta, </a:t>
            </a:r>
            <a:r>
              <a:rPr lang="id-ID" sz="1400" b="1" dirty="0">
                <a:latin typeface="Roboto" panose="02000000000000000000"/>
                <a:ea typeface="Calibri" panose="020F0502020204030204" pitchFamily="34" charset="0"/>
              </a:rPr>
              <a:t>Maka </a:t>
            </a:r>
            <a:r>
              <a:rPr lang="id-ID" sz="1400" dirty="0">
                <a:latin typeface="Roboto" panose="02000000000000000000"/>
                <a:ea typeface="Calibri" panose="020F0502020204030204" pitchFamily="34" charset="0"/>
              </a:rPr>
              <a:t>bot         </a:t>
            </a:r>
          </a:p>
          <a:p>
            <a:r>
              <a:rPr lang="id-ID" sz="1400" dirty="0">
                <a:latin typeface="Roboto" panose="02000000000000000000"/>
                <a:ea typeface="Calibri" panose="020F0502020204030204" pitchFamily="34" charset="0"/>
              </a:rPr>
              <a:t>         akan menampilkan informasi kampus Negeri atau Swasta yang dipilih.</a:t>
            </a:r>
            <a:endParaRPr lang="id-ID" sz="1400" dirty="0">
              <a:latin typeface="Roboto" panose="02000000000000000000"/>
            </a:endParaRPr>
          </a:p>
        </p:txBody>
      </p:sp>
    </p:spTree>
    <p:extLst>
      <p:ext uri="{BB962C8B-B14F-4D97-AF65-F5344CB8AC3E}">
        <p14:creationId xmlns:p14="http://schemas.microsoft.com/office/powerpoint/2010/main" val="4158113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198403" y="1493815"/>
            <a:ext cx="3011328"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Use Case </a:t>
            </a:r>
            <a:r>
              <a:rPr lang="id-ID" sz="2000" b="1" dirty="0" smtClean="0">
                <a:solidFill>
                  <a:srgbClr val="59B1E3"/>
                </a:solidFill>
                <a:latin typeface="Roboto" panose="02000000000000000000" pitchFamily="2" charset="0"/>
                <a:ea typeface="Roboto" panose="02000000000000000000" pitchFamily="2" charset="0"/>
              </a:rPr>
              <a:t>Diagram</a:t>
            </a:r>
          </a:p>
          <a:p>
            <a:pPr marL="0" indent="0" algn="ctr">
              <a:buNone/>
            </a:pPr>
            <a:r>
              <a:rPr lang="id-ID" sz="2000" b="1" dirty="0" smtClean="0">
                <a:solidFill>
                  <a:srgbClr val="59B1E3"/>
                </a:solidFill>
                <a:latin typeface="Roboto" panose="02000000000000000000" pitchFamily="2" charset="0"/>
                <a:ea typeface="Roboto" panose="02000000000000000000" pitchFamily="2" charset="0"/>
              </a:rPr>
              <a:t>FrontEnd</a:t>
            </a:r>
            <a:endParaRPr lang="id-ID" sz="2000" b="1" dirty="0">
              <a:solidFill>
                <a:srgbClr val="59B1E3"/>
              </a:solidFill>
              <a:latin typeface="Roboto" panose="02000000000000000000" pitchFamily="2" charset="0"/>
              <a:ea typeface="Roboto" panose="02000000000000000000" pitchFamily="2" charset="0"/>
            </a:endParaRPr>
          </a:p>
        </p:txBody>
      </p:sp>
      <p:pic>
        <p:nvPicPr>
          <p:cNvPr id="14" name="Picture 13" descr="C:\Users\Sky\Pictures\use case.jpg"/>
          <p:cNvPicPr/>
          <p:nvPr/>
        </p:nvPicPr>
        <p:blipFill>
          <a:blip r:embed="rId4">
            <a:extLst>
              <a:ext uri="{28A0092B-C50C-407E-A947-70E740481C1C}">
                <a14:useLocalDpi xmlns:a14="http://schemas.microsoft.com/office/drawing/2010/main" val="0"/>
              </a:ext>
            </a:extLst>
          </a:blip>
          <a:srcRect/>
          <a:stretch>
            <a:fillRect/>
          </a:stretch>
        </p:blipFill>
        <p:spPr bwMode="auto">
          <a:xfrm>
            <a:off x="4002466" y="1617984"/>
            <a:ext cx="4187067" cy="4637890"/>
          </a:xfrm>
          <a:prstGeom prst="rect">
            <a:avLst/>
          </a:prstGeom>
          <a:noFill/>
          <a:ln>
            <a:noFill/>
          </a:ln>
        </p:spPr>
      </p:pic>
    </p:spTree>
    <p:extLst>
      <p:ext uri="{BB962C8B-B14F-4D97-AF65-F5344CB8AC3E}">
        <p14:creationId xmlns:p14="http://schemas.microsoft.com/office/powerpoint/2010/main" val="2449995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198403" y="1493815"/>
            <a:ext cx="3011328"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Use Case </a:t>
            </a:r>
            <a:r>
              <a:rPr lang="id-ID" sz="2000" b="1" dirty="0" smtClean="0">
                <a:solidFill>
                  <a:srgbClr val="59B1E3"/>
                </a:solidFill>
                <a:latin typeface="Roboto" panose="02000000000000000000" pitchFamily="2" charset="0"/>
                <a:ea typeface="Roboto" panose="02000000000000000000" pitchFamily="2" charset="0"/>
              </a:rPr>
              <a:t>Diagram</a:t>
            </a:r>
          </a:p>
          <a:p>
            <a:pPr marL="0" indent="0" algn="ctr">
              <a:buNone/>
            </a:pPr>
            <a:r>
              <a:rPr lang="id-ID" sz="2000" b="1" dirty="0" smtClean="0">
                <a:solidFill>
                  <a:srgbClr val="59B1E3"/>
                </a:solidFill>
                <a:latin typeface="Roboto" panose="02000000000000000000" pitchFamily="2" charset="0"/>
                <a:ea typeface="Roboto" panose="02000000000000000000" pitchFamily="2" charset="0"/>
              </a:rPr>
              <a:t>BackEnd</a:t>
            </a:r>
            <a:endParaRPr lang="id-ID" sz="2000" b="1" dirty="0">
              <a:solidFill>
                <a:srgbClr val="59B1E3"/>
              </a:solidFill>
              <a:latin typeface="Roboto" panose="02000000000000000000" pitchFamily="2" charset="0"/>
              <a:ea typeface="Roboto" panose="02000000000000000000" pitchFamily="2" charset="0"/>
            </a:endParaRPr>
          </a:p>
        </p:txBody>
      </p:sp>
      <p:pic>
        <p:nvPicPr>
          <p:cNvPr id="13" name="Picture 12" descr="C:\Users\Sky\Downloads\Use Case BackEnd.png"/>
          <p:cNvPicPr/>
          <p:nvPr/>
        </p:nvPicPr>
        <p:blipFill>
          <a:blip r:embed="rId4">
            <a:extLst>
              <a:ext uri="{28A0092B-C50C-407E-A947-70E740481C1C}">
                <a14:useLocalDpi xmlns:a14="http://schemas.microsoft.com/office/drawing/2010/main" val="0"/>
              </a:ext>
            </a:extLst>
          </a:blip>
          <a:srcRect/>
          <a:stretch>
            <a:fillRect/>
          </a:stretch>
        </p:blipFill>
        <p:spPr bwMode="auto">
          <a:xfrm>
            <a:off x="4089710" y="1320815"/>
            <a:ext cx="5424160" cy="4947178"/>
          </a:xfrm>
          <a:prstGeom prst="rect">
            <a:avLst/>
          </a:prstGeom>
          <a:noFill/>
          <a:ln>
            <a:noFill/>
          </a:ln>
        </p:spPr>
      </p:pic>
    </p:spTree>
    <p:extLst>
      <p:ext uri="{BB962C8B-B14F-4D97-AF65-F5344CB8AC3E}">
        <p14:creationId xmlns:p14="http://schemas.microsoft.com/office/powerpoint/2010/main" val="3506526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198403" y="1493815"/>
            <a:ext cx="3011328"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Activity Diagram Mengikuti Bot</a:t>
            </a:r>
          </a:p>
        </p:txBody>
      </p:sp>
      <p:pic>
        <p:nvPicPr>
          <p:cNvPr id="13" name="Picture 12" descr="C:\Users\Sky\Downloads\activity mengikuti bot (2).jpg"/>
          <p:cNvPicPr/>
          <p:nvPr/>
        </p:nvPicPr>
        <p:blipFill>
          <a:blip r:embed="rId4">
            <a:extLst>
              <a:ext uri="{28A0092B-C50C-407E-A947-70E740481C1C}">
                <a14:useLocalDpi xmlns:a14="http://schemas.microsoft.com/office/drawing/2010/main" val="0"/>
              </a:ext>
            </a:extLst>
          </a:blip>
          <a:srcRect/>
          <a:stretch>
            <a:fillRect/>
          </a:stretch>
        </p:blipFill>
        <p:spPr bwMode="auto">
          <a:xfrm>
            <a:off x="4173162" y="1521807"/>
            <a:ext cx="5039995" cy="4360545"/>
          </a:xfrm>
          <a:prstGeom prst="rect">
            <a:avLst/>
          </a:prstGeom>
          <a:noFill/>
          <a:ln>
            <a:noFill/>
          </a:ln>
        </p:spPr>
      </p:pic>
    </p:spTree>
    <p:extLst>
      <p:ext uri="{BB962C8B-B14F-4D97-AF65-F5344CB8AC3E}">
        <p14:creationId xmlns:p14="http://schemas.microsoft.com/office/powerpoint/2010/main" val="38257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198403" y="1493815"/>
            <a:ext cx="3011328"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Activity Diagram Melihat Informasi Profile</a:t>
            </a:r>
          </a:p>
        </p:txBody>
      </p:sp>
      <p:pic>
        <p:nvPicPr>
          <p:cNvPr id="14" name="Picture 13" descr="C:\Users\Sky\Downloads\activity melihat profile.jpg"/>
          <p:cNvPicPr/>
          <p:nvPr/>
        </p:nvPicPr>
        <p:blipFill>
          <a:blip r:embed="rId4">
            <a:extLst>
              <a:ext uri="{28A0092B-C50C-407E-A947-70E740481C1C}">
                <a14:useLocalDpi xmlns:a14="http://schemas.microsoft.com/office/drawing/2010/main" val="0"/>
              </a:ext>
            </a:extLst>
          </a:blip>
          <a:srcRect/>
          <a:stretch>
            <a:fillRect/>
          </a:stretch>
        </p:blipFill>
        <p:spPr bwMode="auto">
          <a:xfrm>
            <a:off x="4397097" y="1521807"/>
            <a:ext cx="5039995" cy="4360545"/>
          </a:xfrm>
          <a:prstGeom prst="rect">
            <a:avLst/>
          </a:prstGeom>
          <a:noFill/>
          <a:ln>
            <a:noFill/>
          </a:ln>
        </p:spPr>
      </p:pic>
    </p:spTree>
    <p:extLst>
      <p:ext uri="{BB962C8B-B14F-4D97-AF65-F5344CB8AC3E}">
        <p14:creationId xmlns:p14="http://schemas.microsoft.com/office/powerpoint/2010/main" val="1750228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198403" y="1493815"/>
            <a:ext cx="3011328"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Activity Diagram </a:t>
            </a:r>
          </a:p>
          <a:p>
            <a:pPr marL="0" indent="0" algn="ctr">
              <a:buNone/>
            </a:pPr>
            <a:r>
              <a:rPr lang="id-ID" sz="2000" b="1" dirty="0">
                <a:solidFill>
                  <a:srgbClr val="59B1E3"/>
                </a:solidFill>
                <a:latin typeface="Roboto" panose="02000000000000000000" pitchFamily="2" charset="0"/>
                <a:ea typeface="Roboto" panose="02000000000000000000" pitchFamily="2" charset="0"/>
              </a:rPr>
              <a:t>Mencari Kampus</a:t>
            </a:r>
          </a:p>
        </p:txBody>
      </p:sp>
      <p:pic>
        <p:nvPicPr>
          <p:cNvPr id="13" name="Picture 12" descr="C:\Users\Sky\Downloads\diagram melihat kampus.jpg"/>
          <p:cNvPicPr/>
          <p:nvPr/>
        </p:nvPicPr>
        <p:blipFill>
          <a:blip r:embed="rId4">
            <a:extLst>
              <a:ext uri="{28A0092B-C50C-407E-A947-70E740481C1C}">
                <a14:useLocalDpi xmlns:a14="http://schemas.microsoft.com/office/drawing/2010/main" val="0"/>
              </a:ext>
            </a:extLst>
          </a:blip>
          <a:srcRect/>
          <a:stretch>
            <a:fillRect/>
          </a:stretch>
        </p:blipFill>
        <p:spPr bwMode="auto">
          <a:xfrm>
            <a:off x="4374757" y="1280160"/>
            <a:ext cx="4731921" cy="4786840"/>
          </a:xfrm>
          <a:prstGeom prst="rect">
            <a:avLst/>
          </a:prstGeom>
          <a:noFill/>
          <a:ln>
            <a:noFill/>
          </a:ln>
        </p:spPr>
      </p:pic>
    </p:spTree>
    <p:extLst>
      <p:ext uri="{BB962C8B-B14F-4D97-AF65-F5344CB8AC3E}">
        <p14:creationId xmlns:p14="http://schemas.microsoft.com/office/powerpoint/2010/main" val="2536398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198403" y="1493815"/>
            <a:ext cx="3011328"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Activity Diagram </a:t>
            </a:r>
          </a:p>
          <a:p>
            <a:pPr marL="0" indent="0" algn="ctr">
              <a:buNone/>
            </a:pPr>
            <a:r>
              <a:rPr lang="id-ID" sz="2000" b="1" dirty="0">
                <a:solidFill>
                  <a:srgbClr val="59B1E3"/>
                </a:solidFill>
                <a:latin typeface="Roboto" panose="02000000000000000000" pitchFamily="2" charset="0"/>
                <a:ea typeface="Roboto" panose="02000000000000000000" pitchFamily="2" charset="0"/>
              </a:rPr>
              <a:t>Mencari Jurusan</a:t>
            </a:r>
          </a:p>
        </p:txBody>
      </p:sp>
      <p:pic>
        <p:nvPicPr>
          <p:cNvPr id="14" name="Picture 13" descr="C:\Users\Sky\Downloads\diagram pencarian jurusan.jpg"/>
          <p:cNvPicPr/>
          <p:nvPr/>
        </p:nvPicPr>
        <p:blipFill>
          <a:blip r:embed="rId4">
            <a:extLst>
              <a:ext uri="{28A0092B-C50C-407E-A947-70E740481C1C}">
                <a14:useLocalDpi xmlns:a14="http://schemas.microsoft.com/office/drawing/2010/main" val="0"/>
              </a:ext>
            </a:extLst>
          </a:blip>
          <a:srcRect/>
          <a:stretch>
            <a:fillRect/>
          </a:stretch>
        </p:blipFill>
        <p:spPr bwMode="auto">
          <a:xfrm>
            <a:off x="4552038" y="1324945"/>
            <a:ext cx="4797235" cy="4899725"/>
          </a:xfrm>
          <a:prstGeom prst="rect">
            <a:avLst/>
          </a:prstGeom>
          <a:noFill/>
          <a:ln>
            <a:noFill/>
          </a:ln>
        </p:spPr>
      </p:pic>
    </p:spTree>
    <p:extLst>
      <p:ext uri="{BB962C8B-B14F-4D97-AF65-F5344CB8AC3E}">
        <p14:creationId xmlns:p14="http://schemas.microsoft.com/office/powerpoint/2010/main" val="1003545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873413" y="179111"/>
            <a:ext cx="3035220" cy="77681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Latar Belakang Masalah</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3" name="Subtitle 2"/>
          <p:cNvSpPr txBox="1">
            <a:spLocks/>
          </p:cNvSpPr>
          <p:nvPr/>
        </p:nvSpPr>
        <p:spPr>
          <a:xfrm>
            <a:off x="320350" y="2497815"/>
            <a:ext cx="5389985" cy="24007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600"/>
              </a:spcAft>
              <a:buNone/>
            </a:pPr>
            <a:endParaRPr lang="id-ID" sz="1400" dirty="0">
              <a:latin typeface="Roboto" panose="02000000000000000000" pitchFamily="2" charset="0"/>
              <a:ea typeface="Roboto" panose="02000000000000000000" pitchFamily="2" charset="0"/>
            </a:endParaRPr>
          </a:p>
        </p:txBody>
      </p:sp>
      <p:sp>
        <p:nvSpPr>
          <p:cNvPr id="2" name="Rectangle 1"/>
          <p:cNvSpPr/>
          <p:nvPr/>
        </p:nvSpPr>
        <p:spPr>
          <a:xfrm>
            <a:off x="993059" y="2978625"/>
            <a:ext cx="6096000" cy="307777"/>
          </a:xfrm>
          <a:prstGeom prst="rect">
            <a:avLst/>
          </a:prstGeom>
        </p:spPr>
        <p:txBody>
          <a:bodyPr>
            <a:spAutoFit/>
          </a:bodyPr>
          <a:lstStyle/>
          <a:p>
            <a:endParaRPr lang="id-ID" sz="1400" dirty="0">
              <a:latin typeface="Roboto" panose="02000000000000000000" pitchFamily="2" charset="0"/>
              <a:ea typeface="Roboto" panose="02000000000000000000" pitchFamily="2" charset="0"/>
            </a:endParaRPr>
          </a:p>
        </p:txBody>
      </p:sp>
      <p:pic>
        <p:nvPicPr>
          <p:cNvPr id="14" name="Picture 13">
            <a:extLst>
              <a:ext uri="{FF2B5EF4-FFF2-40B4-BE49-F238E27FC236}">
                <a16:creationId xmlns:a16="http://schemas.microsoft.com/office/drawing/2014/main" id="{6B0BC640-B1FB-4A75-80E1-3A9ADA705D2A}"/>
              </a:ext>
            </a:extLst>
          </p:cNvPr>
          <p:cNvPicPr>
            <a:picLocks noChangeAspect="1"/>
          </p:cNvPicPr>
          <p:nvPr/>
        </p:nvPicPr>
        <p:blipFill>
          <a:blip r:embed="rId4"/>
          <a:stretch>
            <a:fillRect/>
          </a:stretch>
        </p:blipFill>
        <p:spPr>
          <a:xfrm>
            <a:off x="460834" y="2449286"/>
            <a:ext cx="6610350" cy="3200400"/>
          </a:xfrm>
          <a:prstGeom prst="rect">
            <a:avLst/>
          </a:prstGeom>
        </p:spPr>
      </p:pic>
      <p:pic>
        <p:nvPicPr>
          <p:cNvPr id="15" name="Picture 2" descr="Hasil gambar untuk digital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7520" y="1634476"/>
            <a:ext cx="4015209" cy="4015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85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198403" y="1493815"/>
            <a:ext cx="3011328"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Activity Diagram </a:t>
            </a:r>
          </a:p>
          <a:p>
            <a:pPr marL="0" indent="0" algn="ctr">
              <a:buNone/>
            </a:pPr>
            <a:r>
              <a:rPr lang="id-ID" sz="2000" b="1" dirty="0">
                <a:solidFill>
                  <a:srgbClr val="59B1E3"/>
                </a:solidFill>
                <a:latin typeface="Roboto" panose="02000000000000000000" pitchFamily="2" charset="0"/>
                <a:ea typeface="Roboto" panose="02000000000000000000" pitchFamily="2" charset="0"/>
              </a:rPr>
              <a:t>Mencari Lokasi</a:t>
            </a:r>
          </a:p>
        </p:txBody>
      </p:sp>
      <p:pic>
        <p:nvPicPr>
          <p:cNvPr id="13" name="Picture 12" descr="C:\Users\Sky\Downloads\diagram menu cari lokasi .jpg"/>
          <p:cNvPicPr/>
          <p:nvPr/>
        </p:nvPicPr>
        <p:blipFill>
          <a:blip r:embed="rId4">
            <a:extLst>
              <a:ext uri="{28A0092B-C50C-407E-A947-70E740481C1C}">
                <a14:useLocalDpi xmlns:a14="http://schemas.microsoft.com/office/drawing/2010/main" val="0"/>
              </a:ext>
            </a:extLst>
          </a:blip>
          <a:srcRect/>
          <a:stretch>
            <a:fillRect/>
          </a:stretch>
        </p:blipFill>
        <p:spPr bwMode="auto">
          <a:xfrm>
            <a:off x="4275798" y="1617984"/>
            <a:ext cx="5039995" cy="4291330"/>
          </a:xfrm>
          <a:prstGeom prst="rect">
            <a:avLst/>
          </a:prstGeom>
          <a:noFill/>
          <a:ln>
            <a:noFill/>
          </a:ln>
        </p:spPr>
      </p:pic>
    </p:spTree>
    <p:extLst>
      <p:ext uri="{BB962C8B-B14F-4D97-AF65-F5344CB8AC3E}">
        <p14:creationId xmlns:p14="http://schemas.microsoft.com/office/powerpoint/2010/main" val="1904847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198403" y="1493815"/>
            <a:ext cx="3011328"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Class Diagram</a:t>
            </a:r>
          </a:p>
        </p:txBody>
      </p:sp>
      <p:pic>
        <p:nvPicPr>
          <p:cNvPr id="14" name="Picture 13" descr="C:\Users\Sky\Pictures\class diagram fix2.png"/>
          <p:cNvPicPr/>
          <p:nvPr/>
        </p:nvPicPr>
        <p:blipFill>
          <a:blip r:embed="rId4">
            <a:extLst>
              <a:ext uri="{28A0092B-C50C-407E-A947-70E740481C1C}">
                <a14:useLocalDpi xmlns:a14="http://schemas.microsoft.com/office/drawing/2010/main" val="0"/>
              </a:ext>
            </a:extLst>
          </a:blip>
          <a:srcRect/>
          <a:stretch>
            <a:fillRect/>
          </a:stretch>
        </p:blipFill>
        <p:spPr bwMode="auto">
          <a:xfrm>
            <a:off x="4898012" y="1304103"/>
            <a:ext cx="3583638" cy="4980602"/>
          </a:xfrm>
          <a:prstGeom prst="rect">
            <a:avLst/>
          </a:prstGeom>
          <a:noFill/>
          <a:ln>
            <a:noFill/>
          </a:ln>
        </p:spPr>
      </p:pic>
    </p:spTree>
    <p:extLst>
      <p:ext uri="{BB962C8B-B14F-4D97-AF65-F5344CB8AC3E}">
        <p14:creationId xmlns:p14="http://schemas.microsoft.com/office/powerpoint/2010/main" val="4039441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198403" y="1493815"/>
            <a:ext cx="3011328"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Skema Relasi</a:t>
            </a:r>
          </a:p>
        </p:txBody>
      </p:sp>
      <p:pic>
        <p:nvPicPr>
          <p:cNvPr id="16" name="Picture 15" descr="C:\Users\Sky\Downloads\CLASS DIAGRAM FIX v1.png"/>
          <p:cNvPicPr/>
          <p:nvPr/>
        </p:nvPicPr>
        <p:blipFill>
          <a:blip r:embed="rId4">
            <a:extLst>
              <a:ext uri="{28A0092B-C50C-407E-A947-70E740481C1C}">
                <a14:useLocalDpi xmlns:a14="http://schemas.microsoft.com/office/drawing/2010/main" val="0"/>
              </a:ext>
            </a:extLst>
          </a:blip>
          <a:srcRect/>
          <a:stretch>
            <a:fillRect/>
          </a:stretch>
        </p:blipFill>
        <p:spPr bwMode="auto">
          <a:xfrm>
            <a:off x="3762614" y="1406486"/>
            <a:ext cx="5039995" cy="4775835"/>
          </a:xfrm>
          <a:prstGeom prst="rect">
            <a:avLst/>
          </a:prstGeom>
          <a:noFill/>
          <a:ln>
            <a:noFill/>
          </a:ln>
        </p:spPr>
      </p:pic>
    </p:spTree>
    <p:extLst>
      <p:ext uri="{BB962C8B-B14F-4D97-AF65-F5344CB8AC3E}">
        <p14:creationId xmlns:p14="http://schemas.microsoft.com/office/powerpoint/2010/main" val="4048583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198403" y="1493815"/>
            <a:ext cx="4281130"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smtClean="0">
                <a:solidFill>
                  <a:srgbClr val="59B1E3"/>
                </a:solidFill>
                <a:latin typeface="Roboto" panose="02000000000000000000" pitchFamily="2" charset="0"/>
                <a:ea typeface="Roboto" panose="02000000000000000000" pitchFamily="2" charset="0"/>
              </a:rPr>
              <a:t>1. Sequence Diagram Mengikuti Bot</a:t>
            </a:r>
            <a:endParaRPr lang="id-ID" sz="2000" b="1" dirty="0">
              <a:solidFill>
                <a:srgbClr val="59B1E3"/>
              </a:solidFill>
              <a:latin typeface="Roboto" panose="02000000000000000000" pitchFamily="2" charset="0"/>
              <a:ea typeface="Roboto" panose="02000000000000000000" pitchFamily="2" charset="0"/>
            </a:endParaRPr>
          </a:p>
        </p:txBody>
      </p:sp>
      <p:pic>
        <p:nvPicPr>
          <p:cNvPr id="13" name="Picture 12" descr="C:\Users\Sky\Downloads\Sequence Diagram Mengikuti Bot.png"/>
          <p:cNvPicPr/>
          <p:nvPr/>
        </p:nvPicPr>
        <p:blipFill>
          <a:blip r:embed="rId4">
            <a:extLst>
              <a:ext uri="{28A0092B-C50C-407E-A947-70E740481C1C}">
                <a14:useLocalDpi xmlns:a14="http://schemas.microsoft.com/office/drawing/2010/main" val="0"/>
              </a:ext>
            </a:extLst>
          </a:blip>
          <a:srcRect/>
          <a:stretch>
            <a:fillRect/>
          </a:stretch>
        </p:blipFill>
        <p:spPr bwMode="auto">
          <a:xfrm>
            <a:off x="4694162" y="2333223"/>
            <a:ext cx="2803675" cy="3476508"/>
          </a:xfrm>
          <a:prstGeom prst="rect">
            <a:avLst/>
          </a:prstGeom>
          <a:noFill/>
          <a:ln>
            <a:noFill/>
          </a:ln>
        </p:spPr>
      </p:pic>
    </p:spTree>
    <p:extLst>
      <p:ext uri="{BB962C8B-B14F-4D97-AF65-F5344CB8AC3E}">
        <p14:creationId xmlns:p14="http://schemas.microsoft.com/office/powerpoint/2010/main" val="3286357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198402" y="1493815"/>
            <a:ext cx="5801705"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smtClean="0">
                <a:solidFill>
                  <a:srgbClr val="59B1E3"/>
                </a:solidFill>
                <a:latin typeface="Roboto" panose="02000000000000000000" pitchFamily="2" charset="0"/>
                <a:ea typeface="Roboto" panose="02000000000000000000" pitchFamily="2" charset="0"/>
              </a:rPr>
              <a:t>2. Sequence Diagram Melihat Informasi Profile</a:t>
            </a:r>
            <a:endParaRPr lang="id-ID" sz="2000" b="1" dirty="0">
              <a:solidFill>
                <a:srgbClr val="59B1E3"/>
              </a:solidFill>
              <a:latin typeface="Roboto" panose="02000000000000000000" pitchFamily="2" charset="0"/>
              <a:ea typeface="Roboto" panose="02000000000000000000" pitchFamily="2" charset="0"/>
            </a:endParaRPr>
          </a:p>
        </p:txBody>
      </p:sp>
      <p:pic>
        <p:nvPicPr>
          <p:cNvPr id="14" name="Picture 13" descr="C:\Users\Sky\Downloads\Melihat Informasi Profile.png"/>
          <p:cNvPicPr/>
          <p:nvPr/>
        </p:nvPicPr>
        <p:blipFill>
          <a:blip r:embed="rId4">
            <a:extLst>
              <a:ext uri="{28A0092B-C50C-407E-A947-70E740481C1C}">
                <a14:useLocalDpi xmlns:a14="http://schemas.microsoft.com/office/drawing/2010/main" val="0"/>
              </a:ext>
            </a:extLst>
          </a:blip>
          <a:srcRect/>
          <a:stretch>
            <a:fillRect/>
          </a:stretch>
        </p:blipFill>
        <p:spPr bwMode="auto">
          <a:xfrm>
            <a:off x="3298600" y="2273209"/>
            <a:ext cx="6091980" cy="3239646"/>
          </a:xfrm>
          <a:prstGeom prst="rect">
            <a:avLst/>
          </a:prstGeom>
          <a:noFill/>
          <a:ln>
            <a:noFill/>
          </a:ln>
        </p:spPr>
      </p:pic>
    </p:spTree>
    <p:extLst>
      <p:ext uri="{BB962C8B-B14F-4D97-AF65-F5344CB8AC3E}">
        <p14:creationId xmlns:p14="http://schemas.microsoft.com/office/powerpoint/2010/main" val="2682530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346128" y="1456730"/>
            <a:ext cx="5801705"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smtClean="0">
                <a:solidFill>
                  <a:srgbClr val="59B1E3"/>
                </a:solidFill>
                <a:latin typeface="Roboto" panose="02000000000000000000" pitchFamily="2" charset="0"/>
                <a:ea typeface="Roboto" panose="02000000000000000000" pitchFamily="2" charset="0"/>
              </a:rPr>
              <a:t>3. Sequence Diagram Melihat Panduan</a:t>
            </a:r>
            <a:endParaRPr lang="id-ID" sz="2000" b="1" dirty="0">
              <a:solidFill>
                <a:srgbClr val="59B1E3"/>
              </a:solidFill>
              <a:latin typeface="Roboto" panose="02000000000000000000" pitchFamily="2" charset="0"/>
              <a:ea typeface="Roboto" panose="02000000000000000000" pitchFamily="2" charset="0"/>
            </a:endParaRPr>
          </a:p>
        </p:txBody>
      </p:sp>
      <p:pic>
        <p:nvPicPr>
          <p:cNvPr id="13" name="Picture 12" descr="C:\Users\Sky\Downloads\Sequence Melihat Panduan.png"/>
          <p:cNvPicPr/>
          <p:nvPr/>
        </p:nvPicPr>
        <p:blipFill>
          <a:blip r:embed="rId4">
            <a:extLst>
              <a:ext uri="{28A0092B-C50C-407E-A947-70E740481C1C}">
                <a14:useLocalDpi xmlns:a14="http://schemas.microsoft.com/office/drawing/2010/main" val="0"/>
              </a:ext>
            </a:extLst>
          </a:blip>
          <a:srcRect/>
          <a:stretch>
            <a:fillRect/>
          </a:stretch>
        </p:blipFill>
        <p:spPr bwMode="auto">
          <a:xfrm>
            <a:off x="4777483" y="2167914"/>
            <a:ext cx="2807217" cy="3339034"/>
          </a:xfrm>
          <a:prstGeom prst="rect">
            <a:avLst/>
          </a:prstGeom>
          <a:noFill/>
          <a:ln>
            <a:noFill/>
          </a:ln>
        </p:spPr>
      </p:pic>
    </p:spTree>
    <p:extLst>
      <p:ext uri="{BB962C8B-B14F-4D97-AF65-F5344CB8AC3E}">
        <p14:creationId xmlns:p14="http://schemas.microsoft.com/office/powerpoint/2010/main" val="3457181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346128" y="1456730"/>
            <a:ext cx="5801705"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smtClean="0">
                <a:solidFill>
                  <a:srgbClr val="59B1E3"/>
                </a:solidFill>
                <a:latin typeface="Roboto" panose="02000000000000000000" pitchFamily="2" charset="0"/>
                <a:ea typeface="Roboto" panose="02000000000000000000" pitchFamily="2" charset="0"/>
              </a:rPr>
              <a:t>4.</a:t>
            </a:r>
            <a:r>
              <a:rPr lang="id-ID" sz="2000" b="1" dirty="0" smtClean="0">
                <a:solidFill>
                  <a:srgbClr val="59B1E3"/>
                </a:solidFill>
                <a:latin typeface="Roboto" panose="02000000000000000000" pitchFamily="2" charset="0"/>
                <a:ea typeface="Roboto" panose="02000000000000000000" pitchFamily="2" charset="0"/>
              </a:rPr>
              <a:t> Sequence Diagram Mencari Kampus</a:t>
            </a:r>
            <a:endParaRPr lang="id-ID" sz="2000" b="1" dirty="0">
              <a:solidFill>
                <a:srgbClr val="59B1E3"/>
              </a:solidFill>
              <a:latin typeface="Roboto" panose="02000000000000000000" pitchFamily="2" charset="0"/>
              <a:ea typeface="Roboto" panose="02000000000000000000" pitchFamily="2" charset="0"/>
            </a:endParaRPr>
          </a:p>
        </p:txBody>
      </p:sp>
      <p:pic>
        <p:nvPicPr>
          <p:cNvPr id="14" name="Picture 13" descr="C:\Users\Sky\Downloads\Sequence Mencari Kampus.png"/>
          <p:cNvPicPr/>
          <p:nvPr/>
        </p:nvPicPr>
        <p:blipFill>
          <a:blip r:embed="rId4">
            <a:extLst>
              <a:ext uri="{28A0092B-C50C-407E-A947-70E740481C1C}">
                <a14:useLocalDpi xmlns:a14="http://schemas.microsoft.com/office/drawing/2010/main" val="0"/>
              </a:ext>
            </a:extLst>
          </a:blip>
          <a:srcRect/>
          <a:stretch>
            <a:fillRect/>
          </a:stretch>
        </p:blipFill>
        <p:spPr bwMode="auto">
          <a:xfrm>
            <a:off x="3092522" y="2305532"/>
            <a:ext cx="6211844" cy="3244408"/>
          </a:xfrm>
          <a:prstGeom prst="rect">
            <a:avLst/>
          </a:prstGeom>
          <a:noFill/>
          <a:ln>
            <a:noFill/>
          </a:ln>
        </p:spPr>
      </p:pic>
    </p:spTree>
    <p:extLst>
      <p:ext uri="{BB962C8B-B14F-4D97-AF65-F5344CB8AC3E}">
        <p14:creationId xmlns:p14="http://schemas.microsoft.com/office/powerpoint/2010/main" val="20138506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346128" y="1456730"/>
            <a:ext cx="5801705"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smtClean="0">
                <a:solidFill>
                  <a:srgbClr val="59B1E3"/>
                </a:solidFill>
                <a:latin typeface="Roboto" panose="02000000000000000000" pitchFamily="2" charset="0"/>
                <a:ea typeface="Roboto" panose="02000000000000000000" pitchFamily="2" charset="0"/>
              </a:rPr>
              <a:t>4.</a:t>
            </a:r>
            <a:r>
              <a:rPr lang="id-ID" sz="2000" b="1" dirty="0" smtClean="0">
                <a:solidFill>
                  <a:srgbClr val="59B1E3"/>
                </a:solidFill>
                <a:latin typeface="Roboto" panose="02000000000000000000" pitchFamily="2" charset="0"/>
                <a:ea typeface="Roboto" panose="02000000000000000000" pitchFamily="2" charset="0"/>
              </a:rPr>
              <a:t> Sequence Diagram Mencari Jurusan</a:t>
            </a:r>
            <a:endParaRPr lang="id-ID" sz="2000" b="1" dirty="0">
              <a:solidFill>
                <a:srgbClr val="59B1E3"/>
              </a:solidFill>
              <a:latin typeface="Roboto" panose="02000000000000000000" pitchFamily="2" charset="0"/>
              <a:ea typeface="Roboto" panose="02000000000000000000" pitchFamily="2" charset="0"/>
            </a:endParaRPr>
          </a:p>
        </p:txBody>
      </p:sp>
      <p:pic>
        <p:nvPicPr>
          <p:cNvPr id="13" name="Picture 12" descr="C:\Users\Sky\Downloads\Sequence Mencari Jurusan.png"/>
          <p:cNvPicPr/>
          <p:nvPr/>
        </p:nvPicPr>
        <p:blipFill>
          <a:blip r:embed="rId4">
            <a:extLst>
              <a:ext uri="{28A0092B-C50C-407E-A947-70E740481C1C}">
                <a14:useLocalDpi xmlns:a14="http://schemas.microsoft.com/office/drawing/2010/main" val="0"/>
              </a:ext>
            </a:extLst>
          </a:blip>
          <a:srcRect/>
          <a:stretch>
            <a:fillRect/>
          </a:stretch>
        </p:blipFill>
        <p:spPr bwMode="auto">
          <a:xfrm>
            <a:off x="3287731" y="2149524"/>
            <a:ext cx="6222118" cy="3604003"/>
          </a:xfrm>
          <a:prstGeom prst="rect">
            <a:avLst/>
          </a:prstGeom>
          <a:noFill/>
          <a:ln>
            <a:noFill/>
          </a:ln>
        </p:spPr>
      </p:pic>
    </p:spTree>
    <p:extLst>
      <p:ext uri="{BB962C8B-B14F-4D97-AF65-F5344CB8AC3E}">
        <p14:creationId xmlns:p14="http://schemas.microsoft.com/office/powerpoint/2010/main" val="22270895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346128" y="1456730"/>
            <a:ext cx="5801705"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smtClean="0">
                <a:solidFill>
                  <a:srgbClr val="59B1E3"/>
                </a:solidFill>
                <a:latin typeface="Roboto" panose="02000000000000000000" pitchFamily="2" charset="0"/>
                <a:ea typeface="Roboto" panose="02000000000000000000" pitchFamily="2" charset="0"/>
              </a:rPr>
              <a:t>5.</a:t>
            </a:r>
            <a:r>
              <a:rPr lang="id-ID" sz="2000" b="1" dirty="0" smtClean="0">
                <a:solidFill>
                  <a:srgbClr val="59B1E3"/>
                </a:solidFill>
                <a:latin typeface="Roboto" panose="02000000000000000000" pitchFamily="2" charset="0"/>
                <a:ea typeface="Roboto" panose="02000000000000000000" pitchFamily="2" charset="0"/>
              </a:rPr>
              <a:t> Sequence Diagram Mencari Biaya</a:t>
            </a:r>
            <a:endParaRPr lang="id-ID" sz="2000" b="1" dirty="0">
              <a:solidFill>
                <a:srgbClr val="59B1E3"/>
              </a:solidFill>
              <a:latin typeface="Roboto" panose="02000000000000000000" pitchFamily="2" charset="0"/>
              <a:ea typeface="Roboto" panose="02000000000000000000" pitchFamily="2" charset="0"/>
            </a:endParaRPr>
          </a:p>
        </p:txBody>
      </p:sp>
      <p:pic>
        <p:nvPicPr>
          <p:cNvPr id="14" name="Picture 13" descr="C:\Users\Sky\Downloads\Sequence Mencari Jurusan (1).png"/>
          <p:cNvPicPr/>
          <p:nvPr/>
        </p:nvPicPr>
        <p:blipFill>
          <a:blip r:embed="rId4">
            <a:extLst>
              <a:ext uri="{28A0092B-C50C-407E-A947-70E740481C1C}">
                <a14:useLocalDpi xmlns:a14="http://schemas.microsoft.com/office/drawing/2010/main" val="0"/>
              </a:ext>
            </a:extLst>
          </a:blip>
          <a:srcRect/>
          <a:stretch>
            <a:fillRect/>
          </a:stretch>
        </p:blipFill>
        <p:spPr bwMode="auto">
          <a:xfrm>
            <a:off x="2928135" y="2087880"/>
            <a:ext cx="6448150" cy="3462060"/>
          </a:xfrm>
          <a:prstGeom prst="rect">
            <a:avLst/>
          </a:prstGeom>
          <a:noFill/>
          <a:ln>
            <a:noFill/>
          </a:ln>
        </p:spPr>
      </p:pic>
    </p:spTree>
    <p:extLst>
      <p:ext uri="{BB962C8B-B14F-4D97-AF65-F5344CB8AC3E}">
        <p14:creationId xmlns:p14="http://schemas.microsoft.com/office/powerpoint/2010/main" val="3293850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Analisis &amp; Perancangan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346128" y="1456730"/>
            <a:ext cx="5801705"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smtClean="0">
                <a:solidFill>
                  <a:srgbClr val="59B1E3"/>
                </a:solidFill>
                <a:latin typeface="Roboto" panose="02000000000000000000" pitchFamily="2" charset="0"/>
                <a:ea typeface="Roboto" panose="02000000000000000000" pitchFamily="2" charset="0"/>
              </a:rPr>
              <a:t>6.</a:t>
            </a:r>
            <a:r>
              <a:rPr lang="id-ID" sz="2000" b="1" dirty="0" smtClean="0">
                <a:solidFill>
                  <a:srgbClr val="59B1E3"/>
                </a:solidFill>
                <a:latin typeface="Roboto" panose="02000000000000000000" pitchFamily="2" charset="0"/>
                <a:ea typeface="Roboto" panose="02000000000000000000" pitchFamily="2" charset="0"/>
              </a:rPr>
              <a:t> Sequence Diagram Mencari Lokasi</a:t>
            </a:r>
            <a:endParaRPr lang="id-ID" sz="2000" b="1" dirty="0">
              <a:solidFill>
                <a:srgbClr val="59B1E3"/>
              </a:solidFill>
              <a:latin typeface="Roboto" panose="02000000000000000000" pitchFamily="2" charset="0"/>
              <a:ea typeface="Roboto" panose="02000000000000000000" pitchFamily="2" charset="0"/>
            </a:endParaRPr>
          </a:p>
        </p:txBody>
      </p:sp>
      <p:pic>
        <p:nvPicPr>
          <p:cNvPr id="13" name="Picture 12" descr="C:\Users\Sky\Downloads\Sequence Mencari Lokasi.png"/>
          <p:cNvPicPr/>
          <p:nvPr/>
        </p:nvPicPr>
        <p:blipFill>
          <a:blip r:embed="rId4">
            <a:extLst>
              <a:ext uri="{28A0092B-C50C-407E-A947-70E740481C1C}">
                <a14:useLocalDpi xmlns:a14="http://schemas.microsoft.com/office/drawing/2010/main" val="0"/>
              </a:ext>
            </a:extLst>
          </a:blip>
          <a:srcRect/>
          <a:stretch>
            <a:fillRect/>
          </a:stretch>
        </p:blipFill>
        <p:spPr bwMode="auto">
          <a:xfrm>
            <a:off x="2640459" y="2155004"/>
            <a:ext cx="6534363" cy="3795860"/>
          </a:xfrm>
          <a:prstGeom prst="rect">
            <a:avLst/>
          </a:prstGeom>
          <a:noFill/>
          <a:ln>
            <a:noFill/>
          </a:ln>
        </p:spPr>
      </p:pic>
    </p:spTree>
    <p:extLst>
      <p:ext uri="{BB962C8B-B14F-4D97-AF65-F5344CB8AC3E}">
        <p14:creationId xmlns:p14="http://schemas.microsoft.com/office/powerpoint/2010/main" val="3396025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873413" y="179111"/>
            <a:ext cx="3035220" cy="77681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Latar Belakang Masalah</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3" name="Subtitle 2"/>
          <p:cNvSpPr txBox="1">
            <a:spLocks/>
          </p:cNvSpPr>
          <p:nvPr/>
        </p:nvSpPr>
        <p:spPr>
          <a:xfrm>
            <a:off x="320350" y="2497815"/>
            <a:ext cx="5389985" cy="24007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600"/>
              </a:spcAft>
              <a:buNone/>
            </a:pPr>
            <a:endParaRPr lang="id-ID" sz="1400" dirty="0">
              <a:latin typeface="Roboto" panose="02000000000000000000" pitchFamily="2" charset="0"/>
              <a:ea typeface="Roboto" panose="02000000000000000000" pitchFamily="2" charset="0"/>
            </a:endParaRPr>
          </a:p>
        </p:txBody>
      </p:sp>
      <p:sp>
        <p:nvSpPr>
          <p:cNvPr id="2" name="Rectangle 1"/>
          <p:cNvSpPr/>
          <p:nvPr/>
        </p:nvSpPr>
        <p:spPr>
          <a:xfrm>
            <a:off x="993059" y="2978625"/>
            <a:ext cx="6096000" cy="307777"/>
          </a:xfrm>
          <a:prstGeom prst="rect">
            <a:avLst/>
          </a:prstGeom>
        </p:spPr>
        <p:txBody>
          <a:bodyPr>
            <a:spAutoFit/>
          </a:bodyPr>
          <a:lstStyle/>
          <a:p>
            <a:endParaRPr lang="id-ID" sz="1400" dirty="0">
              <a:latin typeface="Roboto" panose="02000000000000000000" pitchFamily="2" charset="0"/>
              <a:ea typeface="Roboto" panose="02000000000000000000" pitchFamily="2" charset="0"/>
            </a:endParaRPr>
          </a:p>
        </p:txBody>
      </p:sp>
      <p:sp>
        <p:nvSpPr>
          <p:cNvPr id="8" name="Rectangle 7"/>
          <p:cNvSpPr/>
          <p:nvPr/>
        </p:nvSpPr>
        <p:spPr>
          <a:xfrm>
            <a:off x="7051609" y="2836639"/>
            <a:ext cx="4686739" cy="1815882"/>
          </a:xfrm>
          <a:prstGeom prst="rect">
            <a:avLst/>
          </a:prstGeom>
        </p:spPr>
        <p:txBody>
          <a:bodyPr wrap="square">
            <a:spAutoFit/>
          </a:bodyPr>
          <a:lstStyle/>
          <a:p>
            <a:pPr algn="just"/>
            <a:r>
              <a:rPr lang="id-ID" sz="1400" dirty="0">
                <a:latin typeface="Roboto" panose="02000000000000000000" pitchFamily="2" charset="0"/>
                <a:ea typeface="Roboto" panose="02000000000000000000" pitchFamily="2" charset="0"/>
              </a:rPr>
              <a:t>berdasarkan data kuisoner yang sama, faktor peminat siswa SMA/K  dalam mencari Perguruan Tinggi diantaranya berdasarkan </a:t>
            </a:r>
          </a:p>
          <a:p>
            <a:pPr algn="just"/>
            <a:endParaRPr lang="id-ID" sz="1400" dirty="0">
              <a:latin typeface="Roboto" panose="02000000000000000000" pitchFamily="2" charset="0"/>
              <a:ea typeface="Roboto" panose="02000000000000000000" pitchFamily="2" charset="0"/>
            </a:endParaRPr>
          </a:p>
          <a:p>
            <a:pPr marL="342900" indent="-342900" algn="just">
              <a:buAutoNum type="arabicPeriod"/>
            </a:pPr>
            <a:r>
              <a:rPr lang="id-ID" sz="1400" dirty="0">
                <a:latin typeface="Roboto" panose="02000000000000000000" pitchFamily="2" charset="0"/>
                <a:ea typeface="Roboto" panose="02000000000000000000" pitchFamily="2" charset="0"/>
              </a:rPr>
              <a:t>Akreditasi </a:t>
            </a:r>
          </a:p>
          <a:p>
            <a:pPr marL="342900" indent="-342900" algn="just">
              <a:buAutoNum type="arabicPeriod"/>
            </a:pPr>
            <a:r>
              <a:rPr lang="id-ID" sz="1400" dirty="0">
                <a:latin typeface="Roboto" panose="02000000000000000000" pitchFamily="2" charset="0"/>
                <a:ea typeface="Roboto" panose="02000000000000000000" pitchFamily="2" charset="0"/>
              </a:rPr>
              <a:t>Lokasi </a:t>
            </a:r>
          </a:p>
          <a:p>
            <a:pPr marL="342900" indent="-342900" algn="just">
              <a:buAutoNum type="arabicPeriod"/>
            </a:pPr>
            <a:r>
              <a:rPr lang="id-ID" sz="1400" dirty="0">
                <a:latin typeface="Roboto" panose="02000000000000000000" pitchFamily="2" charset="0"/>
                <a:ea typeface="Roboto" panose="02000000000000000000" pitchFamily="2" charset="0"/>
              </a:rPr>
              <a:t>Biaya perkuliahan </a:t>
            </a:r>
          </a:p>
          <a:p>
            <a:pPr marL="342900" indent="-342900" algn="just">
              <a:buAutoNum type="arabicPeriod"/>
            </a:pPr>
            <a:r>
              <a:rPr lang="id-ID" sz="1400" dirty="0">
                <a:latin typeface="Roboto" panose="02000000000000000000" pitchFamily="2" charset="0"/>
                <a:ea typeface="Roboto" panose="02000000000000000000" pitchFamily="2" charset="0"/>
              </a:rPr>
              <a:t>serta Jurusan yang diminatinya .</a:t>
            </a:r>
          </a:p>
        </p:txBody>
      </p:sp>
      <p:pic>
        <p:nvPicPr>
          <p:cNvPr id="3" name="Picture 2">
            <a:extLst>
              <a:ext uri="{FF2B5EF4-FFF2-40B4-BE49-F238E27FC236}">
                <a16:creationId xmlns:a16="http://schemas.microsoft.com/office/drawing/2014/main" id="{EDB5546B-4E15-44EF-AD5C-094C75426DE4}"/>
              </a:ext>
            </a:extLst>
          </p:cNvPr>
          <p:cNvPicPr>
            <a:picLocks noChangeAspect="1"/>
          </p:cNvPicPr>
          <p:nvPr/>
        </p:nvPicPr>
        <p:blipFill>
          <a:blip r:embed="rId4"/>
          <a:stretch>
            <a:fillRect/>
          </a:stretch>
        </p:blipFill>
        <p:spPr>
          <a:xfrm>
            <a:off x="521213" y="2102755"/>
            <a:ext cx="6296025" cy="3190875"/>
          </a:xfrm>
          <a:prstGeom prst="rect">
            <a:avLst/>
          </a:prstGeom>
        </p:spPr>
      </p:pic>
    </p:spTree>
    <p:extLst>
      <p:ext uri="{BB962C8B-B14F-4D97-AF65-F5344CB8AC3E}">
        <p14:creationId xmlns:p14="http://schemas.microsoft.com/office/powerpoint/2010/main" val="332372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animEffect transition="in" filter="fade">
                                      <p:cBhvr>
                                        <p:cTn id="24" dur="1000"/>
                                        <p:tgtEl>
                                          <p:spTgt spid="8">
                                            <p:txEl>
                                              <p:pRg st="3" end="3"/>
                                            </p:txEl>
                                          </p:spTgt>
                                        </p:tgtEl>
                                      </p:cBhvr>
                                    </p:animEffect>
                                    <p:anim calcmode="lin" valueType="num">
                                      <p:cBhvr>
                                        <p:cTn id="2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fade">
                                      <p:cBhvr>
                                        <p:cTn id="29" dur="1000"/>
                                        <p:tgtEl>
                                          <p:spTgt spid="8">
                                            <p:txEl>
                                              <p:pRg st="4" end="4"/>
                                            </p:txEl>
                                          </p:spTgt>
                                        </p:tgtEl>
                                      </p:cBhvr>
                                    </p:animEffect>
                                    <p:anim calcmode="lin" valueType="num">
                                      <p:cBhvr>
                                        <p:cTn id="30"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fade">
                                      <p:cBhvr>
                                        <p:cTn id="34" dur="1000"/>
                                        <p:tgtEl>
                                          <p:spTgt spid="8">
                                            <p:txEl>
                                              <p:pRg st="5" end="5"/>
                                            </p:txEl>
                                          </p:spTgt>
                                        </p:tgtEl>
                                      </p:cBhvr>
                                    </p:animEffect>
                                    <p:anim calcmode="lin" valueType="num">
                                      <p:cBhvr>
                                        <p:cTn id="35"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9834589" y="407259"/>
            <a:ext cx="1623403"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SELESAI</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5" name="Subtitle 2"/>
          <p:cNvSpPr txBox="1">
            <a:spLocks/>
          </p:cNvSpPr>
          <p:nvPr/>
        </p:nvSpPr>
        <p:spPr>
          <a:xfrm>
            <a:off x="4247888" y="3163994"/>
            <a:ext cx="3011328"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DEMO PROGRAM</a:t>
            </a:r>
          </a:p>
        </p:txBody>
      </p:sp>
    </p:spTree>
    <p:extLst>
      <p:ext uri="{BB962C8B-B14F-4D97-AF65-F5344CB8AC3E}">
        <p14:creationId xmlns:p14="http://schemas.microsoft.com/office/powerpoint/2010/main" val="7575838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9834589" y="407259"/>
            <a:ext cx="1623403"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SELESAI</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pic>
        <p:nvPicPr>
          <p:cNvPr id="3" name="Picture 2">
            <a:extLst>
              <a:ext uri="{FF2B5EF4-FFF2-40B4-BE49-F238E27FC236}">
                <a16:creationId xmlns:a16="http://schemas.microsoft.com/office/drawing/2014/main" id="{3F8C8716-8BD5-461C-83A7-0C06B526F4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94543" y="1324477"/>
            <a:ext cx="3101044" cy="4939854"/>
          </a:xfrm>
          <a:prstGeom prst="rect">
            <a:avLst/>
          </a:prstGeom>
        </p:spPr>
      </p:pic>
      <p:sp>
        <p:nvSpPr>
          <p:cNvPr id="16" name="Subtitle 2">
            <a:extLst>
              <a:ext uri="{FF2B5EF4-FFF2-40B4-BE49-F238E27FC236}">
                <a16:creationId xmlns:a16="http://schemas.microsoft.com/office/drawing/2014/main" id="{D59E479D-C11C-4097-8609-0A68B5F9BC73}"/>
              </a:ext>
            </a:extLst>
          </p:cNvPr>
          <p:cNvSpPr txBox="1">
            <a:spLocks/>
          </p:cNvSpPr>
          <p:nvPr/>
        </p:nvSpPr>
        <p:spPr>
          <a:xfrm>
            <a:off x="521213" y="3698728"/>
            <a:ext cx="3011328"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2000" b="1" dirty="0">
                <a:solidFill>
                  <a:srgbClr val="59B1E3"/>
                </a:solidFill>
                <a:latin typeface="Roboto" panose="02000000000000000000" pitchFamily="2" charset="0"/>
                <a:ea typeface="Roboto" panose="02000000000000000000" pitchFamily="2" charset="0"/>
              </a:rPr>
              <a:t>ID : </a:t>
            </a:r>
            <a:r>
              <a:rPr lang="id-ID" dirty="0"/>
              <a:t>@yna0831q</a:t>
            </a:r>
            <a:r>
              <a:rPr lang="id-ID" sz="2000" dirty="0"/>
              <a:t/>
            </a:r>
            <a:br>
              <a:rPr lang="id-ID" sz="2000" dirty="0"/>
            </a:br>
            <a:endParaRPr lang="id-ID" sz="2000" b="1" dirty="0">
              <a:solidFill>
                <a:srgbClr val="59B1E3"/>
              </a:solidFill>
              <a:latin typeface="Roboto" panose="02000000000000000000" pitchFamily="2" charset="0"/>
              <a:ea typeface="Roboto" panose="02000000000000000000" pitchFamily="2" charset="0"/>
            </a:endParaRPr>
          </a:p>
        </p:txBody>
      </p:sp>
      <p:pic>
        <p:nvPicPr>
          <p:cNvPr id="8" name="Picture 7">
            <a:extLst>
              <a:ext uri="{FF2B5EF4-FFF2-40B4-BE49-F238E27FC236}">
                <a16:creationId xmlns:a16="http://schemas.microsoft.com/office/drawing/2014/main" id="{FFEACF6C-6F2C-41B8-A725-A758E4F658AA}"/>
              </a:ext>
            </a:extLst>
          </p:cNvPr>
          <p:cNvPicPr>
            <a:picLocks noChangeAspect="1"/>
          </p:cNvPicPr>
          <p:nvPr/>
        </p:nvPicPr>
        <p:blipFill>
          <a:blip r:embed="rId6"/>
          <a:stretch>
            <a:fillRect/>
          </a:stretch>
        </p:blipFill>
        <p:spPr>
          <a:xfrm>
            <a:off x="7757590" y="2151411"/>
            <a:ext cx="3304983" cy="3342971"/>
          </a:xfrm>
          <a:prstGeom prst="rect">
            <a:avLst/>
          </a:prstGeom>
        </p:spPr>
      </p:pic>
    </p:spTree>
    <p:extLst>
      <p:ext uri="{BB962C8B-B14F-4D97-AF65-F5344CB8AC3E}">
        <p14:creationId xmlns:p14="http://schemas.microsoft.com/office/powerpoint/2010/main" val="224178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873413" y="179111"/>
            <a:ext cx="3035220" cy="77681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Identifikasi Masalah</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3" name="Subtitle 2"/>
          <p:cNvSpPr txBox="1">
            <a:spLocks/>
          </p:cNvSpPr>
          <p:nvPr/>
        </p:nvSpPr>
        <p:spPr>
          <a:xfrm>
            <a:off x="320350" y="2497815"/>
            <a:ext cx="5389985" cy="24007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600"/>
              </a:spcAft>
              <a:buNone/>
            </a:pPr>
            <a:endParaRPr lang="id-ID" sz="1400" dirty="0">
              <a:latin typeface="Roboto" panose="02000000000000000000" pitchFamily="2" charset="0"/>
              <a:ea typeface="Roboto" panose="02000000000000000000" pitchFamily="2" charset="0"/>
            </a:endParaRPr>
          </a:p>
        </p:txBody>
      </p:sp>
      <p:sp>
        <p:nvSpPr>
          <p:cNvPr id="2" name="Rectangle 1"/>
          <p:cNvSpPr/>
          <p:nvPr/>
        </p:nvSpPr>
        <p:spPr>
          <a:xfrm>
            <a:off x="993059" y="2978625"/>
            <a:ext cx="6096000" cy="307777"/>
          </a:xfrm>
          <a:prstGeom prst="rect">
            <a:avLst/>
          </a:prstGeom>
        </p:spPr>
        <p:txBody>
          <a:bodyPr>
            <a:spAutoFit/>
          </a:bodyPr>
          <a:lstStyle/>
          <a:p>
            <a:endParaRPr lang="id-ID" sz="1400" dirty="0">
              <a:latin typeface="Roboto" panose="02000000000000000000" pitchFamily="2" charset="0"/>
              <a:ea typeface="Roboto" panose="02000000000000000000" pitchFamily="2" charset="0"/>
            </a:endParaRPr>
          </a:p>
        </p:txBody>
      </p:sp>
      <p:pic>
        <p:nvPicPr>
          <p:cNvPr id="2050" name="Picture 2" descr="Hasil gambar untuk search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8320" y="2239860"/>
            <a:ext cx="1335272" cy="13352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342316" y="1869393"/>
            <a:ext cx="45719" cy="3657600"/>
          </a:xfrm>
          <a:prstGeom prst="rect">
            <a:avLst/>
          </a:prstGeom>
          <a:ln>
            <a:solidFill>
              <a:srgbClr val="61BC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p:cNvSpPr/>
          <p:nvPr/>
        </p:nvSpPr>
        <p:spPr>
          <a:xfrm>
            <a:off x="7929719" y="1856792"/>
            <a:ext cx="45719" cy="3657600"/>
          </a:xfrm>
          <a:prstGeom prst="rect">
            <a:avLst/>
          </a:prstGeom>
          <a:ln>
            <a:solidFill>
              <a:srgbClr val="61BC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a:off x="678278" y="3753580"/>
            <a:ext cx="3362781" cy="1349087"/>
          </a:xfrm>
          <a:prstGeom prst="rect">
            <a:avLst/>
          </a:prstGeom>
        </p:spPr>
        <p:txBody>
          <a:bodyPr wrap="square">
            <a:spAutoFit/>
          </a:bodyPr>
          <a:lstStyle/>
          <a:p>
            <a:pPr algn="ctr">
              <a:lnSpc>
                <a:spcPct val="150000"/>
              </a:lnSpc>
            </a:pPr>
            <a:r>
              <a:rPr lang="id-ID" sz="1400" dirty="0">
                <a:latin typeface="Roboto" panose="02000000000000000000" pitchFamily="2" charset="0"/>
                <a:ea typeface="Roboto" panose="02000000000000000000" pitchFamily="2" charset="0"/>
              </a:rPr>
              <a:t>Siswa sekolah SMA/K mengalami kesulitan dalam mencari informasi seputar Perguruan Tinggi diminatinya yang ada di Kota Bandung</a:t>
            </a:r>
          </a:p>
        </p:txBody>
      </p:sp>
      <p:pic>
        <p:nvPicPr>
          <p:cNvPr id="2054" name="Picture 6" descr="Gambar terkai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5103" y="2215717"/>
            <a:ext cx="1307548" cy="130754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760014" y="3974455"/>
            <a:ext cx="3000858" cy="1025922"/>
          </a:xfrm>
          <a:prstGeom prst="rect">
            <a:avLst/>
          </a:prstGeom>
        </p:spPr>
        <p:txBody>
          <a:bodyPr wrap="square">
            <a:spAutoFit/>
          </a:bodyPr>
          <a:lstStyle/>
          <a:p>
            <a:pPr algn="ctr">
              <a:lnSpc>
                <a:spcPct val="150000"/>
              </a:lnSpc>
            </a:pPr>
            <a:r>
              <a:rPr lang="id-ID" sz="1400" dirty="0">
                <a:latin typeface="Roboto" panose="02000000000000000000" pitchFamily="2" charset="0"/>
                <a:ea typeface="Roboto" panose="02000000000000000000" pitchFamily="2" charset="0"/>
              </a:rPr>
              <a:t>Belum adanya aplikasi media informasi Perguruaan Tinggi pada media sosial LINE</a:t>
            </a:r>
          </a:p>
        </p:txBody>
      </p:sp>
      <p:sp>
        <p:nvSpPr>
          <p:cNvPr id="20" name="Oval 19"/>
          <p:cNvSpPr/>
          <p:nvPr/>
        </p:nvSpPr>
        <p:spPr>
          <a:xfrm>
            <a:off x="1940804" y="5429827"/>
            <a:ext cx="710304" cy="710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01</a:t>
            </a:r>
          </a:p>
        </p:txBody>
      </p:sp>
      <p:sp>
        <p:nvSpPr>
          <p:cNvPr id="26" name="Oval 25"/>
          <p:cNvSpPr/>
          <p:nvPr/>
        </p:nvSpPr>
        <p:spPr>
          <a:xfrm>
            <a:off x="5754571" y="5429827"/>
            <a:ext cx="710304" cy="710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02</a:t>
            </a:r>
          </a:p>
        </p:txBody>
      </p:sp>
      <p:sp>
        <p:nvSpPr>
          <p:cNvPr id="27" name="Oval 26"/>
          <p:cNvSpPr/>
          <p:nvPr/>
        </p:nvSpPr>
        <p:spPr>
          <a:xfrm>
            <a:off x="9849382" y="5420154"/>
            <a:ext cx="710304" cy="710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03</a:t>
            </a:r>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11543" y="2204158"/>
            <a:ext cx="1219200" cy="1219200"/>
          </a:xfrm>
          <a:prstGeom prst="rect">
            <a:avLst/>
          </a:prstGeom>
        </p:spPr>
      </p:pic>
      <p:sp>
        <p:nvSpPr>
          <p:cNvPr id="22" name="Rectangle 21"/>
          <p:cNvSpPr/>
          <p:nvPr/>
        </p:nvSpPr>
        <p:spPr>
          <a:xfrm>
            <a:off x="8601532" y="4118084"/>
            <a:ext cx="3106220" cy="738664"/>
          </a:xfrm>
          <a:prstGeom prst="rect">
            <a:avLst/>
          </a:prstGeom>
        </p:spPr>
        <p:txBody>
          <a:bodyPr wrap="square">
            <a:spAutoFit/>
          </a:bodyPr>
          <a:lstStyle/>
          <a:p>
            <a:pPr algn="ctr"/>
            <a:r>
              <a:rPr lang="id-ID" sz="1400" dirty="0">
                <a:latin typeface="Roboto" panose="02000000000000000000" pitchFamily="2" charset="0"/>
                <a:ea typeface="Roboto" panose="02000000000000000000" pitchFamily="2" charset="0"/>
              </a:rPr>
              <a:t>Bagaimana menghasilkan media informasi Perguruan Tinggi di Kota Bandung dengan LINE Bot</a:t>
            </a:r>
          </a:p>
        </p:txBody>
      </p:sp>
    </p:spTree>
    <p:extLst>
      <p:ext uri="{BB962C8B-B14F-4D97-AF65-F5344CB8AC3E}">
        <p14:creationId xmlns:p14="http://schemas.microsoft.com/office/powerpoint/2010/main" val="122712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ppt_x</p:attrName>
                                        </p:attrNameLst>
                                      </p:cBhvr>
                                      <p:tavLst>
                                        <p:tav tm="0">
                                          <p:val>
                                            <p:strVal val="#ppt_x"/>
                                          </p:val>
                                        </p:tav>
                                        <p:tav tm="100000">
                                          <p:val>
                                            <p:strVal val="#ppt_x"/>
                                          </p:val>
                                        </p:tav>
                                      </p:tavLst>
                                    </p:anim>
                                    <p:anim calcmode="lin" valueType="num">
                                      <p:cBhvr>
                                        <p:cTn id="2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054"/>
                                        </p:tgtEl>
                                        <p:attrNameLst>
                                          <p:attrName>style.visibility</p:attrName>
                                        </p:attrNameLst>
                                      </p:cBhvr>
                                      <p:to>
                                        <p:strVal val="visible"/>
                                      </p:to>
                                    </p:set>
                                    <p:animEffect transition="in" filter="fade">
                                      <p:cBhvr>
                                        <p:cTn id="29" dur="1000"/>
                                        <p:tgtEl>
                                          <p:spTgt spid="2054"/>
                                        </p:tgtEl>
                                      </p:cBhvr>
                                    </p:animEffect>
                                    <p:anim calcmode="lin" valueType="num">
                                      <p:cBhvr>
                                        <p:cTn id="30" dur="1000" fill="hold"/>
                                        <p:tgtEl>
                                          <p:spTgt spid="2054"/>
                                        </p:tgtEl>
                                        <p:attrNameLst>
                                          <p:attrName>ppt_x</p:attrName>
                                        </p:attrNameLst>
                                      </p:cBhvr>
                                      <p:tavLst>
                                        <p:tav tm="0">
                                          <p:val>
                                            <p:strVal val="#ppt_x"/>
                                          </p:val>
                                        </p:tav>
                                        <p:tav tm="100000">
                                          <p:val>
                                            <p:strVal val="#ppt_x"/>
                                          </p:val>
                                        </p:tav>
                                      </p:tavLst>
                                    </p:anim>
                                    <p:anim calcmode="lin" valueType="num">
                                      <p:cBhvr>
                                        <p:cTn id="31" dur="1000" fill="hold"/>
                                        <p:tgtEl>
                                          <p:spTgt spid="205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1000"/>
                                        <p:tgtEl>
                                          <p:spTgt spid="27"/>
                                        </p:tgtEl>
                                      </p:cBhvr>
                                    </p:animEffect>
                                    <p:anim calcmode="lin" valueType="num">
                                      <p:cBhvr>
                                        <p:cTn id="40" dur="1000" fill="hold"/>
                                        <p:tgtEl>
                                          <p:spTgt spid="27"/>
                                        </p:tgtEl>
                                        <p:attrNameLst>
                                          <p:attrName>ppt_x</p:attrName>
                                        </p:attrNameLst>
                                      </p:cBhvr>
                                      <p:tavLst>
                                        <p:tav tm="0">
                                          <p:val>
                                            <p:strVal val="#ppt_x"/>
                                          </p:val>
                                        </p:tav>
                                        <p:tav tm="100000">
                                          <p:val>
                                            <p:strVal val="#ppt_x"/>
                                          </p:val>
                                        </p:tav>
                                      </p:tavLst>
                                    </p:anim>
                                    <p:anim calcmode="lin" valueType="num">
                                      <p:cBhvr>
                                        <p:cTn id="4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0" grpId="0" animBg="1"/>
      <p:bldP spid="2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Maksud dan Tujuan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13" name="Subtitle 2"/>
          <p:cNvSpPr txBox="1">
            <a:spLocks/>
          </p:cNvSpPr>
          <p:nvPr/>
        </p:nvSpPr>
        <p:spPr>
          <a:xfrm>
            <a:off x="320350" y="2497815"/>
            <a:ext cx="5389985" cy="24007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600"/>
              </a:spcAft>
              <a:buNone/>
            </a:pPr>
            <a:endParaRPr lang="id-ID" sz="1400" dirty="0">
              <a:latin typeface="Roboto" panose="02000000000000000000" pitchFamily="2" charset="0"/>
              <a:ea typeface="Roboto" panose="02000000000000000000" pitchFamily="2" charset="0"/>
            </a:endParaRPr>
          </a:p>
        </p:txBody>
      </p:sp>
      <p:sp>
        <p:nvSpPr>
          <p:cNvPr id="8" name="Rectangle 7"/>
          <p:cNvSpPr/>
          <p:nvPr/>
        </p:nvSpPr>
        <p:spPr>
          <a:xfrm>
            <a:off x="817984" y="2468323"/>
            <a:ext cx="6096000" cy="584775"/>
          </a:xfrm>
          <a:prstGeom prst="rect">
            <a:avLst/>
          </a:prstGeom>
        </p:spPr>
        <p:txBody>
          <a:bodyPr>
            <a:spAutoFit/>
          </a:bodyPr>
          <a:lstStyle/>
          <a:p>
            <a:r>
              <a:rPr lang="id-ID" sz="1600" dirty="0">
                <a:latin typeface="Roboto" panose="02000000000000000000" pitchFamily="2" charset="0"/>
                <a:ea typeface="Roboto" panose="02000000000000000000" pitchFamily="2" charset="0"/>
              </a:rPr>
              <a:t>membangun aplikasi yang menerapkan LINE Chatbot sebagai media informasi Perguruan Tinggi yang ada di kota Bandung</a:t>
            </a:r>
          </a:p>
        </p:txBody>
      </p:sp>
      <p:sp>
        <p:nvSpPr>
          <p:cNvPr id="24" name="Subtitle 2"/>
          <p:cNvSpPr txBox="1">
            <a:spLocks/>
          </p:cNvSpPr>
          <p:nvPr/>
        </p:nvSpPr>
        <p:spPr>
          <a:xfrm>
            <a:off x="420216" y="1938055"/>
            <a:ext cx="3445768"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t>a. Maksud</a:t>
            </a:r>
          </a:p>
        </p:txBody>
      </p:sp>
      <p:sp>
        <p:nvSpPr>
          <p:cNvPr id="25" name="Subtitle 2"/>
          <p:cNvSpPr txBox="1">
            <a:spLocks/>
          </p:cNvSpPr>
          <p:nvPr/>
        </p:nvSpPr>
        <p:spPr>
          <a:xfrm>
            <a:off x="420216" y="3415614"/>
            <a:ext cx="3445768" cy="53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t>b. Tujuan</a:t>
            </a:r>
          </a:p>
        </p:txBody>
      </p:sp>
      <p:sp>
        <p:nvSpPr>
          <p:cNvPr id="28" name="Rectangle 27"/>
          <p:cNvSpPr/>
          <p:nvPr/>
        </p:nvSpPr>
        <p:spPr>
          <a:xfrm>
            <a:off x="817984" y="4038466"/>
            <a:ext cx="7980783" cy="1446550"/>
          </a:xfrm>
          <a:prstGeom prst="rect">
            <a:avLst/>
          </a:prstGeom>
        </p:spPr>
        <p:txBody>
          <a:bodyPr wrap="square">
            <a:spAutoFit/>
          </a:bodyPr>
          <a:lstStyle/>
          <a:p>
            <a:pPr marL="342900" indent="-342900">
              <a:buFont typeface="+mj-lt"/>
              <a:buAutoNum type="arabicPeriod"/>
            </a:pPr>
            <a:r>
              <a:rPr lang="id-ID" dirty="0"/>
              <a:t>Membantu siswa sekolah SMA sederajat dalam mencari informasi seputar Perguruan Tinggi yang diminatinya yang ada di Kota Bandung</a:t>
            </a:r>
            <a:r>
              <a:rPr lang="id-ID" dirty="0" smtClean="0"/>
              <a:t>.</a:t>
            </a:r>
          </a:p>
          <a:p>
            <a:pPr marL="342900" indent="-342900">
              <a:buFont typeface="+mj-lt"/>
              <a:buAutoNum type="arabicPeriod"/>
            </a:pPr>
            <a:r>
              <a:rPr lang="id-ID" dirty="0"/>
              <a:t>Membantu mencarikan informasi Perguruan Tinggi dengan cepat  melalui media sosial Line.</a:t>
            </a:r>
            <a:endParaRPr lang="id-ID" sz="1600" dirty="0">
              <a:latin typeface="Roboto" panose="02000000000000000000" pitchFamily="2" charset="0"/>
              <a:ea typeface="Roboto" panose="02000000000000000000" pitchFamily="2" charset="0"/>
            </a:endParaRPr>
          </a:p>
          <a:p>
            <a:endParaRPr lang="id-ID" sz="1600" dirty="0">
              <a:latin typeface="Roboto" panose="02000000000000000000" pitchFamily="2" charset="0"/>
              <a:ea typeface="Roboto" panose="02000000000000000000" pitchFamily="2" charset="0"/>
            </a:endParaRPr>
          </a:p>
        </p:txBody>
      </p:sp>
      <p:pic>
        <p:nvPicPr>
          <p:cNvPr id="6152" name="Picture 8" descr="Gambar terka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2823" y="2037637"/>
            <a:ext cx="3404348" cy="3404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18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5">
                                            <p:txEl>
                                              <p:pRg st="0" end="0"/>
                                            </p:txEl>
                                          </p:spTgt>
                                        </p:tgtEl>
                                        <p:attrNameLst>
                                          <p:attrName>style.visibility</p:attrName>
                                        </p:attrNameLst>
                                      </p:cBhvr>
                                      <p:to>
                                        <p:strVal val="visible"/>
                                      </p:to>
                                    </p:set>
                                    <p:animEffect transition="in" filter="fade">
                                      <p:cBhvr>
                                        <p:cTn id="21" dur="1000"/>
                                        <p:tgtEl>
                                          <p:spTgt spid="25">
                                            <p:txEl>
                                              <p:pRg st="0" end="0"/>
                                            </p:txEl>
                                          </p:spTgt>
                                        </p:tgtEl>
                                      </p:cBhvr>
                                    </p:animEffect>
                                    <p:anim calcmode="lin" valueType="num">
                                      <p:cBhvr>
                                        <p:cTn id="22"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Effect transition="in" filter="fade">
                                      <p:cBhvr>
                                        <p:cTn id="28" dur="1000"/>
                                        <p:tgtEl>
                                          <p:spTgt spid="28">
                                            <p:txEl>
                                              <p:pRg st="0" end="0"/>
                                            </p:txEl>
                                          </p:spTgt>
                                        </p:tgtEl>
                                      </p:cBhvr>
                                    </p:animEffect>
                                    <p:anim calcmode="lin" valueType="num">
                                      <p:cBhvr>
                                        <p:cTn id="29"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8">
                                            <p:txEl>
                                              <p:pRg st="1" end="1"/>
                                            </p:txEl>
                                          </p:spTgt>
                                        </p:tgtEl>
                                        <p:attrNameLst>
                                          <p:attrName>style.visibility</p:attrName>
                                        </p:attrNameLst>
                                      </p:cBhvr>
                                      <p:to>
                                        <p:strVal val="visible"/>
                                      </p:to>
                                    </p:set>
                                    <p:animEffect transition="in" filter="fade">
                                      <p:cBhvr>
                                        <p:cTn id="35" dur="1000"/>
                                        <p:tgtEl>
                                          <p:spTgt spid="28">
                                            <p:txEl>
                                              <p:pRg st="1" end="1"/>
                                            </p:txEl>
                                          </p:spTgt>
                                        </p:tgtEl>
                                      </p:cBhvr>
                                    </p:animEffect>
                                    <p:anim calcmode="lin" valueType="num">
                                      <p:cBhvr>
                                        <p:cTn id="36" dur="1000" fill="hold"/>
                                        <p:tgtEl>
                                          <p:spTgt spid="28">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2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Metodologi Penelitian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pic>
        <p:nvPicPr>
          <p:cNvPr id="6152" name="Picture 8" descr="Gambar terka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2823" y="2037637"/>
            <a:ext cx="3404348" cy="3404348"/>
          </a:xfrm>
          <a:prstGeom prst="rect">
            <a:avLst/>
          </a:prstGeom>
          <a:noFill/>
          <a:extLst>
            <a:ext uri="{909E8E84-426E-40DD-AFC4-6F175D3DCCD1}">
              <a14:hiddenFill xmlns:a14="http://schemas.microsoft.com/office/drawing/2010/main">
                <a:solidFill>
                  <a:srgbClr val="FFFFFF"/>
                </a:solidFill>
              </a14:hiddenFill>
            </a:ext>
          </a:extLst>
        </p:spPr>
      </p:pic>
      <p:sp>
        <p:nvSpPr>
          <p:cNvPr id="27" name="Subtitle 2"/>
          <p:cNvSpPr txBox="1">
            <a:spLocks/>
          </p:cNvSpPr>
          <p:nvPr/>
        </p:nvSpPr>
        <p:spPr>
          <a:xfrm>
            <a:off x="857115" y="2766219"/>
            <a:ext cx="1805600" cy="2342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latin typeface="Roboto" panose="02000000000000000000" pitchFamily="2" charset="0"/>
                <a:ea typeface="Roboto" panose="02000000000000000000" pitchFamily="2" charset="0"/>
              </a:rPr>
              <a:t>a. Studi Literatur</a:t>
            </a:r>
          </a:p>
        </p:txBody>
      </p:sp>
      <p:sp>
        <p:nvSpPr>
          <p:cNvPr id="29" name="Subtitle 2"/>
          <p:cNvSpPr txBox="1">
            <a:spLocks/>
          </p:cNvSpPr>
          <p:nvPr/>
        </p:nvSpPr>
        <p:spPr>
          <a:xfrm>
            <a:off x="857115" y="4063345"/>
            <a:ext cx="1435004" cy="24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latin typeface="Roboto" panose="02000000000000000000" pitchFamily="2" charset="0"/>
                <a:ea typeface="Roboto" panose="02000000000000000000" pitchFamily="2" charset="0"/>
              </a:rPr>
              <a:t>b. Kuisoner</a:t>
            </a:r>
          </a:p>
        </p:txBody>
      </p:sp>
      <p:sp>
        <p:nvSpPr>
          <p:cNvPr id="30" name="Rectangle 29"/>
          <p:cNvSpPr/>
          <p:nvPr/>
        </p:nvSpPr>
        <p:spPr>
          <a:xfrm>
            <a:off x="1086706" y="3079641"/>
            <a:ext cx="5803641" cy="698717"/>
          </a:xfrm>
          <a:prstGeom prst="rect">
            <a:avLst/>
          </a:prstGeom>
        </p:spPr>
        <p:txBody>
          <a:bodyPr wrap="square">
            <a:spAutoFit/>
          </a:bodyPr>
          <a:lstStyle/>
          <a:p>
            <a:pPr>
              <a:lnSpc>
                <a:spcPct val="150000"/>
              </a:lnSpc>
            </a:pPr>
            <a:r>
              <a:rPr lang="id-ID" sz="1400" dirty="0">
                <a:latin typeface="Roboto" panose="02000000000000000000" pitchFamily="2" charset="0"/>
                <a:ea typeface="Roboto" panose="02000000000000000000" pitchFamily="2" charset="0"/>
              </a:rPr>
              <a:t>Pengumupulan data dengan cara mengumpulkan literatur – literatur yang berkaitan dengan judul penelitian</a:t>
            </a:r>
          </a:p>
        </p:txBody>
      </p:sp>
      <p:sp>
        <p:nvSpPr>
          <p:cNvPr id="31" name="Rectangle 30"/>
          <p:cNvSpPr/>
          <p:nvPr/>
        </p:nvSpPr>
        <p:spPr>
          <a:xfrm>
            <a:off x="1086705" y="4351273"/>
            <a:ext cx="5803641" cy="698717"/>
          </a:xfrm>
          <a:prstGeom prst="rect">
            <a:avLst/>
          </a:prstGeom>
        </p:spPr>
        <p:txBody>
          <a:bodyPr wrap="square">
            <a:spAutoFit/>
          </a:bodyPr>
          <a:lstStyle/>
          <a:p>
            <a:pPr>
              <a:lnSpc>
                <a:spcPct val="150000"/>
              </a:lnSpc>
            </a:pPr>
            <a:r>
              <a:rPr lang="id-ID" sz="1400" dirty="0">
                <a:latin typeface="Roboto" panose="02000000000000000000" pitchFamily="2" charset="0"/>
                <a:ea typeface="Roboto" panose="02000000000000000000" pitchFamily="2" charset="0"/>
              </a:rPr>
              <a:t>Teknik pengumpulan data dengan cara membuat sebuah pertanyaan untuk dijawab kepada siswa yang terkait dengan judul penelitian</a:t>
            </a:r>
          </a:p>
        </p:txBody>
      </p:sp>
      <p:sp>
        <p:nvSpPr>
          <p:cNvPr id="3" name="Rectangle 2"/>
          <p:cNvSpPr/>
          <p:nvPr/>
        </p:nvSpPr>
        <p:spPr>
          <a:xfrm>
            <a:off x="857115" y="1743287"/>
            <a:ext cx="5879005" cy="584775"/>
          </a:xfrm>
          <a:prstGeom prst="rect">
            <a:avLst/>
          </a:prstGeom>
        </p:spPr>
        <p:txBody>
          <a:bodyPr wrap="square">
            <a:spAutoFit/>
          </a:bodyPr>
          <a:lstStyle/>
          <a:p>
            <a:r>
              <a:rPr lang="id-ID" sz="1600" dirty="0">
                <a:latin typeface="Roboto" panose="02000000000000000000" pitchFamily="2" charset="0"/>
                <a:ea typeface="Roboto" panose="02000000000000000000" pitchFamily="2" charset="0"/>
              </a:rPr>
              <a:t>Metode pengumpulan data yang digunakan dalam penelitian ini adalah sebagai berikut :</a:t>
            </a:r>
          </a:p>
        </p:txBody>
      </p:sp>
      <p:sp>
        <p:nvSpPr>
          <p:cNvPr id="32" name="Rectangle 31"/>
          <p:cNvSpPr/>
          <p:nvPr/>
        </p:nvSpPr>
        <p:spPr>
          <a:xfrm>
            <a:off x="9255509" y="1303962"/>
            <a:ext cx="2567220" cy="307777"/>
          </a:xfrm>
          <a:prstGeom prst="rect">
            <a:avLst/>
          </a:prstGeom>
        </p:spPr>
        <p:txBody>
          <a:bodyPr wrap="square">
            <a:spAutoFit/>
          </a:bodyPr>
          <a:lstStyle/>
          <a:p>
            <a:r>
              <a:rPr lang="id-ID" sz="1400" b="1" dirty="0">
                <a:solidFill>
                  <a:srgbClr val="59B1E3"/>
                </a:solidFill>
                <a:latin typeface="Roboto" panose="02000000000000000000" pitchFamily="2" charset="0"/>
                <a:ea typeface="Roboto" panose="02000000000000000000" pitchFamily="2" charset="0"/>
              </a:rPr>
              <a:t>Metode Pengumpulan Data</a:t>
            </a:r>
          </a:p>
        </p:txBody>
      </p:sp>
    </p:spTree>
    <p:extLst>
      <p:ext uri="{BB962C8B-B14F-4D97-AF65-F5344CB8AC3E}">
        <p14:creationId xmlns:p14="http://schemas.microsoft.com/office/powerpoint/2010/main" val="213647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anim calcmode="lin" valueType="num">
                                      <p:cBhvr>
                                        <p:cTn id="29" dur="1000" fill="hold"/>
                                        <p:tgtEl>
                                          <p:spTgt spid="29"/>
                                        </p:tgtEl>
                                        <p:attrNameLst>
                                          <p:attrName>ppt_x</p:attrName>
                                        </p:attrNameLst>
                                      </p:cBhvr>
                                      <p:tavLst>
                                        <p:tav tm="0">
                                          <p:val>
                                            <p:strVal val="#ppt_x"/>
                                          </p:val>
                                        </p:tav>
                                        <p:tav tm="100000">
                                          <p:val>
                                            <p:strVal val="#ppt_x"/>
                                          </p:val>
                                        </p:tav>
                                      </p:tavLst>
                                    </p:anim>
                                    <p:anim calcmode="lin" valueType="num">
                                      <p:cBhvr>
                                        <p:cTn id="30"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1">
                                            <p:txEl>
                                              <p:pRg st="0" end="0"/>
                                            </p:txEl>
                                          </p:spTgt>
                                        </p:tgtEl>
                                        <p:attrNameLst>
                                          <p:attrName>style.visibility</p:attrName>
                                        </p:attrNameLst>
                                      </p:cBhvr>
                                      <p:to>
                                        <p:strVal val="visible"/>
                                      </p:to>
                                    </p:set>
                                    <p:animEffect transition="in" filter="fade">
                                      <p:cBhvr>
                                        <p:cTn id="35" dur="1000"/>
                                        <p:tgtEl>
                                          <p:spTgt spid="31">
                                            <p:txEl>
                                              <p:pRg st="0" end="0"/>
                                            </p:txEl>
                                          </p:spTgt>
                                        </p:tgtEl>
                                      </p:cBhvr>
                                    </p:animEffect>
                                    <p:anim calcmode="lin" valueType="num">
                                      <p:cBhvr>
                                        <p:cTn id="36"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41"/>
            <a:ext cx="12192000" cy="1203649"/>
            <a:chOff x="0" y="-15641"/>
            <a:chExt cx="12192000" cy="1203649"/>
          </a:xfrm>
        </p:grpSpPr>
        <p:sp>
          <p:nvSpPr>
            <p:cNvPr id="5" name="Rectangle 4"/>
            <p:cNvSpPr/>
            <p:nvPr/>
          </p:nvSpPr>
          <p:spPr>
            <a:xfrm>
              <a:off x="0" y="-15641"/>
              <a:ext cx="12192000" cy="1203649"/>
            </a:xfrm>
            <a:prstGeom prst="rect">
              <a:avLst/>
            </a:prstGeom>
            <a:solidFill>
              <a:srgbClr val="61B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13" y="95674"/>
              <a:ext cx="943693" cy="943693"/>
            </a:xfrm>
            <a:prstGeom prst="rect">
              <a:avLst/>
            </a:prstGeom>
          </p:spPr>
        </p:pic>
      </p:grpSp>
      <p:sp>
        <p:nvSpPr>
          <p:cNvPr id="7" name="Subtitle 2"/>
          <p:cNvSpPr txBox="1">
            <a:spLocks/>
          </p:cNvSpPr>
          <p:nvPr/>
        </p:nvSpPr>
        <p:spPr>
          <a:xfrm>
            <a:off x="8481650" y="318158"/>
            <a:ext cx="3445768" cy="536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b="1" dirty="0">
                <a:solidFill>
                  <a:schemeClr val="bg1"/>
                </a:solidFill>
              </a:rPr>
              <a:t>Metodologi Penelitian</a:t>
            </a:r>
          </a:p>
        </p:txBody>
      </p:sp>
      <p:grpSp>
        <p:nvGrpSpPr>
          <p:cNvPr id="9" name="Group 8"/>
          <p:cNvGrpSpPr/>
          <p:nvPr/>
        </p:nvGrpSpPr>
        <p:grpSpPr>
          <a:xfrm>
            <a:off x="0" y="6400800"/>
            <a:ext cx="12396580" cy="457200"/>
            <a:chOff x="0" y="6400800"/>
            <a:chExt cx="12396580" cy="457200"/>
          </a:xfrm>
        </p:grpSpPr>
        <p:sp>
          <p:nvSpPr>
            <p:cNvPr id="10" name="Rectangle 9"/>
            <p:cNvSpPr/>
            <p:nvPr/>
          </p:nvSpPr>
          <p:spPr>
            <a:xfrm>
              <a:off x="0" y="6400800"/>
              <a:ext cx="12192000" cy="457200"/>
            </a:xfrm>
            <a:prstGeom prst="rect">
              <a:avLst/>
            </a:prstGeom>
            <a:solidFill>
              <a:srgbClr val="59B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latin typeface="Roboto" panose="02000000000000000000" pitchFamily="2" charset="0"/>
                  <a:ea typeface="Roboto" panose="02000000000000000000" pitchFamily="2" charset="0"/>
                </a:rPr>
                <a:t>PROGRAM STUDI TEKNIK INFORMATIKA – FAKULTAS TEKNIK DAN ILMU KOMPUTER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308" y="6449470"/>
              <a:ext cx="408530" cy="408530"/>
            </a:xfrm>
            <a:prstGeom prst="rect">
              <a:avLst/>
            </a:prstGeom>
          </p:spPr>
        </p:pic>
        <p:sp>
          <p:nvSpPr>
            <p:cNvPr id="12" name="Subtitle 2"/>
            <p:cNvSpPr txBox="1">
              <a:spLocks/>
            </p:cNvSpPr>
            <p:nvPr/>
          </p:nvSpPr>
          <p:spPr>
            <a:xfrm>
              <a:off x="11248878" y="6505456"/>
              <a:ext cx="1147702" cy="30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b="1" dirty="0">
                  <a:solidFill>
                    <a:schemeClr val="bg1"/>
                  </a:solidFill>
                  <a:latin typeface="Roboto" panose="02000000000000000000" pitchFamily="2" charset="0"/>
                  <a:ea typeface="Roboto" panose="02000000000000000000" pitchFamily="2" charset="0"/>
                </a:rPr>
                <a:t>Akami</a:t>
              </a:r>
            </a:p>
          </p:txBody>
        </p:sp>
      </p:grpSp>
      <p:sp>
        <p:nvSpPr>
          <p:cNvPr id="32" name="Rectangle 31"/>
          <p:cNvSpPr/>
          <p:nvPr/>
        </p:nvSpPr>
        <p:spPr>
          <a:xfrm>
            <a:off x="3780966" y="5493441"/>
            <a:ext cx="5234350" cy="307777"/>
          </a:xfrm>
          <a:prstGeom prst="rect">
            <a:avLst/>
          </a:prstGeom>
        </p:spPr>
        <p:txBody>
          <a:bodyPr wrap="square">
            <a:spAutoFit/>
          </a:bodyPr>
          <a:lstStyle/>
          <a:p>
            <a:pPr algn="ctr"/>
            <a:r>
              <a:rPr lang="id-ID" sz="1400" b="1" dirty="0">
                <a:latin typeface="Roboto" panose="02000000000000000000" pitchFamily="2" charset="0"/>
                <a:ea typeface="Roboto" panose="02000000000000000000" pitchFamily="2" charset="0"/>
              </a:rPr>
              <a:t>Metode Waterfall</a:t>
            </a:r>
          </a:p>
        </p:txBody>
      </p:sp>
      <p:pic>
        <p:nvPicPr>
          <p:cNvPr id="17" name="Picture 16"/>
          <p:cNvPicPr/>
          <p:nvPr/>
        </p:nvPicPr>
        <p:blipFill>
          <a:blip r:embed="rId4"/>
          <a:stretch>
            <a:fillRect/>
          </a:stretch>
        </p:blipFill>
        <p:spPr>
          <a:xfrm>
            <a:off x="3357843" y="2294836"/>
            <a:ext cx="6080596" cy="3028650"/>
          </a:xfrm>
          <a:prstGeom prst="rect">
            <a:avLst/>
          </a:prstGeom>
        </p:spPr>
      </p:pic>
      <p:sp>
        <p:nvSpPr>
          <p:cNvPr id="18" name="Rectangle 17"/>
          <p:cNvSpPr/>
          <p:nvPr/>
        </p:nvSpPr>
        <p:spPr>
          <a:xfrm>
            <a:off x="3933367" y="1541367"/>
            <a:ext cx="5234350" cy="400110"/>
          </a:xfrm>
          <a:prstGeom prst="rect">
            <a:avLst/>
          </a:prstGeom>
        </p:spPr>
        <p:txBody>
          <a:bodyPr wrap="square">
            <a:spAutoFit/>
          </a:bodyPr>
          <a:lstStyle/>
          <a:p>
            <a:r>
              <a:rPr lang="id-ID" sz="2000" b="1" dirty="0">
                <a:solidFill>
                  <a:srgbClr val="59B1E3"/>
                </a:solidFill>
                <a:latin typeface="Roboto" panose="02000000000000000000" pitchFamily="2" charset="0"/>
                <a:ea typeface="Roboto" panose="02000000000000000000" pitchFamily="2" charset="0"/>
              </a:rPr>
              <a:t>Metode Pembangunan Perangkat Lunak</a:t>
            </a:r>
          </a:p>
        </p:txBody>
      </p:sp>
    </p:spTree>
    <p:extLst>
      <p:ext uri="{BB962C8B-B14F-4D97-AF65-F5344CB8AC3E}">
        <p14:creationId xmlns:p14="http://schemas.microsoft.com/office/powerpoint/2010/main" val="257552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500" fill="hold"/>
                                        <p:tgtEl>
                                          <p:spTgt spid="32"/>
                                        </p:tgtEl>
                                        <p:attrNameLst>
                                          <p:attrName>ppt_x</p:attrName>
                                        </p:attrNameLst>
                                      </p:cBhvr>
                                      <p:tavLst>
                                        <p:tav tm="0">
                                          <p:val>
                                            <p:strVal val="#ppt_x"/>
                                          </p:val>
                                        </p:tav>
                                        <p:tav tm="100000">
                                          <p:val>
                                            <p:strVal val="#ppt_x"/>
                                          </p:val>
                                        </p:tav>
                                      </p:tavLst>
                                    </p:anim>
                                    <p:anim calcmode="lin" valueType="num">
                                      <p:cBhvr additive="base">
                                        <p:cTn id="1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2603</Words>
  <Application>Microsoft Office PowerPoint</Application>
  <PresentationFormat>Widescreen</PresentationFormat>
  <Paragraphs>382</Paragraphs>
  <Slides>51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Calibri Light</vt:lpstr>
      <vt:lpstr>Courier New</vt:lpstr>
      <vt:lpstr>Roboto</vt:lpstr>
      <vt:lpstr>Symbol</vt:lpstr>
      <vt:lpstr>Times New Roman</vt:lpstr>
      <vt:lpstr>Wingdings</vt:lpstr>
      <vt:lpstr>Office Theme</vt:lpstr>
      <vt:lpstr>Pembangunan Aplikasi Virtual Asisten  Untuk Media Informasi Perguruan Tinggi  Menggunakan Line Chatbot di Kota Bandung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Pembangunan Aplikasi Virtual Asisten  Untuk Media Informasi Perguruan Tinggi  Menggunakan Line Chatbot di Kota Bandung</dc:title>
  <dc:creator>Barrur Rhozi</dc:creator>
  <cp:lastModifiedBy>Windows User</cp:lastModifiedBy>
  <cp:revision>46</cp:revision>
  <cp:lastPrinted>2019-06-21T18:04:26Z</cp:lastPrinted>
  <dcterms:created xsi:type="dcterms:W3CDTF">2019-06-21T14:22:07Z</dcterms:created>
  <dcterms:modified xsi:type="dcterms:W3CDTF">2019-07-05T02:17:13Z</dcterms:modified>
</cp:coreProperties>
</file>