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41"/>
  </p:notesMasterIdLst>
  <p:handoutMasterIdLst>
    <p:handoutMasterId r:id="rId42"/>
  </p:handoutMasterIdLst>
  <p:sldIdLst>
    <p:sldId id="1317" r:id="rId2"/>
    <p:sldId id="1318" r:id="rId3"/>
    <p:sldId id="1441" r:id="rId4"/>
    <p:sldId id="1444" r:id="rId5"/>
    <p:sldId id="1442" r:id="rId6"/>
    <p:sldId id="1443" r:id="rId7"/>
    <p:sldId id="1319" r:id="rId8"/>
    <p:sldId id="1377" r:id="rId9"/>
    <p:sldId id="1445" r:id="rId10"/>
    <p:sldId id="1379" r:id="rId11"/>
    <p:sldId id="1453" r:id="rId12"/>
    <p:sldId id="1433" r:id="rId13"/>
    <p:sldId id="1385" r:id="rId14"/>
    <p:sldId id="1386" r:id="rId15"/>
    <p:sldId id="1387" r:id="rId16"/>
    <p:sldId id="1449" r:id="rId17"/>
    <p:sldId id="1450" r:id="rId18"/>
    <p:sldId id="1454" r:id="rId19"/>
    <p:sldId id="1451" r:id="rId20"/>
    <p:sldId id="1452" r:id="rId21"/>
    <p:sldId id="1456" r:id="rId22"/>
    <p:sldId id="1457" r:id="rId23"/>
    <p:sldId id="1455" r:id="rId24"/>
    <p:sldId id="1421" r:id="rId25"/>
    <p:sldId id="1425" r:id="rId26"/>
    <p:sldId id="1388" r:id="rId27"/>
    <p:sldId id="1424" r:id="rId28"/>
    <p:sldId id="1392" r:id="rId29"/>
    <p:sldId id="1393" r:id="rId30"/>
    <p:sldId id="1394" r:id="rId31"/>
    <p:sldId id="1426" r:id="rId32"/>
    <p:sldId id="1434" r:id="rId33"/>
    <p:sldId id="1435" r:id="rId34"/>
    <p:sldId id="1436" r:id="rId35"/>
    <p:sldId id="1437" r:id="rId36"/>
    <p:sldId id="1438" r:id="rId37"/>
    <p:sldId id="1448" r:id="rId38"/>
    <p:sldId id="1432" r:id="rId39"/>
    <p:sldId id="1439" r:id="rId40"/>
  </p:sldIdLst>
  <p:sldSz cx="9906000" cy="6858000" type="A4"/>
  <p:notesSz cx="7099300" cy="10234613"/>
  <p:defaultTextStyle>
    <a:defPPr>
      <a:defRPr lang="de-DE"/>
    </a:defPPr>
    <a:lvl1pPr algn="l" rtl="0" fontAlgn="base">
      <a:spcBef>
        <a:spcPct val="0"/>
      </a:spcBef>
      <a:spcAft>
        <a:spcPct val="0"/>
      </a:spcAft>
      <a:defRPr sz="2400" kern="1200">
        <a:solidFill>
          <a:schemeClr val="tx1"/>
        </a:solidFill>
        <a:latin typeface="Times New Roman" pitchFamily="18" charset="0"/>
        <a:ea typeface="ＭＳ Ｐゴシック"/>
        <a:cs typeface="ＭＳ Ｐゴシック"/>
      </a:defRPr>
    </a:lvl1pPr>
    <a:lvl2pPr marL="457200" algn="l" rtl="0" fontAlgn="base">
      <a:spcBef>
        <a:spcPct val="0"/>
      </a:spcBef>
      <a:spcAft>
        <a:spcPct val="0"/>
      </a:spcAft>
      <a:defRPr sz="2400" kern="1200">
        <a:solidFill>
          <a:schemeClr val="tx1"/>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chemeClr val="tx1"/>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chemeClr val="tx1"/>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chemeClr val="tx1"/>
        </a:solidFill>
        <a:latin typeface="Times New Roman" pitchFamily="18" charset="0"/>
        <a:ea typeface="ＭＳ Ｐゴシック"/>
        <a:cs typeface="ＭＳ Ｐゴシック"/>
      </a:defRPr>
    </a:lvl5pPr>
    <a:lvl6pPr marL="2286000" algn="l" defTabSz="914400" rtl="0" eaLnBrk="1" latinLnBrk="0" hangingPunct="1">
      <a:defRPr sz="2400" kern="1200">
        <a:solidFill>
          <a:schemeClr val="tx1"/>
        </a:solidFill>
        <a:latin typeface="Times New Roman" pitchFamily="18" charset="0"/>
        <a:ea typeface="ＭＳ Ｐゴシック"/>
        <a:cs typeface="ＭＳ Ｐゴシック"/>
      </a:defRPr>
    </a:lvl6pPr>
    <a:lvl7pPr marL="2743200" algn="l" defTabSz="914400" rtl="0" eaLnBrk="1" latinLnBrk="0" hangingPunct="1">
      <a:defRPr sz="2400" kern="1200">
        <a:solidFill>
          <a:schemeClr val="tx1"/>
        </a:solidFill>
        <a:latin typeface="Times New Roman" pitchFamily="18" charset="0"/>
        <a:ea typeface="ＭＳ Ｐゴシック"/>
        <a:cs typeface="ＭＳ Ｐゴシック"/>
      </a:defRPr>
    </a:lvl7pPr>
    <a:lvl8pPr marL="3200400" algn="l" defTabSz="914400" rtl="0" eaLnBrk="1" latinLnBrk="0" hangingPunct="1">
      <a:defRPr sz="2400" kern="1200">
        <a:solidFill>
          <a:schemeClr val="tx1"/>
        </a:solidFill>
        <a:latin typeface="Times New Roman" pitchFamily="18" charset="0"/>
        <a:ea typeface="ＭＳ Ｐゴシック"/>
        <a:cs typeface="ＭＳ Ｐゴシック"/>
      </a:defRPr>
    </a:lvl8pPr>
    <a:lvl9pPr marL="3657600" algn="l" defTabSz="914400" rtl="0" eaLnBrk="1" latinLnBrk="0" hangingPunct="1">
      <a:defRPr sz="2400" kern="1200">
        <a:solidFill>
          <a:schemeClr val="tx1"/>
        </a:solidFill>
        <a:latin typeface="Times New Roman" pitchFamily="18"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73"/>
    <a:srgbClr val="B2B2B2"/>
    <a:srgbClr val="FFCC66"/>
    <a:srgbClr val="FF0000"/>
    <a:srgbClr val="CCECFF"/>
    <a:srgbClr val="99CC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00" autoAdjust="0"/>
  </p:normalViewPr>
  <p:slideViewPr>
    <p:cSldViewPr snapToGrid="0">
      <p:cViewPr varScale="1">
        <p:scale>
          <a:sx n="89" d="100"/>
          <a:sy n="89" d="100"/>
        </p:scale>
        <p:origin x="-1344"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p:scale>
          <a:sx n="115" d="100"/>
          <a:sy n="115" d="100"/>
        </p:scale>
        <p:origin x="-2346" y="2118"/>
      </p:cViewPr>
      <p:guideLst>
        <p:guide orient="horz" pos="2263"/>
        <p:guide pos="331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489325" cy="473075"/>
          </a:xfrm>
          <a:prstGeom prst="rect">
            <a:avLst/>
          </a:prstGeom>
          <a:noFill/>
          <a:ln w="9525">
            <a:noFill/>
            <a:miter lim="800000"/>
            <a:headEnd/>
            <a:tailEnd/>
          </a:ln>
          <a:effectLst/>
        </p:spPr>
        <p:txBody>
          <a:bodyPr vert="horz" wrap="square" lIns="92173" tIns="46086" rIns="92173" bIns="46086" numCol="1" anchor="t" anchorCtr="0" compatLnSpc="1">
            <a:prstTxWarp prst="textNoShape">
              <a:avLst/>
            </a:prstTxWarp>
          </a:bodyPr>
          <a:lstStyle>
            <a:lvl1pPr defTabSz="904875" eaLnBrk="0" hangingPunct="0">
              <a:defRPr sz="1000" i="1">
                <a:latin typeface="Times New Roman" pitchFamily="-106" charset="0"/>
                <a:ea typeface="ＭＳ Ｐゴシック" pitchFamily="-106" charset="-128"/>
                <a:cs typeface="+mn-cs"/>
              </a:defRPr>
            </a:lvl1pPr>
          </a:lstStyle>
          <a:p>
            <a:pPr>
              <a:defRPr/>
            </a:pPr>
            <a:r>
              <a:rPr lang="de-DE"/>
              <a:t>INB/INN320 - Business Process Modelling</a:t>
            </a:r>
          </a:p>
        </p:txBody>
      </p:sp>
      <p:sp>
        <p:nvSpPr>
          <p:cNvPr id="4099" name="Rectangle 3"/>
          <p:cNvSpPr>
            <a:spLocks noGrp="1" noChangeArrowheads="1"/>
          </p:cNvSpPr>
          <p:nvPr>
            <p:ph type="dt" sz="quarter" idx="1"/>
          </p:nvPr>
        </p:nvSpPr>
        <p:spPr bwMode="auto">
          <a:xfrm>
            <a:off x="4022725" y="0"/>
            <a:ext cx="3057525" cy="473075"/>
          </a:xfrm>
          <a:prstGeom prst="rect">
            <a:avLst/>
          </a:prstGeom>
          <a:noFill/>
          <a:ln w="9525">
            <a:noFill/>
            <a:miter lim="800000"/>
            <a:headEnd/>
            <a:tailEnd/>
          </a:ln>
          <a:effectLst/>
        </p:spPr>
        <p:txBody>
          <a:bodyPr vert="horz" wrap="square" lIns="92173" tIns="46086" rIns="92173" bIns="46086" numCol="1" anchor="t" anchorCtr="0" compatLnSpc="1">
            <a:prstTxWarp prst="textNoShape">
              <a:avLst/>
            </a:prstTxWarp>
          </a:bodyPr>
          <a:lstStyle>
            <a:lvl1pPr algn="r" defTabSz="904875" eaLnBrk="0" hangingPunct="0">
              <a:defRPr sz="1000" i="1">
                <a:latin typeface="Times New Roman" pitchFamily="-106" charset="0"/>
                <a:ea typeface="ＭＳ Ｐゴシック" pitchFamily="-106" charset="-128"/>
                <a:cs typeface="+mn-cs"/>
              </a:defRPr>
            </a:lvl1pPr>
          </a:lstStyle>
          <a:p>
            <a:pPr>
              <a:defRPr/>
            </a:pPr>
            <a:r>
              <a:rPr lang="de-DE" dirty="0"/>
              <a:t>Lecture – </a:t>
            </a:r>
            <a:r>
              <a:rPr lang="de-DE" dirty="0" smtClean="0"/>
              <a:t>17 August 2009</a:t>
            </a:r>
            <a:endParaRPr lang="de-DE" dirty="0"/>
          </a:p>
        </p:txBody>
      </p:sp>
      <p:sp>
        <p:nvSpPr>
          <p:cNvPr id="4100" name="Rectangle 4"/>
          <p:cNvSpPr>
            <a:spLocks noGrp="1" noChangeArrowheads="1"/>
          </p:cNvSpPr>
          <p:nvPr>
            <p:ph type="ftr" sz="quarter" idx="2"/>
          </p:nvPr>
        </p:nvSpPr>
        <p:spPr bwMode="auto">
          <a:xfrm>
            <a:off x="0" y="9926638"/>
            <a:ext cx="4467225" cy="273050"/>
          </a:xfrm>
          <a:prstGeom prst="rect">
            <a:avLst/>
          </a:prstGeom>
          <a:noFill/>
          <a:ln w="9525">
            <a:noFill/>
            <a:miter lim="800000"/>
            <a:headEnd/>
            <a:tailEnd/>
          </a:ln>
          <a:effectLst/>
        </p:spPr>
        <p:txBody>
          <a:bodyPr vert="horz" wrap="square" lIns="92173" tIns="46086" rIns="92173" bIns="46086" numCol="1" anchor="b" anchorCtr="0" compatLnSpc="1">
            <a:prstTxWarp prst="textNoShape">
              <a:avLst/>
            </a:prstTxWarp>
          </a:bodyPr>
          <a:lstStyle>
            <a:lvl1pPr defTabSz="904875" eaLnBrk="0" hangingPunct="0">
              <a:defRPr sz="1000" i="1">
                <a:latin typeface="Times New Roman" pitchFamily="-106" charset="0"/>
                <a:ea typeface="ＭＳ Ｐゴシック" pitchFamily="-106" charset="-128"/>
                <a:cs typeface="+mn-cs"/>
              </a:defRPr>
            </a:lvl1pPr>
          </a:lstStyle>
          <a:p>
            <a:pPr>
              <a:defRPr/>
            </a:pPr>
            <a:r>
              <a:rPr lang="de-DE" dirty="0"/>
              <a:t>QUT </a:t>
            </a:r>
            <a:r>
              <a:rPr lang="de-DE" dirty="0" smtClean="0"/>
              <a:t>Jan Recker </a:t>
            </a:r>
            <a:r>
              <a:rPr lang="en-US" dirty="0" smtClean="0"/>
              <a:t>–</a:t>
            </a:r>
            <a:r>
              <a:rPr lang="de-DE" dirty="0" smtClean="0"/>
              <a:t> j.recker@qut.edu.au</a:t>
            </a:r>
            <a:endParaRPr lang="de-DE" sz="1200" dirty="0"/>
          </a:p>
        </p:txBody>
      </p:sp>
      <p:sp>
        <p:nvSpPr>
          <p:cNvPr id="4101" name="Rectangle 5"/>
          <p:cNvSpPr>
            <a:spLocks noGrp="1" noChangeArrowheads="1"/>
          </p:cNvSpPr>
          <p:nvPr>
            <p:ph type="sldNum" sz="quarter" idx="3"/>
          </p:nvPr>
        </p:nvSpPr>
        <p:spPr bwMode="auto">
          <a:xfrm>
            <a:off x="4022725" y="9720263"/>
            <a:ext cx="3057525" cy="479425"/>
          </a:xfrm>
          <a:prstGeom prst="rect">
            <a:avLst/>
          </a:prstGeom>
          <a:noFill/>
          <a:ln w="9525">
            <a:noFill/>
            <a:miter lim="800000"/>
            <a:headEnd/>
            <a:tailEnd/>
          </a:ln>
          <a:effectLst/>
        </p:spPr>
        <p:txBody>
          <a:bodyPr vert="horz" wrap="square" lIns="92173" tIns="46086" rIns="92173" bIns="46086" numCol="1" anchor="b" anchorCtr="0" compatLnSpc="1">
            <a:prstTxWarp prst="textNoShape">
              <a:avLst/>
            </a:prstTxWarp>
          </a:bodyPr>
          <a:lstStyle>
            <a:lvl1pPr algn="r" defTabSz="904875" eaLnBrk="0" hangingPunct="0">
              <a:defRPr sz="1000">
                <a:latin typeface="Times New Roman" pitchFamily="-106" charset="0"/>
                <a:ea typeface="ＭＳ Ｐゴシック" pitchFamily="-106" charset="-128"/>
                <a:cs typeface="+mn-cs"/>
              </a:defRPr>
            </a:lvl1pPr>
          </a:lstStyle>
          <a:p>
            <a:pPr>
              <a:defRPr/>
            </a:pPr>
            <a:r>
              <a:rPr lang="de-DE" dirty="0" smtClean="0"/>
              <a:t>5 </a:t>
            </a:r>
            <a:r>
              <a:rPr lang="de-DE" dirty="0"/>
              <a:t>/ </a:t>
            </a:r>
            <a:fld id="{B17C8F5B-FC6C-4DA8-894F-119201F9332D}" type="slidenum">
              <a:rPr lang="de-DE"/>
              <a:pPr>
                <a:defRPr/>
              </a:pPr>
              <a:t>‹#›</a:t>
            </a:fld>
            <a:endParaRPr lang="de-DE" dirty="0"/>
          </a:p>
        </p:txBody>
      </p:sp>
    </p:spTree>
    <p:extLst>
      <p:ext uri="{BB962C8B-B14F-4D97-AF65-F5344CB8AC3E}">
        <p14:creationId xmlns:p14="http://schemas.microsoft.com/office/powerpoint/2010/main" val="1288486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dt" idx="1"/>
          </p:nvPr>
        </p:nvSpPr>
        <p:spPr bwMode="auto">
          <a:xfrm>
            <a:off x="4038600" y="28575"/>
            <a:ext cx="3024188" cy="479425"/>
          </a:xfrm>
          <a:prstGeom prst="rect">
            <a:avLst/>
          </a:prstGeom>
          <a:noFill/>
          <a:ln w="9525">
            <a:noFill/>
            <a:miter lim="800000"/>
            <a:headEnd/>
            <a:tailEnd/>
          </a:ln>
          <a:effectLst/>
        </p:spPr>
        <p:txBody>
          <a:bodyPr vert="horz" wrap="square" lIns="19070" tIns="0" rIns="19070" bIns="0" numCol="1" anchor="t" anchorCtr="0" compatLnSpc="1">
            <a:prstTxWarp prst="textNoShape">
              <a:avLst/>
            </a:prstTxWarp>
          </a:bodyPr>
          <a:lstStyle>
            <a:lvl1pPr algn="r" defTabSz="763588" eaLnBrk="1" hangingPunct="1">
              <a:defRPr sz="1200" i="1">
                <a:latin typeface="Times New Roman" pitchFamily="-106" charset="0"/>
                <a:ea typeface="ＭＳ Ｐゴシック" pitchFamily="-106" charset="-128"/>
                <a:cs typeface="+mn-cs"/>
              </a:defRPr>
            </a:lvl1pPr>
          </a:lstStyle>
          <a:p>
            <a:pPr>
              <a:defRPr/>
            </a:pPr>
            <a:r>
              <a:rPr lang="de-DE" dirty="0" smtClean="0"/>
              <a:t>Lecture </a:t>
            </a:r>
            <a:r>
              <a:rPr lang="en-US" dirty="0" smtClean="0"/>
              <a:t>–</a:t>
            </a:r>
            <a:r>
              <a:rPr lang="de-DE" dirty="0" smtClean="0"/>
              <a:t> 17 August 2009</a:t>
            </a:r>
            <a:endParaRPr lang="de-DE" dirty="0"/>
          </a:p>
        </p:txBody>
      </p:sp>
      <p:sp>
        <p:nvSpPr>
          <p:cNvPr id="2051" name="Rectangle 3"/>
          <p:cNvSpPr>
            <a:spLocks noGrp="1" noChangeArrowheads="1"/>
          </p:cNvSpPr>
          <p:nvPr>
            <p:ph type="sldNum" sz="quarter" idx="5"/>
          </p:nvPr>
        </p:nvSpPr>
        <p:spPr bwMode="auto">
          <a:xfrm>
            <a:off x="4038600" y="9726613"/>
            <a:ext cx="3024188" cy="479425"/>
          </a:xfrm>
          <a:prstGeom prst="rect">
            <a:avLst/>
          </a:prstGeom>
          <a:noFill/>
          <a:ln w="9525">
            <a:noFill/>
            <a:miter lim="800000"/>
            <a:headEnd/>
            <a:tailEnd/>
          </a:ln>
          <a:effectLst/>
        </p:spPr>
        <p:txBody>
          <a:bodyPr vert="horz" wrap="square" lIns="19070" tIns="0" rIns="19070" bIns="0" numCol="1" anchor="b" anchorCtr="0" compatLnSpc="1">
            <a:prstTxWarp prst="textNoShape">
              <a:avLst/>
            </a:prstTxWarp>
          </a:bodyPr>
          <a:lstStyle>
            <a:lvl1pPr algn="r" defTabSz="763588" eaLnBrk="1" hangingPunct="1">
              <a:defRPr sz="1000" i="1">
                <a:latin typeface="Times New Roman" pitchFamily="-106" charset="0"/>
                <a:ea typeface="ＭＳ Ｐゴシック" pitchFamily="-106" charset="-128"/>
                <a:cs typeface="+mn-cs"/>
              </a:defRPr>
            </a:lvl1pPr>
          </a:lstStyle>
          <a:p>
            <a:pPr>
              <a:defRPr/>
            </a:pPr>
            <a:fld id="{1D449EE2-7562-49A9-B06F-4DF968013F6A}" type="slidenum">
              <a:rPr lang="de-DE"/>
              <a:pPr>
                <a:defRPr/>
              </a:pPr>
              <a:t>‹#›</a:t>
            </a:fld>
            <a:endParaRPr lang="de-DE"/>
          </a:p>
        </p:txBody>
      </p:sp>
      <p:sp>
        <p:nvSpPr>
          <p:cNvPr id="2052" name="Rectangle 4"/>
          <p:cNvSpPr>
            <a:spLocks noGrp="1" noChangeArrowheads="1"/>
          </p:cNvSpPr>
          <p:nvPr>
            <p:ph type="ftr" sz="quarter" idx="4"/>
          </p:nvPr>
        </p:nvSpPr>
        <p:spPr bwMode="auto">
          <a:xfrm>
            <a:off x="36513" y="9726613"/>
            <a:ext cx="3024187" cy="479425"/>
          </a:xfrm>
          <a:prstGeom prst="rect">
            <a:avLst/>
          </a:prstGeom>
          <a:noFill/>
          <a:ln w="9525">
            <a:noFill/>
            <a:miter lim="800000"/>
            <a:headEnd/>
            <a:tailEnd/>
          </a:ln>
          <a:effectLst/>
        </p:spPr>
        <p:txBody>
          <a:bodyPr vert="horz" wrap="square" lIns="19070" tIns="0" rIns="19070" bIns="0" numCol="1" anchor="b" anchorCtr="0" compatLnSpc="1">
            <a:prstTxWarp prst="textNoShape">
              <a:avLst/>
            </a:prstTxWarp>
          </a:bodyPr>
          <a:lstStyle>
            <a:lvl1pPr defTabSz="763588" eaLnBrk="1" hangingPunct="1">
              <a:defRPr sz="1000" i="1">
                <a:latin typeface="Times New Roman" pitchFamily="-106" charset="0"/>
                <a:ea typeface="ＭＳ Ｐゴシック" pitchFamily="-106" charset="-128"/>
                <a:cs typeface="+mn-cs"/>
              </a:defRPr>
            </a:lvl1pPr>
          </a:lstStyle>
          <a:p>
            <a:pPr>
              <a:defRPr/>
            </a:pPr>
            <a:r>
              <a:rPr lang="de-DE" dirty="0" smtClean="0"/>
              <a:t>QUT Brisbane, Dr. Jan Recker</a:t>
            </a:r>
            <a:endParaRPr lang="de-DE" dirty="0"/>
          </a:p>
        </p:txBody>
      </p:sp>
      <p:sp>
        <p:nvSpPr>
          <p:cNvPr id="2053" name="Rectangle 5"/>
          <p:cNvSpPr>
            <a:spLocks noGrp="1" noChangeArrowheads="1"/>
          </p:cNvSpPr>
          <p:nvPr>
            <p:ph type="hdr" sz="quarter"/>
          </p:nvPr>
        </p:nvSpPr>
        <p:spPr bwMode="auto">
          <a:xfrm>
            <a:off x="36513" y="28575"/>
            <a:ext cx="3024187" cy="479425"/>
          </a:xfrm>
          <a:prstGeom prst="rect">
            <a:avLst/>
          </a:prstGeom>
          <a:noFill/>
          <a:ln w="9525">
            <a:noFill/>
            <a:miter lim="800000"/>
            <a:headEnd/>
            <a:tailEnd/>
          </a:ln>
          <a:effectLst/>
        </p:spPr>
        <p:txBody>
          <a:bodyPr vert="horz" wrap="square" lIns="19070" tIns="0" rIns="19070" bIns="0" numCol="1" anchor="t" anchorCtr="0" compatLnSpc="1">
            <a:prstTxWarp prst="textNoShape">
              <a:avLst/>
            </a:prstTxWarp>
          </a:bodyPr>
          <a:lstStyle>
            <a:lvl1pPr defTabSz="763588" eaLnBrk="1" hangingPunct="1">
              <a:defRPr sz="1200" i="1">
                <a:latin typeface="Times New Roman" pitchFamily="-106" charset="0"/>
                <a:ea typeface="ＭＳ Ｐゴシック" pitchFamily="-106" charset="-128"/>
                <a:cs typeface="+mn-cs"/>
              </a:defRPr>
            </a:lvl1pPr>
          </a:lstStyle>
          <a:p>
            <a:pPr>
              <a:defRPr/>
            </a:pPr>
            <a:r>
              <a:rPr lang="de-DE"/>
              <a:t>INB/INN320 </a:t>
            </a:r>
            <a:r>
              <a:rPr lang="en-US"/>
              <a:t>–</a:t>
            </a:r>
            <a:r>
              <a:rPr lang="de-DE"/>
              <a:t> Business Process Modelling</a:t>
            </a:r>
          </a:p>
        </p:txBody>
      </p:sp>
    </p:spTree>
    <p:extLst>
      <p:ext uri="{BB962C8B-B14F-4D97-AF65-F5344CB8AC3E}">
        <p14:creationId xmlns:p14="http://schemas.microsoft.com/office/powerpoint/2010/main" val="2308574351"/>
      </p:ext>
    </p:extLst>
  </p:cSld>
  <p:clrMap bg1="lt1" tx1="dk1" bg2="lt2" tx2="dk2" accent1="accent1" accent2="accent2" accent3="accent3" accent4="accent4" accent5="accent5" accent6="accent6" hlink="hlink" folHlink="folHlink"/>
  <p:hf/>
  <p:notesStyle>
    <a:lvl1pPr algn="l" defTabSz="762000" rtl="0" eaLnBrk="0" fontAlgn="base" hangingPunct="0">
      <a:spcBef>
        <a:spcPct val="30000"/>
      </a:spcBef>
      <a:spcAft>
        <a:spcPct val="0"/>
      </a:spcAft>
      <a:defRPr sz="1200" kern="1200">
        <a:solidFill>
          <a:schemeClr val="tx1"/>
        </a:solidFill>
        <a:latin typeface="Times New Roman" pitchFamily="-106" charset="0"/>
        <a:ea typeface="ＭＳ Ｐゴシック" pitchFamily="-106" charset="-128"/>
        <a:cs typeface="ＭＳ Ｐゴシック" pitchFamily="-106" charset="-128"/>
      </a:defRPr>
    </a:lvl1pPr>
    <a:lvl2pPr marL="457200" algn="l" defTabSz="762000" rtl="0" eaLnBrk="0" fontAlgn="base" hangingPunct="0">
      <a:spcBef>
        <a:spcPct val="30000"/>
      </a:spcBef>
      <a:spcAft>
        <a:spcPct val="0"/>
      </a:spcAft>
      <a:defRPr sz="1200" kern="1200">
        <a:solidFill>
          <a:schemeClr val="tx1"/>
        </a:solidFill>
        <a:latin typeface="Times New Roman" pitchFamily="-106" charset="0"/>
        <a:ea typeface="ＭＳ Ｐゴシック" pitchFamily="-106" charset="-128"/>
        <a:cs typeface="ＭＳ Ｐゴシック"/>
      </a:defRPr>
    </a:lvl2pPr>
    <a:lvl3pPr marL="914400" algn="l" defTabSz="762000" rtl="0" eaLnBrk="0" fontAlgn="base" hangingPunct="0">
      <a:spcBef>
        <a:spcPct val="30000"/>
      </a:spcBef>
      <a:spcAft>
        <a:spcPct val="0"/>
      </a:spcAft>
      <a:defRPr sz="1200" kern="1200">
        <a:solidFill>
          <a:schemeClr val="tx1"/>
        </a:solidFill>
        <a:latin typeface="Times New Roman" pitchFamily="-106" charset="0"/>
        <a:ea typeface="ＭＳ Ｐゴシック" pitchFamily="-106" charset="-128"/>
        <a:cs typeface="ＭＳ Ｐゴシック"/>
      </a:defRPr>
    </a:lvl3pPr>
    <a:lvl4pPr marL="1371600" algn="l" defTabSz="762000" rtl="0" eaLnBrk="0" fontAlgn="base" hangingPunct="0">
      <a:spcBef>
        <a:spcPct val="30000"/>
      </a:spcBef>
      <a:spcAft>
        <a:spcPct val="0"/>
      </a:spcAft>
      <a:defRPr sz="1200" kern="1200">
        <a:solidFill>
          <a:schemeClr val="tx1"/>
        </a:solidFill>
        <a:latin typeface="Times New Roman" pitchFamily="-106" charset="0"/>
        <a:ea typeface="ＭＳ Ｐゴシック" pitchFamily="-106" charset="-128"/>
        <a:cs typeface="ＭＳ Ｐゴシック"/>
      </a:defRPr>
    </a:lvl4pPr>
    <a:lvl5pPr marL="1828800" algn="l" defTabSz="762000" rtl="0" eaLnBrk="0" fontAlgn="base" hangingPunct="0">
      <a:spcBef>
        <a:spcPct val="30000"/>
      </a:spcBef>
      <a:spcAft>
        <a:spcPct val="0"/>
      </a:spcAft>
      <a:defRPr sz="1200" kern="1200">
        <a:solidFill>
          <a:schemeClr val="tx1"/>
        </a:solidFill>
        <a:latin typeface="Times New Roman" pitchFamily="-106" charset="0"/>
        <a:ea typeface="ＭＳ Ｐゴシック" pitchFamily="-106"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dt" sz="quarter" idx="1"/>
          </p:nvPr>
        </p:nvSpPr>
        <p:spPr>
          <a:noFill/>
        </p:spPr>
        <p:txBody>
          <a:bodyPr/>
          <a:lstStyle/>
          <a:p>
            <a:r>
              <a:rPr lang="de-DE" smtClean="0">
                <a:latin typeface="Times New Roman" pitchFamily="18" charset="0"/>
                <a:ea typeface="ＭＳ Ｐゴシック" pitchFamily="34" charset="-128"/>
              </a:rPr>
              <a:t>Lecture - 4 March 1999</a:t>
            </a:r>
          </a:p>
        </p:txBody>
      </p:sp>
      <p:sp>
        <p:nvSpPr>
          <p:cNvPr id="51203" name="Rectangle 3"/>
          <p:cNvSpPr>
            <a:spLocks noGrp="1" noChangeArrowheads="1"/>
          </p:cNvSpPr>
          <p:nvPr>
            <p:ph type="sldNum" sz="quarter" idx="5"/>
          </p:nvPr>
        </p:nvSpPr>
        <p:spPr>
          <a:noFill/>
        </p:spPr>
        <p:txBody>
          <a:bodyPr/>
          <a:lstStyle/>
          <a:p>
            <a:fld id="{0278ADAB-9FD3-4DB7-A724-DD400D127F20}" type="slidenum">
              <a:rPr lang="de-DE" smtClean="0">
                <a:latin typeface="Times New Roman" pitchFamily="18" charset="0"/>
                <a:ea typeface="ＭＳ Ｐゴシック" pitchFamily="34" charset="-128"/>
              </a:rPr>
              <a:pPr/>
              <a:t>1</a:t>
            </a:fld>
            <a:endParaRPr lang="de-DE" smtClean="0">
              <a:latin typeface="Times New Roman" pitchFamily="18" charset="0"/>
              <a:ea typeface="ＭＳ Ｐゴシック" pitchFamily="34" charset="-128"/>
            </a:endParaRPr>
          </a:p>
        </p:txBody>
      </p:sp>
      <p:sp>
        <p:nvSpPr>
          <p:cNvPr id="51204" name="Rectangle 4"/>
          <p:cNvSpPr>
            <a:spLocks noGrp="1" noChangeArrowheads="1"/>
          </p:cNvSpPr>
          <p:nvPr>
            <p:ph type="ftr" sz="quarter" idx="4"/>
          </p:nvPr>
        </p:nvSpPr>
        <p:spPr>
          <a:noFill/>
        </p:spPr>
        <p:txBody>
          <a:bodyPr/>
          <a:lstStyle/>
          <a:p>
            <a:r>
              <a:rPr lang="de-DE" smtClean="0">
                <a:latin typeface="Times New Roman" pitchFamily="18" charset="0"/>
                <a:ea typeface="ＭＳ Ｐゴシック" pitchFamily="34" charset="-128"/>
              </a:rPr>
              <a:t>QUT Brisbane, Dr. Michael Rosemann</a:t>
            </a:r>
          </a:p>
        </p:txBody>
      </p:sp>
      <p:sp>
        <p:nvSpPr>
          <p:cNvPr id="51205" name="Rectangle 5"/>
          <p:cNvSpPr>
            <a:spLocks noGrp="1" noChangeArrowheads="1"/>
          </p:cNvSpPr>
          <p:nvPr>
            <p:ph type="hdr" sz="quarter"/>
          </p:nvPr>
        </p:nvSpPr>
        <p:spPr>
          <a:noFill/>
        </p:spPr>
        <p:txBody>
          <a:bodyPr/>
          <a:lstStyle/>
          <a:p>
            <a:r>
              <a:rPr lang="de-DE" smtClean="0">
                <a:latin typeface="Times New Roman" pitchFamily="18" charset="0"/>
                <a:ea typeface="ＭＳ Ｐゴシック" pitchFamily="34" charset="-128"/>
              </a:rPr>
              <a:t>ITN286 - Process Engineering and EWS</a:t>
            </a:r>
          </a:p>
        </p:txBody>
      </p:sp>
      <p:sp>
        <p:nvSpPr>
          <p:cNvPr id="51206" name="Rectangle 2050"/>
          <p:cNvSpPr>
            <a:spLocks noGrp="1" noRot="1" noChangeAspect="1" noChangeArrowheads="1"/>
          </p:cNvSpPr>
          <p:nvPr>
            <p:ph type="sldImg"/>
          </p:nvPr>
        </p:nvSpPr>
        <p:spPr bwMode="auto">
          <a:xfrm>
            <a:off x="1020763" y="989013"/>
            <a:ext cx="5106987" cy="3535362"/>
          </a:xfrm>
          <a:prstGeom prst="rect">
            <a:avLst/>
          </a:prstGeom>
          <a:solidFill>
            <a:srgbClr val="FFFFFF"/>
          </a:solidFill>
          <a:ln>
            <a:solidFill>
              <a:srgbClr val="000000"/>
            </a:solidFill>
            <a:miter lim="800000"/>
            <a:headEnd/>
            <a:tailEnd/>
          </a:ln>
        </p:spPr>
      </p:sp>
      <p:sp>
        <p:nvSpPr>
          <p:cNvPr id="51207" name="Rectangle 2051"/>
          <p:cNvSpPr>
            <a:spLocks noGrp="1" noChangeArrowheads="1"/>
          </p:cNvSpPr>
          <p:nvPr>
            <p:ph type="body" idx="1"/>
          </p:nvPr>
        </p:nvSpPr>
        <p:spPr bwMode="auto">
          <a:xfrm>
            <a:off x="449263" y="5118100"/>
            <a:ext cx="6242050" cy="4387850"/>
          </a:xfrm>
          <a:prstGeom prst="rect">
            <a:avLst/>
          </a:prstGeom>
          <a:solidFill>
            <a:srgbClr val="FFFFFF"/>
          </a:solidFill>
          <a:ln>
            <a:solidFill>
              <a:srgbClr val="000000"/>
            </a:solidFill>
            <a:miter lim="800000"/>
            <a:headEnd/>
            <a:tailEnd/>
          </a:ln>
        </p:spPr>
        <p:txBody>
          <a:bodyPr lIns="92301" tIns="46151" rIns="92301" bIns="46151"/>
          <a:lstStyle/>
          <a:p>
            <a:pPr defTabSz="915988">
              <a:lnSpc>
                <a:spcPts val="1800"/>
              </a:lnSpc>
              <a:spcBef>
                <a:spcPct val="0"/>
              </a:spcBef>
            </a:pPr>
            <a:endParaRPr 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p:txBody>
          <a:bodyPr/>
          <a:lstStyle/>
          <a:p>
            <a:pPr>
              <a:defRPr/>
            </a:pPr>
            <a:fld id="{0F2C33C1-922C-496A-8FD8-06A569A607D4}" type="slidenum">
              <a:rPr lang="en-US"/>
              <a:pPr>
                <a:defRPr/>
              </a:pPr>
              <a:t>11</a:t>
            </a:fld>
            <a:endParaRPr lang="en-US"/>
          </a:p>
        </p:txBody>
      </p:sp>
      <p:sp>
        <p:nvSpPr>
          <p:cNvPr id="710658" name="Rectangle 2"/>
          <p:cNvSpPr>
            <a:spLocks noGrp="1" noRot="1" noChangeAspect="1" noChangeArrowheads="1" noTextEdit="1"/>
          </p:cNvSpPr>
          <p:nvPr>
            <p:ph type="sldImg"/>
          </p:nvPr>
        </p:nvSpPr>
        <p:spPr>
          <a:xfrm>
            <a:off x="779463" y="768350"/>
            <a:ext cx="5540375" cy="3836988"/>
          </a:xfrm>
          <a:prstGeom prst="rect">
            <a:avLst/>
          </a:prstGeom>
          <a:ln/>
        </p:spPr>
      </p:sp>
      <p:sp>
        <p:nvSpPr>
          <p:cNvPr id="710659" name="Rectangle 3"/>
          <p:cNvSpPr>
            <a:spLocks noGrp="1" noChangeArrowheads="1"/>
          </p:cNvSpPr>
          <p:nvPr>
            <p:ph type="body" idx="1"/>
          </p:nvPr>
        </p:nvSpPr>
        <p:spPr>
          <a:xfrm>
            <a:off x="709613" y="4860925"/>
            <a:ext cx="5680075" cy="4605338"/>
          </a:xfrm>
          <a:prstGeom prst="rect">
            <a:avLst/>
          </a:prstGeom>
          <a:noFill/>
          <a:ln/>
        </p:spPr>
        <p:txBody>
          <a:bodyPr/>
          <a:lstStyle/>
          <a:p>
            <a:pPr eaLnBrk="1" hangingPunct="1"/>
            <a:endParaRPr lang="en-AU"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AD0CFC10-9C91-49F3-BD52-7BD2E133EBE8}" type="slidenum">
              <a:rPr lang="en-US"/>
              <a:pPr/>
              <a:t>12</a:t>
            </a:fld>
            <a:endParaRPr lang="en-US"/>
          </a:p>
        </p:txBody>
      </p:sp>
      <p:sp>
        <p:nvSpPr>
          <p:cNvPr id="1688578" name="Rectangle 2"/>
          <p:cNvSpPr>
            <a:spLocks noGrp="1" noRot="1" noChangeAspect="1" noChangeArrowheads="1" noTextEdit="1"/>
          </p:cNvSpPr>
          <p:nvPr>
            <p:ph type="sldImg"/>
          </p:nvPr>
        </p:nvSpPr>
        <p:spPr>
          <a:xfrm>
            <a:off x="777875" y="768350"/>
            <a:ext cx="5543550" cy="3838575"/>
          </a:xfrm>
          <a:prstGeom prst="rect">
            <a:avLst/>
          </a:prstGeom>
          <a:ln/>
        </p:spPr>
      </p:sp>
      <p:sp>
        <p:nvSpPr>
          <p:cNvPr id="1688579" name="Rectangle 3"/>
          <p:cNvSpPr>
            <a:spLocks noGrp="1" noChangeArrowheads="1"/>
          </p:cNvSpPr>
          <p:nvPr>
            <p:ph type="body" idx="1"/>
          </p:nvPr>
        </p:nvSpPr>
        <p:spPr>
          <a:xfrm>
            <a:off x="710239" y="4861781"/>
            <a:ext cx="5678824" cy="4604560"/>
          </a:xfrm>
          <a:prstGeom prst="rect">
            <a:avLst/>
          </a:prstGeom>
        </p:spPr>
        <p:txBody>
          <a:bodyPr/>
          <a:lstStyle/>
          <a:p>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p:txBody>
          <a:bodyPr/>
          <a:lstStyle/>
          <a:p>
            <a:pPr>
              <a:defRPr/>
            </a:pPr>
            <a:fld id="{0EF48D8C-381F-40F2-92E9-2F4109F13D9A}" type="slidenum">
              <a:rPr lang="en-US"/>
              <a:pPr>
                <a:defRPr/>
              </a:pPr>
              <a:t>13</a:t>
            </a:fld>
            <a:endParaRPr lang="en-US"/>
          </a:p>
        </p:txBody>
      </p:sp>
      <p:sp>
        <p:nvSpPr>
          <p:cNvPr id="735234" name="Rectangle 2"/>
          <p:cNvSpPr>
            <a:spLocks noGrp="1" noRot="1" noChangeAspect="1" noChangeArrowheads="1" noTextEdit="1"/>
          </p:cNvSpPr>
          <p:nvPr>
            <p:ph type="sldImg"/>
          </p:nvPr>
        </p:nvSpPr>
        <p:spPr>
          <a:xfrm>
            <a:off x="779463" y="768350"/>
            <a:ext cx="5540375" cy="3836988"/>
          </a:xfrm>
          <a:prstGeom prst="rect">
            <a:avLst/>
          </a:prstGeom>
          <a:ln/>
        </p:spPr>
      </p:sp>
      <p:sp>
        <p:nvSpPr>
          <p:cNvPr id="735235" name="Rectangle 3"/>
          <p:cNvSpPr>
            <a:spLocks noGrp="1" noChangeArrowheads="1"/>
          </p:cNvSpPr>
          <p:nvPr>
            <p:ph type="body" idx="1"/>
          </p:nvPr>
        </p:nvSpPr>
        <p:spPr>
          <a:xfrm>
            <a:off x="709613" y="4860925"/>
            <a:ext cx="5680075" cy="4605338"/>
          </a:xfrm>
          <a:prstGeom prst="rect">
            <a:avLst/>
          </a:prstGeom>
          <a:noFill/>
          <a:ln/>
        </p:spPr>
        <p:txBody>
          <a:bodyPr/>
          <a:lstStyle/>
          <a:p>
            <a:pPr eaLnBrk="1" hangingPunct="1"/>
            <a:endParaRPr lang="en-AU"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p:txBody>
          <a:bodyPr/>
          <a:lstStyle/>
          <a:p>
            <a:pPr>
              <a:defRPr/>
            </a:pPr>
            <a:fld id="{51406262-92F9-4264-88D7-2CBD11447AD8}" type="slidenum">
              <a:rPr lang="en-US"/>
              <a:pPr>
                <a:defRPr/>
              </a:pPr>
              <a:t>14</a:t>
            </a:fld>
            <a:endParaRPr lang="en-US"/>
          </a:p>
        </p:txBody>
      </p:sp>
      <p:sp>
        <p:nvSpPr>
          <p:cNvPr id="737282" name="Rectangle 2"/>
          <p:cNvSpPr>
            <a:spLocks noGrp="1" noRot="1" noChangeAspect="1" noChangeArrowheads="1" noTextEdit="1"/>
          </p:cNvSpPr>
          <p:nvPr>
            <p:ph type="sldImg"/>
          </p:nvPr>
        </p:nvSpPr>
        <p:spPr>
          <a:xfrm>
            <a:off x="779463" y="768350"/>
            <a:ext cx="5540375" cy="3836988"/>
          </a:xfrm>
          <a:prstGeom prst="rect">
            <a:avLst/>
          </a:prstGeom>
          <a:ln/>
        </p:spPr>
      </p:sp>
      <p:sp>
        <p:nvSpPr>
          <p:cNvPr id="737283" name="Rectangle 3"/>
          <p:cNvSpPr>
            <a:spLocks noGrp="1" noChangeArrowheads="1"/>
          </p:cNvSpPr>
          <p:nvPr>
            <p:ph type="body" idx="1"/>
          </p:nvPr>
        </p:nvSpPr>
        <p:spPr>
          <a:xfrm>
            <a:off x="709613" y="4860925"/>
            <a:ext cx="5680075" cy="4605338"/>
          </a:xfrm>
          <a:prstGeom prst="rect">
            <a:avLst/>
          </a:prstGeom>
          <a:noFill/>
          <a:ln/>
        </p:spPr>
        <p:txBody>
          <a:bodyPr/>
          <a:lstStyle/>
          <a:p>
            <a:pPr eaLnBrk="1" hangingPunct="1"/>
            <a:endParaRPr lang="en-AU" smtClean="0">
              <a:ea typeface="ＭＳ Ｐゴシック"/>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p:txBody>
          <a:bodyPr/>
          <a:lstStyle/>
          <a:p>
            <a:pPr>
              <a:defRPr/>
            </a:pPr>
            <a:fld id="{213C69DF-1E7D-4A80-B714-CA96F04F5A0F}" type="slidenum">
              <a:rPr lang="en-US"/>
              <a:pPr>
                <a:defRPr/>
              </a:pPr>
              <a:t>15</a:t>
            </a:fld>
            <a:endParaRPr lang="en-US"/>
          </a:p>
        </p:txBody>
      </p:sp>
      <p:sp>
        <p:nvSpPr>
          <p:cNvPr id="740354" name="Rectangle 2"/>
          <p:cNvSpPr>
            <a:spLocks noGrp="1" noRot="1" noChangeAspect="1" noChangeArrowheads="1" noTextEdit="1"/>
          </p:cNvSpPr>
          <p:nvPr>
            <p:ph type="sldImg"/>
          </p:nvPr>
        </p:nvSpPr>
        <p:spPr>
          <a:xfrm>
            <a:off x="779463" y="768350"/>
            <a:ext cx="5540375" cy="3836988"/>
          </a:xfrm>
          <a:prstGeom prst="rect">
            <a:avLst/>
          </a:prstGeom>
          <a:ln/>
        </p:spPr>
      </p:sp>
      <p:sp>
        <p:nvSpPr>
          <p:cNvPr id="740355" name="Rectangle 3"/>
          <p:cNvSpPr>
            <a:spLocks noGrp="1" noChangeArrowheads="1"/>
          </p:cNvSpPr>
          <p:nvPr>
            <p:ph type="body" idx="1"/>
          </p:nvPr>
        </p:nvSpPr>
        <p:spPr>
          <a:xfrm>
            <a:off x="709613" y="4860925"/>
            <a:ext cx="5680075" cy="4605338"/>
          </a:xfrm>
          <a:prstGeom prst="rect">
            <a:avLst/>
          </a:prstGeom>
          <a:noFill/>
          <a:ln/>
        </p:spPr>
        <p:txBody>
          <a:bodyPr/>
          <a:lstStyle/>
          <a:p>
            <a:pPr eaLnBrk="1" hangingPunct="1"/>
            <a:endParaRPr lang="en-AU" smtClean="0">
              <a:ea typeface="ＭＳ Ｐゴシック"/>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0375"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endParaRPr lang="en-AU" dirty="0"/>
          </a:p>
        </p:txBody>
      </p:sp>
      <p:sp>
        <p:nvSpPr>
          <p:cNvPr id="4" name="Date Placeholder 3"/>
          <p:cNvSpPr>
            <a:spLocks noGrp="1"/>
          </p:cNvSpPr>
          <p:nvPr>
            <p:ph type="dt" idx="10"/>
          </p:nvPr>
        </p:nvSpPr>
        <p:spPr/>
        <p:txBody>
          <a:bodyPr/>
          <a:lstStyle/>
          <a:p>
            <a:pPr>
              <a:defRPr/>
            </a:pPr>
            <a:r>
              <a:rPr lang="de-DE" smtClean="0"/>
              <a:t>Lecture </a:t>
            </a:r>
            <a:r>
              <a:rPr lang="en-US" smtClean="0"/>
              <a:t>–</a:t>
            </a:r>
            <a:r>
              <a:rPr lang="de-DE" smtClean="0"/>
              <a:t> 17 August 2009</a:t>
            </a:r>
            <a:endParaRPr lang="de-DE" dirty="0"/>
          </a:p>
        </p:txBody>
      </p:sp>
      <p:sp>
        <p:nvSpPr>
          <p:cNvPr id="5" name="Slide Number Placeholder 4"/>
          <p:cNvSpPr>
            <a:spLocks noGrp="1"/>
          </p:cNvSpPr>
          <p:nvPr>
            <p:ph type="sldNum" sz="quarter" idx="11"/>
          </p:nvPr>
        </p:nvSpPr>
        <p:spPr/>
        <p:txBody>
          <a:bodyPr/>
          <a:lstStyle/>
          <a:p>
            <a:pPr>
              <a:defRPr/>
            </a:pPr>
            <a:fld id="{1D449EE2-7562-49A9-B06F-4DF968013F6A}" type="slidenum">
              <a:rPr lang="de-DE" smtClean="0"/>
              <a:pPr>
                <a:defRPr/>
              </a:pPr>
              <a:t>20</a:t>
            </a:fld>
            <a:endParaRPr lang="de-DE"/>
          </a:p>
        </p:txBody>
      </p:sp>
      <p:sp>
        <p:nvSpPr>
          <p:cNvPr id="6" name="Footer Placeholder 5"/>
          <p:cNvSpPr>
            <a:spLocks noGrp="1"/>
          </p:cNvSpPr>
          <p:nvPr>
            <p:ph type="ftr" sz="quarter" idx="12"/>
          </p:nvPr>
        </p:nvSpPr>
        <p:spPr/>
        <p:txBody>
          <a:bodyPr/>
          <a:lstStyle/>
          <a:p>
            <a:pPr>
              <a:defRPr/>
            </a:pPr>
            <a:r>
              <a:rPr lang="de-DE" smtClean="0"/>
              <a:t>QUT Brisbane, Dr. Jan Recker</a:t>
            </a:r>
            <a:endParaRPr lang="de-DE" dirty="0"/>
          </a:p>
        </p:txBody>
      </p:sp>
      <p:sp>
        <p:nvSpPr>
          <p:cNvPr id="7" name="Header Placeholder 6"/>
          <p:cNvSpPr>
            <a:spLocks noGrp="1"/>
          </p:cNvSpPr>
          <p:nvPr>
            <p:ph type="hdr" sz="quarter" idx="13"/>
          </p:nvPr>
        </p:nvSpPr>
        <p:spPr/>
        <p:txBody>
          <a:bodyPr/>
          <a:lstStyle/>
          <a:p>
            <a:pPr>
              <a:defRPr/>
            </a:pPr>
            <a:r>
              <a:rPr lang="de-DE" smtClean="0"/>
              <a:t>INB/INN320 </a:t>
            </a:r>
            <a:r>
              <a:rPr lang="en-US" smtClean="0"/>
              <a:t>–</a:t>
            </a:r>
            <a:r>
              <a:rPr lang="de-DE" smtClean="0"/>
              <a:t> Business Process Modelling</a:t>
            </a:r>
            <a:endParaRPr lang="de-DE"/>
          </a:p>
        </p:txBody>
      </p:sp>
    </p:spTree>
    <p:extLst>
      <p:ext uri="{BB962C8B-B14F-4D97-AF65-F5344CB8AC3E}">
        <p14:creationId xmlns:p14="http://schemas.microsoft.com/office/powerpoint/2010/main" val="2863923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EE4BC2A9-B9C4-42D1-A80F-964BBE86E6E1}" type="slidenum">
              <a:rPr lang="en-US"/>
              <a:pPr/>
              <a:t>24</a:t>
            </a:fld>
            <a:endParaRPr lang="en-US"/>
          </a:p>
        </p:txBody>
      </p:sp>
      <p:sp>
        <p:nvSpPr>
          <p:cNvPr id="1729538" name="Rectangle 2"/>
          <p:cNvSpPr>
            <a:spLocks noGrp="1" noRot="1" noChangeAspect="1" noChangeArrowheads="1" noTextEdit="1"/>
          </p:cNvSpPr>
          <p:nvPr>
            <p:ph type="sldImg"/>
          </p:nvPr>
        </p:nvSpPr>
        <p:spPr>
          <a:xfrm>
            <a:off x="779463" y="768350"/>
            <a:ext cx="5540375" cy="3836988"/>
          </a:xfrm>
          <a:prstGeom prst="rect">
            <a:avLst/>
          </a:prstGeom>
          <a:ln/>
        </p:spPr>
      </p:sp>
      <p:sp>
        <p:nvSpPr>
          <p:cNvPr id="1729539" name="Rectangle 3"/>
          <p:cNvSpPr>
            <a:spLocks noGrp="1" noChangeArrowheads="1"/>
          </p:cNvSpPr>
          <p:nvPr>
            <p:ph type="body" idx="1"/>
          </p:nvPr>
        </p:nvSpPr>
        <p:spPr>
          <a:xfrm>
            <a:off x="709613" y="4860925"/>
            <a:ext cx="5680075" cy="4605338"/>
          </a:xfrm>
          <a:prstGeom prst="rect">
            <a:avLst/>
          </a:prstGeom>
        </p:spPr>
        <p:txBody>
          <a:bodyPr/>
          <a:lstStyle/>
          <a:p>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EE4BC2A9-B9C4-42D1-A80F-964BBE86E6E1}" type="slidenum">
              <a:rPr lang="en-US"/>
              <a:pPr/>
              <a:t>25</a:t>
            </a:fld>
            <a:endParaRPr lang="en-US"/>
          </a:p>
        </p:txBody>
      </p:sp>
      <p:sp>
        <p:nvSpPr>
          <p:cNvPr id="1729538" name="Rectangle 2"/>
          <p:cNvSpPr>
            <a:spLocks noGrp="1" noRot="1" noChangeAspect="1" noChangeArrowheads="1" noTextEdit="1"/>
          </p:cNvSpPr>
          <p:nvPr>
            <p:ph type="sldImg"/>
          </p:nvPr>
        </p:nvSpPr>
        <p:spPr>
          <a:xfrm>
            <a:off x="779463" y="768350"/>
            <a:ext cx="5540375" cy="3836988"/>
          </a:xfrm>
          <a:prstGeom prst="rect">
            <a:avLst/>
          </a:prstGeom>
          <a:ln/>
        </p:spPr>
      </p:sp>
      <p:sp>
        <p:nvSpPr>
          <p:cNvPr id="1729539" name="Rectangle 3"/>
          <p:cNvSpPr>
            <a:spLocks noGrp="1" noChangeArrowheads="1"/>
          </p:cNvSpPr>
          <p:nvPr>
            <p:ph type="body" idx="1"/>
          </p:nvPr>
        </p:nvSpPr>
        <p:spPr>
          <a:xfrm>
            <a:off x="709613" y="4860925"/>
            <a:ext cx="5680075" cy="4605338"/>
          </a:xfrm>
          <a:prstGeom prst="rect">
            <a:avLst/>
          </a:prstGeom>
        </p:spPr>
        <p:txBody>
          <a:bodyPr/>
          <a:lstStyle/>
          <a:p>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E8EFDAD-5307-4833-A746-4BE7DBAC9AC6}" type="slidenum">
              <a:rPr lang="en-US"/>
              <a:pPr>
                <a:defRPr/>
              </a:pPr>
              <a:t>26</a:t>
            </a:fld>
            <a:endParaRPr lang="en-US"/>
          </a:p>
        </p:txBody>
      </p:sp>
      <p:sp>
        <p:nvSpPr>
          <p:cNvPr id="742402" name="Rectangle 2"/>
          <p:cNvSpPr>
            <a:spLocks noGrp="1" noRot="1" noChangeAspect="1" noChangeArrowheads="1" noTextEdit="1"/>
          </p:cNvSpPr>
          <p:nvPr>
            <p:ph type="sldImg"/>
          </p:nvPr>
        </p:nvSpPr>
        <p:spPr>
          <a:xfrm>
            <a:off x="779463" y="766763"/>
            <a:ext cx="5541962" cy="3838575"/>
          </a:xfrm>
          <a:prstGeom prst="rect">
            <a:avLst/>
          </a:prstGeom>
          <a:ln/>
        </p:spPr>
      </p:sp>
      <p:sp>
        <p:nvSpPr>
          <p:cNvPr id="742403" name="Rectangle 3"/>
          <p:cNvSpPr>
            <a:spLocks noGrp="1" noChangeArrowheads="1"/>
          </p:cNvSpPr>
          <p:nvPr>
            <p:ph type="body" idx="1"/>
          </p:nvPr>
        </p:nvSpPr>
        <p:spPr>
          <a:xfrm>
            <a:off x="711200" y="4862513"/>
            <a:ext cx="5676900" cy="4605337"/>
          </a:xfrm>
          <a:prstGeom prst="rect">
            <a:avLst/>
          </a:prstGeom>
          <a:noFill/>
          <a:ln/>
        </p:spPr>
        <p:txBody>
          <a:bodyPr/>
          <a:lstStyle/>
          <a:p>
            <a:pPr>
              <a:buSzPct val="155000"/>
            </a:pPr>
            <a:endParaRPr lang="en-AU" dirty="0" smtClean="0">
              <a:ea typeface="ＭＳ Ｐゴシック"/>
              <a:sym typeface="Wingdings" pitchFamily="2" charset="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3E740D24-EAA3-4392-89F2-CEC906A2A841}" type="slidenum">
              <a:rPr lang="en-US"/>
              <a:pPr/>
              <a:t>27</a:t>
            </a:fld>
            <a:endParaRPr lang="en-US"/>
          </a:p>
        </p:txBody>
      </p:sp>
      <p:sp>
        <p:nvSpPr>
          <p:cNvPr id="1727490" name="Rectangle 2"/>
          <p:cNvSpPr>
            <a:spLocks noGrp="1" noRot="1" noChangeAspect="1" noChangeArrowheads="1" noTextEdit="1"/>
          </p:cNvSpPr>
          <p:nvPr>
            <p:ph type="sldImg"/>
          </p:nvPr>
        </p:nvSpPr>
        <p:spPr>
          <a:xfrm>
            <a:off x="779463" y="768350"/>
            <a:ext cx="5540375" cy="3836988"/>
          </a:xfrm>
          <a:prstGeom prst="rect">
            <a:avLst/>
          </a:prstGeom>
          <a:ln/>
        </p:spPr>
      </p:sp>
      <p:sp>
        <p:nvSpPr>
          <p:cNvPr id="1727491" name="Rectangle 3"/>
          <p:cNvSpPr>
            <a:spLocks noGrp="1" noChangeArrowheads="1"/>
          </p:cNvSpPr>
          <p:nvPr>
            <p:ph type="body" idx="1"/>
          </p:nvPr>
        </p:nvSpPr>
        <p:spPr>
          <a:xfrm>
            <a:off x="709613" y="4860925"/>
            <a:ext cx="5680075" cy="4605338"/>
          </a:xfrm>
          <a:prstGeom prst="rect">
            <a:avLst/>
          </a:prstGeom>
        </p:spPr>
        <p:txBody>
          <a:bodyPr/>
          <a:lstStyle/>
          <a:p>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0375"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normAutofit lnSpcReduction="10000"/>
          </a:bodyPr>
          <a:lstStyle/>
          <a:p>
            <a:endParaRPr lang="en-AU" dirty="0"/>
          </a:p>
        </p:txBody>
      </p:sp>
      <p:sp>
        <p:nvSpPr>
          <p:cNvPr id="4" name="Date Placeholder 3"/>
          <p:cNvSpPr>
            <a:spLocks noGrp="1"/>
          </p:cNvSpPr>
          <p:nvPr>
            <p:ph type="dt" idx="10"/>
          </p:nvPr>
        </p:nvSpPr>
        <p:spPr/>
        <p:txBody>
          <a:bodyPr/>
          <a:lstStyle/>
          <a:p>
            <a:pPr>
              <a:defRPr/>
            </a:pPr>
            <a:r>
              <a:rPr lang="de-DE" smtClean="0"/>
              <a:t>Lecture </a:t>
            </a:r>
            <a:r>
              <a:rPr lang="en-US" smtClean="0"/>
              <a:t>–</a:t>
            </a:r>
            <a:r>
              <a:rPr lang="de-DE" smtClean="0"/>
              <a:t> 20 July 2009</a:t>
            </a:r>
            <a:endParaRPr lang="de-DE"/>
          </a:p>
        </p:txBody>
      </p:sp>
      <p:sp>
        <p:nvSpPr>
          <p:cNvPr id="5" name="Slide Number Placeholder 4"/>
          <p:cNvSpPr>
            <a:spLocks noGrp="1"/>
          </p:cNvSpPr>
          <p:nvPr>
            <p:ph type="sldNum" sz="quarter" idx="11"/>
          </p:nvPr>
        </p:nvSpPr>
        <p:spPr/>
        <p:txBody>
          <a:bodyPr/>
          <a:lstStyle/>
          <a:p>
            <a:pPr>
              <a:defRPr/>
            </a:pPr>
            <a:fld id="{F27B648C-4EC3-43EF-81C1-647DA78E45CF}" type="slidenum">
              <a:rPr lang="de-DE" smtClean="0"/>
              <a:pPr>
                <a:defRPr/>
              </a:pPr>
              <a:t>2</a:t>
            </a:fld>
            <a:endParaRPr lang="de-DE"/>
          </a:p>
        </p:txBody>
      </p:sp>
      <p:sp>
        <p:nvSpPr>
          <p:cNvPr id="6" name="Footer Placeholder 5"/>
          <p:cNvSpPr>
            <a:spLocks noGrp="1"/>
          </p:cNvSpPr>
          <p:nvPr>
            <p:ph type="ftr" sz="quarter" idx="12"/>
          </p:nvPr>
        </p:nvSpPr>
        <p:spPr/>
        <p:txBody>
          <a:bodyPr/>
          <a:lstStyle/>
          <a:p>
            <a:pPr>
              <a:defRPr/>
            </a:pPr>
            <a:r>
              <a:rPr lang="de-DE" smtClean="0"/>
              <a:t>QUT Brisbane, Dr. Michael Rosemann</a:t>
            </a:r>
            <a:endParaRPr lang="de-DE"/>
          </a:p>
        </p:txBody>
      </p:sp>
      <p:sp>
        <p:nvSpPr>
          <p:cNvPr id="7" name="Header Placeholder 6"/>
          <p:cNvSpPr>
            <a:spLocks noGrp="1"/>
          </p:cNvSpPr>
          <p:nvPr>
            <p:ph type="hdr" sz="quarter" idx="13"/>
          </p:nvPr>
        </p:nvSpPr>
        <p:spPr/>
        <p:txBody>
          <a:bodyPr/>
          <a:lstStyle/>
          <a:p>
            <a:pPr>
              <a:defRPr/>
            </a:pPr>
            <a:r>
              <a:rPr lang="de-DE" smtClean="0"/>
              <a:t>INB/INN320 </a:t>
            </a:r>
            <a:r>
              <a:rPr lang="en-US" smtClean="0"/>
              <a:t>–</a:t>
            </a:r>
            <a:r>
              <a:rPr lang="de-DE" smtClean="0"/>
              <a:t> Business Process Modelling</a:t>
            </a:r>
            <a:endParaRPr 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C0E4DB9-1C8F-4F14-ADF4-35C50C53B268}" type="slidenum">
              <a:rPr lang="en-US"/>
              <a:pPr>
                <a:defRPr/>
              </a:pPr>
              <a:t>28</a:t>
            </a:fld>
            <a:endParaRPr lang="en-US"/>
          </a:p>
        </p:txBody>
      </p:sp>
      <p:sp>
        <p:nvSpPr>
          <p:cNvPr id="1090562" name="Rectangle 2"/>
          <p:cNvSpPr>
            <a:spLocks noGrp="1" noRot="1" noChangeAspect="1" noChangeArrowheads="1" noTextEdit="1"/>
          </p:cNvSpPr>
          <p:nvPr>
            <p:ph type="sldImg"/>
          </p:nvPr>
        </p:nvSpPr>
        <p:spPr>
          <a:xfrm>
            <a:off x="779463" y="766763"/>
            <a:ext cx="5541962" cy="3838575"/>
          </a:xfrm>
          <a:prstGeom prst="rect">
            <a:avLst/>
          </a:prstGeom>
          <a:ln/>
        </p:spPr>
      </p:sp>
      <p:sp>
        <p:nvSpPr>
          <p:cNvPr id="1090563" name="Rectangle 3"/>
          <p:cNvSpPr>
            <a:spLocks noGrp="1" noChangeArrowheads="1"/>
          </p:cNvSpPr>
          <p:nvPr>
            <p:ph type="body" idx="1"/>
          </p:nvPr>
        </p:nvSpPr>
        <p:spPr>
          <a:xfrm>
            <a:off x="711200" y="4862513"/>
            <a:ext cx="5676900" cy="4605337"/>
          </a:xfrm>
          <a:prstGeom prst="rect">
            <a:avLst/>
          </a:prstGeom>
          <a:noFill/>
          <a:ln/>
        </p:spPr>
        <p:txBody>
          <a:bodyPr/>
          <a:lstStyle/>
          <a:p>
            <a:pPr>
              <a:buSzPct val="155000"/>
            </a:pPr>
            <a:endParaRPr lang="en-AU" smtClean="0">
              <a:ea typeface="ＭＳ Ｐゴシック"/>
              <a:sym typeface="Wingdings" pitchFamily="2" charset="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0375"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normAutofit/>
          </a:bodyPr>
          <a:lstStyle/>
          <a:p>
            <a:endParaRPr lang="en-AU"/>
          </a:p>
        </p:txBody>
      </p:sp>
      <p:sp>
        <p:nvSpPr>
          <p:cNvPr id="4" name="Date Placeholder 3"/>
          <p:cNvSpPr>
            <a:spLocks noGrp="1"/>
          </p:cNvSpPr>
          <p:nvPr>
            <p:ph type="dt" idx="10"/>
          </p:nvPr>
        </p:nvSpPr>
        <p:spPr/>
        <p:txBody>
          <a:bodyPr/>
          <a:lstStyle/>
          <a:p>
            <a:pPr>
              <a:defRPr/>
            </a:pPr>
            <a:r>
              <a:rPr lang="de-DE" smtClean="0"/>
              <a:t>Lecture </a:t>
            </a:r>
            <a:r>
              <a:rPr lang="en-US" smtClean="0"/>
              <a:t>–</a:t>
            </a:r>
            <a:r>
              <a:rPr lang="de-DE" smtClean="0"/>
              <a:t> 17 August 2009</a:t>
            </a:r>
            <a:endParaRPr lang="de-DE" dirty="0"/>
          </a:p>
        </p:txBody>
      </p:sp>
      <p:sp>
        <p:nvSpPr>
          <p:cNvPr id="5" name="Slide Number Placeholder 4"/>
          <p:cNvSpPr>
            <a:spLocks noGrp="1"/>
          </p:cNvSpPr>
          <p:nvPr>
            <p:ph type="sldNum" sz="quarter" idx="11"/>
          </p:nvPr>
        </p:nvSpPr>
        <p:spPr/>
        <p:txBody>
          <a:bodyPr/>
          <a:lstStyle/>
          <a:p>
            <a:pPr>
              <a:defRPr/>
            </a:pPr>
            <a:fld id="{1D449EE2-7562-49A9-B06F-4DF968013F6A}" type="slidenum">
              <a:rPr lang="de-DE" smtClean="0"/>
              <a:pPr>
                <a:defRPr/>
              </a:pPr>
              <a:t>29</a:t>
            </a:fld>
            <a:endParaRPr lang="de-DE"/>
          </a:p>
        </p:txBody>
      </p:sp>
      <p:sp>
        <p:nvSpPr>
          <p:cNvPr id="6" name="Footer Placeholder 5"/>
          <p:cNvSpPr>
            <a:spLocks noGrp="1"/>
          </p:cNvSpPr>
          <p:nvPr>
            <p:ph type="ftr" sz="quarter" idx="12"/>
          </p:nvPr>
        </p:nvSpPr>
        <p:spPr/>
        <p:txBody>
          <a:bodyPr/>
          <a:lstStyle/>
          <a:p>
            <a:pPr>
              <a:defRPr/>
            </a:pPr>
            <a:r>
              <a:rPr lang="de-DE" smtClean="0"/>
              <a:t>QUT Brisbane, Dr. Jan Recker</a:t>
            </a:r>
            <a:endParaRPr lang="de-DE" dirty="0"/>
          </a:p>
        </p:txBody>
      </p:sp>
      <p:sp>
        <p:nvSpPr>
          <p:cNvPr id="7" name="Header Placeholder 6"/>
          <p:cNvSpPr>
            <a:spLocks noGrp="1"/>
          </p:cNvSpPr>
          <p:nvPr>
            <p:ph type="hdr" sz="quarter" idx="13"/>
          </p:nvPr>
        </p:nvSpPr>
        <p:spPr/>
        <p:txBody>
          <a:bodyPr/>
          <a:lstStyle/>
          <a:p>
            <a:pPr>
              <a:defRPr/>
            </a:pPr>
            <a:r>
              <a:rPr lang="de-DE" smtClean="0"/>
              <a:t>INB/INN320 </a:t>
            </a:r>
            <a:r>
              <a:rPr lang="en-US" smtClean="0"/>
              <a:t>–</a:t>
            </a:r>
            <a:r>
              <a:rPr lang="de-DE" smtClean="0"/>
              <a:t> Business Process Modelling</a:t>
            </a:r>
            <a:endParaRPr lang="de-D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0375"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normAutofit/>
          </a:bodyPr>
          <a:lstStyle/>
          <a:p>
            <a:endParaRPr lang="en-AU"/>
          </a:p>
        </p:txBody>
      </p:sp>
      <p:sp>
        <p:nvSpPr>
          <p:cNvPr id="4" name="Date Placeholder 3"/>
          <p:cNvSpPr>
            <a:spLocks noGrp="1"/>
          </p:cNvSpPr>
          <p:nvPr>
            <p:ph type="dt" idx="10"/>
          </p:nvPr>
        </p:nvSpPr>
        <p:spPr/>
        <p:txBody>
          <a:bodyPr/>
          <a:lstStyle/>
          <a:p>
            <a:pPr>
              <a:defRPr/>
            </a:pPr>
            <a:r>
              <a:rPr lang="de-DE" smtClean="0"/>
              <a:t>Lecture </a:t>
            </a:r>
            <a:r>
              <a:rPr lang="en-US" smtClean="0"/>
              <a:t>–</a:t>
            </a:r>
            <a:r>
              <a:rPr lang="de-DE" smtClean="0"/>
              <a:t> 17 August 2009</a:t>
            </a:r>
            <a:endParaRPr lang="de-DE" dirty="0"/>
          </a:p>
        </p:txBody>
      </p:sp>
      <p:sp>
        <p:nvSpPr>
          <p:cNvPr id="5" name="Slide Number Placeholder 4"/>
          <p:cNvSpPr>
            <a:spLocks noGrp="1"/>
          </p:cNvSpPr>
          <p:nvPr>
            <p:ph type="sldNum" sz="quarter" idx="11"/>
          </p:nvPr>
        </p:nvSpPr>
        <p:spPr/>
        <p:txBody>
          <a:bodyPr/>
          <a:lstStyle/>
          <a:p>
            <a:pPr>
              <a:defRPr/>
            </a:pPr>
            <a:fld id="{1D449EE2-7562-49A9-B06F-4DF968013F6A}" type="slidenum">
              <a:rPr lang="de-DE" smtClean="0"/>
              <a:pPr>
                <a:defRPr/>
              </a:pPr>
              <a:t>30</a:t>
            </a:fld>
            <a:endParaRPr lang="de-DE"/>
          </a:p>
        </p:txBody>
      </p:sp>
      <p:sp>
        <p:nvSpPr>
          <p:cNvPr id="6" name="Footer Placeholder 5"/>
          <p:cNvSpPr>
            <a:spLocks noGrp="1"/>
          </p:cNvSpPr>
          <p:nvPr>
            <p:ph type="ftr" sz="quarter" idx="12"/>
          </p:nvPr>
        </p:nvSpPr>
        <p:spPr/>
        <p:txBody>
          <a:bodyPr/>
          <a:lstStyle/>
          <a:p>
            <a:pPr>
              <a:defRPr/>
            </a:pPr>
            <a:r>
              <a:rPr lang="de-DE" smtClean="0"/>
              <a:t>QUT Brisbane, Dr. Jan Recker</a:t>
            </a:r>
            <a:endParaRPr lang="de-DE" dirty="0"/>
          </a:p>
        </p:txBody>
      </p:sp>
      <p:sp>
        <p:nvSpPr>
          <p:cNvPr id="7" name="Header Placeholder 6"/>
          <p:cNvSpPr>
            <a:spLocks noGrp="1"/>
          </p:cNvSpPr>
          <p:nvPr>
            <p:ph type="hdr" sz="quarter" idx="13"/>
          </p:nvPr>
        </p:nvSpPr>
        <p:spPr/>
        <p:txBody>
          <a:bodyPr/>
          <a:lstStyle/>
          <a:p>
            <a:pPr>
              <a:defRPr/>
            </a:pPr>
            <a:r>
              <a:rPr lang="de-DE" smtClean="0"/>
              <a:t>INB/INN320 </a:t>
            </a:r>
            <a:r>
              <a:rPr lang="en-US" smtClean="0"/>
              <a:t>–</a:t>
            </a:r>
            <a:r>
              <a:rPr lang="de-DE" smtClean="0"/>
              <a:t> Business Process Modelling</a:t>
            </a:r>
            <a:endParaRPr lang="de-D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0375"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normAutofit/>
          </a:bodyPr>
          <a:lstStyle/>
          <a:p>
            <a:endParaRPr lang="en-AU"/>
          </a:p>
        </p:txBody>
      </p:sp>
      <p:sp>
        <p:nvSpPr>
          <p:cNvPr id="4" name="Date Placeholder 3"/>
          <p:cNvSpPr>
            <a:spLocks noGrp="1"/>
          </p:cNvSpPr>
          <p:nvPr>
            <p:ph type="dt" idx="10"/>
          </p:nvPr>
        </p:nvSpPr>
        <p:spPr/>
        <p:txBody>
          <a:bodyPr/>
          <a:lstStyle/>
          <a:p>
            <a:pPr>
              <a:defRPr/>
            </a:pPr>
            <a:r>
              <a:rPr lang="de-DE" smtClean="0"/>
              <a:t>Lecture </a:t>
            </a:r>
            <a:r>
              <a:rPr lang="en-US" smtClean="0"/>
              <a:t>–</a:t>
            </a:r>
            <a:r>
              <a:rPr lang="de-DE" smtClean="0"/>
              <a:t> 17 August 2009</a:t>
            </a:r>
            <a:endParaRPr lang="de-DE" dirty="0"/>
          </a:p>
        </p:txBody>
      </p:sp>
      <p:sp>
        <p:nvSpPr>
          <p:cNvPr id="5" name="Slide Number Placeholder 4"/>
          <p:cNvSpPr>
            <a:spLocks noGrp="1"/>
          </p:cNvSpPr>
          <p:nvPr>
            <p:ph type="sldNum" sz="quarter" idx="11"/>
          </p:nvPr>
        </p:nvSpPr>
        <p:spPr/>
        <p:txBody>
          <a:bodyPr/>
          <a:lstStyle/>
          <a:p>
            <a:pPr>
              <a:defRPr/>
            </a:pPr>
            <a:fld id="{1D449EE2-7562-49A9-B06F-4DF968013F6A}" type="slidenum">
              <a:rPr lang="de-DE" smtClean="0"/>
              <a:pPr>
                <a:defRPr/>
              </a:pPr>
              <a:t>31</a:t>
            </a:fld>
            <a:endParaRPr lang="de-DE"/>
          </a:p>
        </p:txBody>
      </p:sp>
      <p:sp>
        <p:nvSpPr>
          <p:cNvPr id="6" name="Footer Placeholder 5"/>
          <p:cNvSpPr>
            <a:spLocks noGrp="1"/>
          </p:cNvSpPr>
          <p:nvPr>
            <p:ph type="ftr" sz="quarter" idx="12"/>
          </p:nvPr>
        </p:nvSpPr>
        <p:spPr/>
        <p:txBody>
          <a:bodyPr/>
          <a:lstStyle/>
          <a:p>
            <a:pPr>
              <a:defRPr/>
            </a:pPr>
            <a:r>
              <a:rPr lang="de-DE" smtClean="0"/>
              <a:t>QUT Brisbane, Dr. Jan Recker</a:t>
            </a:r>
            <a:endParaRPr lang="de-DE" dirty="0"/>
          </a:p>
        </p:txBody>
      </p:sp>
      <p:sp>
        <p:nvSpPr>
          <p:cNvPr id="7" name="Header Placeholder 6"/>
          <p:cNvSpPr>
            <a:spLocks noGrp="1"/>
          </p:cNvSpPr>
          <p:nvPr>
            <p:ph type="hdr" sz="quarter" idx="13"/>
          </p:nvPr>
        </p:nvSpPr>
        <p:spPr/>
        <p:txBody>
          <a:bodyPr/>
          <a:lstStyle/>
          <a:p>
            <a:pPr>
              <a:defRPr/>
            </a:pPr>
            <a:r>
              <a:rPr lang="de-DE" smtClean="0"/>
              <a:t>INB/INN320 </a:t>
            </a:r>
            <a:r>
              <a:rPr lang="en-US" smtClean="0"/>
              <a:t>–</a:t>
            </a:r>
            <a:r>
              <a:rPr lang="de-DE" smtClean="0"/>
              <a:t> Business Process Modelling</a:t>
            </a:r>
            <a:endParaRPr lang="de-D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6A76EAC2-823C-409C-8160-D3C56D5D7745}" type="slidenum">
              <a:rPr lang="en-US"/>
              <a:pPr/>
              <a:t>32</a:t>
            </a:fld>
            <a:endParaRPr lang="en-US"/>
          </a:p>
        </p:txBody>
      </p:sp>
      <p:sp>
        <p:nvSpPr>
          <p:cNvPr id="1739778" name="Rectangle 2"/>
          <p:cNvSpPr>
            <a:spLocks noGrp="1" noRot="1" noChangeAspect="1" noChangeArrowheads="1" noTextEdit="1"/>
          </p:cNvSpPr>
          <p:nvPr>
            <p:ph type="sldImg"/>
          </p:nvPr>
        </p:nvSpPr>
        <p:spPr>
          <a:xfrm>
            <a:off x="777875" y="768350"/>
            <a:ext cx="5543550" cy="3838575"/>
          </a:xfrm>
          <a:prstGeom prst="rect">
            <a:avLst/>
          </a:prstGeom>
          <a:ln/>
        </p:spPr>
      </p:sp>
      <p:sp>
        <p:nvSpPr>
          <p:cNvPr id="1739779" name="Rectangle 3"/>
          <p:cNvSpPr>
            <a:spLocks noGrp="1" noChangeArrowheads="1"/>
          </p:cNvSpPr>
          <p:nvPr>
            <p:ph type="body" idx="1"/>
          </p:nvPr>
        </p:nvSpPr>
        <p:spPr>
          <a:xfrm>
            <a:off x="710239" y="4861781"/>
            <a:ext cx="5678824" cy="4604560"/>
          </a:xfrm>
          <a:prstGeom prst="rect">
            <a:avLst/>
          </a:prstGeom>
        </p:spPr>
        <p:txBody>
          <a:bodyPr/>
          <a:lstStyle/>
          <a:p>
            <a:endParaRPr lang="en-AU"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6A76EAC2-823C-409C-8160-D3C56D5D7745}" type="slidenum">
              <a:rPr lang="en-US"/>
              <a:pPr/>
              <a:t>33</a:t>
            </a:fld>
            <a:endParaRPr lang="en-US"/>
          </a:p>
        </p:txBody>
      </p:sp>
      <p:sp>
        <p:nvSpPr>
          <p:cNvPr id="1739778" name="Rectangle 2"/>
          <p:cNvSpPr>
            <a:spLocks noGrp="1" noRot="1" noChangeAspect="1" noChangeArrowheads="1" noTextEdit="1"/>
          </p:cNvSpPr>
          <p:nvPr>
            <p:ph type="sldImg"/>
          </p:nvPr>
        </p:nvSpPr>
        <p:spPr>
          <a:xfrm>
            <a:off x="777875" y="768350"/>
            <a:ext cx="5543550" cy="3838575"/>
          </a:xfrm>
          <a:prstGeom prst="rect">
            <a:avLst/>
          </a:prstGeom>
          <a:ln/>
        </p:spPr>
      </p:sp>
      <p:sp>
        <p:nvSpPr>
          <p:cNvPr id="1739779" name="Rectangle 3"/>
          <p:cNvSpPr>
            <a:spLocks noGrp="1" noChangeArrowheads="1"/>
          </p:cNvSpPr>
          <p:nvPr>
            <p:ph type="body" idx="1"/>
          </p:nvPr>
        </p:nvSpPr>
        <p:spPr>
          <a:xfrm>
            <a:off x="710239" y="4861781"/>
            <a:ext cx="5678824" cy="4604560"/>
          </a:xfrm>
          <a:prstGeom prst="rect">
            <a:avLst/>
          </a:prstGeom>
        </p:spPr>
        <p:txBody>
          <a:bodyPr/>
          <a:lstStyle/>
          <a:p>
            <a:endParaRPr lang="en-AU"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6A76EAC2-823C-409C-8160-D3C56D5D7745}" type="slidenum">
              <a:rPr lang="en-US"/>
              <a:pPr/>
              <a:t>35</a:t>
            </a:fld>
            <a:endParaRPr lang="en-US"/>
          </a:p>
        </p:txBody>
      </p:sp>
      <p:sp>
        <p:nvSpPr>
          <p:cNvPr id="1739778" name="Rectangle 2"/>
          <p:cNvSpPr>
            <a:spLocks noGrp="1" noRot="1" noChangeAspect="1" noChangeArrowheads="1" noTextEdit="1"/>
          </p:cNvSpPr>
          <p:nvPr>
            <p:ph type="sldImg"/>
          </p:nvPr>
        </p:nvSpPr>
        <p:spPr>
          <a:xfrm>
            <a:off x="777875" y="768350"/>
            <a:ext cx="5543550" cy="3838575"/>
          </a:xfrm>
          <a:prstGeom prst="rect">
            <a:avLst/>
          </a:prstGeom>
          <a:ln/>
        </p:spPr>
      </p:sp>
      <p:sp>
        <p:nvSpPr>
          <p:cNvPr id="1739779" name="Rectangle 3"/>
          <p:cNvSpPr>
            <a:spLocks noGrp="1" noChangeArrowheads="1"/>
          </p:cNvSpPr>
          <p:nvPr>
            <p:ph type="body" idx="1"/>
          </p:nvPr>
        </p:nvSpPr>
        <p:spPr>
          <a:xfrm>
            <a:off x="710239" y="4861781"/>
            <a:ext cx="5678824" cy="4604560"/>
          </a:xfrm>
          <a:prstGeom prst="rect">
            <a:avLst/>
          </a:prstGeom>
        </p:spPr>
        <p:txBody>
          <a:bodyPr/>
          <a:lstStyle/>
          <a:p>
            <a:endParaRPr lang="en-AU"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6A76EAC2-823C-409C-8160-D3C56D5D7745}" type="slidenum">
              <a:rPr lang="en-US"/>
              <a:pPr/>
              <a:t>36</a:t>
            </a:fld>
            <a:endParaRPr lang="en-US"/>
          </a:p>
        </p:txBody>
      </p:sp>
      <p:sp>
        <p:nvSpPr>
          <p:cNvPr id="1739778" name="Rectangle 2"/>
          <p:cNvSpPr>
            <a:spLocks noGrp="1" noRot="1" noChangeAspect="1" noChangeArrowheads="1" noTextEdit="1"/>
          </p:cNvSpPr>
          <p:nvPr>
            <p:ph type="sldImg"/>
          </p:nvPr>
        </p:nvSpPr>
        <p:spPr>
          <a:xfrm>
            <a:off x="777875" y="768350"/>
            <a:ext cx="5543550" cy="3838575"/>
          </a:xfrm>
          <a:prstGeom prst="rect">
            <a:avLst/>
          </a:prstGeom>
          <a:ln/>
        </p:spPr>
      </p:sp>
      <p:sp>
        <p:nvSpPr>
          <p:cNvPr id="1739779" name="Rectangle 3"/>
          <p:cNvSpPr>
            <a:spLocks noGrp="1" noChangeArrowheads="1"/>
          </p:cNvSpPr>
          <p:nvPr>
            <p:ph type="body" idx="1"/>
          </p:nvPr>
        </p:nvSpPr>
        <p:spPr>
          <a:xfrm>
            <a:off x="710239" y="4861781"/>
            <a:ext cx="5678824" cy="4604560"/>
          </a:xfrm>
          <a:prstGeom prst="rect">
            <a:avLst/>
          </a:prstGeom>
        </p:spPr>
        <p:txBody>
          <a:bodyPr/>
          <a:lstStyle/>
          <a:p>
            <a:endParaRPr lang="en-AU"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p:cNvSpPr>
          <p:nvPr>
            <p:ph type="sldImg"/>
          </p:nvPr>
        </p:nvSpPr>
        <p:spPr bwMode="auto">
          <a:xfrm>
            <a:off x="779463" y="768350"/>
            <a:ext cx="5540375" cy="3836988"/>
          </a:xfrm>
          <a:prstGeom prst="rect">
            <a:avLst/>
          </a:prstGeom>
          <a:noFill/>
          <a:ln w="12700">
            <a:solidFill>
              <a:srgbClr val="000000"/>
            </a:solidFill>
            <a:miter lim="800000"/>
            <a:headEnd/>
            <a:tailEnd/>
          </a:ln>
        </p:spPr>
      </p:sp>
      <p:sp>
        <p:nvSpPr>
          <p:cNvPr id="82947" name="Notes Placeholder 2"/>
          <p:cNvSpPr>
            <a:spLocks noGrp="1"/>
          </p:cNvSpPr>
          <p:nvPr>
            <p:ph type="body" idx="1"/>
          </p:nvPr>
        </p:nvSpPr>
        <p:spPr bwMode="auto">
          <a:xfrm>
            <a:off x="709613" y="4862513"/>
            <a:ext cx="5680075" cy="4603750"/>
          </a:xfrm>
          <a:prstGeom prst="rect">
            <a:avLst/>
          </a:prstGeom>
          <a:noFill/>
          <a:ln>
            <a:miter lim="800000"/>
            <a:headEnd/>
            <a:tailEnd/>
          </a:ln>
        </p:spPr>
        <p:txBody>
          <a:bodyPr lIns="99048" tIns="49524" rIns="99048" bIns="49524"/>
          <a:lstStyle/>
          <a:p>
            <a:pPr marL="0" marR="0" indent="0" algn="l" defTabSz="762000" rtl="0" eaLnBrk="0" fontAlgn="base" latinLnBrk="0" hangingPunct="0">
              <a:lnSpc>
                <a:spcPct val="100000"/>
              </a:lnSpc>
              <a:spcBef>
                <a:spcPct val="30000"/>
              </a:spcBef>
              <a:spcAft>
                <a:spcPct val="0"/>
              </a:spcAft>
              <a:buClrTx/>
              <a:buSzTx/>
              <a:buFontTx/>
              <a:buNone/>
              <a:tabLst/>
              <a:defRPr/>
            </a:pPr>
            <a:endParaRPr lang="en-AU" dirty="0" smtClean="0"/>
          </a:p>
        </p:txBody>
      </p:sp>
      <p:sp>
        <p:nvSpPr>
          <p:cNvPr id="82948" name="Date Placeholder 3"/>
          <p:cNvSpPr>
            <a:spLocks noGrp="1"/>
          </p:cNvSpPr>
          <p:nvPr>
            <p:ph type="dt" sz="quarter" idx="1"/>
          </p:nvPr>
        </p:nvSpPr>
        <p:spPr>
          <a:noFill/>
        </p:spPr>
        <p:txBody>
          <a:bodyPr/>
          <a:lstStyle/>
          <a:p>
            <a:r>
              <a:rPr lang="de-DE" smtClean="0">
                <a:solidFill>
                  <a:srgbClr val="C0504D"/>
                </a:solidFill>
                <a:latin typeface="Times New Roman" pitchFamily="18" charset="0"/>
                <a:ea typeface="ＭＳ Ｐゴシック" pitchFamily="34" charset="-128"/>
              </a:rPr>
              <a:t>Lecture – 15 April 2010</a:t>
            </a:r>
          </a:p>
        </p:txBody>
      </p:sp>
      <p:sp>
        <p:nvSpPr>
          <p:cNvPr id="82949" name="Slide Number Placeholder 4"/>
          <p:cNvSpPr>
            <a:spLocks noGrp="1"/>
          </p:cNvSpPr>
          <p:nvPr>
            <p:ph type="sldNum" sz="quarter" idx="5"/>
          </p:nvPr>
        </p:nvSpPr>
        <p:spPr>
          <a:noFill/>
        </p:spPr>
        <p:txBody>
          <a:bodyPr/>
          <a:lstStyle/>
          <a:p>
            <a:fld id="{B3784155-CEA6-40AF-BF62-FC6F4A1EA3AF}" type="slidenum">
              <a:rPr lang="de-DE" smtClean="0">
                <a:solidFill>
                  <a:srgbClr val="C0504D"/>
                </a:solidFill>
                <a:latin typeface="Times New Roman" pitchFamily="18" charset="0"/>
                <a:ea typeface="ＭＳ Ｐゴシック" pitchFamily="34" charset="-128"/>
              </a:rPr>
              <a:pPr/>
              <a:t>37</a:t>
            </a:fld>
            <a:endParaRPr lang="de-DE" smtClean="0">
              <a:solidFill>
                <a:srgbClr val="C0504D"/>
              </a:solidFill>
              <a:latin typeface="Times New Roman" pitchFamily="18" charset="0"/>
              <a:ea typeface="ＭＳ Ｐゴシック" pitchFamily="34" charset="-128"/>
            </a:endParaRPr>
          </a:p>
        </p:txBody>
      </p:sp>
      <p:sp>
        <p:nvSpPr>
          <p:cNvPr id="6" name="Footer Placeholder 5"/>
          <p:cNvSpPr>
            <a:spLocks noGrp="1"/>
          </p:cNvSpPr>
          <p:nvPr>
            <p:ph type="ftr" sz="quarter" idx="4"/>
          </p:nvPr>
        </p:nvSpPr>
        <p:spPr/>
        <p:txBody>
          <a:bodyPr/>
          <a:lstStyle/>
          <a:p>
            <a:pPr>
              <a:defRPr/>
            </a:pPr>
            <a:r>
              <a:rPr lang="de-DE" smtClean="0">
                <a:solidFill>
                  <a:srgbClr val="C0504D"/>
                </a:solidFill>
              </a:rPr>
              <a:t>QUT Brisbane, Dr Jan Recker</a:t>
            </a:r>
            <a:endParaRPr lang="de-DE">
              <a:solidFill>
                <a:srgbClr val="C0504D"/>
              </a:solidFill>
            </a:endParaRPr>
          </a:p>
        </p:txBody>
      </p:sp>
      <p:sp>
        <p:nvSpPr>
          <p:cNvPr id="82951" name="Header Placeholder 6"/>
          <p:cNvSpPr>
            <a:spLocks noGrp="1"/>
          </p:cNvSpPr>
          <p:nvPr>
            <p:ph type="hdr" sz="quarter"/>
          </p:nvPr>
        </p:nvSpPr>
        <p:spPr>
          <a:noFill/>
        </p:spPr>
        <p:txBody>
          <a:bodyPr/>
          <a:lstStyle/>
          <a:p>
            <a:r>
              <a:rPr lang="de-DE" smtClean="0">
                <a:solidFill>
                  <a:srgbClr val="C0504D"/>
                </a:solidFill>
                <a:latin typeface="Times New Roman" pitchFamily="18" charset="0"/>
                <a:ea typeface="ＭＳ Ｐゴシック" pitchFamily="34" charset="-128"/>
              </a:rPr>
              <a:t>INB.INN321 – Business Process Management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p:cNvSpPr>
          <p:nvPr>
            <p:ph type="sldImg"/>
          </p:nvPr>
        </p:nvSpPr>
        <p:spPr bwMode="auto">
          <a:xfrm>
            <a:off x="779463" y="768350"/>
            <a:ext cx="5540375" cy="3836988"/>
          </a:xfrm>
          <a:prstGeom prst="rect">
            <a:avLst/>
          </a:prstGeom>
          <a:noFill/>
          <a:ln w="12700">
            <a:solidFill>
              <a:srgbClr val="000000"/>
            </a:solidFill>
            <a:miter lim="800000"/>
            <a:headEnd/>
            <a:tailEnd/>
          </a:ln>
        </p:spPr>
      </p:sp>
      <p:sp>
        <p:nvSpPr>
          <p:cNvPr id="82947" name="Notes Placeholder 2"/>
          <p:cNvSpPr>
            <a:spLocks noGrp="1"/>
          </p:cNvSpPr>
          <p:nvPr>
            <p:ph type="body" idx="1"/>
          </p:nvPr>
        </p:nvSpPr>
        <p:spPr bwMode="auto">
          <a:xfrm>
            <a:off x="709613" y="4862513"/>
            <a:ext cx="5680075" cy="4603750"/>
          </a:xfrm>
          <a:prstGeom prst="rect">
            <a:avLst/>
          </a:prstGeom>
          <a:noFill/>
          <a:ln>
            <a:miter lim="800000"/>
            <a:headEnd/>
            <a:tailEnd/>
          </a:ln>
        </p:spPr>
        <p:txBody>
          <a:bodyPr lIns="99048" tIns="49524" rIns="99048" bIns="49524"/>
          <a:lstStyle/>
          <a:p>
            <a:pPr marL="0" marR="0" indent="0" algn="l" defTabSz="762000" rtl="0" eaLnBrk="0" fontAlgn="base" latinLnBrk="0" hangingPunct="0">
              <a:lnSpc>
                <a:spcPct val="100000"/>
              </a:lnSpc>
              <a:spcBef>
                <a:spcPct val="30000"/>
              </a:spcBef>
              <a:spcAft>
                <a:spcPct val="0"/>
              </a:spcAft>
              <a:buClrTx/>
              <a:buSzTx/>
              <a:buFontTx/>
              <a:buNone/>
              <a:tabLst/>
              <a:defRPr/>
            </a:pPr>
            <a:endParaRPr lang="en-AU" dirty="0" smtClean="0"/>
          </a:p>
        </p:txBody>
      </p:sp>
      <p:sp>
        <p:nvSpPr>
          <p:cNvPr id="82948" name="Date Placeholder 3"/>
          <p:cNvSpPr>
            <a:spLocks noGrp="1"/>
          </p:cNvSpPr>
          <p:nvPr>
            <p:ph type="dt" sz="quarter" idx="1"/>
          </p:nvPr>
        </p:nvSpPr>
        <p:spPr>
          <a:noFill/>
        </p:spPr>
        <p:txBody>
          <a:bodyPr/>
          <a:lstStyle/>
          <a:p>
            <a:r>
              <a:rPr lang="de-DE" smtClean="0">
                <a:solidFill>
                  <a:srgbClr val="C0504D"/>
                </a:solidFill>
                <a:latin typeface="Times New Roman" pitchFamily="18" charset="0"/>
                <a:ea typeface="ＭＳ Ｐゴシック" pitchFamily="34" charset="-128"/>
              </a:rPr>
              <a:t>Lecture – 15 April 2010</a:t>
            </a:r>
          </a:p>
        </p:txBody>
      </p:sp>
      <p:sp>
        <p:nvSpPr>
          <p:cNvPr id="82949" name="Slide Number Placeholder 4"/>
          <p:cNvSpPr>
            <a:spLocks noGrp="1"/>
          </p:cNvSpPr>
          <p:nvPr>
            <p:ph type="sldNum" sz="quarter" idx="5"/>
          </p:nvPr>
        </p:nvSpPr>
        <p:spPr>
          <a:noFill/>
        </p:spPr>
        <p:txBody>
          <a:bodyPr/>
          <a:lstStyle/>
          <a:p>
            <a:fld id="{B3784155-CEA6-40AF-BF62-FC6F4A1EA3AF}" type="slidenum">
              <a:rPr lang="de-DE" smtClean="0">
                <a:solidFill>
                  <a:srgbClr val="C0504D"/>
                </a:solidFill>
                <a:latin typeface="Times New Roman" pitchFamily="18" charset="0"/>
                <a:ea typeface="ＭＳ Ｐゴシック" pitchFamily="34" charset="-128"/>
              </a:rPr>
              <a:pPr/>
              <a:t>38</a:t>
            </a:fld>
            <a:endParaRPr lang="de-DE" smtClean="0">
              <a:solidFill>
                <a:srgbClr val="C0504D"/>
              </a:solidFill>
              <a:latin typeface="Times New Roman" pitchFamily="18" charset="0"/>
              <a:ea typeface="ＭＳ Ｐゴシック" pitchFamily="34" charset="-128"/>
            </a:endParaRPr>
          </a:p>
        </p:txBody>
      </p:sp>
      <p:sp>
        <p:nvSpPr>
          <p:cNvPr id="6" name="Footer Placeholder 5"/>
          <p:cNvSpPr>
            <a:spLocks noGrp="1"/>
          </p:cNvSpPr>
          <p:nvPr>
            <p:ph type="ftr" sz="quarter" idx="4"/>
          </p:nvPr>
        </p:nvSpPr>
        <p:spPr/>
        <p:txBody>
          <a:bodyPr/>
          <a:lstStyle/>
          <a:p>
            <a:pPr>
              <a:defRPr/>
            </a:pPr>
            <a:r>
              <a:rPr lang="de-DE" smtClean="0">
                <a:solidFill>
                  <a:srgbClr val="C0504D"/>
                </a:solidFill>
              </a:rPr>
              <a:t>QUT Brisbane, Dr Jan Recker</a:t>
            </a:r>
            <a:endParaRPr lang="de-DE">
              <a:solidFill>
                <a:srgbClr val="C0504D"/>
              </a:solidFill>
            </a:endParaRPr>
          </a:p>
        </p:txBody>
      </p:sp>
      <p:sp>
        <p:nvSpPr>
          <p:cNvPr id="82951" name="Header Placeholder 6"/>
          <p:cNvSpPr>
            <a:spLocks noGrp="1"/>
          </p:cNvSpPr>
          <p:nvPr>
            <p:ph type="hdr" sz="quarter"/>
          </p:nvPr>
        </p:nvSpPr>
        <p:spPr>
          <a:noFill/>
        </p:spPr>
        <p:txBody>
          <a:bodyPr/>
          <a:lstStyle/>
          <a:p>
            <a:r>
              <a:rPr lang="de-DE" smtClean="0">
                <a:solidFill>
                  <a:srgbClr val="C0504D"/>
                </a:solidFill>
                <a:latin typeface="Times New Roman" pitchFamily="18" charset="0"/>
                <a:ea typeface="ＭＳ Ｐゴシック" pitchFamily="34" charset="-128"/>
              </a:rPr>
              <a:t>INB.INN321 – Business Process Management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0375"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endParaRPr lang="en-AU" dirty="0"/>
          </a:p>
        </p:txBody>
      </p:sp>
      <p:sp>
        <p:nvSpPr>
          <p:cNvPr id="4" name="Date Placeholder 3"/>
          <p:cNvSpPr>
            <a:spLocks noGrp="1"/>
          </p:cNvSpPr>
          <p:nvPr>
            <p:ph type="dt" idx="10"/>
          </p:nvPr>
        </p:nvSpPr>
        <p:spPr/>
        <p:txBody>
          <a:bodyPr/>
          <a:lstStyle/>
          <a:p>
            <a:pPr>
              <a:defRPr/>
            </a:pPr>
            <a:r>
              <a:rPr lang="de-DE" smtClean="0"/>
              <a:t>Lecture </a:t>
            </a:r>
            <a:r>
              <a:rPr lang="en-US" smtClean="0"/>
              <a:t>–</a:t>
            </a:r>
            <a:r>
              <a:rPr lang="de-DE" smtClean="0"/>
              <a:t> 17 August 2009</a:t>
            </a:r>
            <a:endParaRPr lang="de-DE" dirty="0"/>
          </a:p>
        </p:txBody>
      </p:sp>
      <p:sp>
        <p:nvSpPr>
          <p:cNvPr id="5" name="Slide Number Placeholder 4"/>
          <p:cNvSpPr>
            <a:spLocks noGrp="1"/>
          </p:cNvSpPr>
          <p:nvPr>
            <p:ph type="sldNum" sz="quarter" idx="11"/>
          </p:nvPr>
        </p:nvSpPr>
        <p:spPr/>
        <p:txBody>
          <a:bodyPr/>
          <a:lstStyle/>
          <a:p>
            <a:pPr>
              <a:defRPr/>
            </a:pPr>
            <a:fld id="{1D449EE2-7562-49A9-B06F-4DF968013F6A}" type="slidenum">
              <a:rPr lang="de-DE" smtClean="0"/>
              <a:pPr>
                <a:defRPr/>
              </a:pPr>
              <a:t>3</a:t>
            </a:fld>
            <a:endParaRPr lang="de-DE"/>
          </a:p>
        </p:txBody>
      </p:sp>
      <p:sp>
        <p:nvSpPr>
          <p:cNvPr id="6" name="Footer Placeholder 5"/>
          <p:cNvSpPr>
            <a:spLocks noGrp="1"/>
          </p:cNvSpPr>
          <p:nvPr>
            <p:ph type="ftr" sz="quarter" idx="12"/>
          </p:nvPr>
        </p:nvSpPr>
        <p:spPr/>
        <p:txBody>
          <a:bodyPr/>
          <a:lstStyle/>
          <a:p>
            <a:pPr>
              <a:defRPr/>
            </a:pPr>
            <a:r>
              <a:rPr lang="de-DE" smtClean="0"/>
              <a:t>QUT Brisbane, Dr. Jan Recker</a:t>
            </a:r>
            <a:endParaRPr lang="de-DE" dirty="0"/>
          </a:p>
        </p:txBody>
      </p:sp>
      <p:sp>
        <p:nvSpPr>
          <p:cNvPr id="7" name="Header Placeholder 6"/>
          <p:cNvSpPr>
            <a:spLocks noGrp="1"/>
          </p:cNvSpPr>
          <p:nvPr>
            <p:ph type="hdr" sz="quarter" idx="13"/>
          </p:nvPr>
        </p:nvSpPr>
        <p:spPr/>
        <p:txBody>
          <a:bodyPr/>
          <a:lstStyle/>
          <a:p>
            <a:pPr>
              <a:defRPr/>
            </a:pPr>
            <a:r>
              <a:rPr lang="de-DE" smtClean="0"/>
              <a:t>INB/INN320 </a:t>
            </a:r>
            <a:r>
              <a:rPr lang="en-US" smtClean="0"/>
              <a:t>–</a:t>
            </a:r>
            <a:r>
              <a:rPr lang="de-DE" smtClean="0"/>
              <a:t> Business Process Modelling</a:t>
            </a:r>
            <a:endParaRPr lang="de-DE"/>
          </a:p>
        </p:txBody>
      </p:sp>
    </p:spTree>
    <p:extLst>
      <p:ext uri="{BB962C8B-B14F-4D97-AF65-F5344CB8AC3E}">
        <p14:creationId xmlns:p14="http://schemas.microsoft.com/office/powerpoint/2010/main" val="26499630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872A8150-4090-4CC4-A980-0F5748BEA9E6}" type="slidenum">
              <a:rPr lang="en-US" smtClean="0">
                <a:solidFill>
                  <a:srgbClr val="000000"/>
                </a:solidFill>
                <a:latin typeface="Times New Roman" pitchFamily="18" charset="0"/>
                <a:ea typeface="ＭＳ Ｐゴシック" pitchFamily="34" charset="-128"/>
              </a:rPr>
              <a:pPr/>
              <a:t>39</a:t>
            </a:fld>
            <a:endParaRPr lang="en-US" smtClean="0">
              <a:solidFill>
                <a:srgbClr val="000000"/>
              </a:solidFill>
              <a:latin typeface="Times New Roman" pitchFamily="18" charset="0"/>
              <a:ea typeface="ＭＳ Ｐゴシック" pitchFamily="34" charset="-128"/>
            </a:endParaRPr>
          </a:p>
        </p:txBody>
      </p:sp>
      <p:sp>
        <p:nvSpPr>
          <p:cNvPr id="84995" name="Rectangle 2"/>
          <p:cNvSpPr>
            <a:spLocks noGrp="1" noRot="1" noChangeAspect="1" noChangeArrowheads="1" noTextEdit="1"/>
          </p:cNvSpPr>
          <p:nvPr>
            <p:ph type="sldImg"/>
          </p:nvPr>
        </p:nvSpPr>
        <p:spPr bwMode="auto">
          <a:xfrm>
            <a:off x="777875" y="768350"/>
            <a:ext cx="5543550" cy="3838575"/>
          </a:xfrm>
          <a:prstGeom prst="rect">
            <a:avLst/>
          </a:prstGeom>
          <a:noFill/>
          <a:ln>
            <a:miter lim="800000"/>
            <a:headEnd/>
            <a:tailEnd/>
          </a:ln>
        </p:spPr>
      </p:sp>
      <p:sp>
        <p:nvSpPr>
          <p:cNvPr id="84996" name="Rectangle 3"/>
          <p:cNvSpPr>
            <a:spLocks noGrp="1" noChangeArrowheads="1"/>
          </p:cNvSpPr>
          <p:nvPr>
            <p:ph type="body" idx="1"/>
          </p:nvPr>
        </p:nvSpPr>
        <p:spPr bwMode="auto">
          <a:xfrm>
            <a:off x="944563" y="4862513"/>
            <a:ext cx="5210175" cy="4603750"/>
          </a:xfrm>
          <a:prstGeom prst="rect">
            <a:avLst/>
          </a:prstGeom>
          <a:noFill/>
          <a:ln>
            <a:miter lim="800000"/>
            <a:headEnd/>
            <a:tailEnd/>
          </a:ln>
        </p:spPr>
        <p:txBody>
          <a:bodyPr lIns="99048" tIns="49524" rIns="99048" bIns="49524"/>
          <a:lstStyle/>
          <a:p>
            <a:endParaRPr lang="en-AU" smtClean="0">
              <a:latin typeface="Times New Roman"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0375"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endParaRPr lang="en-AU" dirty="0"/>
          </a:p>
        </p:txBody>
      </p:sp>
      <p:sp>
        <p:nvSpPr>
          <p:cNvPr id="4" name="Date Placeholder 3"/>
          <p:cNvSpPr>
            <a:spLocks noGrp="1"/>
          </p:cNvSpPr>
          <p:nvPr>
            <p:ph type="dt" idx="10"/>
          </p:nvPr>
        </p:nvSpPr>
        <p:spPr/>
        <p:txBody>
          <a:bodyPr/>
          <a:lstStyle/>
          <a:p>
            <a:pPr>
              <a:defRPr/>
            </a:pPr>
            <a:r>
              <a:rPr lang="de-DE" smtClean="0"/>
              <a:t>Lecture </a:t>
            </a:r>
            <a:r>
              <a:rPr lang="en-US" smtClean="0"/>
              <a:t>–</a:t>
            </a:r>
            <a:r>
              <a:rPr lang="de-DE" smtClean="0"/>
              <a:t> 17 August 2009</a:t>
            </a:r>
            <a:endParaRPr lang="de-DE" dirty="0"/>
          </a:p>
        </p:txBody>
      </p:sp>
      <p:sp>
        <p:nvSpPr>
          <p:cNvPr id="5" name="Slide Number Placeholder 4"/>
          <p:cNvSpPr>
            <a:spLocks noGrp="1"/>
          </p:cNvSpPr>
          <p:nvPr>
            <p:ph type="sldNum" sz="quarter" idx="11"/>
          </p:nvPr>
        </p:nvSpPr>
        <p:spPr/>
        <p:txBody>
          <a:bodyPr/>
          <a:lstStyle/>
          <a:p>
            <a:pPr>
              <a:defRPr/>
            </a:pPr>
            <a:fld id="{1D449EE2-7562-49A9-B06F-4DF968013F6A}" type="slidenum">
              <a:rPr lang="de-DE" smtClean="0"/>
              <a:pPr>
                <a:defRPr/>
              </a:pPr>
              <a:t>5</a:t>
            </a:fld>
            <a:endParaRPr lang="de-DE"/>
          </a:p>
        </p:txBody>
      </p:sp>
      <p:sp>
        <p:nvSpPr>
          <p:cNvPr id="6" name="Footer Placeholder 5"/>
          <p:cNvSpPr>
            <a:spLocks noGrp="1"/>
          </p:cNvSpPr>
          <p:nvPr>
            <p:ph type="ftr" sz="quarter" idx="12"/>
          </p:nvPr>
        </p:nvSpPr>
        <p:spPr/>
        <p:txBody>
          <a:bodyPr/>
          <a:lstStyle/>
          <a:p>
            <a:pPr>
              <a:defRPr/>
            </a:pPr>
            <a:r>
              <a:rPr lang="de-DE" smtClean="0"/>
              <a:t>QUT Brisbane, Dr. Jan Recker</a:t>
            </a:r>
            <a:endParaRPr lang="de-DE" dirty="0"/>
          </a:p>
        </p:txBody>
      </p:sp>
      <p:sp>
        <p:nvSpPr>
          <p:cNvPr id="7" name="Header Placeholder 6"/>
          <p:cNvSpPr>
            <a:spLocks noGrp="1"/>
          </p:cNvSpPr>
          <p:nvPr>
            <p:ph type="hdr" sz="quarter" idx="13"/>
          </p:nvPr>
        </p:nvSpPr>
        <p:spPr/>
        <p:txBody>
          <a:bodyPr/>
          <a:lstStyle/>
          <a:p>
            <a:pPr>
              <a:defRPr/>
            </a:pPr>
            <a:r>
              <a:rPr lang="de-DE" smtClean="0"/>
              <a:t>INB/INN320 </a:t>
            </a:r>
            <a:r>
              <a:rPr lang="en-US" smtClean="0"/>
              <a:t>–</a:t>
            </a:r>
            <a:r>
              <a:rPr lang="de-DE" smtClean="0"/>
              <a:t> Business Process Modelling</a:t>
            </a:r>
            <a:endParaRPr lang="de-DE"/>
          </a:p>
        </p:txBody>
      </p:sp>
    </p:spTree>
    <p:extLst>
      <p:ext uri="{BB962C8B-B14F-4D97-AF65-F5344CB8AC3E}">
        <p14:creationId xmlns:p14="http://schemas.microsoft.com/office/powerpoint/2010/main" val="2649963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0375"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r>
              <a:rPr lang="en-GB" dirty="0" smtClean="0"/>
              <a:t>Process models are the core of the assignment – appendices are meant to be used for additional information, which in this instance isn’t the case. </a:t>
            </a:r>
            <a:endParaRPr lang="en-AU" dirty="0"/>
          </a:p>
        </p:txBody>
      </p:sp>
      <p:sp>
        <p:nvSpPr>
          <p:cNvPr id="4" name="Date Placeholder 3"/>
          <p:cNvSpPr>
            <a:spLocks noGrp="1"/>
          </p:cNvSpPr>
          <p:nvPr>
            <p:ph type="dt" idx="10"/>
          </p:nvPr>
        </p:nvSpPr>
        <p:spPr/>
        <p:txBody>
          <a:bodyPr/>
          <a:lstStyle/>
          <a:p>
            <a:pPr>
              <a:defRPr/>
            </a:pPr>
            <a:r>
              <a:rPr lang="de-DE" smtClean="0"/>
              <a:t>Lecture </a:t>
            </a:r>
            <a:r>
              <a:rPr lang="en-US" smtClean="0"/>
              <a:t>–</a:t>
            </a:r>
            <a:r>
              <a:rPr lang="de-DE" smtClean="0"/>
              <a:t> 17 August 2009</a:t>
            </a:r>
            <a:endParaRPr lang="de-DE" dirty="0"/>
          </a:p>
        </p:txBody>
      </p:sp>
      <p:sp>
        <p:nvSpPr>
          <p:cNvPr id="5" name="Slide Number Placeholder 4"/>
          <p:cNvSpPr>
            <a:spLocks noGrp="1"/>
          </p:cNvSpPr>
          <p:nvPr>
            <p:ph type="sldNum" sz="quarter" idx="11"/>
          </p:nvPr>
        </p:nvSpPr>
        <p:spPr/>
        <p:txBody>
          <a:bodyPr/>
          <a:lstStyle/>
          <a:p>
            <a:pPr>
              <a:defRPr/>
            </a:pPr>
            <a:fld id="{1D449EE2-7562-49A9-B06F-4DF968013F6A}" type="slidenum">
              <a:rPr lang="de-DE" smtClean="0"/>
              <a:pPr>
                <a:defRPr/>
              </a:pPr>
              <a:t>6</a:t>
            </a:fld>
            <a:endParaRPr lang="de-DE"/>
          </a:p>
        </p:txBody>
      </p:sp>
      <p:sp>
        <p:nvSpPr>
          <p:cNvPr id="6" name="Footer Placeholder 5"/>
          <p:cNvSpPr>
            <a:spLocks noGrp="1"/>
          </p:cNvSpPr>
          <p:nvPr>
            <p:ph type="ftr" sz="quarter" idx="12"/>
          </p:nvPr>
        </p:nvSpPr>
        <p:spPr/>
        <p:txBody>
          <a:bodyPr/>
          <a:lstStyle/>
          <a:p>
            <a:pPr>
              <a:defRPr/>
            </a:pPr>
            <a:r>
              <a:rPr lang="de-DE" smtClean="0"/>
              <a:t>QUT Brisbane, Dr. Jan Recker</a:t>
            </a:r>
            <a:endParaRPr lang="de-DE" dirty="0"/>
          </a:p>
        </p:txBody>
      </p:sp>
      <p:sp>
        <p:nvSpPr>
          <p:cNvPr id="7" name="Header Placeholder 6"/>
          <p:cNvSpPr>
            <a:spLocks noGrp="1"/>
          </p:cNvSpPr>
          <p:nvPr>
            <p:ph type="hdr" sz="quarter" idx="13"/>
          </p:nvPr>
        </p:nvSpPr>
        <p:spPr/>
        <p:txBody>
          <a:bodyPr/>
          <a:lstStyle/>
          <a:p>
            <a:pPr>
              <a:defRPr/>
            </a:pPr>
            <a:r>
              <a:rPr lang="de-DE" smtClean="0"/>
              <a:t>INB/INN320 </a:t>
            </a:r>
            <a:r>
              <a:rPr lang="en-US" smtClean="0"/>
              <a:t>–</a:t>
            </a:r>
            <a:r>
              <a:rPr lang="de-DE" smtClean="0"/>
              <a:t> Business Process Modelling</a:t>
            </a:r>
            <a:endParaRPr lang="de-DE"/>
          </a:p>
        </p:txBody>
      </p:sp>
    </p:spTree>
    <p:extLst>
      <p:ext uri="{BB962C8B-B14F-4D97-AF65-F5344CB8AC3E}">
        <p14:creationId xmlns:p14="http://schemas.microsoft.com/office/powerpoint/2010/main" val="840563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0375"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normAutofit/>
          </a:bodyPr>
          <a:lstStyle/>
          <a:p>
            <a:endParaRPr lang="en-AU"/>
          </a:p>
        </p:txBody>
      </p:sp>
      <p:sp>
        <p:nvSpPr>
          <p:cNvPr id="4" name="Date Placeholder 3"/>
          <p:cNvSpPr>
            <a:spLocks noGrp="1"/>
          </p:cNvSpPr>
          <p:nvPr>
            <p:ph type="dt" idx="10"/>
          </p:nvPr>
        </p:nvSpPr>
        <p:spPr/>
        <p:txBody>
          <a:bodyPr/>
          <a:lstStyle/>
          <a:p>
            <a:pPr>
              <a:defRPr/>
            </a:pPr>
            <a:r>
              <a:rPr lang="de-DE" smtClean="0"/>
              <a:t>Lecture </a:t>
            </a:r>
            <a:r>
              <a:rPr lang="en-US" smtClean="0"/>
              <a:t>–</a:t>
            </a:r>
            <a:r>
              <a:rPr lang="de-DE" smtClean="0"/>
              <a:t> 20 July 2009</a:t>
            </a:r>
            <a:endParaRPr lang="de-DE"/>
          </a:p>
        </p:txBody>
      </p:sp>
      <p:sp>
        <p:nvSpPr>
          <p:cNvPr id="5" name="Slide Number Placeholder 4"/>
          <p:cNvSpPr>
            <a:spLocks noGrp="1"/>
          </p:cNvSpPr>
          <p:nvPr>
            <p:ph type="sldNum" sz="quarter" idx="11"/>
          </p:nvPr>
        </p:nvSpPr>
        <p:spPr/>
        <p:txBody>
          <a:bodyPr/>
          <a:lstStyle/>
          <a:p>
            <a:pPr>
              <a:defRPr/>
            </a:pPr>
            <a:fld id="{F27B648C-4EC3-43EF-81C1-647DA78E45CF}" type="slidenum">
              <a:rPr lang="de-DE" smtClean="0"/>
              <a:pPr>
                <a:defRPr/>
              </a:pPr>
              <a:t>7</a:t>
            </a:fld>
            <a:endParaRPr lang="de-DE"/>
          </a:p>
        </p:txBody>
      </p:sp>
      <p:sp>
        <p:nvSpPr>
          <p:cNvPr id="6" name="Footer Placeholder 5"/>
          <p:cNvSpPr>
            <a:spLocks noGrp="1"/>
          </p:cNvSpPr>
          <p:nvPr>
            <p:ph type="ftr" sz="quarter" idx="12"/>
          </p:nvPr>
        </p:nvSpPr>
        <p:spPr/>
        <p:txBody>
          <a:bodyPr/>
          <a:lstStyle/>
          <a:p>
            <a:pPr>
              <a:defRPr/>
            </a:pPr>
            <a:r>
              <a:rPr lang="de-DE" smtClean="0"/>
              <a:t>QUT Brisbane, Dr. Michael Rosemann</a:t>
            </a:r>
            <a:endParaRPr lang="de-DE"/>
          </a:p>
        </p:txBody>
      </p:sp>
      <p:sp>
        <p:nvSpPr>
          <p:cNvPr id="7" name="Header Placeholder 6"/>
          <p:cNvSpPr>
            <a:spLocks noGrp="1"/>
          </p:cNvSpPr>
          <p:nvPr>
            <p:ph type="hdr" sz="quarter" idx="13"/>
          </p:nvPr>
        </p:nvSpPr>
        <p:spPr/>
        <p:txBody>
          <a:bodyPr/>
          <a:lstStyle/>
          <a:p>
            <a:pPr>
              <a:defRPr/>
            </a:pPr>
            <a:r>
              <a:rPr lang="de-DE" smtClean="0"/>
              <a:t>INB/INN320 </a:t>
            </a:r>
            <a:r>
              <a:rPr lang="en-US" smtClean="0"/>
              <a:t>–</a:t>
            </a:r>
            <a:r>
              <a:rPr lang="de-DE" smtClean="0"/>
              <a:t> Business Process Modelling</a:t>
            </a:r>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0375"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normAutofit/>
          </a:bodyPr>
          <a:lstStyle/>
          <a:p>
            <a:endParaRPr lang="en-AU"/>
          </a:p>
        </p:txBody>
      </p:sp>
      <p:sp>
        <p:nvSpPr>
          <p:cNvPr id="4" name="Date Placeholder 3"/>
          <p:cNvSpPr>
            <a:spLocks noGrp="1"/>
          </p:cNvSpPr>
          <p:nvPr>
            <p:ph type="dt" idx="10"/>
          </p:nvPr>
        </p:nvSpPr>
        <p:spPr/>
        <p:txBody>
          <a:bodyPr/>
          <a:lstStyle/>
          <a:p>
            <a:pPr>
              <a:defRPr/>
            </a:pPr>
            <a:r>
              <a:rPr lang="de-DE" smtClean="0"/>
              <a:t>Lecture </a:t>
            </a:r>
            <a:r>
              <a:rPr lang="en-US" smtClean="0"/>
              <a:t>–</a:t>
            </a:r>
            <a:r>
              <a:rPr lang="de-DE" smtClean="0"/>
              <a:t> 17 August 2009</a:t>
            </a:r>
            <a:endParaRPr lang="de-DE" dirty="0"/>
          </a:p>
        </p:txBody>
      </p:sp>
      <p:sp>
        <p:nvSpPr>
          <p:cNvPr id="5" name="Slide Number Placeholder 4"/>
          <p:cNvSpPr>
            <a:spLocks noGrp="1"/>
          </p:cNvSpPr>
          <p:nvPr>
            <p:ph type="sldNum" sz="quarter" idx="11"/>
          </p:nvPr>
        </p:nvSpPr>
        <p:spPr/>
        <p:txBody>
          <a:bodyPr/>
          <a:lstStyle/>
          <a:p>
            <a:pPr>
              <a:defRPr/>
            </a:pPr>
            <a:fld id="{1D449EE2-7562-49A9-B06F-4DF968013F6A}" type="slidenum">
              <a:rPr lang="de-DE" smtClean="0"/>
              <a:pPr>
                <a:defRPr/>
              </a:pPr>
              <a:t>8</a:t>
            </a:fld>
            <a:endParaRPr lang="de-DE"/>
          </a:p>
        </p:txBody>
      </p:sp>
      <p:sp>
        <p:nvSpPr>
          <p:cNvPr id="6" name="Footer Placeholder 5"/>
          <p:cNvSpPr>
            <a:spLocks noGrp="1"/>
          </p:cNvSpPr>
          <p:nvPr>
            <p:ph type="ftr" sz="quarter" idx="12"/>
          </p:nvPr>
        </p:nvSpPr>
        <p:spPr/>
        <p:txBody>
          <a:bodyPr/>
          <a:lstStyle/>
          <a:p>
            <a:pPr>
              <a:defRPr/>
            </a:pPr>
            <a:r>
              <a:rPr lang="de-DE" smtClean="0"/>
              <a:t>QUT Brisbane, Dr. Jan Recker</a:t>
            </a:r>
            <a:endParaRPr lang="de-DE" dirty="0"/>
          </a:p>
        </p:txBody>
      </p:sp>
      <p:sp>
        <p:nvSpPr>
          <p:cNvPr id="7" name="Header Placeholder 6"/>
          <p:cNvSpPr>
            <a:spLocks noGrp="1"/>
          </p:cNvSpPr>
          <p:nvPr>
            <p:ph type="hdr" sz="quarter" idx="13"/>
          </p:nvPr>
        </p:nvSpPr>
        <p:spPr/>
        <p:txBody>
          <a:bodyPr/>
          <a:lstStyle/>
          <a:p>
            <a:pPr>
              <a:defRPr/>
            </a:pPr>
            <a:r>
              <a:rPr lang="de-DE" smtClean="0"/>
              <a:t>INB/INN320 </a:t>
            </a:r>
            <a:r>
              <a:rPr lang="en-US" smtClean="0"/>
              <a:t>–</a:t>
            </a:r>
            <a:r>
              <a:rPr lang="de-DE" smtClean="0"/>
              <a:t> Business Process Modelling</a:t>
            </a:r>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3588">
              <a:defRPr sz="2400">
                <a:solidFill>
                  <a:schemeClr val="tx1"/>
                </a:solidFill>
                <a:latin typeface="Times New Roman" pitchFamily="18" charset="0"/>
                <a:ea typeface="ＭＳ Ｐゴシック" pitchFamily="34" charset="-128"/>
              </a:defRPr>
            </a:lvl1pPr>
            <a:lvl2pPr marL="742950" indent="-285750" defTabSz="763588">
              <a:defRPr sz="2400">
                <a:solidFill>
                  <a:schemeClr val="tx1"/>
                </a:solidFill>
                <a:latin typeface="Times New Roman" pitchFamily="18" charset="0"/>
                <a:ea typeface="ＭＳ Ｐゴシック" pitchFamily="34" charset="-128"/>
              </a:defRPr>
            </a:lvl2pPr>
            <a:lvl3pPr marL="1143000" indent="-228600" defTabSz="763588">
              <a:defRPr sz="2400">
                <a:solidFill>
                  <a:schemeClr val="tx1"/>
                </a:solidFill>
                <a:latin typeface="Times New Roman" pitchFamily="18" charset="0"/>
                <a:ea typeface="ＭＳ Ｐゴシック" pitchFamily="34" charset="-128"/>
              </a:defRPr>
            </a:lvl3pPr>
            <a:lvl4pPr marL="1600200" indent="-228600" defTabSz="763588">
              <a:defRPr sz="2400">
                <a:solidFill>
                  <a:schemeClr val="tx1"/>
                </a:solidFill>
                <a:latin typeface="Times New Roman" pitchFamily="18" charset="0"/>
                <a:ea typeface="ＭＳ Ｐゴシック" pitchFamily="34" charset="-128"/>
              </a:defRPr>
            </a:lvl4pPr>
            <a:lvl5pPr marL="2057400" indent="-228600" defTabSz="763588">
              <a:defRPr sz="2400">
                <a:solidFill>
                  <a:schemeClr val="tx1"/>
                </a:solidFill>
                <a:latin typeface="Times New Roman" pitchFamily="18" charset="0"/>
                <a:ea typeface="ＭＳ Ｐゴシック" pitchFamily="34" charset="-128"/>
              </a:defRPr>
            </a:lvl5pPr>
            <a:lvl6pPr marL="2514600" indent="-228600" defTabSz="763588"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defTabSz="763588"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defTabSz="763588"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defTabSz="763588"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fld id="{84AF9759-2601-478B-96DA-46274CDF1EEB}" type="slidenum">
              <a:rPr lang="en-AU" sz="1000" smtClean="0">
                <a:solidFill>
                  <a:srgbClr val="000000"/>
                </a:solidFill>
              </a:rPr>
              <a:pPr/>
              <a:t>9</a:t>
            </a:fld>
            <a:endParaRPr lang="en-AU" sz="1000" smtClean="0">
              <a:solidFill>
                <a:srgbClr val="000000"/>
              </a:solidFill>
            </a:endParaRPr>
          </a:p>
        </p:txBody>
      </p:sp>
      <p:sp>
        <p:nvSpPr>
          <p:cNvPr id="105475" name="Rectangle 2"/>
          <p:cNvSpPr>
            <a:spLocks noGrp="1" noRot="1" noChangeAspect="1" noChangeArrowheads="1" noTextEdit="1"/>
          </p:cNvSpPr>
          <p:nvPr>
            <p:ph type="sldImg"/>
          </p:nvPr>
        </p:nvSpPr>
        <p:spPr bwMode="auto">
          <a:xfrm>
            <a:off x="779463" y="768350"/>
            <a:ext cx="554037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5476"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dirty="0" smtClean="0">
                <a:latin typeface="Times New Roman" pitchFamily="18" charset="0"/>
                <a:ea typeface="ＭＳ Ｐゴシック" pitchFamily="34" charset="-128"/>
              </a:rPr>
              <a:t>Expand on active and passive resources, active resource types (human, systems, equipment),</a:t>
            </a:r>
            <a:r>
              <a:rPr lang="en-AU" baseline="0" dirty="0" smtClean="0">
                <a:latin typeface="Times New Roman" pitchFamily="18" charset="0"/>
                <a:ea typeface="ＭＳ Ｐゴシック" pitchFamily="34" charset="-128"/>
              </a:rPr>
              <a:t> </a:t>
            </a:r>
            <a:r>
              <a:rPr lang="en-AU" dirty="0" smtClean="0">
                <a:latin typeface="Times New Roman" pitchFamily="18" charset="0"/>
                <a:ea typeface="ＭＳ Ｐゴシック" pitchFamily="34" charset="-128"/>
              </a:rPr>
              <a:t>resource classes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0375"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normAutofit/>
          </a:bodyPr>
          <a:lstStyle/>
          <a:p>
            <a:endParaRPr lang="en-AU"/>
          </a:p>
        </p:txBody>
      </p:sp>
      <p:sp>
        <p:nvSpPr>
          <p:cNvPr id="4" name="Date Placeholder 3"/>
          <p:cNvSpPr>
            <a:spLocks noGrp="1"/>
          </p:cNvSpPr>
          <p:nvPr>
            <p:ph type="dt" idx="10"/>
          </p:nvPr>
        </p:nvSpPr>
        <p:spPr/>
        <p:txBody>
          <a:bodyPr/>
          <a:lstStyle/>
          <a:p>
            <a:pPr>
              <a:defRPr/>
            </a:pPr>
            <a:r>
              <a:rPr lang="de-DE" smtClean="0"/>
              <a:t>Lecture </a:t>
            </a:r>
            <a:r>
              <a:rPr lang="en-US" smtClean="0"/>
              <a:t>–</a:t>
            </a:r>
            <a:r>
              <a:rPr lang="de-DE" smtClean="0"/>
              <a:t> 17 August 2009</a:t>
            </a:r>
            <a:endParaRPr lang="de-DE" dirty="0"/>
          </a:p>
        </p:txBody>
      </p:sp>
      <p:sp>
        <p:nvSpPr>
          <p:cNvPr id="5" name="Slide Number Placeholder 4"/>
          <p:cNvSpPr>
            <a:spLocks noGrp="1"/>
          </p:cNvSpPr>
          <p:nvPr>
            <p:ph type="sldNum" sz="quarter" idx="11"/>
          </p:nvPr>
        </p:nvSpPr>
        <p:spPr/>
        <p:txBody>
          <a:bodyPr/>
          <a:lstStyle/>
          <a:p>
            <a:pPr>
              <a:defRPr/>
            </a:pPr>
            <a:fld id="{1D449EE2-7562-49A9-B06F-4DF968013F6A}" type="slidenum">
              <a:rPr lang="de-DE" smtClean="0"/>
              <a:pPr>
                <a:defRPr/>
              </a:pPr>
              <a:t>10</a:t>
            </a:fld>
            <a:endParaRPr lang="de-DE"/>
          </a:p>
        </p:txBody>
      </p:sp>
      <p:sp>
        <p:nvSpPr>
          <p:cNvPr id="6" name="Footer Placeholder 5"/>
          <p:cNvSpPr>
            <a:spLocks noGrp="1"/>
          </p:cNvSpPr>
          <p:nvPr>
            <p:ph type="ftr" sz="quarter" idx="12"/>
          </p:nvPr>
        </p:nvSpPr>
        <p:spPr/>
        <p:txBody>
          <a:bodyPr/>
          <a:lstStyle/>
          <a:p>
            <a:pPr>
              <a:defRPr/>
            </a:pPr>
            <a:r>
              <a:rPr lang="de-DE" smtClean="0"/>
              <a:t>QUT Brisbane, Dr. Jan Recker</a:t>
            </a:r>
            <a:endParaRPr lang="de-DE" dirty="0"/>
          </a:p>
        </p:txBody>
      </p:sp>
      <p:sp>
        <p:nvSpPr>
          <p:cNvPr id="7" name="Header Placeholder 6"/>
          <p:cNvSpPr>
            <a:spLocks noGrp="1"/>
          </p:cNvSpPr>
          <p:nvPr>
            <p:ph type="hdr" sz="quarter" idx="13"/>
          </p:nvPr>
        </p:nvSpPr>
        <p:spPr/>
        <p:txBody>
          <a:bodyPr/>
          <a:lstStyle/>
          <a:p>
            <a:pPr>
              <a:defRPr/>
            </a:pPr>
            <a:r>
              <a:rPr lang="de-DE" smtClean="0"/>
              <a:t>INB/INN320 </a:t>
            </a:r>
            <a:r>
              <a:rPr lang="en-US" smtClean="0"/>
              <a:t>–</a:t>
            </a:r>
            <a:r>
              <a:rPr lang="de-DE" smtClean="0"/>
              <a:t> Business Process Modelling</a:t>
            </a:r>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
          <p:cNvSpPr>
            <a:spLocks noChangeShapeType="1"/>
          </p:cNvSpPr>
          <p:nvPr/>
        </p:nvSpPr>
        <p:spPr bwMode="auto">
          <a:xfrm>
            <a:off x="1320800" y="2057400"/>
            <a:ext cx="7181850" cy="0"/>
          </a:xfrm>
          <a:prstGeom prst="line">
            <a:avLst/>
          </a:prstGeom>
          <a:noFill/>
          <a:ln w="127000">
            <a:solidFill>
              <a:srgbClr val="000080"/>
            </a:solidFill>
            <a:round/>
            <a:headEnd type="none" w="sm" len="sm"/>
            <a:tailEnd type="none" w="sm" len="sm"/>
          </a:ln>
          <a:effectLst>
            <a:outerShdw blurRad="63500" dist="71842" dir="2700000" algn="ctr" rotWithShape="0">
              <a:schemeClr val="folHlink">
                <a:alpha val="74998"/>
              </a:schemeClr>
            </a:outerShdw>
          </a:effectLst>
        </p:spPr>
        <p:txBody>
          <a:bodyPr wrap="none" anchor="ctr"/>
          <a:lstStyle/>
          <a:p>
            <a:pPr eaLnBrk="0" hangingPunct="0">
              <a:defRPr/>
            </a:pPr>
            <a:endParaRPr lang="en-US">
              <a:latin typeface="Times New Roman" pitchFamily="-106" charset="0"/>
              <a:ea typeface="+mn-ea"/>
              <a:cs typeface="+mn-cs"/>
            </a:endParaRPr>
          </a:p>
        </p:txBody>
      </p:sp>
      <p:sp>
        <p:nvSpPr>
          <p:cNvPr id="5" name="Line 5"/>
          <p:cNvSpPr>
            <a:spLocks noChangeShapeType="1"/>
          </p:cNvSpPr>
          <p:nvPr/>
        </p:nvSpPr>
        <p:spPr bwMode="auto">
          <a:xfrm>
            <a:off x="1320800" y="5791200"/>
            <a:ext cx="7181850" cy="0"/>
          </a:xfrm>
          <a:prstGeom prst="line">
            <a:avLst/>
          </a:prstGeom>
          <a:noFill/>
          <a:ln w="127000">
            <a:solidFill>
              <a:srgbClr val="000080"/>
            </a:solidFill>
            <a:round/>
            <a:headEnd type="none" w="sm" len="sm"/>
            <a:tailEnd type="none" w="sm" len="sm"/>
          </a:ln>
          <a:effectLst>
            <a:outerShdw blurRad="63500" dist="71842" dir="2700000" algn="ctr" rotWithShape="0">
              <a:schemeClr val="folHlink">
                <a:alpha val="74998"/>
              </a:schemeClr>
            </a:outerShdw>
          </a:effectLst>
        </p:spPr>
        <p:txBody>
          <a:bodyPr wrap="none" anchor="ctr"/>
          <a:lstStyle/>
          <a:p>
            <a:pPr eaLnBrk="0" hangingPunct="0">
              <a:defRPr/>
            </a:pPr>
            <a:endParaRPr lang="en-US">
              <a:latin typeface="Times New Roman" pitchFamily="-106" charset="0"/>
              <a:ea typeface="+mn-ea"/>
              <a:cs typeface="+mn-cs"/>
            </a:endParaRPr>
          </a:p>
        </p:txBody>
      </p:sp>
      <p:sp>
        <p:nvSpPr>
          <p:cNvPr id="257026" name="Rectangle 2"/>
          <p:cNvSpPr>
            <a:spLocks noGrp="1" noChangeArrowheads="1"/>
          </p:cNvSpPr>
          <p:nvPr>
            <p:ph type="ctrTitle" sz="quarter"/>
          </p:nvPr>
        </p:nvSpPr>
        <p:spPr>
          <a:xfrm>
            <a:off x="1320800" y="2286000"/>
            <a:ext cx="7264400" cy="1295400"/>
          </a:xfrm>
          <a:solidFill>
            <a:srgbClr val="CECECE"/>
          </a:solidFill>
        </p:spPr>
        <p:txBody>
          <a:bodyPr anchor="ctr"/>
          <a:lstStyle>
            <a:lvl1pPr>
              <a:defRPr/>
            </a:lvl1pPr>
          </a:lstStyle>
          <a:p>
            <a:r>
              <a:rPr lang="de-DE"/>
              <a:t>Workflowbasiertes</a:t>
            </a:r>
            <a:br>
              <a:rPr lang="de-DE"/>
            </a:br>
            <a:r>
              <a:rPr lang="de-DE"/>
              <a:t>Performance Measurement</a:t>
            </a:r>
          </a:p>
        </p:txBody>
      </p:sp>
      <p:sp>
        <p:nvSpPr>
          <p:cNvPr id="257027" name="Rectangle 3"/>
          <p:cNvSpPr>
            <a:spLocks noGrp="1" noChangeArrowheads="1"/>
          </p:cNvSpPr>
          <p:nvPr>
            <p:ph type="subTitle" sz="quarter" idx="1"/>
          </p:nvPr>
        </p:nvSpPr>
        <p:spPr>
          <a:xfrm>
            <a:off x="1403350" y="3886200"/>
            <a:ext cx="7181850" cy="1752600"/>
          </a:xfrm>
        </p:spPr>
        <p:txBody>
          <a:bodyPr/>
          <a:lstStyle>
            <a:lvl1pPr marL="0" indent="0" algn="ctr">
              <a:buFontTx/>
              <a:buNone/>
              <a:defRPr/>
            </a:lvl1pPr>
          </a:lstStyle>
          <a:p>
            <a:r>
              <a:rPr lang="de-DE"/>
              <a:t>Klicken Sie, um das Untertitelformat zu bearbeiten</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B69FCAD7-DE39-4C9A-8DCB-A4AF983598B1}" type="slidenum">
              <a:rPr lang="de-DE"/>
              <a:pPr>
                <a:defRPr/>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3738" y="368300"/>
            <a:ext cx="2127250" cy="5186363"/>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660400" y="368300"/>
            <a:ext cx="6230938" cy="5186363"/>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3093DF38-AE6C-409A-BD60-D3243AE5CE82}" type="slidenum">
              <a:rPr lang="de-DE"/>
              <a:pPr>
                <a:defRPr/>
              </a:pPr>
              <a:t>‹#›</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68300"/>
            <a:ext cx="7264400" cy="609600"/>
          </a:xfrm>
        </p:spPr>
        <p:txBody>
          <a:bodyPr/>
          <a:lstStyle/>
          <a:p>
            <a:r>
              <a:rPr lang="en-AU" smtClean="0"/>
              <a:t>Click to edit Master title style</a:t>
            </a:r>
            <a:endParaRPr lang="en-US"/>
          </a:p>
        </p:txBody>
      </p:sp>
      <p:sp>
        <p:nvSpPr>
          <p:cNvPr id="3" name="Text Placeholder 2"/>
          <p:cNvSpPr>
            <a:spLocks noGrp="1"/>
          </p:cNvSpPr>
          <p:nvPr>
            <p:ph type="body" sz="half" idx="1"/>
          </p:nvPr>
        </p:nvSpPr>
        <p:spPr>
          <a:xfrm>
            <a:off x="750888" y="1439863"/>
            <a:ext cx="4133850" cy="41148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5037138" y="1439863"/>
            <a:ext cx="4133850" cy="41148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76F7333C-0EEA-4929-821A-19EA02EC7260}" type="slidenum">
              <a:rPr lang="de-DE"/>
              <a:pPr>
                <a:defRPr/>
              </a:pPr>
              <a:t>‹#›</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68300"/>
            <a:ext cx="7264400" cy="609600"/>
          </a:xfrm>
        </p:spPr>
        <p:txBody>
          <a:bodyPr/>
          <a:lstStyle/>
          <a:p>
            <a:r>
              <a:rPr lang="en-AU" smtClean="0"/>
              <a:t>Click to edit Master title style</a:t>
            </a:r>
            <a:endParaRPr lang="en-US"/>
          </a:p>
        </p:txBody>
      </p:sp>
      <p:sp>
        <p:nvSpPr>
          <p:cNvPr id="3" name="Content Placeholder 2"/>
          <p:cNvSpPr>
            <a:spLocks noGrp="1"/>
          </p:cNvSpPr>
          <p:nvPr>
            <p:ph sz="half" idx="1"/>
          </p:nvPr>
        </p:nvSpPr>
        <p:spPr>
          <a:xfrm>
            <a:off x="750888" y="1439863"/>
            <a:ext cx="4133850" cy="41148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quarter" idx="2"/>
          </p:nvPr>
        </p:nvSpPr>
        <p:spPr>
          <a:xfrm>
            <a:off x="5037138" y="1439863"/>
            <a:ext cx="4133850" cy="19812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Content Placeholder 4"/>
          <p:cNvSpPr>
            <a:spLocks noGrp="1"/>
          </p:cNvSpPr>
          <p:nvPr>
            <p:ph sz="quarter" idx="3"/>
          </p:nvPr>
        </p:nvSpPr>
        <p:spPr>
          <a:xfrm>
            <a:off x="5037138" y="3573463"/>
            <a:ext cx="4133850" cy="19812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Rectangle 3"/>
          <p:cNvSpPr>
            <a:spLocks noGrp="1" noChangeArrowheads="1"/>
          </p:cNvSpPr>
          <p:nvPr>
            <p:ph type="sldNum" sz="quarter" idx="10"/>
          </p:nvPr>
        </p:nvSpPr>
        <p:spPr>
          <a:ln/>
        </p:spPr>
        <p:txBody>
          <a:bodyPr/>
          <a:lstStyle>
            <a:lvl1pPr>
              <a:defRPr/>
            </a:lvl1pPr>
          </a:lstStyle>
          <a:p>
            <a:pPr>
              <a:defRPr/>
            </a:pPr>
            <a:fld id="{77877712-3AD6-4567-B80E-3041BE0BE0B8}" type="slidenum">
              <a:rPr lang="de-DE"/>
              <a:pPr>
                <a:defRPr/>
              </a:pPr>
              <a:t>‹#›</a:t>
            </a:fld>
            <a:endParaRPr lang="de-D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60400" y="368300"/>
            <a:ext cx="8510588" cy="5186363"/>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2B465F9C-E819-429F-AB50-220A0CD3F74E}" type="slidenum">
              <a:rPr lang="de-DE"/>
              <a:pPr>
                <a:defRPr/>
              </a:pPr>
              <a:t>‹#›</a:t>
            </a:fld>
            <a:endParaRPr lang="de-D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60400" y="368300"/>
            <a:ext cx="7264400" cy="609600"/>
          </a:xfrm>
        </p:spPr>
        <p:txBody>
          <a:bodyPr/>
          <a:lstStyle/>
          <a:p>
            <a:r>
              <a:rPr lang="en-AU" smtClean="0"/>
              <a:t>Click to edit Master title style</a:t>
            </a:r>
            <a:endParaRPr lang="en-US"/>
          </a:p>
        </p:txBody>
      </p:sp>
      <p:sp>
        <p:nvSpPr>
          <p:cNvPr id="3" name="Content Placeholder 2"/>
          <p:cNvSpPr>
            <a:spLocks noGrp="1"/>
          </p:cNvSpPr>
          <p:nvPr>
            <p:ph sz="quarter" idx="1"/>
          </p:nvPr>
        </p:nvSpPr>
        <p:spPr>
          <a:xfrm>
            <a:off x="750888" y="1439863"/>
            <a:ext cx="4133850" cy="19812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quarter" idx="2"/>
          </p:nvPr>
        </p:nvSpPr>
        <p:spPr>
          <a:xfrm>
            <a:off x="5037138" y="1439863"/>
            <a:ext cx="4133850" cy="19812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half" idx="3"/>
          </p:nvPr>
        </p:nvSpPr>
        <p:spPr>
          <a:xfrm>
            <a:off x="750888" y="3573463"/>
            <a:ext cx="8420100" cy="19812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Rectangle 3"/>
          <p:cNvSpPr>
            <a:spLocks noGrp="1" noChangeArrowheads="1"/>
          </p:cNvSpPr>
          <p:nvPr>
            <p:ph type="sldNum" sz="quarter" idx="10"/>
          </p:nvPr>
        </p:nvSpPr>
        <p:spPr>
          <a:ln/>
        </p:spPr>
        <p:txBody>
          <a:bodyPr/>
          <a:lstStyle>
            <a:lvl1pPr>
              <a:defRPr/>
            </a:lvl1pPr>
          </a:lstStyle>
          <a:p>
            <a:pPr>
              <a:defRPr/>
            </a:pPr>
            <a:fld id="{214FBBEF-7209-4EDB-B7D8-B97EF6FDAF65}" type="slidenum">
              <a:rPr lang="de-DE"/>
              <a:pPr>
                <a:defRPr/>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B0CCCF84-16FD-4E4D-B1C3-C2C2C6326534}" type="slidenum">
              <a:rPr lang="de-DE"/>
              <a:pPr>
                <a:defRPr/>
              </a:pPr>
              <a:t>‹#›</a:t>
            </a:fld>
            <a:endParaRPr lang="de-D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1A4FEF86-D6A6-47CD-99AD-D725E3D2C071}" type="slidenum">
              <a:rPr lang="de-DE"/>
              <a:pPr>
                <a:defRPr/>
              </a:pPr>
              <a:t>‹#›</a:t>
            </a:fld>
            <a:endParaRPr lang="de-DE"/>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750888" y="143986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5037138" y="143986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39A87D02-750F-45B9-9588-B0A085BA5218}" type="slidenum">
              <a:rPr lang="de-DE"/>
              <a:pPr>
                <a:defRPr/>
              </a:pPr>
              <a:t>‹#›</a:t>
            </a:fld>
            <a:endParaRPr lang="de-DE"/>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3C75BB02-C5ED-4410-B03D-3C526735B493}" type="slidenum">
              <a:rPr lang="de-DE"/>
              <a:pPr>
                <a:defRPr/>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7E1F36E7-9B0B-4AEC-B047-7EF7DCB0986C}" type="slidenum">
              <a:rPr lang="de-DE"/>
              <a:pPr>
                <a:defRPr/>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B9DCDE7D-36A5-4DC2-B3D9-FC1D189E6274}" type="slidenum">
              <a:rPr lang="de-DE"/>
              <a:pPr>
                <a:defRPr/>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A099B06B-DE25-425C-9EBC-DCE228431945}" type="slidenum">
              <a:rPr lang="de-DE"/>
              <a:pPr>
                <a:defRPr/>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8A2BCE3B-B9D7-4045-9300-8AC3BC9B85B7}" type="slidenum">
              <a:rPr lang="de-DE"/>
              <a:pPr>
                <a:defRPr/>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660400" y="368300"/>
            <a:ext cx="7264400" cy="60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de-DE" smtClean="0"/>
              <a:t>Titel </a:t>
            </a:r>
          </a:p>
        </p:txBody>
      </p:sp>
      <p:sp>
        <p:nvSpPr>
          <p:cNvPr id="256003" name="Rectangle 3"/>
          <p:cNvSpPr>
            <a:spLocks noGrp="1" noChangeArrowheads="1"/>
          </p:cNvSpPr>
          <p:nvPr>
            <p:ph type="sldNum" sz="quarter" idx="4"/>
          </p:nvPr>
        </p:nvSpPr>
        <p:spPr bwMode="auto">
          <a:xfrm>
            <a:off x="8667750" y="6397625"/>
            <a:ext cx="1238250" cy="5270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a:latin typeface="Arial" charset="0"/>
                <a:ea typeface="ＭＳ Ｐゴシック" pitchFamily="-106" charset="-128"/>
                <a:cs typeface="+mn-cs"/>
              </a:defRPr>
            </a:lvl1pPr>
          </a:lstStyle>
          <a:p>
            <a:pPr>
              <a:defRPr/>
            </a:pPr>
            <a:fld id="{7ACBF332-EE70-4DB5-893A-278E318FAC9E}" type="slidenum">
              <a:rPr lang="de-DE"/>
              <a:pPr>
                <a:defRPr/>
              </a:pPr>
              <a:t>‹#›</a:t>
            </a:fld>
            <a:endParaRPr lang="de-DE"/>
          </a:p>
        </p:txBody>
      </p:sp>
      <p:sp>
        <p:nvSpPr>
          <p:cNvPr id="256004" name="Line 4"/>
          <p:cNvSpPr>
            <a:spLocks noChangeShapeType="1"/>
          </p:cNvSpPr>
          <p:nvPr/>
        </p:nvSpPr>
        <p:spPr bwMode="auto">
          <a:xfrm>
            <a:off x="779463" y="1049338"/>
            <a:ext cx="7512050" cy="0"/>
          </a:xfrm>
          <a:prstGeom prst="line">
            <a:avLst/>
          </a:prstGeom>
          <a:noFill/>
          <a:ln w="127000">
            <a:solidFill>
              <a:srgbClr val="000080"/>
            </a:solidFill>
            <a:round/>
            <a:headEnd type="none" w="sm" len="sm"/>
            <a:tailEnd type="none" w="sm" len="sm"/>
          </a:ln>
          <a:effectLst>
            <a:outerShdw blurRad="63500" dist="71842" dir="2700000" algn="ctr" rotWithShape="0">
              <a:schemeClr val="folHlink">
                <a:alpha val="74998"/>
              </a:schemeClr>
            </a:outerShdw>
          </a:effectLst>
        </p:spPr>
        <p:txBody>
          <a:bodyPr wrap="none" anchor="ctr"/>
          <a:lstStyle/>
          <a:p>
            <a:pPr eaLnBrk="0" hangingPunct="0">
              <a:defRPr/>
            </a:pPr>
            <a:endParaRPr lang="en-US">
              <a:latin typeface="Times New Roman" pitchFamily="-106" charset="0"/>
              <a:ea typeface="+mn-ea"/>
              <a:cs typeface="+mn-cs"/>
            </a:endParaRPr>
          </a:p>
        </p:txBody>
      </p:sp>
      <p:pic>
        <p:nvPicPr>
          <p:cNvPr id="30725" name="Picture 5" descr="QUTBlue"/>
          <p:cNvPicPr>
            <a:picLocks noChangeAspect="1" noChangeArrowheads="1"/>
          </p:cNvPicPr>
          <p:nvPr/>
        </p:nvPicPr>
        <p:blipFill>
          <a:blip r:embed="rId17"/>
          <a:srcRect/>
          <a:stretch>
            <a:fillRect/>
          </a:stretch>
        </p:blipFill>
        <p:spPr bwMode="auto">
          <a:xfrm>
            <a:off x="8267700" y="357188"/>
            <a:ext cx="1030288" cy="950912"/>
          </a:xfrm>
          <a:prstGeom prst="rect">
            <a:avLst/>
          </a:prstGeom>
          <a:noFill/>
          <a:ln w="9525">
            <a:noFill/>
            <a:miter lim="800000"/>
            <a:headEnd/>
            <a:tailEnd/>
          </a:ln>
        </p:spPr>
      </p:pic>
      <p:sp>
        <p:nvSpPr>
          <p:cNvPr id="256007" name="Text Box 7"/>
          <p:cNvSpPr txBox="1">
            <a:spLocks noChangeArrowheads="1"/>
          </p:cNvSpPr>
          <p:nvPr/>
        </p:nvSpPr>
        <p:spPr bwMode="auto">
          <a:xfrm>
            <a:off x="0" y="6629400"/>
            <a:ext cx="2539478" cy="230832"/>
          </a:xfrm>
          <a:prstGeom prst="rect">
            <a:avLst/>
          </a:prstGeom>
          <a:noFill/>
          <a:ln w="12700">
            <a:noFill/>
            <a:miter lim="800000"/>
            <a:headEnd type="none" w="sm" len="sm"/>
            <a:tailEnd type="none" w="sm" len="sm"/>
          </a:ln>
          <a:effectLst/>
        </p:spPr>
        <p:txBody>
          <a:bodyPr wrap="none">
            <a:spAutoFit/>
          </a:bodyPr>
          <a:lstStyle/>
          <a:p>
            <a:pPr defTabSz="762000" eaLnBrk="0" hangingPunct="0">
              <a:defRPr/>
            </a:pPr>
            <a:r>
              <a:rPr lang="en-US" sz="900" dirty="0">
                <a:latin typeface="Arial" charset="0"/>
                <a:ea typeface="ＭＳ Ｐゴシック" pitchFamily="-106" charset="-128"/>
                <a:cs typeface="+mn-cs"/>
              </a:rPr>
              <a:t>© INB/INN320 </a:t>
            </a:r>
            <a:r>
              <a:rPr lang="en-US" sz="900" dirty="0" smtClean="0">
                <a:latin typeface="Arial" charset="0"/>
                <a:ea typeface="ＭＳ Ｐゴシック" pitchFamily="-106" charset="-128"/>
                <a:cs typeface="+mn-cs"/>
              </a:rPr>
              <a:t>7.2/2013 </a:t>
            </a:r>
            <a:r>
              <a:rPr lang="en-US" sz="900" dirty="0">
                <a:latin typeface="Arial" charset="0"/>
                <a:ea typeface="ＭＳ Ｐゴシック" pitchFamily="-106" charset="-128"/>
                <a:cs typeface="+mn-cs"/>
              </a:rPr>
              <a:t>– </a:t>
            </a:r>
            <a:r>
              <a:rPr lang="en-US" sz="900" dirty="0" smtClean="0">
                <a:latin typeface="Arial" charset="0"/>
                <a:ea typeface="ＭＳ Ｐゴシック" pitchFamily="-106" charset="-128"/>
                <a:cs typeface="+mn-cs"/>
              </a:rPr>
              <a:t>5 September 2013</a:t>
            </a:r>
            <a:endParaRPr lang="en-US" sz="900" dirty="0">
              <a:latin typeface="Arial" charset="0"/>
              <a:ea typeface="ＭＳ Ｐゴシック" pitchFamily="-106" charset="-128"/>
              <a:cs typeface="+mn-cs"/>
            </a:endParaRPr>
          </a:p>
        </p:txBody>
      </p:sp>
      <p:sp>
        <p:nvSpPr>
          <p:cNvPr id="256008" name="Line 8"/>
          <p:cNvSpPr>
            <a:spLocks noChangeShapeType="1"/>
          </p:cNvSpPr>
          <p:nvPr/>
        </p:nvSpPr>
        <p:spPr bwMode="auto">
          <a:xfrm>
            <a:off x="0" y="6629400"/>
            <a:ext cx="3219450" cy="0"/>
          </a:xfrm>
          <a:prstGeom prst="line">
            <a:avLst/>
          </a:prstGeom>
          <a:noFill/>
          <a:ln w="12700">
            <a:solidFill>
              <a:schemeClr val="tx1"/>
            </a:solidFill>
            <a:round/>
            <a:headEnd type="none" w="sm" len="sm"/>
            <a:tailEnd type="none" w="sm" len="sm"/>
          </a:ln>
          <a:effectLst/>
        </p:spPr>
        <p:txBody>
          <a:bodyPr wrap="none" anchor="ctr"/>
          <a:lstStyle/>
          <a:p>
            <a:pPr eaLnBrk="0" hangingPunct="0">
              <a:defRPr/>
            </a:pPr>
            <a:endParaRPr lang="en-US">
              <a:latin typeface="Times New Roman" pitchFamily="-106" charset="0"/>
              <a:ea typeface="+mn-ea"/>
              <a:cs typeface="+mn-cs"/>
            </a:endParaRPr>
          </a:p>
        </p:txBody>
      </p:sp>
      <p:sp>
        <p:nvSpPr>
          <p:cNvPr id="30729" name="Rectangle 9"/>
          <p:cNvSpPr>
            <a:spLocks noGrp="1" noChangeArrowheads="1"/>
          </p:cNvSpPr>
          <p:nvPr>
            <p:ph type="body" idx="1"/>
          </p:nvPr>
        </p:nvSpPr>
        <p:spPr bwMode="auto">
          <a:xfrm>
            <a:off x="750888" y="1439863"/>
            <a:ext cx="84201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Tree>
  </p:cSld>
  <p:clrMap bg1="lt1" tx1="dk1" bg2="lt2" tx2="dk2" accent1="accent1" accent2="accent2" accent3="accent3" accent4="accent4" accent5="accent5" accent6="accent6" hlink="hlink" folHlink="folHlink"/>
  <p:sldLayoutIdLst>
    <p:sldLayoutId id="2147483667" r:id="rId1"/>
    <p:sldLayoutId id="2147483666" r:id="rId2"/>
    <p:sldLayoutId id="2147483665" r:id="rId3"/>
    <p:sldLayoutId id="2147483664" r:id="rId4"/>
    <p:sldLayoutId id="2147483663" r:id="rId5"/>
    <p:sldLayoutId id="2147483662" r:id="rId6"/>
    <p:sldLayoutId id="2147483661" r:id="rId7"/>
    <p:sldLayoutId id="2147483660" r:id="rId8"/>
    <p:sldLayoutId id="2147483659" r:id="rId9"/>
    <p:sldLayoutId id="2147483658" r:id="rId10"/>
    <p:sldLayoutId id="2147483657" r:id="rId11"/>
    <p:sldLayoutId id="2147483656" r:id="rId12"/>
    <p:sldLayoutId id="2147483655" r:id="rId13"/>
    <p:sldLayoutId id="2147483654" r:id="rId14"/>
    <p:sldLayoutId id="2147483653" r:id="rId15"/>
  </p:sldLayoutIdLst>
  <p:timing>
    <p:tnLst>
      <p:par>
        <p:cTn id="1" dur="indefinite" restart="never" nodeType="tmRoot"/>
      </p:par>
    </p:tnLst>
  </p:timing>
  <p:hf hdr="0" ftr="0" dt="0"/>
  <p:txStyles>
    <p:titleStyle>
      <a:lvl1pPr algn="l" defTabSz="762000" rtl="0" eaLnBrk="0" fontAlgn="base" hangingPunct="0">
        <a:spcBef>
          <a:spcPct val="0"/>
        </a:spcBef>
        <a:spcAft>
          <a:spcPct val="0"/>
        </a:spcAft>
        <a:defRPr sz="2500" b="1">
          <a:solidFill>
            <a:schemeClr val="tx2"/>
          </a:solidFill>
          <a:latin typeface="+mj-lt"/>
          <a:ea typeface="ＭＳ Ｐゴシック" pitchFamily="-106" charset="-128"/>
          <a:cs typeface="ＭＳ Ｐゴシック" pitchFamily="-106" charset="-128"/>
        </a:defRPr>
      </a:lvl1pPr>
      <a:lvl2pPr algn="l" defTabSz="762000" rtl="0" eaLnBrk="0" fontAlgn="base" hangingPunct="0">
        <a:spcBef>
          <a:spcPct val="0"/>
        </a:spcBef>
        <a:spcAft>
          <a:spcPct val="0"/>
        </a:spcAft>
        <a:defRPr sz="2500" b="1">
          <a:solidFill>
            <a:schemeClr val="tx2"/>
          </a:solidFill>
          <a:latin typeface="Arial" pitchFamily="-106" charset="0"/>
          <a:ea typeface="ＭＳ Ｐゴシック" pitchFamily="-106" charset="-128"/>
          <a:cs typeface="ＭＳ Ｐゴシック" pitchFamily="-106" charset="-128"/>
        </a:defRPr>
      </a:lvl2pPr>
      <a:lvl3pPr algn="l" defTabSz="762000" rtl="0" eaLnBrk="0" fontAlgn="base" hangingPunct="0">
        <a:spcBef>
          <a:spcPct val="0"/>
        </a:spcBef>
        <a:spcAft>
          <a:spcPct val="0"/>
        </a:spcAft>
        <a:defRPr sz="2500" b="1">
          <a:solidFill>
            <a:schemeClr val="tx2"/>
          </a:solidFill>
          <a:latin typeface="Arial" pitchFamily="-106" charset="0"/>
          <a:ea typeface="ＭＳ Ｐゴシック" pitchFamily="-106" charset="-128"/>
          <a:cs typeface="ＭＳ Ｐゴシック" pitchFamily="-106" charset="-128"/>
        </a:defRPr>
      </a:lvl3pPr>
      <a:lvl4pPr algn="l" defTabSz="762000" rtl="0" eaLnBrk="0" fontAlgn="base" hangingPunct="0">
        <a:spcBef>
          <a:spcPct val="0"/>
        </a:spcBef>
        <a:spcAft>
          <a:spcPct val="0"/>
        </a:spcAft>
        <a:defRPr sz="2500" b="1">
          <a:solidFill>
            <a:schemeClr val="tx2"/>
          </a:solidFill>
          <a:latin typeface="Arial" pitchFamily="-106" charset="0"/>
          <a:ea typeface="ＭＳ Ｐゴシック" pitchFamily="-106" charset="-128"/>
          <a:cs typeface="ＭＳ Ｐゴシック" pitchFamily="-106" charset="-128"/>
        </a:defRPr>
      </a:lvl4pPr>
      <a:lvl5pPr algn="l" defTabSz="762000" rtl="0" eaLnBrk="0" fontAlgn="base" hangingPunct="0">
        <a:spcBef>
          <a:spcPct val="0"/>
        </a:spcBef>
        <a:spcAft>
          <a:spcPct val="0"/>
        </a:spcAft>
        <a:defRPr sz="2500" b="1">
          <a:solidFill>
            <a:schemeClr val="tx2"/>
          </a:solidFill>
          <a:latin typeface="Arial" pitchFamily="-106" charset="0"/>
          <a:ea typeface="ＭＳ Ｐゴシック" pitchFamily="-106" charset="-128"/>
          <a:cs typeface="ＭＳ Ｐゴシック" pitchFamily="-106" charset="-128"/>
        </a:defRPr>
      </a:lvl5pPr>
      <a:lvl6pPr marL="457200" algn="l" defTabSz="762000" rtl="0" eaLnBrk="0" fontAlgn="base" hangingPunct="0">
        <a:spcBef>
          <a:spcPct val="0"/>
        </a:spcBef>
        <a:spcAft>
          <a:spcPct val="0"/>
        </a:spcAft>
        <a:defRPr sz="2500" b="1">
          <a:solidFill>
            <a:schemeClr val="tx2"/>
          </a:solidFill>
          <a:latin typeface="Arial" pitchFamily="-106" charset="0"/>
        </a:defRPr>
      </a:lvl6pPr>
      <a:lvl7pPr marL="914400" algn="l" defTabSz="762000" rtl="0" eaLnBrk="0" fontAlgn="base" hangingPunct="0">
        <a:spcBef>
          <a:spcPct val="0"/>
        </a:spcBef>
        <a:spcAft>
          <a:spcPct val="0"/>
        </a:spcAft>
        <a:defRPr sz="2500" b="1">
          <a:solidFill>
            <a:schemeClr val="tx2"/>
          </a:solidFill>
          <a:latin typeface="Arial" pitchFamily="-106" charset="0"/>
        </a:defRPr>
      </a:lvl7pPr>
      <a:lvl8pPr marL="1371600" algn="l" defTabSz="762000" rtl="0" eaLnBrk="0" fontAlgn="base" hangingPunct="0">
        <a:spcBef>
          <a:spcPct val="0"/>
        </a:spcBef>
        <a:spcAft>
          <a:spcPct val="0"/>
        </a:spcAft>
        <a:defRPr sz="2500" b="1">
          <a:solidFill>
            <a:schemeClr val="tx2"/>
          </a:solidFill>
          <a:latin typeface="Arial" pitchFamily="-106" charset="0"/>
        </a:defRPr>
      </a:lvl8pPr>
      <a:lvl9pPr marL="1828800" algn="l" defTabSz="762000" rtl="0" eaLnBrk="0" fontAlgn="base" hangingPunct="0">
        <a:spcBef>
          <a:spcPct val="0"/>
        </a:spcBef>
        <a:spcAft>
          <a:spcPct val="0"/>
        </a:spcAft>
        <a:defRPr sz="2500" b="1">
          <a:solidFill>
            <a:schemeClr val="tx2"/>
          </a:solidFill>
          <a:latin typeface="Arial" pitchFamily="-106" charset="0"/>
        </a:defRPr>
      </a:lvl9pPr>
    </p:titleStyle>
    <p:bodyStyle>
      <a:lvl1pPr marL="342900" indent="-342900" algn="l" defTabSz="762000" rtl="0" eaLnBrk="0" fontAlgn="base" hangingPunct="0">
        <a:spcBef>
          <a:spcPct val="20000"/>
        </a:spcBef>
        <a:spcAft>
          <a:spcPct val="0"/>
        </a:spcAft>
        <a:buChar char="•"/>
        <a:defRPr sz="2400">
          <a:solidFill>
            <a:schemeClr val="tx1"/>
          </a:solidFill>
          <a:latin typeface="+mn-lt"/>
          <a:ea typeface="ＭＳ Ｐゴシック" pitchFamily="-106" charset="-128"/>
          <a:cs typeface="ＭＳ Ｐゴシック" pitchFamily="-106" charset="-128"/>
        </a:defRPr>
      </a:lvl1pPr>
      <a:lvl2pPr marL="742950" indent="-285750" algn="l" defTabSz="762000" rtl="0" eaLnBrk="0" fontAlgn="base" hangingPunct="0">
        <a:spcBef>
          <a:spcPct val="20000"/>
        </a:spcBef>
        <a:spcAft>
          <a:spcPct val="0"/>
        </a:spcAft>
        <a:buChar char="–"/>
        <a:defRPr sz="2000">
          <a:solidFill>
            <a:schemeClr val="tx1"/>
          </a:solidFill>
          <a:latin typeface="+mn-lt"/>
          <a:ea typeface="ＭＳ Ｐゴシック" pitchFamily="-106" charset="-128"/>
          <a:cs typeface="ＭＳ Ｐゴシック"/>
        </a:defRPr>
      </a:lvl2pPr>
      <a:lvl3pPr marL="1143000" indent="-228600" algn="l" defTabSz="762000" rtl="0" eaLnBrk="0" fontAlgn="base" hangingPunct="0">
        <a:spcBef>
          <a:spcPct val="20000"/>
        </a:spcBef>
        <a:spcAft>
          <a:spcPct val="0"/>
        </a:spcAft>
        <a:buChar char="•"/>
        <a:defRPr sz="2400">
          <a:solidFill>
            <a:schemeClr val="tx1"/>
          </a:solidFill>
          <a:latin typeface="+mn-lt"/>
          <a:ea typeface="ＭＳ Ｐゴシック" pitchFamily="-106" charset="-128"/>
          <a:cs typeface="ＭＳ Ｐゴシック"/>
        </a:defRPr>
      </a:lvl3pPr>
      <a:lvl4pPr marL="1562100" indent="-228600" algn="l" defTabSz="762000" rtl="0" eaLnBrk="0" fontAlgn="base" hangingPunct="0">
        <a:spcBef>
          <a:spcPct val="20000"/>
        </a:spcBef>
        <a:spcAft>
          <a:spcPct val="0"/>
        </a:spcAft>
        <a:buChar char="–"/>
        <a:defRPr sz="1600">
          <a:solidFill>
            <a:schemeClr val="tx1"/>
          </a:solidFill>
          <a:latin typeface="+mn-lt"/>
          <a:ea typeface="ＭＳ Ｐゴシック" pitchFamily="-106" charset="-128"/>
          <a:cs typeface="ＭＳ Ｐゴシック"/>
        </a:defRPr>
      </a:lvl4pPr>
      <a:lvl5pPr marL="1981200" indent="-228600" algn="l" defTabSz="762000" rtl="0" eaLnBrk="0" fontAlgn="base" hangingPunct="0">
        <a:spcBef>
          <a:spcPct val="20000"/>
        </a:spcBef>
        <a:spcAft>
          <a:spcPct val="0"/>
        </a:spcAft>
        <a:buChar char="•"/>
        <a:defRPr sz="1600">
          <a:solidFill>
            <a:schemeClr val="tx1"/>
          </a:solidFill>
          <a:latin typeface="+mn-lt"/>
          <a:ea typeface="ＭＳ Ｐゴシック" pitchFamily="-106" charset="-128"/>
          <a:cs typeface="ＭＳ Ｐゴシック"/>
        </a:defRPr>
      </a:lvl5pPr>
      <a:lvl6pPr marL="2438400" indent="-228600" algn="l" defTabSz="762000" rtl="0" eaLnBrk="0" fontAlgn="base" hangingPunct="0">
        <a:spcBef>
          <a:spcPct val="20000"/>
        </a:spcBef>
        <a:spcAft>
          <a:spcPct val="0"/>
        </a:spcAft>
        <a:buChar char="•"/>
        <a:defRPr sz="1600">
          <a:solidFill>
            <a:schemeClr val="tx1"/>
          </a:solidFill>
          <a:latin typeface="+mn-lt"/>
          <a:ea typeface="ＭＳ Ｐゴシック" pitchFamily="-106" charset="-128"/>
        </a:defRPr>
      </a:lvl6pPr>
      <a:lvl7pPr marL="2895600" indent="-228600" algn="l" defTabSz="762000" rtl="0" eaLnBrk="0" fontAlgn="base" hangingPunct="0">
        <a:spcBef>
          <a:spcPct val="20000"/>
        </a:spcBef>
        <a:spcAft>
          <a:spcPct val="0"/>
        </a:spcAft>
        <a:buChar char="•"/>
        <a:defRPr sz="1600">
          <a:solidFill>
            <a:schemeClr val="tx1"/>
          </a:solidFill>
          <a:latin typeface="+mn-lt"/>
          <a:ea typeface="ＭＳ Ｐゴシック" pitchFamily="-106" charset="-128"/>
        </a:defRPr>
      </a:lvl7pPr>
      <a:lvl8pPr marL="3352800" indent="-228600" algn="l" defTabSz="762000" rtl="0" eaLnBrk="0" fontAlgn="base" hangingPunct="0">
        <a:spcBef>
          <a:spcPct val="20000"/>
        </a:spcBef>
        <a:spcAft>
          <a:spcPct val="0"/>
        </a:spcAft>
        <a:buChar char="•"/>
        <a:defRPr sz="1600">
          <a:solidFill>
            <a:schemeClr val="tx1"/>
          </a:solidFill>
          <a:latin typeface="+mn-lt"/>
          <a:ea typeface="ＭＳ Ｐゴシック" pitchFamily="-106" charset="-128"/>
        </a:defRPr>
      </a:lvl8pPr>
      <a:lvl9pPr marL="3810000" indent="-228600" algn="l" defTabSz="762000" rtl="0" eaLnBrk="0" fontAlgn="base" hangingPunct="0">
        <a:spcBef>
          <a:spcPct val="20000"/>
        </a:spcBef>
        <a:spcAft>
          <a:spcPct val="0"/>
        </a:spcAft>
        <a:buChar char="•"/>
        <a:defRPr sz="1600">
          <a:solidFill>
            <a:schemeClr val="tx1"/>
          </a:solidFill>
          <a:latin typeface="+mn-lt"/>
          <a:ea typeface="ＭＳ Ｐゴシック" pitchFamily="-10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9.e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2.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2.emf"/><Relationship Id="rId4" Type="http://schemas.openxmlformats.org/officeDocument/2006/relationships/oleObject" Target="../embeddings/oleObject8.bin"/><Relationship Id="rId9"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5.e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6.emf"/><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8.emf"/><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27.emf"/><Relationship Id="rId4"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30.emf"/><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image" Target="../media/image29.emf"/><Relationship Id="rId4" Type="http://schemas.openxmlformats.org/officeDocument/2006/relationships/oleObject" Target="../embeddings/oleObject15.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31.emf"/><Relationship Id="rId4" Type="http://schemas.openxmlformats.org/officeDocument/2006/relationships/oleObject" Target="../embeddings/oleObject17.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3.png"/><Relationship Id="rId5" Type="http://schemas.openxmlformats.org/officeDocument/2006/relationships/image" Target="../media/image32.emf"/><Relationship Id="rId4" Type="http://schemas.openxmlformats.org/officeDocument/2006/relationships/oleObject" Target="../embeddings/oleObject18.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0.bin"/><Relationship Id="rId5" Type="http://schemas.openxmlformats.org/officeDocument/2006/relationships/image" Target="../media/image34.emf"/><Relationship Id="rId4" Type="http://schemas.openxmlformats.org/officeDocument/2006/relationships/oleObject" Target="../embeddings/oleObject19.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vmlDrawing" Target="../drawings/vmlDrawing13.vml"/><Relationship Id="rId5" Type="http://schemas.openxmlformats.org/officeDocument/2006/relationships/image" Target="../media/image36.emf"/><Relationship Id="rId4" Type="http://schemas.openxmlformats.org/officeDocument/2006/relationships/oleObject" Target="../embeddings/oleObject21.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vmlDrawing" Target="../drawings/vmlDrawing14.vml"/><Relationship Id="rId5" Type="http://schemas.openxmlformats.org/officeDocument/2006/relationships/image" Target="../media/image37.emf"/><Relationship Id="rId4" Type="http://schemas.openxmlformats.org/officeDocument/2006/relationships/oleObject" Target="../embeddings/oleObject22.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9.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8.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emf"/><Relationship Id="rId4" Type="http://schemas.openxmlformats.org/officeDocument/2006/relationships/oleObject" Target="../embeddings/oleObject1.bin"/><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descr="Blue tissue paper"/>
          <p:cNvSpPr>
            <a:spLocks noGrp="1" noChangeArrowheads="1"/>
          </p:cNvSpPr>
          <p:nvPr>
            <p:ph type="ctrTitle"/>
          </p:nvPr>
        </p:nvSpPr>
        <p:spPr>
          <a:xfrm>
            <a:off x="1320800" y="2286000"/>
            <a:ext cx="7264400" cy="1219200"/>
          </a:xfrm>
          <a:blipFill dpi="0" rotWithShape="0">
            <a:blip r:embed="rId3"/>
            <a:srcRect/>
            <a:tile tx="0" ty="0" sx="100000" sy="100000" flip="none" algn="tl"/>
          </a:blipFill>
        </p:spPr>
        <p:txBody>
          <a:bodyPr/>
          <a:lstStyle/>
          <a:p>
            <a:pPr algn="ctr">
              <a:spcAft>
                <a:spcPct val="25000"/>
              </a:spcAft>
            </a:pPr>
            <a:r>
              <a:rPr lang="de-DE" sz="2800" dirty="0" smtClean="0">
                <a:ea typeface="ＭＳ Ｐゴシック" pitchFamily="34" charset="-128"/>
              </a:rPr>
              <a:t>Business Process Modelling</a:t>
            </a:r>
            <a:br>
              <a:rPr lang="de-DE" sz="2800" dirty="0" smtClean="0">
                <a:ea typeface="ＭＳ Ｐゴシック" pitchFamily="34" charset="-128"/>
              </a:rPr>
            </a:br>
            <a:r>
              <a:rPr lang="de-DE" sz="2200" dirty="0" smtClean="0">
                <a:ea typeface="ＭＳ Ｐゴシック" pitchFamily="34" charset="-128"/>
              </a:rPr>
              <a:t>-7.2/2012 -</a:t>
            </a:r>
          </a:p>
        </p:txBody>
      </p:sp>
      <p:sp>
        <p:nvSpPr>
          <p:cNvPr id="15363" name="Rectangle 3"/>
          <p:cNvSpPr>
            <a:spLocks noGrp="1" noChangeArrowheads="1"/>
          </p:cNvSpPr>
          <p:nvPr>
            <p:ph type="subTitle" idx="1"/>
          </p:nvPr>
        </p:nvSpPr>
        <p:spPr>
          <a:xfrm>
            <a:off x="1362075" y="3886200"/>
            <a:ext cx="7181850" cy="1752600"/>
          </a:xfrm>
          <a:noFill/>
        </p:spPr>
        <p:txBody>
          <a:bodyPr/>
          <a:lstStyle/>
          <a:p>
            <a:r>
              <a:rPr lang="de-DE" sz="2500" smtClean="0">
                <a:ea typeface="ＭＳ Ｐゴシック" pitchFamily="34" charset="-128"/>
              </a:rPr>
              <a:t>Marcello La Rosa</a:t>
            </a:r>
            <a:endParaRPr lang="de-DE" smtClean="0">
              <a:ea typeface="ＭＳ Ｐゴシック" pitchFamily="34" charset="-128"/>
            </a:endParaRPr>
          </a:p>
          <a:p>
            <a:endParaRPr lang="de-DE" smtClean="0">
              <a:ea typeface="ＭＳ Ｐゴシック" pitchFamily="34" charset="-128"/>
            </a:endParaRPr>
          </a:p>
          <a:p>
            <a:endParaRPr lang="de-DE" smtClean="0">
              <a:ea typeface="ＭＳ Ｐゴシック" pitchFamily="34" charset="-128"/>
            </a:endParaRPr>
          </a:p>
          <a:p>
            <a:r>
              <a:rPr lang="de-DE" sz="2200" smtClean="0">
                <a:ea typeface="ＭＳ Ｐゴシック" pitchFamily="34" charset="-128"/>
              </a:rPr>
              <a:t>Queensland University of Technology</a:t>
            </a:r>
          </a:p>
          <a:p>
            <a:endParaRPr lang="de-DE" i="1" smtClean="0">
              <a:solidFill>
                <a:schemeClr val="tx2"/>
              </a:solidFill>
              <a:latin typeface="Arial Narrow" pitchFamily="34" charset="0"/>
              <a:ea typeface="ＭＳ Ｐゴシック" pitchFamily="34" charset="-128"/>
            </a:endParaRPr>
          </a:p>
        </p:txBody>
      </p:sp>
      <p:sp>
        <p:nvSpPr>
          <p:cNvPr id="15364" name="Rectangle 4"/>
          <p:cNvSpPr>
            <a:spLocks noChangeArrowheads="1"/>
          </p:cNvSpPr>
          <p:nvPr/>
        </p:nvSpPr>
        <p:spPr bwMode="auto">
          <a:xfrm>
            <a:off x="3343275" y="6196013"/>
            <a:ext cx="3265488" cy="366712"/>
          </a:xfrm>
          <a:prstGeom prst="rect">
            <a:avLst/>
          </a:prstGeom>
          <a:noFill/>
          <a:ln w="12700">
            <a:noFill/>
            <a:miter lim="800000"/>
            <a:headEnd type="none" w="sm" len="sm"/>
            <a:tailEnd type="none" w="sm" len="sm"/>
          </a:ln>
        </p:spPr>
        <p:txBody>
          <a:bodyPr>
            <a:spAutoFit/>
          </a:bodyPr>
          <a:lstStyle/>
          <a:p>
            <a:pPr algn="ctr" defTabSz="762000"/>
            <a:r>
              <a:rPr lang="de-DE" sz="1800" i="1" dirty="0">
                <a:latin typeface="Arial" charset="0"/>
              </a:rPr>
              <a:t>Brisbane, 5</a:t>
            </a:r>
            <a:r>
              <a:rPr lang="de-DE" sz="1800" i="1" dirty="0" smtClean="0">
                <a:latin typeface="Arial" charset="0"/>
              </a:rPr>
              <a:t> September 2013</a:t>
            </a:r>
            <a:endParaRPr lang="de-DE" sz="18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2" name="Rectangle 2"/>
          <p:cNvSpPr>
            <a:spLocks noGrp="1" noChangeArrowheads="1"/>
          </p:cNvSpPr>
          <p:nvPr>
            <p:ph type="title"/>
          </p:nvPr>
        </p:nvSpPr>
        <p:spPr>
          <a:xfrm>
            <a:off x="660400" y="437703"/>
            <a:ext cx="7264400" cy="609600"/>
          </a:xfrm>
        </p:spPr>
        <p:txBody>
          <a:bodyPr/>
          <a:lstStyle/>
          <a:p>
            <a:pPr algn="l"/>
            <a:r>
              <a:rPr lang="en-AU" dirty="0" smtClean="0"/>
              <a:t> </a:t>
            </a:r>
            <a:r>
              <a:rPr lang="en-AU" sz="2400" dirty="0" smtClean="0"/>
              <a:t>Default flows</a:t>
            </a:r>
          </a:p>
        </p:txBody>
      </p:sp>
      <p:sp>
        <p:nvSpPr>
          <p:cNvPr id="688133" name="Rectangle 3"/>
          <p:cNvSpPr>
            <a:spLocks noGrp="1" noChangeArrowheads="1"/>
          </p:cNvSpPr>
          <p:nvPr>
            <p:ph sz="half" idx="1"/>
          </p:nvPr>
        </p:nvSpPr>
        <p:spPr/>
        <p:txBody>
          <a:bodyPr/>
          <a:lstStyle/>
          <a:p>
            <a:r>
              <a:rPr lang="en-AU" sz="2000" dirty="0" smtClean="0"/>
              <a:t>A default flow is the default branch to be chosen from an (X)OR-split if all other conditions evaluate to false</a:t>
            </a:r>
          </a:p>
          <a:p>
            <a:endParaRPr lang="en-AU" sz="2000" dirty="0" smtClean="0"/>
          </a:p>
          <a:p>
            <a:r>
              <a:rPr lang="en-AU" sz="2000" dirty="0" smtClean="0"/>
              <a:t>Avoids deadlocks if none of the conditions evaluates to true due to a modeller’s mistake</a:t>
            </a:r>
          </a:p>
          <a:p>
            <a:endParaRPr lang="en-AU" sz="2000" dirty="0" smtClean="0"/>
          </a:p>
          <a:p>
            <a:r>
              <a:rPr lang="en-AU" sz="2000" dirty="0" smtClean="0"/>
              <a:t>Is not necessarily the “most common choice”</a:t>
            </a:r>
          </a:p>
          <a:p>
            <a:endParaRPr lang="en-AU" sz="2000" dirty="0" smtClean="0"/>
          </a:p>
          <a:p>
            <a:endParaRPr lang="en-AU" sz="2400" dirty="0" smtClean="0"/>
          </a:p>
        </p:txBody>
      </p:sp>
      <p:graphicFrame>
        <p:nvGraphicFramePr>
          <p:cNvPr id="3" name="Object 5"/>
          <p:cNvGraphicFramePr>
            <a:graphicFrameLocks noGrp="1" noChangeAspect="1"/>
          </p:cNvGraphicFramePr>
          <p:nvPr>
            <p:ph sz="quarter" idx="2"/>
            <p:extLst>
              <p:ext uri="{D42A27DB-BD31-4B8C-83A1-F6EECF244321}">
                <p14:modId xmlns:p14="http://schemas.microsoft.com/office/powerpoint/2010/main" val="1321424454"/>
              </p:ext>
            </p:extLst>
          </p:nvPr>
        </p:nvGraphicFramePr>
        <p:xfrm>
          <a:off x="5234305" y="2187508"/>
          <a:ext cx="4396479" cy="2685706"/>
        </p:xfrm>
        <a:graphic>
          <a:graphicData uri="http://schemas.openxmlformats.org/presentationml/2006/ole">
            <mc:AlternateContent xmlns:mc="http://schemas.openxmlformats.org/markup-compatibility/2006">
              <mc:Choice xmlns:v="urn:schemas-microsoft-com:vml" Requires="v">
                <p:oleObj spid="_x0000_s696380" name="Visio" r:id="rId4" imgW="4240496" imgH="2591070" progId="Visio.Drawing.11">
                  <p:embed/>
                </p:oleObj>
              </mc:Choice>
              <mc:Fallback>
                <p:oleObj name="Visio" r:id="rId4" imgW="4240496" imgH="2591070" progId="Visio.Drawing.11">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4305" y="2187508"/>
                        <a:ext cx="4396479" cy="2685706"/>
                      </a:xfrm>
                      <a:prstGeom prst="rect">
                        <a:avLst/>
                      </a:prstGeom>
                      <a:noFill/>
                      <a:ln>
                        <a:noFill/>
                      </a:ln>
                      <a:effectLs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3" name="Rectangle 2"/>
          <p:cNvSpPr>
            <a:spLocks noGrp="1" noChangeArrowheads="1"/>
          </p:cNvSpPr>
          <p:nvPr>
            <p:ph type="title"/>
          </p:nvPr>
        </p:nvSpPr>
        <p:spPr>
          <a:xfrm>
            <a:off x="669149" y="431344"/>
            <a:ext cx="8580040" cy="657225"/>
          </a:xfrm>
        </p:spPr>
        <p:txBody>
          <a:bodyPr/>
          <a:lstStyle/>
          <a:p>
            <a:pPr eaLnBrk="1" hangingPunct="1"/>
            <a:r>
              <a:rPr lang="en-AU" dirty="0" smtClean="0"/>
              <a:t>Implicit vs. Explicit Control Flow Semantics</a:t>
            </a:r>
            <a:endParaRPr lang="en-AU" i="1" dirty="0" smtClean="0"/>
          </a:p>
        </p:txBody>
      </p:sp>
      <p:graphicFrame>
        <p:nvGraphicFramePr>
          <p:cNvPr id="698370" name="Object 4"/>
          <p:cNvGraphicFramePr>
            <a:graphicFrameLocks noChangeAspect="1"/>
          </p:cNvGraphicFramePr>
          <p:nvPr>
            <p:extLst>
              <p:ext uri="{D42A27DB-BD31-4B8C-83A1-F6EECF244321}">
                <p14:modId xmlns:p14="http://schemas.microsoft.com/office/powerpoint/2010/main" val="2119732666"/>
              </p:ext>
            </p:extLst>
          </p:nvPr>
        </p:nvGraphicFramePr>
        <p:xfrm>
          <a:off x="1354997" y="3915786"/>
          <a:ext cx="7608894" cy="2322195"/>
        </p:xfrm>
        <a:graphic>
          <a:graphicData uri="http://schemas.openxmlformats.org/presentationml/2006/ole">
            <mc:AlternateContent xmlns:mc="http://schemas.openxmlformats.org/markup-compatibility/2006">
              <mc:Choice xmlns:v="urn:schemas-microsoft-com:vml" Requires="v">
                <p:oleObj spid="_x0000_s772160" name="Visio" r:id="rId4" imgW="4062025" imgH="1342785" progId="Visio.Drawing.11">
                  <p:embed/>
                </p:oleObj>
              </mc:Choice>
              <mc:Fallback>
                <p:oleObj name="Visio" r:id="rId4" imgW="4062025" imgH="1342785" progId="Visio.Drawing.11">
                  <p:embed/>
                  <p:pic>
                    <p:nvPicPr>
                      <p:cNvPr id="0" name=""/>
                      <p:cNvPicPr>
                        <a:picLocks noChangeAspect="1" noChangeArrowheads="1"/>
                      </p:cNvPicPr>
                      <p:nvPr/>
                    </p:nvPicPr>
                    <p:blipFill>
                      <a:blip r:embed="rId5"/>
                      <a:srcRect/>
                      <a:stretch>
                        <a:fillRect/>
                      </a:stretch>
                    </p:blipFill>
                    <p:spPr bwMode="auto">
                      <a:xfrm>
                        <a:off x="1354997" y="3915786"/>
                        <a:ext cx="7608894" cy="2322195"/>
                      </a:xfrm>
                      <a:prstGeom prst="rect">
                        <a:avLst/>
                      </a:prstGeom>
                      <a:noFill/>
                      <a:ln>
                        <a:noFill/>
                      </a:ln>
                      <a:effectLst/>
                      <a:extLst/>
                    </p:spPr>
                  </p:pic>
                </p:oleObj>
              </mc:Fallback>
            </mc:AlternateContent>
          </a:graphicData>
        </a:graphic>
      </p:graphicFrame>
      <p:graphicFrame>
        <p:nvGraphicFramePr>
          <p:cNvPr id="698371" name="Object 5"/>
          <p:cNvGraphicFramePr>
            <a:graphicFrameLocks noChangeAspect="1"/>
          </p:cNvGraphicFramePr>
          <p:nvPr>
            <p:extLst>
              <p:ext uri="{D42A27DB-BD31-4B8C-83A1-F6EECF244321}">
                <p14:modId xmlns:p14="http://schemas.microsoft.com/office/powerpoint/2010/main" val="1283274751"/>
              </p:ext>
            </p:extLst>
          </p:nvPr>
        </p:nvGraphicFramePr>
        <p:xfrm>
          <a:off x="1499214" y="1488756"/>
          <a:ext cx="6913745" cy="2028490"/>
        </p:xfrm>
        <a:graphic>
          <a:graphicData uri="http://schemas.openxmlformats.org/presentationml/2006/ole">
            <mc:AlternateContent xmlns:mc="http://schemas.openxmlformats.org/markup-compatibility/2006">
              <mc:Choice xmlns:v="urn:schemas-microsoft-com:vml" Requires="v">
                <p:oleObj spid="_x0000_s772161" name="Visio" r:id="rId6" imgW="3690961" imgH="1173480" progId="Visio.Drawing.11">
                  <p:embed/>
                </p:oleObj>
              </mc:Choice>
              <mc:Fallback>
                <p:oleObj name="Visio" r:id="rId6" imgW="3690961" imgH="117348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9214" y="1488756"/>
                        <a:ext cx="6913745" cy="202849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253879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7554" name="Rectangle 2"/>
          <p:cNvSpPr>
            <a:spLocks noGrp="1" noChangeArrowheads="1"/>
          </p:cNvSpPr>
          <p:nvPr>
            <p:ph type="title"/>
          </p:nvPr>
        </p:nvSpPr>
        <p:spPr>
          <a:xfrm>
            <a:off x="576131" y="252519"/>
            <a:ext cx="8731382" cy="714375"/>
          </a:xfrm>
        </p:spPr>
        <p:txBody>
          <a:bodyPr/>
          <a:lstStyle/>
          <a:p>
            <a:r>
              <a:rPr lang="en-AU" dirty="0" smtClean="0"/>
              <a:t>What is this process doing?</a:t>
            </a:r>
            <a:endParaRPr lang="en-AU" dirty="0"/>
          </a:p>
        </p:txBody>
      </p:sp>
      <p:graphicFrame>
        <p:nvGraphicFramePr>
          <p:cNvPr id="1687557" name="Object 5"/>
          <p:cNvGraphicFramePr>
            <a:graphicFrameLocks noChangeAspect="1"/>
          </p:cNvGraphicFramePr>
          <p:nvPr>
            <p:extLst>
              <p:ext uri="{D42A27DB-BD31-4B8C-83A1-F6EECF244321}">
                <p14:modId xmlns:p14="http://schemas.microsoft.com/office/powerpoint/2010/main" val="2767795164"/>
              </p:ext>
            </p:extLst>
          </p:nvPr>
        </p:nvGraphicFramePr>
        <p:xfrm>
          <a:off x="-311282" y="1387475"/>
          <a:ext cx="10179447" cy="4486275"/>
        </p:xfrm>
        <a:graphic>
          <a:graphicData uri="http://schemas.openxmlformats.org/presentationml/2006/ole">
            <mc:AlternateContent xmlns:mc="http://schemas.openxmlformats.org/markup-compatibility/2006">
              <mc:Choice xmlns:v="urn:schemas-microsoft-com:vml" Requires="v">
                <p:oleObj spid="_x0000_s768054" name="Visio" r:id="rId4" imgW="18388538" imgH="8614538" progId="Visio.Drawing.11">
                  <p:embed/>
                </p:oleObj>
              </mc:Choice>
              <mc:Fallback>
                <p:oleObj name="Visio" r:id="rId4" imgW="18388538" imgH="8614538" progId="Visio.Drawing.11">
                  <p:embed/>
                  <p:pic>
                    <p:nvPicPr>
                      <p:cNvPr id="0" name=""/>
                      <p:cNvPicPr>
                        <a:picLocks noChangeAspect="1" noChangeArrowheads="1"/>
                      </p:cNvPicPr>
                      <p:nvPr/>
                    </p:nvPicPr>
                    <p:blipFill>
                      <a:blip r:embed="rId5"/>
                      <a:srcRect/>
                      <a:stretch>
                        <a:fillRect/>
                      </a:stretch>
                    </p:blipFill>
                    <p:spPr bwMode="auto">
                      <a:xfrm>
                        <a:off x="-311282" y="1387475"/>
                        <a:ext cx="10179447"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2799969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40" name="Rectangle 2"/>
          <p:cNvSpPr>
            <a:spLocks noGrp="1" noChangeArrowheads="1"/>
          </p:cNvSpPr>
          <p:nvPr>
            <p:ph type="title"/>
          </p:nvPr>
        </p:nvSpPr>
        <p:spPr/>
        <p:txBody>
          <a:bodyPr/>
          <a:lstStyle/>
          <a:p>
            <a:pPr eaLnBrk="1" hangingPunct="1"/>
            <a:r>
              <a:rPr lang="en-AU" dirty="0" smtClean="0"/>
              <a:t>Process Decomposition</a:t>
            </a:r>
          </a:p>
        </p:txBody>
      </p:sp>
      <p:sp>
        <p:nvSpPr>
          <p:cNvPr id="705541" name="Rectangle 3"/>
          <p:cNvSpPr>
            <a:spLocks noGrp="1" noChangeArrowheads="1"/>
          </p:cNvSpPr>
          <p:nvPr>
            <p:ph idx="1"/>
          </p:nvPr>
        </p:nvSpPr>
        <p:spPr>
          <a:xfrm>
            <a:off x="740001" y="1439863"/>
            <a:ext cx="8970055" cy="4114800"/>
          </a:xfrm>
        </p:spPr>
        <p:txBody>
          <a:bodyPr/>
          <a:lstStyle/>
          <a:p>
            <a:pPr eaLnBrk="1" hangingPunct="1">
              <a:lnSpc>
                <a:spcPct val="90000"/>
              </a:lnSpc>
            </a:pPr>
            <a:r>
              <a:rPr lang="en-AU" dirty="0" smtClean="0"/>
              <a:t>An activity in a process can be decomposed into a “sub-process”.</a:t>
            </a:r>
          </a:p>
          <a:p>
            <a:pPr eaLnBrk="1" hangingPunct="1">
              <a:lnSpc>
                <a:spcPct val="90000"/>
              </a:lnSpc>
            </a:pPr>
            <a:r>
              <a:rPr lang="en-AU" dirty="0" smtClean="0"/>
              <a:t>Use this feature to:</a:t>
            </a:r>
          </a:p>
          <a:p>
            <a:pPr lvl="1" eaLnBrk="1" hangingPunct="1">
              <a:lnSpc>
                <a:spcPct val="90000"/>
              </a:lnSpc>
            </a:pPr>
            <a:r>
              <a:rPr lang="en-AU" dirty="0" smtClean="0"/>
              <a:t>Break down large models into smaller ones, making them easier to understand and to explain</a:t>
            </a:r>
          </a:p>
          <a:p>
            <a:pPr lvl="1" eaLnBrk="1" hangingPunct="1">
              <a:lnSpc>
                <a:spcPct val="90000"/>
              </a:lnSpc>
            </a:pPr>
            <a:r>
              <a:rPr lang="en-AU" dirty="0" smtClean="0"/>
              <a:t>Identify parts of a process model that should be:</a:t>
            </a:r>
          </a:p>
          <a:p>
            <a:pPr lvl="2" eaLnBrk="1" hangingPunct="1">
              <a:lnSpc>
                <a:spcPct val="90000"/>
              </a:lnSpc>
            </a:pPr>
            <a:r>
              <a:rPr lang="en-AU" dirty="0" smtClean="0"/>
              <a:t>repeated</a:t>
            </a:r>
          </a:p>
          <a:p>
            <a:pPr lvl="2" eaLnBrk="1" hangingPunct="1">
              <a:lnSpc>
                <a:spcPct val="90000"/>
              </a:lnSpc>
            </a:pPr>
            <a:r>
              <a:rPr lang="en-AU" dirty="0" smtClean="0"/>
              <a:t>executed multiple times in parallel</a:t>
            </a:r>
          </a:p>
          <a:p>
            <a:pPr lvl="2" eaLnBrk="1" hangingPunct="1">
              <a:lnSpc>
                <a:spcPct val="90000"/>
              </a:lnSpc>
            </a:pPr>
            <a:r>
              <a:rPr lang="en-AU" dirty="0" smtClean="0"/>
              <a:t>cancelled, or</a:t>
            </a:r>
          </a:p>
          <a:p>
            <a:pPr lvl="2" eaLnBrk="1" hangingPunct="1">
              <a:lnSpc>
                <a:spcPct val="90000"/>
              </a:lnSpc>
            </a:pPr>
            <a:r>
              <a:rPr lang="en-AU" dirty="0" smtClean="0"/>
              <a:t>compensated.</a:t>
            </a:r>
          </a:p>
        </p:txBody>
      </p:sp>
      <p:graphicFrame>
        <p:nvGraphicFramePr>
          <p:cNvPr id="705538" name="Object 4"/>
          <p:cNvGraphicFramePr>
            <a:graphicFrameLocks noChangeAspect="1"/>
          </p:cNvGraphicFramePr>
          <p:nvPr>
            <p:extLst>
              <p:ext uri="{D42A27DB-BD31-4B8C-83A1-F6EECF244321}">
                <p14:modId xmlns:p14="http://schemas.microsoft.com/office/powerpoint/2010/main" val="3918823263"/>
              </p:ext>
            </p:extLst>
          </p:nvPr>
        </p:nvGraphicFramePr>
        <p:xfrm>
          <a:off x="5859493" y="4885448"/>
          <a:ext cx="1210733" cy="757237"/>
        </p:xfrm>
        <a:graphic>
          <a:graphicData uri="http://schemas.openxmlformats.org/presentationml/2006/ole">
            <mc:AlternateContent xmlns:mc="http://schemas.openxmlformats.org/markup-compatibility/2006">
              <mc:Choice xmlns:v="urn:schemas-microsoft-com:vml" Requires="v">
                <p:oleObj spid="_x0000_s701587" name="Visio" r:id="rId4" imgW="1117640" imgH="757595" progId="Visio.Drawing.11">
                  <p:embed/>
                </p:oleObj>
              </mc:Choice>
              <mc:Fallback>
                <p:oleObj name="Visio" r:id="rId4" imgW="1117640" imgH="757595"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9493" y="4885448"/>
                        <a:ext cx="1210733"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5539" name="Object 5"/>
          <p:cNvGraphicFramePr>
            <a:graphicFrameLocks noChangeAspect="1"/>
          </p:cNvGraphicFramePr>
          <p:nvPr>
            <p:extLst>
              <p:ext uri="{D42A27DB-BD31-4B8C-83A1-F6EECF244321}">
                <p14:modId xmlns:p14="http://schemas.microsoft.com/office/powerpoint/2010/main" val="2589677738"/>
              </p:ext>
            </p:extLst>
          </p:nvPr>
        </p:nvGraphicFramePr>
        <p:xfrm>
          <a:off x="7430288" y="4366887"/>
          <a:ext cx="2087827" cy="1296988"/>
        </p:xfrm>
        <a:graphic>
          <a:graphicData uri="http://schemas.openxmlformats.org/presentationml/2006/ole">
            <mc:AlternateContent xmlns:mc="http://schemas.openxmlformats.org/markup-compatibility/2006">
              <mc:Choice xmlns:v="urn:schemas-microsoft-com:vml" Requires="v">
                <p:oleObj spid="_x0000_s701588" name="Visio" r:id="rId6" imgW="1927741" imgH="1297662" progId="Visio.Drawing.11">
                  <p:embed/>
                </p:oleObj>
              </mc:Choice>
              <mc:Fallback>
                <p:oleObj name="Visio" r:id="rId6" imgW="1927741" imgH="1297662" progId="Visio.Drawing.11">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30288" y="4366887"/>
                        <a:ext cx="2087827"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158322479"/>
              </p:ext>
            </p:extLst>
          </p:nvPr>
        </p:nvGraphicFramePr>
        <p:xfrm>
          <a:off x="4297270" y="4883244"/>
          <a:ext cx="1219200" cy="766762"/>
        </p:xfrm>
        <a:graphic>
          <a:graphicData uri="http://schemas.openxmlformats.org/presentationml/2006/ole">
            <mc:AlternateContent xmlns:mc="http://schemas.openxmlformats.org/markup-compatibility/2006">
              <mc:Choice xmlns:v="urn:schemas-microsoft-com:vml" Requires="v">
                <p:oleObj spid="_x0000_s701589" name="Visio" r:id="rId8" imgW="1126886" imgH="766882" progId="Visio.Drawing.11">
                  <p:embed/>
                </p:oleObj>
              </mc:Choice>
              <mc:Fallback>
                <p:oleObj name="Visio" r:id="rId8" imgW="1126886" imgH="766882" progId="Visio.Drawing.11">
                  <p:embed/>
                  <p:pic>
                    <p:nvPicPr>
                      <p:cNvPr id="0" name="Object 4"/>
                      <p:cNvPicPr>
                        <a:picLocks noChangeAspect="1" noChangeArrowheads="1"/>
                      </p:cNvPicPr>
                      <p:nvPr/>
                    </p:nvPicPr>
                    <p:blipFill>
                      <a:blip r:embed="rId9"/>
                      <a:srcRect/>
                      <a:stretch>
                        <a:fillRect/>
                      </a:stretch>
                    </p:blipFill>
                    <p:spPr bwMode="auto">
                      <a:xfrm>
                        <a:off x="4297270" y="4883244"/>
                        <a:ext cx="1219200"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3"/>
          <p:cNvSpPr/>
          <p:nvPr/>
        </p:nvSpPr>
        <p:spPr>
          <a:xfrm>
            <a:off x="6204221" y="6369160"/>
            <a:ext cx="1197764" cy="400110"/>
          </a:xfrm>
          <a:prstGeom prst="rect">
            <a:avLst/>
          </a:prstGeom>
        </p:spPr>
        <p:txBody>
          <a:bodyPr wrap="none">
            <a:spAutoFit/>
          </a:bodyPr>
          <a:lstStyle/>
          <a:p>
            <a:r>
              <a:rPr lang="en-AU" sz="2000" dirty="0" smtClean="0">
                <a:latin typeface="+mj-lt"/>
              </a:rPr>
              <a:t>Activities</a:t>
            </a:r>
            <a:endParaRPr lang="en-AU" sz="2000" dirty="0">
              <a:latin typeface="+mj-lt"/>
            </a:endParaRPr>
          </a:p>
        </p:txBody>
      </p:sp>
      <p:sp>
        <p:nvSpPr>
          <p:cNvPr id="6" name="Right Brace 5"/>
          <p:cNvSpPr/>
          <p:nvPr/>
        </p:nvSpPr>
        <p:spPr bwMode="auto">
          <a:xfrm rot="5400000">
            <a:off x="6561057" y="3917677"/>
            <a:ext cx="484093" cy="4423618"/>
          </a:xfrm>
          <a:prstGeom prst="rightBrace">
            <a:avLst>
              <a:gd name="adj1" fmla="val 39444"/>
              <a:gd name="adj2" fmla="val 50360"/>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Times New Roman" pitchFamily="-10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4" name="Rectangle 2"/>
          <p:cNvSpPr>
            <a:spLocks noGrp="1" noChangeArrowheads="1"/>
          </p:cNvSpPr>
          <p:nvPr>
            <p:ph type="title"/>
          </p:nvPr>
        </p:nvSpPr>
        <p:spPr>
          <a:xfrm>
            <a:off x="644923" y="456531"/>
            <a:ext cx="8580040" cy="1143000"/>
          </a:xfrm>
        </p:spPr>
        <p:txBody>
          <a:bodyPr/>
          <a:lstStyle/>
          <a:p>
            <a:pPr eaLnBrk="1" hangingPunct="1"/>
            <a:r>
              <a:rPr lang="en-AU" dirty="0" smtClean="0"/>
              <a:t>Example: Sub-processes</a:t>
            </a:r>
            <a:endParaRPr lang="en-AU" sz="2000" dirty="0" smtClean="0"/>
          </a:p>
        </p:txBody>
      </p:sp>
      <p:graphicFrame>
        <p:nvGraphicFramePr>
          <p:cNvPr id="706563" name="Object 4"/>
          <p:cNvGraphicFramePr>
            <a:graphicFrameLocks noChangeAspect="1"/>
          </p:cNvGraphicFramePr>
          <p:nvPr/>
        </p:nvGraphicFramePr>
        <p:xfrm>
          <a:off x="601927" y="1422400"/>
          <a:ext cx="8703866" cy="4573588"/>
        </p:xfrm>
        <a:graphic>
          <a:graphicData uri="http://schemas.openxmlformats.org/presentationml/2006/ole">
            <mc:AlternateContent xmlns:mc="http://schemas.openxmlformats.org/markup-compatibility/2006">
              <mc:Choice xmlns:v="urn:schemas-microsoft-com:vml" Requires="v">
                <p:oleObj spid="_x0000_s702521" name="Visio" r:id="rId4" imgW="8034504" imgH="4573905" progId="Visio.Drawing.11">
                  <p:embed/>
                </p:oleObj>
              </mc:Choice>
              <mc:Fallback>
                <p:oleObj name="Visio" r:id="rId4" imgW="8034504" imgH="4573905"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27" y="1422400"/>
                        <a:ext cx="8703866" cy="457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7" name="Rectangle 2"/>
          <p:cNvSpPr>
            <a:spLocks noGrp="1" noChangeArrowheads="1"/>
          </p:cNvSpPr>
          <p:nvPr>
            <p:ph type="title"/>
          </p:nvPr>
        </p:nvSpPr>
        <p:spPr>
          <a:xfrm>
            <a:off x="422055" y="368300"/>
            <a:ext cx="8080829" cy="609600"/>
          </a:xfrm>
        </p:spPr>
        <p:txBody>
          <a:bodyPr/>
          <a:lstStyle/>
          <a:p>
            <a:pPr eaLnBrk="1" hangingPunct="1"/>
            <a:r>
              <a:rPr lang="en-AU" dirty="0" smtClean="0"/>
              <a:t>Modelling process hierarchies with sub-processes</a:t>
            </a:r>
          </a:p>
        </p:txBody>
      </p:sp>
      <p:graphicFrame>
        <p:nvGraphicFramePr>
          <p:cNvPr id="707586" name="Object 3"/>
          <p:cNvGraphicFramePr>
            <a:graphicFrameLocks noGrp="1" noChangeAspect="1"/>
          </p:cNvGraphicFramePr>
          <p:nvPr>
            <p:ph idx="1"/>
          </p:nvPr>
        </p:nvGraphicFramePr>
        <p:xfrm>
          <a:off x="1933575" y="1603153"/>
          <a:ext cx="6054725" cy="4114800"/>
        </p:xfrm>
        <a:graphic>
          <a:graphicData uri="http://schemas.openxmlformats.org/presentationml/2006/ole">
            <mc:AlternateContent xmlns:mc="http://schemas.openxmlformats.org/markup-compatibility/2006">
              <mc:Choice xmlns:v="urn:schemas-microsoft-com:vml" Requires="v">
                <p:oleObj spid="_x0000_s703545" name="Visio" r:id="rId4" imgW="6058777" imgH="4117772" progId="Visio.Drawing.11">
                  <p:embed/>
                </p:oleObj>
              </mc:Choice>
              <mc:Fallback>
                <p:oleObj name="Visio" r:id="rId4" imgW="6058777" imgH="4117772" progId="Visio.Drawing.11">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3575" y="1603153"/>
                        <a:ext cx="60547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7588" name="Text Box 4"/>
          <p:cNvSpPr txBox="1">
            <a:spLocks noChangeArrowheads="1"/>
          </p:cNvSpPr>
          <p:nvPr/>
        </p:nvSpPr>
        <p:spPr bwMode="auto">
          <a:xfrm>
            <a:off x="6509752" y="6372680"/>
            <a:ext cx="3461564" cy="276999"/>
          </a:xfrm>
          <a:prstGeom prst="rect">
            <a:avLst/>
          </a:prstGeom>
          <a:noFill/>
          <a:ln w="9525" algn="ctr">
            <a:noFill/>
            <a:miter lim="800000"/>
            <a:headEnd/>
            <a:tailEnd/>
          </a:ln>
        </p:spPr>
        <p:txBody>
          <a:bodyPr wrap="square">
            <a:spAutoFit/>
          </a:bodyPr>
          <a:lstStyle/>
          <a:p>
            <a:pPr algn="ctr">
              <a:spcBef>
                <a:spcPct val="50000"/>
              </a:spcBef>
              <a:buClr>
                <a:schemeClr val="bg2"/>
              </a:buClr>
              <a:buFont typeface="Wingdings" pitchFamily="2" charset="2"/>
              <a:buNone/>
            </a:pPr>
            <a:r>
              <a:rPr lang="en-AU" sz="1200" dirty="0" smtClean="0">
                <a:latin typeface="+mj-lt"/>
                <a:cs typeface="ＭＳ Ｐゴシック"/>
              </a:rPr>
              <a:t>(Fragment </a:t>
            </a:r>
            <a:r>
              <a:rPr lang="en-AU" sz="1200" dirty="0">
                <a:latin typeface="+mj-lt"/>
                <a:cs typeface="ＭＳ Ｐゴシック"/>
              </a:rPr>
              <a:t>of the SCOR </a:t>
            </a:r>
            <a:r>
              <a:rPr lang="en-AU" sz="1200" dirty="0" smtClean="0">
                <a:latin typeface="+mj-lt"/>
                <a:cs typeface="ＭＳ Ｐゴシック"/>
              </a:rPr>
              <a:t>reference model)</a:t>
            </a:r>
            <a:endParaRPr lang="en-AU" sz="1200" dirty="0">
              <a:latin typeface="+mj-lt"/>
              <a:cs typeface="ＭＳ Ｐゴシック"/>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Identify possible sub-processes</a:t>
            </a:r>
            <a:endParaRPr lang="en-AU" dirty="0"/>
          </a:p>
        </p:txBody>
      </p:sp>
      <p:pic>
        <p:nvPicPr>
          <p:cNvPr id="774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548" y="1313256"/>
            <a:ext cx="8824744" cy="5195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bwMode="auto">
          <a:xfrm>
            <a:off x="1635162" y="1313256"/>
            <a:ext cx="4733365" cy="2182981"/>
          </a:xfrm>
          <a:prstGeom prst="roundRect">
            <a:avLst/>
          </a:prstGeom>
          <a:solidFill>
            <a:srgbClr val="009973">
              <a:alpha val="21000"/>
            </a:srgb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Times New Roman" pitchFamily="-106" charset="0"/>
            </a:endParaRPr>
          </a:p>
        </p:txBody>
      </p:sp>
      <p:sp>
        <p:nvSpPr>
          <p:cNvPr id="8" name="Rounded Rectangle 7"/>
          <p:cNvSpPr/>
          <p:nvPr/>
        </p:nvSpPr>
        <p:spPr bwMode="auto">
          <a:xfrm>
            <a:off x="4627581" y="4342454"/>
            <a:ext cx="2999591" cy="2182981"/>
          </a:xfrm>
          <a:prstGeom prst="roundRect">
            <a:avLst/>
          </a:prstGeom>
          <a:solidFill>
            <a:srgbClr val="009973">
              <a:alpha val="21000"/>
            </a:srgb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Times New Roman" pitchFamily="-106" charset="0"/>
            </a:endParaRPr>
          </a:p>
        </p:txBody>
      </p:sp>
    </p:spTree>
    <p:extLst>
      <p:ext uri="{BB962C8B-B14F-4D97-AF65-F5344CB8AC3E}">
        <p14:creationId xmlns:p14="http://schemas.microsoft.com/office/powerpoint/2010/main" val="198306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Solution</a:t>
            </a:r>
            <a:endParaRPr lang="en-AU" dirty="0"/>
          </a:p>
        </p:txBody>
      </p:sp>
      <p:pic>
        <p:nvPicPr>
          <p:cNvPr id="773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84" y="1126566"/>
            <a:ext cx="8121463" cy="5481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5713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refactored model</a:t>
            </a:r>
            <a:endParaRPr lang="en-AU" dirty="0"/>
          </a:p>
        </p:txBody>
      </p:sp>
      <p:pic>
        <p:nvPicPr>
          <p:cNvPr id="775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924050"/>
            <a:ext cx="8658225"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3593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a:t>
            </a:r>
            <a:endParaRPr lang="en-AU" dirty="0"/>
          </a:p>
        </p:txBody>
      </p:sp>
      <p:sp>
        <p:nvSpPr>
          <p:cNvPr id="3" name="Content Placeholder 2"/>
          <p:cNvSpPr>
            <a:spLocks noGrp="1"/>
          </p:cNvSpPr>
          <p:nvPr>
            <p:ph idx="1"/>
          </p:nvPr>
        </p:nvSpPr>
        <p:spPr/>
        <p:txBody>
          <a:bodyPr/>
          <a:lstStyle/>
          <a:p>
            <a:pPr marL="0" indent="0">
              <a:buNone/>
            </a:pPr>
            <a:r>
              <a:rPr lang="en-AU" dirty="0" smtClean="0"/>
              <a:t>When should we decompose a process model into sub-processes?</a:t>
            </a:r>
          </a:p>
          <a:p>
            <a:pPr marL="0" indent="0">
              <a:buNone/>
            </a:pPr>
            <a:endParaRPr lang="en-AU" dirty="0"/>
          </a:p>
          <a:p>
            <a:pPr marL="0" indent="0">
              <a:buNone/>
            </a:pPr>
            <a:r>
              <a:rPr lang="en-AU" dirty="0" smtClean="0"/>
              <a:t>When the model becomes too large:</a:t>
            </a:r>
          </a:p>
          <a:p>
            <a:pPr lvl="1"/>
            <a:r>
              <a:rPr lang="en-AU" dirty="0" smtClean="0"/>
              <a:t>Hard to understand</a:t>
            </a:r>
          </a:p>
          <a:p>
            <a:pPr lvl="1"/>
            <a:r>
              <a:rPr lang="en-AU" dirty="0" smtClean="0"/>
              <a:t>Increased error probability</a:t>
            </a:r>
          </a:p>
          <a:p>
            <a:pPr lvl="1"/>
            <a:endParaRPr lang="en-AU" dirty="0"/>
          </a:p>
          <a:p>
            <a:pPr marL="0" indent="0">
              <a:buNone/>
            </a:pPr>
            <a:r>
              <a:rPr lang="en-AU" dirty="0" smtClean="0"/>
              <a:t>Rule of thumb: no more than 30 flow objects (activities, events, gateways)</a:t>
            </a:r>
            <a:endParaRPr lang="en-AU" dirty="0"/>
          </a:p>
        </p:txBody>
      </p:sp>
    </p:spTree>
    <p:extLst>
      <p:ext uri="{BB962C8B-B14F-4D97-AF65-F5344CB8AC3E}">
        <p14:creationId xmlns:p14="http://schemas.microsoft.com/office/powerpoint/2010/main" val="63104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up)">
                                      <p:cBhvr>
                                        <p:cTn id="7" dur="500"/>
                                        <p:tgtEl>
                                          <p:spTgt spid="3">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up)">
                                      <p:cBhvr>
                                        <p:cTn id="10" dur="500"/>
                                        <p:tgtEl>
                                          <p:spTgt spid="3">
                                            <p:txEl>
                                              <p:pRg st="3" end="3"/>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up)">
                                      <p:cBhvr>
                                        <p:cTn id="13" dur="500"/>
                                        <p:tgtEl>
                                          <p:spTgt spid="3">
                                            <p:txEl>
                                              <p:pRg st="4" end="4"/>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up)">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solidFill>
                  <a:schemeClr val="tx1"/>
                </a:solidFill>
                <a:ea typeface="ＭＳ Ｐゴシック" pitchFamily="34" charset="-128"/>
              </a:rPr>
              <a:t>Quick Repeat from Week 6</a:t>
            </a:r>
          </a:p>
        </p:txBody>
      </p:sp>
      <p:sp>
        <p:nvSpPr>
          <p:cNvPr id="17411" name="Content Placeholder 2"/>
          <p:cNvSpPr>
            <a:spLocks noGrp="1"/>
          </p:cNvSpPr>
          <p:nvPr>
            <p:ph idx="1"/>
          </p:nvPr>
        </p:nvSpPr>
        <p:spPr>
          <a:xfrm>
            <a:off x="508003" y="1554163"/>
            <a:ext cx="8998857" cy="4114800"/>
          </a:xfrm>
        </p:spPr>
        <p:txBody>
          <a:bodyPr/>
          <a:lstStyle/>
          <a:p>
            <a:r>
              <a:rPr lang="en-US" dirty="0" smtClean="0">
                <a:ea typeface="ＭＳ Ｐゴシック" pitchFamily="34" charset="-128"/>
              </a:rPr>
              <a:t>What’s BPMN’s context and main goal?</a:t>
            </a:r>
          </a:p>
          <a:p>
            <a:endParaRPr lang="en-US" dirty="0" smtClean="0">
              <a:ea typeface="ＭＳ Ｐゴシック" pitchFamily="34" charset="-128"/>
            </a:endParaRPr>
          </a:p>
          <a:p>
            <a:r>
              <a:rPr lang="en-US" dirty="0" smtClean="0">
                <a:ea typeface="ＭＳ Ｐゴシック" pitchFamily="34" charset="-128"/>
              </a:rPr>
              <a:t>What are the main differences between BPMN and EPCs?</a:t>
            </a:r>
          </a:p>
          <a:p>
            <a:endParaRPr lang="en-US" dirty="0" smtClean="0">
              <a:ea typeface="ＭＳ Ｐゴシック" pitchFamily="34" charset="-128"/>
            </a:endParaRPr>
          </a:p>
          <a:p>
            <a:r>
              <a:rPr lang="en-US" dirty="0" smtClean="0">
                <a:ea typeface="ＭＳ Ｐゴシック" pitchFamily="34" charset="-128"/>
              </a:rPr>
              <a:t>How can we represent data objects and resources in a BPMN model?</a:t>
            </a:r>
          </a:p>
          <a:p>
            <a:endParaRPr lang="en-US" dirty="0" smtClean="0">
              <a:ea typeface="ＭＳ Ｐゴシック" pitchFamily="34" charset="-128"/>
            </a:endParaRPr>
          </a:p>
          <a:p>
            <a:endParaRPr lang="en-US" dirty="0" smtClean="0">
              <a:ea typeface="ＭＳ Ｐゴシック" pitchFamily="34" charset="-128"/>
            </a:endParaRPr>
          </a:p>
        </p:txBody>
      </p:sp>
      <p:pic>
        <p:nvPicPr>
          <p:cNvPr id="17412" name="Picture 4" descr="aaaaaaaaaaaaaaaaaaaaaaaaaawhy"/>
          <p:cNvPicPr>
            <a:picLocks noChangeAspect="1" noChangeArrowheads="1"/>
          </p:cNvPicPr>
          <p:nvPr/>
        </p:nvPicPr>
        <p:blipFill>
          <a:blip r:embed="rId3"/>
          <a:srcRect/>
          <a:stretch>
            <a:fillRect/>
          </a:stretch>
        </p:blipFill>
        <p:spPr bwMode="auto">
          <a:xfrm>
            <a:off x="7083425" y="5010150"/>
            <a:ext cx="2395538" cy="1616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Process Reuse</a:t>
            </a:r>
            <a:endParaRPr lang="en-AU" dirty="0"/>
          </a:p>
        </p:txBody>
      </p:sp>
      <p:sp>
        <p:nvSpPr>
          <p:cNvPr id="3" name="Content Placeholder 2"/>
          <p:cNvSpPr>
            <a:spLocks noGrp="1"/>
          </p:cNvSpPr>
          <p:nvPr>
            <p:ph idx="1"/>
          </p:nvPr>
        </p:nvSpPr>
        <p:spPr/>
        <p:txBody>
          <a:bodyPr/>
          <a:lstStyle/>
          <a:p>
            <a:pPr marL="0" indent="0">
              <a:buNone/>
            </a:pPr>
            <a:r>
              <a:rPr lang="en-AU" sz="2000" dirty="0" smtClean="0"/>
              <a:t>By default, a sub-process is “embedded” into its parent process (i.e. it is stored within the same file)</a:t>
            </a:r>
          </a:p>
          <a:p>
            <a:pPr marL="0" indent="0">
              <a:buNone/>
            </a:pPr>
            <a:endParaRPr lang="en-AU" sz="2000" dirty="0"/>
          </a:p>
          <a:p>
            <a:pPr marL="0" indent="0">
              <a:buNone/>
            </a:pPr>
            <a:r>
              <a:rPr lang="en-AU" sz="2000" dirty="0" smtClean="0"/>
              <a:t>In order to maximize reuse, it is possible to “extract” the sub-process and store it as a separate file in the process model repository</a:t>
            </a:r>
          </a:p>
          <a:p>
            <a:pPr marL="0" indent="0">
              <a:buNone/>
            </a:pPr>
            <a:endParaRPr lang="en-AU" sz="2000" dirty="0"/>
          </a:p>
          <a:p>
            <a:pPr marL="0" indent="0">
              <a:buNone/>
            </a:pPr>
            <a:r>
              <a:rPr lang="en-AU" sz="2000" dirty="0" smtClean="0"/>
              <a:t>Such a sub-process is called “global” model, and is invoked via a “call” activity (represented with a thicker border)</a:t>
            </a:r>
            <a:endParaRPr lang="en-AU" sz="2000" dirty="0"/>
          </a:p>
        </p:txBody>
      </p:sp>
      <p:sp>
        <p:nvSpPr>
          <p:cNvPr id="5" name="Rectangle 4"/>
          <p:cNvSpPr/>
          <p:nvPr/>
        </p:nvSpPr>
        <p:spPr>
          <a:xfrm>
            <a:off x="5253431" y="5786506"/>
            <a:ext cx="968535" cy="707886"/>
          </a:xfrm>
          <a:prstGeom prst="rect">
            <a:avLst/>
          </a:prstGeom>
        </p:spPr>
        <p:txBody>
          <a:bodyPr wrap="none">
            <a:spAutoFit/>
          </a:bodyPr>
          <a:lstStyle/>
          <a:p>
            <a:pPr algn="ctr"/>
            <a:r>
              <a:rPr lang="en-AU" sz="2000" dirty="0" smtClean="0">
                <a:latin typeface="+mj-lt"/>
              </a:rPr>
              <a:t>Call</a:t>
            </a:r>
            <a:br>
              <a:rPr lang="en-AU" sz="2000" dirty="0" smtClean="0">
                <a:latin typeface="+mj-lt"/>
              </a:rPr>
            </a:br>
            <a:r>
              <a:rPr lang="en-AU" sz="2000" dirty="0" smtClean="0">
                <a:latin typeface="+mj-lt"/>
              </a:rPr>
              <a:t>activity</a:t>
            </a:r>
            <a:endParaRPr lang="en-AU" sz="2000" dirty="0">
              <a:latin typeface="+mj-lt"/>
            </a:endParaRPr>
          </a:p>
        </p:txBody>
      </p:sp>
      <p:pic>
        <p:nvPicPr>
          <p:cNvPr id="777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4704" y="4726144"/>
            <a:ext cx="1325990" cy="1049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7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3626" y="4726144"/>
            <a:ext cx="1340724" cy="1049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3354761" y="5786506"/>
            <a:ext cx="1138453" cy="707886"/>
          </a:xfrm>
          <a:prstGeom prst="rect">
            <a:avLst/>
          </a:prstGeom>
        </p:spPr>
        <p:txBody>
          <a:bodyPr wrap="none">
            <a:spAutoFit/>
          </a:bodyPr>
          <a:lstStyle/>
          <a:p>
            <a:pPr algn="ctr"/>
            <a:r>
              <a:rPr lang="en-AU" sz="2000" dirty="0" smtClean="0">
                <a:latin typeface="+mj-lt"/>
              </a:rPr>
              <a:t>(normal)</a:t>
            </a:r>
          </a:p>
          <a:p>
            <a:pPr algn="ctr"/>
            <a:r>
              <a:rPr lang="en-AU" sz="2000" dirty="0" smtClean="0">
                <a:latin typeface="+mj-lt"/>
              </a:rPr>
              <a:t>activity</a:t>
            </a:r>
            <a:endParaRPr lang="en-AU" sz="2000" dirty="0">
              <a:latin typeface="+mj-lt"/>
            </a:endParaRPr>
          </a:p>
        </p:txBody>
      </p:sp>
    </p:spTree>
    <p:extLst>
      <p:ext uri="{BB962C8B-B14F-4D97-AF65-F5344CB8AC3E}">
        <p14:creationId xmlns:p14="http://schemas.microsoft.com/office/powerpoint/2010/main" val="919628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6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15" y="1216634"/>
            <a:ext cx="6981717" cy="5371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AU" dirty="0" smtClean="0"/>
              <a:t>Example: process reuse</a:t>
            </a:r>
            <a:endParaRPr lang="en-AU" dirty="0"/>
          </a:p>
        </p:txBody>
      </p:sp>
      <p:pic>
        <p:nvPicPr>
          <p:cNvPr id="776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5492" y="3519587"/>
            <a:ext cx="3943238" cy="765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bwMode="auto">
          <a:xfrm>
            <a:off x="5701553" y="3184263"/>
            <a:ext cx="3857177" cy="324566"/>
          </a:xfrm>
          <a:prstGeom prst="line">
            <a:avLst/>
          </a:prstGeom>
          <a:solidFill>
            <a:schemeClr val="accent1"/>
          </a:solidFill>
          <a:ln w="12700" cap="flat" cmpd="sng" algn="ctr">
            <a:solidFill>
              <a:schemeClr val="tx1"/>
            </a:solidFill>
            <a:prstDash val="dash"/>
            <a:round/>
            <a:headEnd type="none" w="sm" len="sm"/>
            <a:tailEnd type="none" w="sm" len="sm"/>
          </a:ln>
          <a:effectLst/>
        </p:spPr>
      </p:cxnSp>
      <p:cxnSp>
        <p:nvCxnSpPr>
          <p:cNvPr id="10" name="Straight Connector 9"/>
          <p:cNvCxnSpPr/>
          <p:nvPr/>
        </p:nvCxnSpPr>
        <p:spPr bwMode="auto">
          <a:xfrm>
            <a:off x="4659854" y="3195021"/>
            <a:ext cx="955638" cy="548640"/>
          </a:xfrm>
          <a:prstGeom prst="line">
            <a:avLst/>
          </a:prstGeom>
          <a:solidFill>
            <a:schemeClr val="accent1"/>
          </a:solidFill>
          <a:ln w="12700" cap="flat" cmpd="sng" algn="ctr">
            <a:solidFill>
              <a:schemeClr val="tx1"/>
            </a:solidFill>
            <a:prstDash val="dash"/>
            <a:round/>
            <a:headEnd type="none" w="sm" len="sm"/>
            <a:tailEnd type="none" w="sm" len="sm"/>
          </a:ln>
          <a:effectLst/>
        </p:spPr>
      </p:cxnSp>
      <p:cxnSp>
        <p:nvCxnSpPr>
          <p:cNvPr id="12" name="Straight Connector 11"/>
          <p:cNvCxnSpPr/>
          <p:nvPr/>
        </p:nvCxnSpPr>
        <p:spPr bwMode="auto">
          <a:xfrm flipV="1">
            <a:off x="5961529" y="4284809"/>
            <a:ext cx="3597201" cy="740805"/>
          </a:xfrm>
          <a:prstGeom prst="line">
            <a:avLst/>
          </a:prstGeom>
          <a:solidFill>
            <a:schemeClr val="accent1"/>
          </a:solidFill>
          <a:ln w="12700" cap="flat" cmpd="sng" algn="ctr">
            <a:solidFill>
              <a:schemeClr val="tx1"/>
            </a:solidFill>
            <a:prstDash val="dash"/>
            <a:round/>
            <a:headEnd type="none" w="sm" len="sm"/>
            <a:tailEnd type="none" w="sm" len="sm"/>
          </a:ln>
          <a:effectLst/>
        </p:spPr>
      </p:cxnSp>
      <p:cxnSp>
        <p:nvCxnSpPr>
          <p:cNvPr id="14" name="Straight Connector 13"/>
          <p:cNvCxnSpPr/>
          <p:nvPr/>
        </p:nvCxnSpPr>
        <p:spPr bwMode="auto">
          <a:xfrm flipV="1">
            <a:off x="5137673" y="4284809"/>
            <a:ext cx="402515" cy="652951"/>
          </a:xfrm>
          <a:prstGeom prst="line">
            <a:avLst/>
          </a:prstGeom>
          <a:solidFill>
            <a:schemeClr val="accent1"/>
          </a:solidFill>
          <a:ln w="12700" cap="flat" cmpd="sng" algn="ctr">
            <a:solidFill>
              <a:schemeClr val="tx1"/>
            </a:solidFill>
            <a:prstDash val="dash"/>
            <a:round/>
            <a:headEnd type="none" w="sm" len="sm"/>
            <a:tailEnd type="none" w="sm" len="sm"/>
          </a:ln>
          <a:effectLst/>
        </p:spPr>
      </p:cxnSp>
      <p:sp>
        <p:nvSpPr>
          <p:cNvPr id="18" name="Rounded Rectangular Callout 17"/>
          <p:cNvSpPr/>
          <p:nvPr/>
        </p:nvSpPr>
        <p:spPr bwMode="auto">
          <a:xfrm>
            <a:off x="6318701" y="5678905"/>
            <a:ext cx="2298174" cy="1001594"/>
          </a:xfrm>
          <a:prstGeom prst="wedgeRoundRectCallout">
            <a:avLst>
              <a:gd name="adj1" fmla="val -82665"/>
              <a:gd name="adj2" fmla="val -59723"/>
              <a:gd name="adj3" fmla="val 16667"/>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dirty="0" smtClean="0">
                <a:ln>
                  <a:noFill/>
                </a:ln>
                <a:solidFill>
                  <a:schemeClr val="tx1"/>
                </a:solidFill>
                <a:effectLst/>
                <a:latin typeface="Calibri" pitchFamily="34" charset="0"/>
              </a:rPr>
              <a:t>Call activity is the default choice to maximize reusability</a:t>
            </a:r>
            <a:endParaRPr kumimoji="0" lang="en-AU" sz="1800" b="0" i="0" u="none" strike="noStrike" cap="none" normalizeH="0" baseline="0" dirty="0">
              <a:ln>
                <a:noFill/>
              </a:ln>
              <a:solidFill>
                <a:schemeClr val="tx1"/>
              </a:solidFill>
              <a:effectLst/>
              <a:latin typeface="Calibri" pitchFamily="34" charset="0"/>
            </a:endParaRPr>
          </a:p>
        </p:txBody>
      </p:sp>
    </p:spTree>
    <p:extLst>
      <p:ext uri="{BB962C8B-B14F-4D97-AF65-F5344CB8AC3E}">
        <p14:creationId xmlns:p14="http://schemas.microsoft.com/office/powerpoint/2010/main" val="211847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776196"/>
                                        </p:tgtEl>
                                        <p:attrNameLst>
                                          <p:attrName>style.visibility</p:attrName>
                                        </p:attrNameLst>
                                      </p:cBhvr>
                                      <p:to>
                                        <p:strVal val="visible"/>
                                      </p:to>
                                    </p:set>
                                    <p:animEffect transition="in" filter="fade">
                                      <p:cBhvr>
                                        <p:cTn id="20" dur="500"/>
                                        <p:tgtEl>
                                          <p:spTgt spid="77619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Syntactical rules for sub-processes</a:t>
            </a:r>
            <a:endParaRPr lang="en-AU" dirty="0"/>
          </a:p>
        </p:txBody>
      </p:sp>
      <p:sp>
        <p:nvSpPr>
          <p:cNvPr id="3" name="Content Placeholder 2"/>
          <p:cNvSpPr>
            <a:spLocks noGrp="1"/>
          </p:cNvSpPr>
          <p:nvPr>
            <p:ph idx="1"/>
          </p:nvPr>
        </p:nvSpPr>
        <p:spPr/>
        <p:txBody>
          <a:bodyPr/>
          <a:lstStyle/>
          <a:p>
            <a:r>
              <a:rPr lang="en-AU" dirty="0" smtClean="0"/>
              <a:t>Start with at least one start event</a:t>
            </a:r>
          </a:p>
          <a:p>
            <a:pPr lvl="1"/>
            <a:r>
              <a:rPr lang="en-AU" dirty="0" smtClean="0"/>
              <a:t>If multiple, first occurring will trigger the sub-process</a:t>
            </a:r>
          </a:p>
          <a:p>
            <a:r>
              <a:rPr lang="en-AU" dirty="0" smtClean="0"/>
              <a:t>Finish with at least one end event</a:t>
            </a:r>
          </a:p>
          <a:p>
            <a:pPr lvl="1"/>
            <a:r>
              <a:rPr lang="en-AU" dirty="0" smtClean="0"/>
              <a:t>The sub-process will complete once all tokens have reached an end event. May need an (X)OR-split after sub-process to understand what end event(s) have been reached</a:t>
            </a:r>
          </a:p>
          <a:p>
            <a:r>
              <a:rPr lang="en-AU" dirty="0" smtClean="0"/>
              <a:t>Sequence flows cannot cross sub-process boundaries</a:t>
            </a:r>
          </a:p>
          <a:p>
            <a:pPr lvl="1"/>
            <a:r>
              <a:rPr lang="en-AU" dirty="0" smtClean="0"/>
              <a:t>Use start/end events</a:t>
            </a:r>
          </a:p>
          <a:p>
            <a:r>
              <a:rPr lang="en-AU" dirty="0" smtClean="0"/>
              <a:t>Message flows can cross sub-process boundaries</a:t>
            </a:r>
          </a:p>
          <a:p>
            <a:pPr lvl="1"/>
            <a:r>
              <a:rPr lang="en-AU" dirty="0" smtClean="0"/>
              <a:t>To indicate messages emanating from/incoming into the sub-process</a:t>
            </a:r>
            <a:endParaRPr lang="en-AU" dirty="0"/>
          </a:p>
        </p:txBody>
      </p:sp>
    </p:spTree>
    <p:extLst>
      <p:ext uri="{BB962C8B-B14F-4D97-AF65-F5344CB8AC3E}">
        <p14:creationId xmlns:p14="http://schemas.microsoft.com/office/powerpoint/2010/main" val="209310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399" y="368300"/>
            <a:ext cx="7773595" cy="609600"/>
          </a:xfrm>
        </p:spPr>
        <p:txBody>
          <a:bodyPr/>
          <a:lstStyle/>
          <a:p>
            <a:r>
              <a:rPr lang="en-AU" dirty="0" smtClean="0"/>
              <a:t>Example: sub-process with multiple end events</a:t>
            </a:r>
            <a:endParaRPr lang="en-AU" dirty="0"/>
          </a:p>
        </p:txBody>
      </p:sp>
      <p:pic>
        <p:nvPicPr>
          <p:cNvPr id="773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76"/>
          <a:stretch/>
        </p:blipFill>
        <p:spPr bwMode="auto">
          <a:xfrm>
            <a:off x="1772261" y="2070955"/>
            <a:ext cx="3611746"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3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512" y="1243683"/>
            <a:ext cx="289560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3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6854" y="4299532"/>
            <a:ext cx="5133975"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Connector 8"/>
          <p:cNvCxnSpPr/>
          <p:nvPr/>
        </p:nvCxnSpPr>
        <p:spPr bwMode="auto">
          <a:xfrm>
            <a:off x="4862457" y="3128230"/>
            <a:ext cx="1585855" cy="1171302"/>
          </a:xfrm>
          <a:prstGeom prst="line">
            <a:avLst/>
          </a:prstGeom>
          <a:solidFill>
            <a:schemeClr val="accent1"/>
          </a:solidFill>
          <a:ln w="12700" cap="flat" cmpd="sng" algn="ctr">
            <a:solidFill>
              <a:schemeClr val="tx1"/>
            </a:solidFill>
            <a:prstDash val="dash"/>
            <a:round/>
            <a:headEnd type="none" w="sm" len="sm"/>
            <a:tailEnd type="none" w="sm" len="sm"/>
          </a:ln>
          <a:effectLst/>
        </p:spPr>
      </p:cxnSp>
      <p:cxnSp>
        <p:nvCxnSpPr>
          <p:cNvPr id="10" name="Straight Connector 9"/>
          <p:cNvCxnSpPr/>
          <p:nvPr/>
        </p:nvCxnSpPr>
        <p:spPr bwMode="auto">
          <a:xfrm flipH="1">
            <a:off x="1772260" y="3128230"/>
            <a:ext cx="2272614" cy="1508316"/>
          </a:xfrm>
          <a:prstGeom prst="line">
            <a:avLst/>
          </a:prstGeom>
          <a:solidFill>
            <a:schemeClr val="accent1"/>
          </a:solidFill>
          <a:ln w="12700" cap="flat" cmpd="sng" algn="ctr">
            <a:solidFill>
              <a:schemeClr val="tx1"/>
            </a:solidFill>
            <a:prstDash val="dash"/>
            <a:round/>
            <a:headEnd type="none" w="sm" len="sm"/>
            <a:tailEnd type="none" w="sm" len="sm"/>
          </a:ln>
          <a:effectLst/>
        </p:spPr>
      </p:cxnSp>
    </p:spTree>
    <p:extLst>
      <p:ext uri="{BB962C8B-B14F-4D97-AF65-F5344CB8AC3E}">
        <p14:creationId xmlns:p14="http://schemas.microsoft.com/office/powerpoint/2010/main" val="161216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73124"/>
                                        </p:tgtEl>
                                        <p:attrNameLst>
                                          <p:attrName>style.visibility</p:attrName>
                                        </p:attrNameLst>
                                      </p:cBhvr>
                                      <p:to>
                                        <p:strVal val="visible"/>
                                      </p:to>
                                    </p:set>
                                    <p:animEffect transition="in" filter="fade">
                                      <p:cBhvr>
                                        <p:cTn id="14" dur="500"/>
                                        <p:tgtEl>
                                          <p:spTgt spid="77312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73123"/>
                                        </p:tgtEl>
                                        <p:attrNameLst>
                                          <p:attrName>style.visibility</p:attrName>
                                        </p:attrNameLst>
                                      </p:cBhvr>
                                      <p:to>
                                        <p:strVal val="visible"/>
                                      </p:to>
                                    </p:set>
                                    <p:animEffect transition="in" filter="wipe(left)">
                                      <p:cBhvr>
                                        <p:cTn id="19" dur="500"/>
                                        <p:tgtEl>
                                          <p:spTgt spid="773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514" name="Rectangle 2"/>
          <p:cNvSpPr>
            <a:spLocks noGrp="1" noChangeArrowheads="1"/>
          </p:cNvSpPr>
          <p:nvPr>
            <p:ph type="title"/>
          </p:nvPr>
        </p:nvSpPr>
        <p:spPr>
          <a:xfrm>
            <a:off x="507340" y="410716"/>
            <a:ext cx="8580040" cy="1143000"/>
          </a:xfrm>
        </p:spPr>
        <p:txBody>
          <a:bodyPr/>
          <a:lstStyle/>
          <a:p>
            <a:r>
              <a:rPr lang="en-AU" dirty="0" smtClean="0"/>
              <a:t>Arbitrary </a:t>
            </a:r>
            <a:r>
              <a:rPr lang="en-AU" dirty="0"/>
              <a:t>cycles</a:t>
            </a:r>
          </a:p>
        </p:txBody>
      </p:sp>
      <p:sp>
        <p:nvSpPr>
          <p:cNvPr id="1728515" name="Rectangle 3"/>
          <p:cNvSpPr>
            <a:spLocks noGrp="1" noChangeArrowheads="1"/>
          </p:cNvSpPr>
          <p:nvPr>
            <p:ph type="body" sz="half" idx="1"/>
          </p:nvPr>
        </p:nvSpPr>
        <p:spPr>
          <a:xfrm>
            <a:off x="314723" y="1283612"/>
            <a:ext cx="9235281" cy="1631950"/>
          </a:xfrm>
        </p:spPr>
        <p:txBody>
          <a:bodyPr/>
          <a:lstStyle/>
          <a:p>
            <a:r>
              <a:rPr lang="en-AU" sz="2000" dirty="0" smtClean="0"/>
              <a:t>A </a:t>
            </a:r>
            <a:r>
              <a:rPr lang="en-AU" sz="2000" b="1" i="1" dirty="0" smtClean="0"/>
              <a:t>cycle </a:t>
            </a:r>
            <a:r>
              <a:rPr lang="en-AU" sz="2000" dirty="0" smtClean="0"/>
              <a:t>is a flow </a:t>
            </a:r>
            <a:r>
              <a:rPr lang="en-AU" sz="2000" dirty="0"/>
              <a:t>that </a:t>
            </a:r>
            <a:r>
              <a:rPr lang="en-AU" sz="2000" dirty="0" smtClean="0"/>
              <a:t>goes </a:t>
            </a:r>
            <a:r>
              <a:rPr lang="en-AU" sz="2000" dirty="0"/>
              <a:t>back to an “earlier” </a:t>
            </a:r>
            <a:r>
              <a:rPr lang="en-AU" sz="2000" dirty="0" smtClean="0"/>
              <a:t>point of the process.</a:t>
            </a:r>
          </a:p>
          <a:p>
            <a:r>
              <a:rPr lang="en-AU" sz="2000" dirty="0" smtClean="0"/>
              <a:t>Used to model parts of the process that can be repeated.</a:t>
            </a:r>
          </a:p>
        </p:txBody>
      </p:sp>
      <p:sp>
        <p:nvSpPr>
          <p:cNvPr id="10" name="Rectangle 3"/>
          <p:cNvSpPr txBox="1">
            <a:spLocks noChangeArrowheads="1"/>
          </p:cNvSpPr>
          <p:nvPr/>
        </p:nvSpPr>
        <p:spPr bwMode="auto">
          <a:xfrm>
            <a:off x="185058" y="2046765"/>
            <a:ext cx="9329056" cy="430688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762000" rtl="0" eaLnBrk="0" fontAlgn="base" latinLnBrk="0" hangingPunct="0">
              <a:lnSpc>
                <a:spcPct val="100000"/>
              </a:lnSpc>
              <a:spcBef>
                <a:spcPct val="20000"/>
              </a:spcBef>
              <a:spcAft>
                <a:spcPct val="0"/>
              </a:spcAft>
              <a:buClrTx/>
              <a:buSzTx/>
              <a:buFontTx/>
              <a:buNone/>
              <a:tabLst/>
              <a:defRPr/>
            </a:pPr>
            <a:endParaRPr kumimoji="0" lang="en-AU" sz="2000" b="1" i="0" u="none" strike="noStrike" kern="0" cap="none" spc="0" normalizeH="0" baseline="0" noProof="0" dirty="0" smtClean="0">
              <a:ln>
                <a:noFill/>
              </a:ln>
              <a:solidFill>
                <a:schemeClr val="tx1"/>
              </a:solidFill>
              <a:effectLst/>
              <a:uLnTx/>
              <a:uFillTx/>
              <a:latin typeface="+mn-lt"/>
              <a:ea typeface="ＭＳ Ｐゴシック" pitchFamily="-106" charset="-128"/>
              <a:cs typeface="ＭＳ Ｐゴシック" pitchFamily="-106" charset="-128"/>
            </a:endParaRPr>
          </a:p>
          <a:p>
            <a:pPr marL="342900" marR="0" lvl="0" indent="-342900" algn="l" defTabSz="762000" rtl="0" eaLnBrk="0" fontAlgn="base" latinLnBrk="0" hangingPunct="0">
              <a:lnSpc>
                <a:spcPct val="100000"/>
              </a:lnSpc>
              <a:spcBef>
                <a:spcPct val="20000"/>
              </a:spcBef>
              <a:spcAft>
                <a:spcPct val="0"/>
              </a:spcAft>
              <a:buClrTx/>
              <a:buSzTx/>
              <a:buFontTx/>
              <a:buNone/>
              <a:tabLst/>
              <a:defRPr/>
            </a:pPr>
            <a:r>
              <a:rPr kumimoji="0" lang="en-AU" sz="2000" b="1" i="0" u="none" strike="noStrike" kern="0" cap="none" spc="0" normalizeH="0" baseline="0" noProof="0" dirty="0" smtClean="0">
                <a:ln>
                  <a:noFill/>
                </a:ln>
                <a:solidFill>
                  <a:schemeClr val="tx1"/>
                </a:solidFill>
                <a:effectLst/>
                <a:uLnTx/>
                <a:uFillTx/>
                <a:latin typeface="+mn-lt"/>
                <a:ea typeface="ＭＳ Ｐゴシック" pitchFamily="-106" charset="-128"/>
                <a:cs typeface="ＭＳ Ｐゴシック" pitchFamily="-106" charset="-128"/>
              </a:rPr>
              <a:t>Example: address ministerial correspondence</a:t>
            </a:r>
            <a:endParaRPr kumimoji="0" lang="en-AU" sz="2400" b="1" i="0" u="none" strike="noStrike" kern="0" cap="none" spc="0" normalizeH="0" baseline="0" noProof="0" dirty="0" smtClean="0">
              <a:ln>
                <a:noFill/>
              </a:ln>
              <a:solidFill>
                <a:schemeClr val="tx1"/>
              </a:solidFill>
              <a:effectLst/>
              <a:uLnTx/>
              <a:uFillTx/>
              <a:latin typeface="+mn-lt"/>
              <a:ea typeface="ＭＳ Ｐゴシック" pitchFamily="-106" charset="-128"/>
              <a:cs typeface="ＭＳ Ｐゴシック" pitchFamily="-106" charset="-128"/>
            </a:endParaRPr>
          </a:p>
          <a:p>
            <a:pPr marL="342900" indent="-342900" defTabSz="762000" eaLnBrk="0" hangingPunct="0">
              <a:spcBef>
                <a:spcPct val="20000"/>
              </a:spcBef>
            </a:pPr>
            <a:r>
              <a:rPr kumimoji="0" lang="en-AU" sz="2000" b="0" i="0" u="none" strike="noStrike" kern="0" cap="none" spc="0" normalizeH="0" baseline="0" noProof="0" dirty="0" smtClean="0">
                <a:ln>
                  <a:noFill/>
                </a:ln>
                <a:solidFill>
                  <a:schemeClr val="tx1"/>
                </a:solidFill>
                <a:effectLst/>
                <a:uLnTx/>
                <a:uFillTx/>
                <a:latin typeface="+mn-lt"/>
                <a:ea typeface="ＭＳ Ｐゴシック" pitchFamily="-106" charset="-128"/>
                <a:cs typeface="ＭＳ Ｐゴシック" pitchFamily="-106" charset="-128"/>
              </a:rPr>
              <a:t>	</a:t>
            </a:r>
            <a:r>
              <a:rPr lang="en-AU" sz="2000" kern="0" dirty="0" smtClean="0">
                <a:solidFill>
                  <a:srgbClr val="000000"/>
                </a:solidFill>
                <a:latin typeface="Arial"/>
                <a:ea typeface="ＭＳ Ｐゴシック" pitchFamily="-106" charset="-128"/>
              </a:rPr>
              <a:t>The Finalise Ministerial Response sub-process includes the preparation of the Ministerial Response and the Review of the Response by the Principal Registrar. If the Registrar does not approve the Response, the latter needs to be prepared again for review. The process finishes only once the Response has been approved.</a:t>
            </a:r>
            <a:endParaRPr kumimoji="0" lang="en-AU" sz="2000" b="0" i="0" u="none" strike="noStrike" kern="0" cap="none" spc="0" normalizeH="0" baseline="0" noProof="0" dirty="0">
              <a:ln>
                <a:noFill/>
              </a:ln>
              <a:solidFill>
                <a:schemeClr val="tx1"/>
              </a:solidFill>
              <a:effectLst/>
              <a:uLnTx/>
              <a:uFillTx/>
              <a:latin typeface="+mn-lt"/>
              <a:ea typeface="ＭＳ Ｐゴシック" pitchFamily="-106" charset="-128"/>
              <a:cs typeface="ＭＳ Ｐゴシック" pitchFamily="-106" charset="-128"/>
            </a:endParaRPr>
          </a:p>
        </p:txBody>
      </p:sp>
      <p:graphicFrame>
        <p:nvGraphicFramePr>
          <p:cNvPr id="732164" name="Object 5"/>
          <p:cNvGraphicFramePr>
            <a:graphicFrameLocks noChangeAspect="1"/>
          </p:cNvGraphicFramePr>
          <p:nvPr/>
        </p:nvGraphicFramePr>
        <p:xfrm>
          <a:off x="239486" y="5015367"/>
          <a:ext cx="9307286" cy="1227137"/>
        </p:xfrm>
        <a:graphic>
          <a:graphicData uri="http://schemas.openxmlformats.org/presentationml/2006/ole">
            <mc:AlternateContent xmlns:mc="http://schemas.openxmlformats.org/markup-compatibility/2006">
              <mc:Choice xmlns:v="urn:schemas-microsoft-com:vml" Requires="v">
                <p:oleObj spid="_x0000_s732276" name="Visio" r:id="rId4" imgW="9124640" imgH="1339334" progId="Visio.Drawing.11">
                  <p:embed/>
                </p:oleObj>
              </mc:Choice>
              <mc:Fallback>
                <p:oleObj name="Visio" r:id="rId4" imgW="9124640" imgH="1339334"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486" y="5015367"/>
                        <a:ext cx="9307286"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4"/>
          <p:cNvSpPr txBox="1">
            <a:spLocks noChangeArrowheads="1"/>
          </p:cNvSpPr>
          <p:nvPr/>
        </p:nvSpPr>
        <p:spPr bwMode="auto">
          <a:xfrm>
            <a:off x="3367083" y="4646835"/>
            <a:ext cx="2587392"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ysClr val="windowText" lastClr="000000"/>
                </a:solidFill>
                <a:effectLst/>
                <a:uLnTx/>
                <a:uFillTx/>
                <a:latin typeface="+mj-lt"/>
              </a:rPr>
              <a:t>XOR-join: entry point</a:t>
            </a:r>
            <a:endParaRPr kumimoji="0" lang="en-AU" sz="1800" b="0" i="0" u="none" strike="noStrike" kern="0" cap="none" spc="0" normalizeH="0" baseline="0" noProof="0" dirty="0">
              <a:ln>
                <a:noFill/>
              </a:ln>
              <a:solidFill>
                <a:sysClr val="windowText" lastClr="000000"/>
              </a:solidFill>
              <a:effectLst/>
              <a:uLnTx/>
              <a:uFillTx/>
              <a:latin typeface="+mj-lt"/>
            </a:endParaRPr>
          </a:p>
        </p:txBody>
      </p:sp>
      <p:sp>
        <p:nvSpPr>
          <p:cNvPr id="14" name="Text Box 4"/>
          <p:cNvSpPr txBox="1">
            <a:spLocks noChangeArrowheads="1"/>
          </p:cNvSpPr>
          <p:nvPr/>
        </p:nvSpPr>
        <p:spPr bwMode="auto">
          <a:xfrm>
            <a:off x="7032182" y="4646832"/>
            <a:ext cx="2373076"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ysClr val="windowText" lastClr="000000"/>
                </a:solidFill>
                <a:effectLst/>
                <a:uLnTx/>
                <a:uFillTx/>
                <a:latin typeface="+mj-lt"/>
              </a:rPr>
              <a:t>XOR-split: exit point</a:t>
            </a:r>
            <a:endParaRPr kumimoji="0" lang="en-AU" sz="1800" b="0" i="0" u="none" strike="noStrike" kern="0" cap="none" spc="0" normalizeH="0" baseline="0" noProof="0" dirty="0">
              <a:ln>
                <a:noFill/>
              </a:ln>
              <a:solidFill>
                <a:sysClr val="windowText" lastClr="000000"/>
              </a:solidFill>
              <a:effectLst/>
              <a:uLnTx/>
              <a:uFillTx/>
              <a:latin typeface="+mj-lt"/>
            </a:endParaRPr>
          </a:p>
        </p:txBody>
      </p:sp>
      <p:graphicFrame>
        <p:nvGraphicFramePr>
          <p:cNvPr id="732165" name="Object 5"/>
          <p:cNvGraphicFramePr>
            <a:graphicFrameLocks noChangeAspect="1"/>
          </p:cNvGraphicFramePr>
          <p:nvPr/>
        </p:nvGraphicFramePr>
        <p:xfrm>
          <a:off x="4019098" y="5013099"/>
          <a:ext cx="4510088" cy="1227137"/>
        </p:xfrm>
        <a:graphic>
          <a:graphicData uri="http://schemas.openxmlformats.org/presentationml/2006/ole">
            <mc:AlternateContent xmlns:mc="http://schemas.openxmlformats.org/markup-compatibility/2006">
              <mc:Choice xmlns:v="urn:schemas-microsoft-com:vml" Requires="v">
                <p:oleObj spid="_x0000_s732277" name="Visio" r:id="rId6" imgW="4420679" imgH="1339445" progId="Visio.Drawing.11">
                  <p:embed/>
                </p:oleObj>
              </mc:Choice>
              <mc:Fallback>
                <p:oleObj name="Visio" r:id="rId6" imgW="4420679" imgH="1339445" progId="Visio.Drawing.11">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9098" y="5013099"/>
                        <a:ext cx="4510088"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2165"/>
                                        </p:tgtEl>
                                        <p:attrNameLst>
                                          <p:attrName>style.visibility</p:attrName>
                                        </p:attrNameLst>
                                      </p:cBhvr>
                                      <p:to>
                                        <p:strVal val="visible"/>
                                      </p:to>
                                    </p:set>
                                    <p:animEffect transition="in" filter="fade">
                                      <p:cBhvr>
                                        <p:cTn id="7" dur="500"/>
                                        <p:tgtEl>
                                          <p:spTgt spid="73216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514" name="Rectangle 2"/>
          <p:cNvSpPr>
            <a:spLocks noGrp="1" noChangeArrowheads="1"/>
          </p:cNvSpPr>
          <p:nvPr>
            <p:ph type="title"/>
          </p:nvPr>
        </p:nvSpPr>
        <p:spPr>
          <a:xfrm>
            <a:off x="507340" y="410716"/>
            <a:ext cx="8580040" cy="1143000"/>
          </a:xfrm>
        </p:spPr>
        <p:txBody>
          <a:bodyPr/>
          <a:lstStyle/>
          <a:p>
            <a:r>
              <a:rPr lang="en-AU" dirty="0" smtClean="0"/>
              <a:t>Arbitrary cycles (cont’ed)</a:t>
            </a:r>
            <a:endParaRPr lang="en-AU" dirty="0"/>
          </a:p>
        </p:txBody>
      </p:sp>
      <p:sp>
        <p:nvSpPr>
          <p:cNvPr id="1728515" name="Rectangle 3"/>
          <p:cNvSpPr>
            <a:spLocks noGrp="1" noChangeArrowheads="1"/>
          </p:cNvSpPr>
          <p:nvPr>
            <p:ph type="body" sz="half" idx="1"/>
          </p:nvPr>
        </p:nvSpPr>
        <p:spPr>
          <a:xfrm>
            <a:off x="314723" y="1283612"/>
            <a:ext cx="9235281" cy="1631950"/>
          </a:xfrm>
        </p:spPr>
        <p:txBody>
          <a:bodyPr/>
          <a:lstStyle/>
          <a:p>
            <a:pPr lvl="0"/>
            <a:r>
              <a:rPr lang="en-AU" sz="2000" dirty="0" smtClean="0">
                <a:solidFill>
                  <a:srgbClr val="000000"/>
                </a:solidFill>
              </a:rPr>
              <a:t>Arbitrary = unstructured, i.e. it can have multiple entry and exit points</a:t>
            </a:r>
            <a:endParaRPr lang="en-AU" sz="2000" dirty="0">
              <a:solidFill>
                <a:srgbClr val="000000"/>
              </a:solidFill>
            </a:endParaRPr>
          </a:p>
        </p:txBody>
      </p:sp>
      <p:graphicFrame>
        <p:nvGraphicFramePr>
          <p:cNvPr id="732164" name="Object 5"/>
          <p:cNvGraphicFramePr>
            <a:graphicFrameLocks noChangeAspect="1"/>
          </p:cNvGraphicFramePr>
          <p:nvPr>
            <p:extLst>
              <p:ext uri="{D42A27DB-BD31-4B8C-83A1-F6EECF244321}">
                <p14:modId xmlns:p14="http://schemas.microsoft.com/office/powerpoint/2010/main" val="2618889486"/>
              </p:ext>
            </p:extLst>
          </p:nvPr>
        </p:nvGraphicFramePr>
        <p:xfrm>
          <a:off x="65316" y="2056947"/>
          <a:ext cx="9698264" cy="3552825"/>
        </p:xfrm>
        <a:graphic>
          <a:graphicData uri="http://schemas.openxmlformats.org/presentationml/2006/ole">
            <mc:AlternateContent xmlns:mc="http://schemas.openxmlformats.org/markup-compatibility/2006">
              <mc:Choice xmlns:v="urn:schemas-microsoft-com:vml" Requires="v">
                <p:oleObj spid="_x0000_s737392" name="Visio" r:id="rId4" imgW="9784697" imgH="3880534" progId="Visio.Drawing.11">
                  <p:embed/>
                </p:oleObj>
              </mc:Choice>
              <mc:Fallback>
                <p:oleObj name="Visio" r:id="rId4" imgW="9784697" imgH="3880534" progId="Visio.Drawing.11">
                  <p:embed/>
                  <p:pic>
                    <p:nvPicPr>
                      <p:cNvPr id="0" name="Object 5"/>
                      <p:cNvPicPr>
                        <a:picLocks noChangeAspect="1" noChangeArrowheads="1"/>
                      </p:cNvPicPr>
                      <p:nvPr/>
                    </p:nvPicPr>
                    <p:blipFill>
                      <a:blip r:embed="rId5"/>
                      <a:srcRect/>
                      <a:stretch>
                        <a:fillRect/>
                      </a:stretch>
                    </p:blipFill>
                    <p:spPr bwMode="auto">
                      <a:xfrm>
                        <a:off x="65316" y="2056947"/>
                        <a:ext cx="9698264"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4"/>
          <p:cNvSpPr txBox="1">
            <a:spLocks noChangeArrowheads="1"/>
          </p:cNvSpPr>
          <p:nvPr/>
        </p:nvSpPr>
        <p:spPr bwMode="auto">
          <a:xfrm>
            <a:off x="3171139" y="2687406"/>
            <a:ext cx="1292003"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ysClr val="windowText" lastClr="000000"/>
                </a:solidFill>
                <a:effectLst/>
                <a:uLnTx/>
                <a:uFillTx/>
                <a:latin typeface="+mj-lt"/>
              </a:rPr>
              <a:t>entry point</a:t>
            </a:r>
            <a:endParaRPr kumimoji="0" lang="en-AU" sz="1800" b="0" i="0" u="none" strike="noStrike" kern="0" cap="none" spc="0" normalizeH="0" baseline="0" noProof="0" dirty="0">
              <a:ln>
                <a:noFill/>
              </a:ln>
              <a:solidFill>
                <a:sysClr val="windowText" lastClr="000000"/>
              </a:solidFill>
              <a:effectLst/>
              <a:uLnTx/>
              <a:uFillTx/>
              <a:latin typeface="+mj-lt"/>
            </a:endParaRPr>
          </a:p>
        </p:txBody>
      </p:sp>
      <p:sp>
        <p:nvSpPr>
          <p:cNvPr id="9" name="Text Box 4"/>
          <p:cNvSpPr txBox="1">
            <a:spLocks noChangeArrowheads="1"/>
          </p:cNvSpPr>
          <p:nvPr/>
        </p:nvSpPr>
        <p:spPr bwMode="auto">
          <a:xfrm>
            <a:off x="8175182" y="2676518"/>
            <a:ext cx="1208304"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ysClr val="windowText" lastClr="000000"/>
                </a:solidFill>
                <a:effectLst/>
                <a:uLnTx/>
                <a:uFillTx/>
                <a:latin typeface="+mj-lt"/>
              </a:rPr>
              <a:t>exit point</a:t>
            </a:r>
            <a:endParaRPr kumimoji="0" lang="en-AU" sz="1800" b="0" i="0" u="none" strike="noStrike" kern="0" cap="none" spc="0" normalizeH="0" baseline="0" noProof="0" dirty="0">
              <a:ln>
                <a:noFill/>
              </a:ln>
              <a:solidFill>
                <a:sysClr val="windowText" lastClr="000000"/>
              </a:solidFill>
              <a:effectLst/>
              <a:uLnTx/>
              <a:uFillTx/>
              <a:latin typeface="+mj-lt"/>
            </a:endParaRPr>
          </a:p>
        </p:txBody>
      </p:sp>
      <p:sp>
        <p:nvSpPr>
          <p:cNvPr id="11" name="Text Box 4"/>
          <p:cNvSpPr txBox="1">
            <a:spLocks noChangeArrowheads="1"/>
          </p:cNvSpPr>
          <p:nvPr/>
        </p:nvSpPr>
        <p:spPr bwMode="auto">
          <a:xfrm>
            <a:off x="3951527" y="4527088"/>
            <a:ext cx="1208304"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ysClr val="windowText" lastClr="000000"/>
                </a:solidFill>
                <a:effectLst/>
                <a:uLnTx/>
                <a:uFillTx/>
                <a:latin typeface="+mj-lt"/>
              </a:rPr>
              <a:t>exit point</a:t>
            </a:r>
            <a:endParaRPr kumimoji="0" lang="en-AU" sz="1800" b="0" i="0" u="none" strike="noStrike" kern="0" cap="none" spc="0" normalizeH="0" baseline="0" noProof="0" dirty="0">
              <a:ln>
                <a:noFill/>
              </a:ln>
              <a:solidFill>
                <a:sysClr val="windowText" lastClr="000000"/>
              </a:solidFill>
              <a:effectLst/>
              <a:uLnTx/>
              <a:uFillTx/>
              <a:latin typeface="+mj-lt"/>
            </a:endParaRPr>
          </a:p>
        </p:txBody>
      </p:sp>
      <p:sp>
        <p:nvSpPr>
          <p:cNvPr id="12" name="Text Box 4"/>
          <p:cNvSpPr txBox="1">
            <a:spLocks noChangeArrowheads="1"/>
          </p:cNvSpPr>
          <p:nvPr/>
        </p:nvSpPr>
        <p:spPr bwMode="auto">
          <a:xfrm>
            <a:off x="6349768" y="2676520"/>
            <a:ext cx="1292003"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ysClr val="windowText" lastClr="000000"/>
                </a:solidFill>
                <a:effectLst/>
                <a:uLnTx/>
                <a:uFillTx/>
                <a:latin typeface="+mj-lt"/>
              </a:rPr>
              <a:t>entry point</a:t>
            </a:r>
            <a:endParaRPr kumimoji="0" lang="en-AU" sz="1800" b="0" i="0" u="none" strike="noStrike" kern="0" cap="none" spc="0" normalizeH="0" baseline="0" noProof="0" dirty="0">
              <a:ln>
                <a:noFill/>
              </a:ln>
              <a:solidFill>
                <a:sysClr val="windowText" lastClr="000000"/>
              </a:solidFill>
              <a:effectLst/>
              <a:uLnTx/>
              <a:uFillTx/>
              <a:latin typeface="+mj-lt"/>
            </a:endParaRPr>
          </a:p>
        </p:txBody>
      </p:sp>
      <p:graphicFrame>
        <p:nvGraphicFramePr>
          <p:cNvPr id="737283" name="Object 5"/>
          <p:cNvGraphicFramePr>
            <a:graphicFrameLocks noChangeAspect="1"/>
          </p:cNvGraphicFramePr>
          <p:nvPr>
            <p:extLst>
              <p:ext uri="{D42A27DB-BD31-4B8C-83A1-F6EECF244321}">
                <p14:modId xmlns:p14="http://schemas.microsoft.com/office/powerpoint/2010/main" val="3526498506"/>
              </p:ext>
            </p:extLst>
          </p:nvPr>
        </p:nvGraphicFramePr>
        <p:xfrm>
          <a:off x="60819" y="2055593"/>
          <a:ext cx="9698037" cy="3552825"/>
        </p:xfrm>
        <a:graphic>
          <a:graphicData uri="http://schemas.openxmlformats.org/presentationml/2006/ole">
            <mc:AlternateContent xmlns:mc="http://schemas.openxmlformats.org/markup-compatibility/2006">
              <mc:Choice xmlns:v="urn:schemas-microsoft-com:vml" Requires="v">
                <p:oleObj spid="_x0000_s737393" name="Visio" r:id="rId6" imgW="9784619" imgH="3880526" progId="Visio.Drawing.11">
                  <p:embed/>
                </p:oleObj>
              </mc:Choice>
              <mc:Fallback>
                <p:oleObj name="Visio" r:id="rId6" imgW="9784619" imgH="3880526" progId="Visio.Drawing.11">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19" y="2055593"/>
                        <a:ext cx="9698037"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7283"/>
                                        </p:tgtEl>
                                        <p:attrNameLst>
                                          <p:attrName>style.visibility</p:attrName>
                                        </p:attrNameLst>
                                      </p:cBhvr>
                                      <p:to>
                                        <p:strVal val="visible"/>
                                      </p:to>
                                    </p:set>
                                    <p:animEffect transition="in" filter="fade">
                                      <p:cBhvr>
                                        <p:cTn id="7" dur="500"/>
                                        <p:tgtEl>
                                          <p:spTgt spid="7372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7" name="Rectangle 2"/>
          <p:cNvSpPr>
            <a:spLocks noGrp="1" noChangeArrowheads="1"/>
          </p:cNvSpPr>
          <p:nvPr>
            <p:ph type="title"/>
          </p:nvPr>
        </p:nvSpPr>
        <p:spPr>
          <a:xfrm>
            <a:off x="660400" y="455388"/>
            <a:ext cx="7264400" cy="609600"/>
          </a:xfrm>
        </p:spPr>
        <p:txBody>
          <a:bodyPr rIns="35717" anchor="t"/>
          <a:lstStyle/>
          <a:p>
            <a:pPr algn="l"/>
            <a:r>
              <a:rPr lang="en-AU" sz="2400" dirty="0" smtClean="0"/>
              <a:t>Block-structured Repetition: Activity Loop</a:t>
            </a:r>
            <a:endParaRPr lang="en-US" sz="2400" dirty="0" smtClean="0"/>
          </a:p>
        </p:txBody>
      </p:sp>
      <p:sp>
        <p:nvSpPr>
          <p:cNvPr id="1541123" name="Rectangle 3"/>
          <p:cNvSpPr>
            <a:spLocks noGrp="1" noChangeArrowheads="1"/>
          </p:cNvSpPr>
          <p:nvPr>
            <p:ph type="body" sz="half" idx="1"/>
          </p:nvPr>
        </p:nvSpPr>
        <p:spPr>
          <a:xfrm>
            <a:off x="729790" y="1366389"/>
            <a:ext cx="8501290" cy="3151824"/>
          </a:xfrm>
        </p:spPr>
        <p:txBody>
          <a:bodyPr/>
          <a:lstStyle/>
          <a:p>
            <a:r>
              <a:rPr lang="en-AU" sz="2000" dirty="0" smtClean="0">
                <a:latin typeface="+mj-lt"/>
              </a:rPr>
              <a:t>In WF-Nets and EPCs </a:t>
            </a:r>
            <a:r>
              <a:rPr lang="en-AU" sz="2000" i="1" dirty="0" smtClean="0">
                <a:solidFill>
                  <a:schemeClr val="tx1"/>
                </a:solidFill>
                <a:latin typeface="+mj-lt"/>
              </a:rPr>
              <a:t>repetitions</a:t>
            </a:r>
            <a:r>
              <a:rPr lang="en-AU" sz="2000" i="1" dirty="0" smtClean="0">
                <a:solidFill>
                  <a:schemeClr val="accent1"/>
                </a:solidFill>
                <a:latin typeface="+mj-lt"/>
              </a:rPr>
              <a:t> </a:t>
            </a:r>
            <a:r>
              <a:rPr lang="en-AU" sz="2000" dirty="0" smtClean="0">
                <a:latin typeface="+mj-lt"/>
              </a:rPr>
              <a:t>are captured via arbitrary cycles.</a:t>
            </a:r>
          </a:p>
          <a:p>
            <a:pPr lvl="2"/>
            <a:endParaRPr lang="en-US" sz="2000" dirty="0" smtClean="0">
              <a:latin typeface="+mj-lt"/>
            </a:endParaRPr>
          </a:p>
          <a:p>
            <a:r>
              <a:rPr lang="en-US" sz="2000" dirty="0" smtClean="0">
                <a:latin typeface="+mj-lt"/>
              </a:rPr>
              <a:t>BPMN also provides the </a:t>
            </a:r>
            <a:r>
              <a:rPr lang="en-US" sz="2000" i="1" dirty="0" smtClean="0">
                <a:solidFill>
                  <a:schemeClr val="tx1"/>
                </a:solidFill>
                <a:latin typeface="+mj-lt"/>
              </a:rPr>
              <a:t>Activity Loop</a:t>
            </a:r>
            <a:r>
              <a:rPr lang="en-US" sz="2000" dirty="0" smtClean="0">
                <a:latin typeface="+mj-lt"/>
              </a:rPr>
              <a:t> construct, which allows the repetition of a task or sub-process</a:t>
            </a:r>
          </a:p>
          <a:p>
            <a:endParaRPr lang="en-US" sz="2000" dirty="0" smtClean="0">
              <a:latin typeface="+mj-lt"/>
            </a:endParaRPr>
          </a:p>
          <a:p>
            <a:endParaRPr lang="en-US" sz="2000" dirty="0" smtClean="0">
              <a:latin typeface="+mj-lt"/>
            </a:endParaRPr>
          </a:p>
          <a:p>
            <a:endParaRPr lang="en-US" sz="2000" dirty="0" smtClean="0">
              <a:latin typeface="+mj-lt"/>
            </a:endParaRPr>
          </a:p>
          <a:p>
            <a:endParaRPr lang="en-US" sz="2000" dirty="0" smtClean="0">
              <a:latin typeface="+mj-lt"/>
            </a:endParaRPr>
          </a:p>
          <a:p>
            <a:endParaRPr lang="en-US" sz="2000" dirty="0" smtClean="0">
              <a:latin typeface="+mj-lt"/>
            </a:endParaRPr>
          </a:p>
          <a:p>
            <a:r>
              <a:rPr lang="en-US" sz="2000" dirty="0" smtClean="0">
                <a:latin typeface="+mj-lt"/>
              </a:rPr>
              <a:t>The main difference is that the Activity Loop is structured, while arbitrary cycles </a:t>
            </a:r>
            <a:r>
              <a:rPr lang="en-US" sz="2000" u="sng" dirty="0" smtClean="0">
                <a:latin typeface="+mj-lt"/>
              </a:rPr>
              <a:t>can be</a:t>
            </a:r>
            <a:r>
              <a:rPr lang="en-US" sz="2000" i="1" dirty="0" smtClean="0">
                <a:latin typeface="+mj-lt"/>
              </a:rPr>
              <a:t> </a:t>
            </a:r>
            <a:r>
              <a:rPr lang="en-US" sz="2000" dirty="0" smtClean="0">
                <a:latin typeface="+mj-lt"/>
              </a:rPr>
              <a:t>unstructured</a:t>
            </a:r>
          </a:p>
          <a:p>
            <a:endParaRPr lang="en-US" sz="2000" dirty="0" smtClean="0">
              <a:latin typeface="+mj-lt"/>
            </a:endParaRPr>
          </a:p>
          <a:p>
            <a:r>
              <a:rPr lang="en-US" sz="2000" dirty="0" smtClean="0">
                <a:latin typeface="+mj-lt"/>
              </a:rPr>
              <a:t>Suggestion:  use Activity Loop when your repetition is structured </a:t>
            </a:r>
          </a:p>
        </p:txBody>
      </p:sp>
      <p:graphicFrame>
        <p:nvGraphicFramePr>
          <p:cNvPr id="736258" name="Object 2"/>
          <p:cNvGraphicFramePr>
            <a:graphicFrameLocks noChangeAspect="1"/>
          </p:cNvGraphicFramePr>
          <p:nvPr>
            <p:extLst>
              <p:ext uri="{D42A27DB-BD31-4B8C-83A1-F6EECF244321}">
                <p14:modId xmlns:p14="http://schemas.microsoft.com/office/powerpoint/2010/main" val="3338222696"/>
              </p:ext>
            </p:extLst>
          </p:nvPr>
        </p:nvGraphicFramePr>
        <p:xfrm>
          <a:off x="3121025" y="3233738"/>
          <a:ext cx="3403600" cy="877887"/>
        </p:xfrm>
        <a:graphic>
          <a:graphicData uri="http://schemas.openxmlformats.org/presentationml/2006/ole">
            <mc:AlternateContent xmlns:mc="http://schemas.openxmlformats.org/markup-compatibility/2006">
              <mc:Choice xmlns:v="urn:schemas-microsoft-com:vml" Requires="v">
                <p:oleObj spid="_x0000_s736314" name="Visio" r:id="rId4" imgW="2746785" imgH="766882" progId="Visio.Drawing.11">
                  <p:embed/>
                </p:oleObj>
              </mc:Choice>
              <mc:Fallback>
                <p:oleObj name="Visio" r:id="rId4" imgW="2746785" imgH="766882" progId="Visio.Drawing.11">
                  <p:embed/>
                  <p:pic>
                    <p:nvPicPr>
                      <p:cNvPr id="0" name="Picture 2"/>
                      <p:cNvPicPr>
                        <a:picLocks noChangeAspect="1" noChangeArrowheads="1"/>
                      </p:cNvPicPr>
                      <p:nvPr/>
                    </p:nvPicPr>
                    <p:blipFill>
                      <a:blip r:embed="rId5"/>
                      <a:srcRect/>
                      <a:stretch>
                        <a:fillRect/>
                      </a:stretch>
                    </p:blipFill>
                    <p:spPr bwMode="auto">
                      <a:xfrm>
                        <a:off x="3121025" y="3233738"/>
                        <a:ext cx="3403600"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6466" name="Rectangle 2"/>
          <p:cNvSpPr>
            <a:spLocks noGrp="1" noChangeArrowheads="1"/>
          </p:cNvSpPr>
          <p:nvPr>
            <p:ph type="title"/>
          </p:nvPr>
        </p:nvSpPr>
        <p:spPr>
          <a:xfrm>
            <a:off x="704035" y="459014"/>
            <a:ext cx="8189648" cy="792163"/>
          </a:xfrm>
        </p:spPr>
        <p:txBody>
          <a:bodyPr/>
          <a:lstStyle/>
          <a:p>
            <a:r>
              <a:rPr lang="en-AU" sz="2400" dirty="0" smtClean="0"/>
              <a:t>Example: </a:t>
            </a:r>
            <a:r>
              <a:rPr lang="en-AU" sz="2400" dirty="0"/>
              <a:t>block-structured repetition</a:t>
            </a:r>
          </a:p>
        </p:txBody>
      </p:sp>
      <p:graphicFrame>
        <p:nvGraphicFramePr>
          <p:cNvPr id="1726467" name="Object 3"/>
          <p:cNvGraphicFramePr>
            <a:graphicFrameLocks noChangeAspect="1"/>
          </p:cNvGraphicFramePr>
          <p:nvPr>
            <p:extLst>
              <p:ext uri="{D42A27DB-BD31-4B8C-83A1-F6EECF244321}">
                <p14:modId xmlns:p14="http://schemas.microsoft.com/office/powerpoint/2010/main" val="4049048206"/>
              </p:ext>
            </p:extLst>
          </p:nvPr>
        </p:nvGraphicFramePr>
        <p:xfrm>
          <a:off x="156502" y="1552576"/>
          <a:ext cx="9544844" cy="4335463"/>
        </p:xfrm>
        <a:graphic>
          <a:graphicData uri="http://schemas.openxmlformats.org/presentationml/2006/ole">
            <mc:AlternateContent xmlns:mc="http://schemas.openxmlformats.org/markup-compatibility/2006">
              <mc:Choice xmlns:v="urn:schemas-microsoft-com:vml" Requires="v">
                <p:oleObj spid="_x0000_s735292" name="Visio" r:id="rId4" imgW="6204890" imgH="3010880" progId="Visio.Drawing.11">
                  <p:embed/>
                </p:oleObj>
              </mc:Choice>
              <mc:Fallback>
                <p:oleObj name="Visio" r:id="rId4" imgW="6204890" imgH="3010880" progId="Visio.Drawing.11">
                  <p:embed/>
                  <p:pic>
                    <p:nvPicPr>
                      <p:cNvPr id="0" name="Picture 2"/>
                      <p:cNvPicPr>
                        <a:picLocks noChangeAspect="1" noChangeArrowheads="1"/>
                      </p:cNvPicPr>
                      <p:nvPr/>
                    </p:nvPicPr>
                    <p:blipFill>
                      <a:blip r:embed="rId5"/>
                      <a:srcRect/>
                      <a:stretch>
                        <a:fillRect/>
                      </a:stretch>
                    </p:blipFill>
                    <p:spPr bwMode="auto">
                      <a:xfrm>
                        <a:off x="156502" y="1552576"/>
                        <a:ext cx="9544844" cy="433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26468" name="Picture 4" descr="Qldcourtslogo_small"/>
          <p:cNvPicPr>
            <a:picLocks noChangeAspect="1" noChangeArrowheads="1"/>
          </p:cNvPicPr>
          <p:nvPr/>
        </p:nvPicPr>
        <p:blipFill>
          <a:blip r:embed="rId6" cstate="print"/>
          <a:srcRect/>
          <a:stretch>
            <a:fillRect/>
          </a:stretch>
        </p:blipFill>
        <p:spPr bwMode="auto">
          <a:xfrm>
            <a:off x="148997" y="5671457"/>
            <a:ext cx="710275" cy="838200"/>
          </a:xfrm>
          <a:prstGeom prst="rect">
            <a:avLst/>
          </a:prstGeom>
          <a:noFill/>
        </p:spPr>
      </p:pic>
      <p:sp>
        <p:nvSpPr>
          <p:cNvPr id="5" name="Rounded Rectangular Callout 4"/>
          <p:cNvSpPr/>
          <p:nvPr/>
        </p:nvSpPr>
        <p:spPr bwMode="auto">
          <a:xfrm>
            <a:off x="7555830" y="5678905"/>
            <a:ext cx="2101516" cy="866273"/>
          </a:xfrm>
          <a:prstGeom prst="wedgeRoundRectCallout">
            <a:avLst>
              <a:gd name="adj1" fmla="val -82665"/>
              <a:gd name="adj2" fmla="val -59723"/>
              <a:gd name="adj3" fmla="val 16667"/>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dirty="0" smtClean="0">
                <a:ln>
                  <a:noFill/>
                </a:ln>
                <a:solidFill>
                  <a:schemeClr val="tx1"/>
                </a:solidFill>
                <a:effectLst/>
                <a:latin typeface="Calibri" pitchFamily="34" charset="0"/>
              </a:rPr>
              <a:t>Must have a decision activity</a:t>
            </a:r>
            <a:endParaRPr kumimoji="0" lang="en-AU" sz="2000" b="0" i="0" u="none" strike="noStrike" cap="none" normalizeH="0" baseline="0" dirty="0">
              <a:ln>
                <a:noFill/>
              </a:ln>
              <a:solidFill>
                <a:schemeClr val="tx1"/>
              </a:solidFill>
              <a:effectLst/>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9" name="Rectangle 2"/>
          <p:cNvSpPr>
            <a:spLocks noGrp="1" noChangeArrowheads="1"/>
          </p:cNvSpPr>
          <p:nvPr>
            <p:ph type="title"/>
          </p:nvPr>
        </p:nvSpPr>
        <p:spPr>
          <a:xfrm>
            <a:off x="660400" y="422730"/>
            <a:ext cx="7264400" cy="609600"/>
          </a:xfrm>
        </p:spPr>
        <p:txBody>
          <a:bodyPr/>
          <a:lstStyle/>
          <a:p>
            <a:r>
              <a:rPr lang="en-AU" sz="2400" dirty="0" smtClean="0"/>
              <a:t>Parallel Repetition: Multi-</a:t>
            </a:r>
            <a:r>
              <a:rPr lang="en-AU" dirty="0" smtClean="0"/>
              <a:t>Instance activity</a:t>
            </a:r>
          </a:p>
        </p:txBody>
      </p:sp>
      <p:sp>
        <p:nvSpPr>
          <p:cNvPr id="720900" name="Rectangle 3"/>
          <p:cNvSpPr>
            <a:spLocks noGrp="1" noChangeArrowheads="1"/>
          </p:cNvSpPr>
          <p:nvPr>
            <p:ph type="body" idx="1"/>
          </p:nvPr>
        </p:nvSpPr>
        <p:spPr>
          <a:xfrm>
            <a:off x="750887" y="1439863"/>
            <a:ext cx="8959169" cy="4114800"/>
          </a:xfrm>
        </p:spPr>
        <p:txBody>
          <a:bodyPr/>
          <a:lstStyle/>
          <a:p>
            <a:pPr>
              <a:lnSpc>
                <a:spcPct val="90000"/>
              </a:lnSpc>
            </a:pPr>
            <a:r>
              <a:rPr lang="en-AU" dirty="0" smtClean="0"/>
              <a:t>The multi-instance activity provides a mechanism to indicate that an activity is executed </a:t>
            </a:r>
            <a:r>
              <a:rPr lang="en-AU" b="1" i="1" dirty="0" smtClean="0"/>
              <a:t>multiple times concurrently</a:t>
            </a:r>
            <a:endParaRPr lang="en-AU" sz="2400" dirty="0" smtClean="0"/>
          </a:p>
          <a:p>
            <a:pPr>
              <a:lnSpc>
                <a:spcPct val="90000"/>
              </a:lnSpc>
            </a:pPr>
            <a:endParaRPr lang="en-AU" sz="2400" dirty="0" smtClean="0"/>
          </a:p>
          <a:p>
            <a:pPr>
              <a:lnSpc>
                <a:spcPct val="90000"/>
              </a:lnSpc>
            </a:pPr>
            <a:endParaRPr lang="en-AU" sz="2400" dirty="0" smtClean="0"/>
          </a:p>
          <a:p>
            <a:pPr>
              <a:lnSpc>
                <a:spcPct val="90000"/>
              </a:lnSpc>
            </a:pPr>
            <a:endParaRPr lang="en-AU" sz="2400" dirty="0" smtClean="0"/>
          </a:p>
          <a:p>
            <a:pPr>
              <a:lnSpc>
                <a:spcPct val="90000"/>
              </a:lnSpc>
            </a:pPr>
            <a:endParaRPr lang="en-AU" sz="2400" dirty="0" smtClean="0"/>
          </a:p>
          <a:p>
            <a:pPr>
              <a:lnSpc>
                <a:spcPct val="90000"/>
              </a:lnSpc>
            </a:pPr>
            <a:endParaRPr lang="en-AU" sz="2400" dirty="0" smtClean="0"/>
          </a:p>
          <a:p>
            <a:pPr>
              <a:lnSpc>
                <a:spcPct val="90000"/>
              </a:lnSpc>
            </a:pPr>
            <a:r>
              <a:rPr lang="en-AU" sz="2400" dirty="0" smtClean="0"/>
              <a:t>Useful when the same activity needs to be executed for multiple entities or data items, such as:</a:t>
            </a:r>
          </a:p>
          <a:p>
            <a:pPr lvl="1">
              <a:lnSpc>
                <a:spcPct val="90000"/>
              </a:lnSpc>
            </a:pPr>
            <a:r>
              <a:rPr lang="en-AU" sz="1900" dirty="0" smtClean="0"/>
              <a:t>Request quotes from multiple suppliers</a:t>
            </a:r>
          </a:p>
          <a:p>
            <a:pPr lvl="1">
              <a:lnSpc>
                <a:spcPct val="90000"/>
              </a:lnSpc>
            </a:pPr>
            <a:r>
              <a:rPr lang="en-AU" sz="1900" dirty="0" smtClean="0"/>
              <a:t>Check the availability for each line item in an order separately</a:t>
            </a:r>
          </a:p>
          <a:p>
            <a:pPr lvl="1">
              <a:lnSpc>
                <a:spcPct val="90000"/>
              </a:lnSpc>
            </a:pPr>
            <a:r>
              <a:rPr lang="en-AU" sz="1900" dirty="0" smtClean="0"/>
              <a:t>Send and gather questionnaires for multiple witnesses in the context of an insurance claim</a:t>
            </a:r>
          </a:p>
        </p:txBody>
      </p:sp>
      <p:graphicFrame>
        <p:nvGraphicFramePr>
          <p:cNvPr id="720898" name="Object 4"/>
          <p:cNvGraphicFramePr>
            <a:graphicFrameLocks noChangeAspect="1"/>
          </p:cNvGraphicFramePr>
          <p:nvPr>
            <p:extLst>
              <p:ext uri="{D42A27DB-BD31-4B8C-83A1-F6EECF244321}">
                <p14:modId xmlns:p14="http://schemas.microsoft.com/office/powerpoint/2010/main" val="2178138669"/>
              </p:ext>
            </p:extLst>
          </p:nvPr>
        </p:nvGraphicFramePr>
        <p:xfrm>
          <a:off x="3399088" y="2726068"/>
          <a:ext cx="1568862" cy="985383"/>
        </p:xfrm>
        <a:graphic>
          <a:graphicData uri="http://schemas.openxmlformats.org/presentationml/2006/ole">
            <mc:AlternateContent xmlns:mc="http://schemas.openxmlformats.org/markup-compatibility/2006">
              <mc:Choice xmlns:v="urn:schemas-microsoft-com:vml" Requires="v">
                <p:oleObj spid="_x0000_s706674" name="Visio" r:id="rId4" imgW="1126886" imgH="766882" progId="Visio.Drawing.11">
                  <p:embed/>
                </p:oleObj>
              </mc:Choice>
              <mc:Fallback>
                <p:oleObj name="Visio" r:id="rId4" imgW="1126886" imgH="766882" progId="Visio.Drawing.11">
                  <p:embed/>
                  <p:pic>
                    <p:nvPicPr>
                      <p:cNvPr id="0" name="Object 4"/>
                      <p:cNvPicPr>
                        <a:picLocks noChangeAspect="1" noChangeArrowheads="1"/>
                      </p:cNvPicPr>
                      <p:nvPr/>
                    </p:nvPicPr>
                    <p:blipFill>
                      <a:blip r:embed="rId5"/>
                      <a:srcRect/>
                      <a:stretch>
                        <a:fillRect/>
                      </a:stretch>
                    </p:blipFill>
                    <p:spPr bwMode="auto">
                      <a:xfrm>
                        <a:off x="3399088" y="2726068"/>
                        <a:ext cx="1568862" cy="985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6563" name="Object 4"/>
          <p:cNvGraphicFramePr>
            <a:graphicFrameLocks noChangeAspect="1"/>
          </p:cNvGraphicFramePr>
          <p:nvPr>
            <p:extLst>
              <p:ext uri="{D42A27DB-BD31-4B8C-83A1-F6EECF244321}">
                <p14:modId xmlns:p14="http://schemas.microsoft.com/office/powerpoint/2010/main" val="2478151092"/>
              </p:ext>
            </p:extLst>
          </p:nvPr>
        </p:nvGraphicFramePr>
        <p:xfrm>
          <a:off x="5347285" y="2733924"/>
          <a:ext cx="1568450" cy="984250"/>
        </p:xfrm>
        <a:graphic>
          <a:graphicData uri="http://schemas.openxmlformats.org/presentationml/2006/ole">
            <mc:AlternateContent xmlns:mc="http://schemas.openxmlformats.org/markup-compatibility/2006">
              <mc:Choice xmlns:v="urn:schemas-microsoft-com:vml" Requires="v">
                <p:oleObj spid="_x0000_s706675" name="Visio" r:id="rId6" imgW="1126886" imgH="766882" progId="Visio.Drawing.11">
                  <p:embed/>
                </p:oleObj>
              </mc:Choice>
              <mc:Fallback>
                <p:oleObj name="Visio" r:id="rId6" imgW="1126886" imgH="766882" progId="Visio.Drawing.11">
                  <p:embed/>
                  <p:pic>
                    <p:nvPicPr>
                      <p:cNvPr id="0" name="Picture 3"/>
                      <p:cNvPicPr>
                        <a:picLocks noChangeAspect="1" noChangeArrowheads="1"/>
                      </p:cNvPicPr>
                      <p:nvPr/>
                    </p:nvPicPr>
                    <p:blipFill>
                      <a:blip r:embed="rId7"/>
                      <a:srcRect/>
                      <a:stretch>
                        <a:fillRect/>
                      </a:stretch>
                    </p:blipFill>
                    <p:spPr bwMode="auto">
                      <a:xfrm>
                        <a:off x="5347285" y="2733924"/>
                        <a:ext cx="156845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5" name="Rectangle 2"/>
          <p:cNvSpPr>
            <a:spLocks noGrp="1" noChangeArrowheads="1"/>
          </p:cNvSpPr>
          <p:nvPr>
            <p:ph type="title"/>
          </p:nvPr>
        </p:nvSpPr>
        <p:spPr/>
        <p:txBody>
          <a:bodyPr/>
          <a:lstStyle/>
          <a:p>
            <a:r>
              <a:rPr lang="en-AU" dirty="0" smtClean="0"/>
              <a:t>Example: multi-instance activity</a:t>
            </a:r>
          </a:p>
        </p:txBody>
      </p:sp>
      <p:sp>
        <p:nvSpPr>
          <p:cNvPr id="758786" name="Rectangle 3"/>
          <p:cNvSpPr>
            <a:spLocks noGrp="1" noChangeArrowheads="1"/>
          </p:cNvSpPr>
          <p:nvPr>
            <p:ph type="body" idx="1"/>
          </p:nvPr>
        </p:nvSpPr>
        <p:spPr>
          <a:xfrm>
            <a:off x="696458" y="1439863"/>
            <a:ext cx="8420100" cy="4114800"/>
          </a:xfrm>
        </p:spPr>
        <p:txBody>
          <a:bodyPr/>
          <a:lstStyle/>
          <a:p>
            <a:pPr>
              <a:buFontTx/>
              <a:buNone/>
            </a:pPr>
            <a:r>
              <a:rPr lang="en-AU" dirty="0" smtClean="0"/>
              <a:t>	In </a:t>
            </a:r>
            <a:r>
              <a:rPr lang="en-AU" dirty="0"/>
              <a:t>procurement, typically a quote is to be obtained from all preferred suppliers (assumption: five preferred suppliers exist). After all quotes are received, they are evaluated and the best quote is selected. A corresponding purchase order is then placed.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4776" y="1439863"/>
            <a:ext cx="8814026" cy="4114800"/>
          </a:xfrm>
        </p:spPr>
        <p:txBody>
          <a:bodyPr/>
          <a:lstStyle/>
          <a:p>
            <a:pPr marL="0" lvl="0" indent="0">
              <a:buNone/>
            </a:pPr>
            <a:r>
              <a:rPr lang="en-GB" dirty="0" smtClean="0"/>
              <a:t>Generally good quality models, but:</a:t>
            </a:r>
          </a:p>
          <a:p>
            <a:pPr lvl="0"/>
            <a:r>
              <a:rPr lang="en-GB" dirty="0" smtClean="0"/>
              <a:t>Missing labels on (X)OR-split conditions, message flows, start/end events</a:t>
            </a:r>
            <a:endParaRPr lang="en-AU" dirty="0"/>
          </a:p>
          <a:p>
            <a:pPr lvl="0"/>
            <a:r>
              <a:rPr lang="en-GB" dirty="0" smtClean="0"/>
              <a:t>Two actions </a:t>
            </a:r>
            <a:r>
              <a:rPr lang="en-GB" dirty="0"/>
              <a:t>in one task (e.g. “Ship goods and invoice customer</a:t>
            </a:r>
            <a:r>
              <a:rPr lang="en-GB" dirty="0" smtClean="0"/>
              <a:t>”) –</a:t>
            </a:r>
            <a:r>
              <a:rPr lang="en-GB" dirty="0"/>
              <a:t> decompose into 2 </a:t>
            </a:r>
            <a:r>
              <a:rPr lang="en-GB" dirty="0" smtClean="0"/>
              <a:t>tasks instead</a:t>
            </a:r>
            <a:endParaRPr lang="en-AU" dirty="0"/>
          </a:p>
          <a:p>
            <a:pPr lvl="0"/>
            <a:r>
              <a:rPr lang="en-GB" dirty="0" smtClean="0"/>
              <a:t>Too low level tasks such as “click </a:t>
            </a:r>
            <a:r>
              <a:rPr lang="en-GB" dirty="0"/>
              <a:t>X button” or “continue to X page on website” </a:t>
            </a:r>
            <a:r>
              <a:rPr lang="en-GB" dirty="0" smtClean="0"/>
              <a:t>– aggregate when performed by same resource (e.g. “Fill out form”)</a:t>
            </a:r>
            <a:r>
              <a:rPr lang="en-GB" dirty="0"/>
              <a:t> </a:t>
            </a:r>
            <a:endParaRPr lang="en-GB" dirty="0" smtClean="0"/>
          </a:p>
          <a:p>
            <a:pPr lvl="0"/>
            <a:r>
              <a:rPr lang="en-GB" dirty="0" smtClean="0"/>
              <a:t>Normal sequence flow crossing pools’ boundaries</a:t>
            </a:r>
          </a:p>
          <a:p>
            <a:pPr marL="0" lvl="0" indent="0">
              <a:buNone/>
            </a:pPr>
            <a:endParaRPr lang="en-GB" dirty="0"/>
          </a:p>
          <a:p>
            <a:endParaRPr lang="en-AU" dirty="0"/>
          </a:p>
        </p:txBody>
      </p:sp>
      <p:sp>
        <p:nvSpPr>
          <p:cNvPr id="6" name="Title 1"/>
          <p:cNvSpPr>
            <a:spLocks noGrp="1"/>
          </p:cNvSpPr>
          <p:nvPr>
            <p:ph type="title"/>
          </p:nvPr>
        </p:nvSpPr>
        <p:spPr>
          <a:xfrm>
            <a:off x="113111" y="368300"/>
            <a:ext cx="9376228" cy="609600"/>
          </a:xfrm>
        </p:spPr>
        <p:txBody>
          <a:bodyPr/>
          <a:lstStyle/>
          <a:p>
            <a:r>
              <a:rPr lang="en-AU" dirty="0"/>
              <a:t>Assignment 1 common </a:t>
            </a:r>
            <a:r>
              <a:rPr lang="en-AU" dirty="0" smtClean="0"/>
              <a:t>mistakes: Process Model</a:t>
            </a:r>
            <a:endParaRPr lang="en-AU" dirty="0"/>
          </a:p>
        </p:txBody>
      </p:sp>
    </p:spTree>
    <p:extLst>
      <p:ext uri="{BB962C8B-B14F-4D97-AF65-F5344CB8AC3E}">
        <p14:creationId xmlns:p14="http://schemas.microsoft.com/office/powerpoint/2010/main" val="31737124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5" name="Rectangle 2"/>
          <p:cNvSpPr>
            <a:spLocks noGrp="1" noChangeArrowheads="1"/>
          </p:cNvSpPr>
          <p:nvPr>
            <p:ph type="title"/>
          </p:nvPr>
        </p:nvSpPr>
        <p:spPr/>
        <p:txBody>
          <a:bodyPr/>
          <a:lstStyle/>
          <a:p>
            <a:r>
              <a:rPr lang="en-AU" dirty="0" smtClean="0"/>
              <a:t>Solution: without multi-instance activity</a:t>
            </a:r>
          </a:p>
        </p:txBody>
      </p:sp>
      <p:graphicFrame>
        <p:nvGraphicFramePr>
          <p:cNvPr id="1549315" name="Object 2"/>
          <p:cNvGraphicFramePr>
            <a:graphicFrameLocks noGrp="1" noChangeAspect="1"/>
          </p:cNvGraphicFramePr>
          <p:nvPr>
            <p:ph sz="half" idx="1"/>
          </p:nvPr>
        </p:nvGraphicFramePr>
        <p:xfrm>
          <a:off x="1763485" y="1371600"/>
          <a:ext cx="7652239" cy="5265527"/>
        </p:xfrm>
        <a:graphic>
          <a:graphicData uri="http://schemas.openxmlformats.org/presentationml/2006/ole">
            <mc:AlternateContent xmlns:mc="http://schemas.openxmlformats.org/markup-compatibility/2006">
              <mc:Choice xmlns:v="urn:schemas-microsoft-com:vml" Requires="v">
                <p:oleObj spid="_x0000_s707642" name="Visio" r:id="rId4" imgW="8081246" imgH="5561249" progId="Visio.Drawing.11">
                  <p:embed/>
                </p:oleObj>
              </mc:Choice>
              <mc:Fallback>
                <p:oleObj name="Visio" r:id="rId4" imgW="8081246" imgH="5561249"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485" y="1371600"/>
                        <a:ext cx="7652239" cy="5265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5" name="Rectangle 2"/>
          <p:cNvSpPr>
            <a:spLocks noGrp="1" noChangeArrowheads="1"/>
          </p:cNvSpPr>
          <p:nvPr>
            <p:ph type="title"/>
          </p:nvPr>
        </p:nvSpPr>
        <p:spPr/>
        <p:txBody>
          <a:bodyPr/>
          <a:lstStyle/>
          <a:p>
            <a:r>
              <a:rPr lang="en-AU" dirty="0" smtClean="0"/>
              <a:t>Solution: with multi-instance activity</a:t>
            </a:r>
          </a:p>
        </p:txBody>
      </p:sp>
      <p:graphicFrame>
        <p:nvGraphicFramePr>
          <p:cNvPr id="2" name="Object 1"/>
          <p:cNvGraphicFramePr>
            <a:graphicFrameLocks noChangeAspect="1"/>
          </p:cNvGraphicFramePr>
          <p:nvPr>
            <p:extLst>
              <p:ext uri="{D42A27DB-BD31-4B8C-83A1-F6EECF244321}">
                <p14:modId xmlns:p14="http://schemas.microsoft.com/office/powerpoint/2010/main" val="3680993988"/>
              </p:ext>
            </p:extLst>
          </p:nvPr>
        </p:nvGraphicFramePr>
        <p:xfrm>
          <a:off x="1257300" y="2147888"/>
          <a:ext cx="7307263" cy="2565400"/>
        </p:xfrm>
        <a:graphic>
          <a:graphicData uri="http://schemas.openxmlformats.org/presentationml/2006/ole">
            <mc:AlternateContent xmlns:mc="http://schemas.openxmlformats.org/markup-compatibility/2006">
              <mc:Choice xmlns:v="urn:schemas-microsoft-com:vml" Requires="v">
                <p:oleObj spid="_x0000_s738364" name="Visio" r:id="rId4" imgW="5561032" imgH="1961037" progId="Visio.Drawing.11">
                  <p:embed/>
                </p:oleObj>
              </mc:Choice>
              <mc:Fallback>
                <p:oleObj name="Visio" r:id="rId4" imgW="5561032" imgH="1961037" progId="Visio.Drawing.11">
                  <p:embed/>
                  <p:pic>
                    <p:nvPicPr>
                      <p:cNvPr id="0" name="Object 3"/>
                      <p:cNvPicPr>
                        <a:picLocks noChangeAspect="1" noChangeArrowheads="1"/>
                      </p:cNvPicPr>
                      <p:nvPr/>
                    </p:nvPicPr>
                    <p:blipFill>
                      <a:blip r:embed="rId5"/>
                      <a:srcRect/>
                      <a:stretch>
                        <a:fillRect/>
                      </a:stretch>
                    </p:blipFill>
                    <p:spPr bwMode="auto">
                      <a:xfrm>
                        <a:off x="1257300" y="2147888"/>
                        <a:ext cx="7307263"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ounded Rectangular Callout 3"/>
          <p:cNvSpPr/>
          <p:nvPr/>
        </p:nvSpPr>
        <p:spPr bwMode="auto">
          <a:xfrm>
            <a:off x="5524237" y="2069326"/>
            <a:ext cx="2113694" cy="609328"/>
          </a:xfrm>
          <a:prstGeom prst="wedgeRoundRectCallout">
            <a:avLst>
              <a:gd name="adj1" fmla="val -69498"/>
              <a:gd name="adj2" fmla="val 33829"/>
              <a:gd name="adj3" fmla="val 16667"/>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AU" sz="2000" b="1" i="0" u="none" strike="noStrike" cap="none" normalizeH="0" baseline="0" dirty="0" smtClean="0">
                <a:ln>
                  <a:noFill/>
                </a:ln>
                <a:solidFill>
                  <a:schemeClr val="tx1"/>
                </a:solidFill>
                <a:effectLst/>
                <a:latin typeface="Calibri" pitchFamily="34" charset="0"/>
              </a:rPr>
              <a:t>cardinality</a:t>
            </a:r>
            <a:endParaRPr kumimoji="0" lang="en-AU" sz="2000" b="0" i="0" u="none" strike="noStrike" cap="none" normalizeH="0" baseline="0" dirty="0">
              <a:ln>
                <a:noFill/>
              </a:ln>
              <a:solidFill>
                <a:schemeClr val="tx1"/>
              </a:solidFill>
              <a:effectLst/>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8754" name="Rectangle 2"/>
          <p:cNvSpPr>
            <a:spLocks noGrp="1" noChangeArrowheads="1"/>
          </p:cNvSpPr>
          <p:nvPr>
            <p:ph type="title"/>
          </p:nvPr>
        </p:nvSpPr>
        <p:spPr>
          <a:xfrm>
            <a:off x="465298" y="443849"/>
            <a:ext cx="8580040" cy="1143000"/>
          </a:xfrm>
        </p:spPr>
        <p:txBody>
          <a:bodyPr/>
          <a:lstStyle/>
          <a:p>
            <a:r>
              <a:rPr lang="en-AU" dirty="0" smtClean="0">
                <a:solidFill>
                  <a:schemeClr val="tx1"/>
                </a:solidFill>
              </a:rPr>
              <a:t>Example: multi-instance activity</a:t>
            </a:r>
            <a:endParaRPr lang="en-AU" dirty="0">
              <a:solidFill>
                <a:schemeClr val="tx1"/>
              </a:solidFill>
            </a:endParaRPr>
          </a:p>
        </p:txBody>
      </p:sp>
      <p:sp>
        <p:nvSpPr>
          <p:cNvPr id="1738758" name="Rectangle 6"/>
          <p:cNvSpPr>
            <a:spLocks noChangeArrowheads="1"/>
          </p:cNvSpPr>
          <p:nvPr/>
        </p:nvSpPr>
        <p:spPr bwMode="auto">
          <a:xfrm>
            <a:off x="564092" y="1723479"/>
            <a:ext cx="8832849" cy="24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30000"/>
              </a:spcBef>
            </a:pPr>
            <a:r>
              <a:rPr lang="en-US" u="none" dirty="0">
                <a:latin typeface="+mj-lt"/>
              </a:rPr>
              <a:t>After a car accident, a statement is sought from </a:t>
            </a:r>
            <a:r>
              <a:rPr lang="en-US" u="none" dirty="0" smtClean="0">
                <a:latin typeface="+mj-lt"/>
              </a:rPr>
              <a:t>the witnesses that </a:t>
            </a:r>
            <a:r>
              <a:rPr lang="en-US" u="none" dirty="0">
                <a:latin typeface="+mj-lt"/>
              </a:rPr>
              <a:t>were present, in order to lodge the insurance claim. As soon as the first two statements are </a:t>
            </a:r>
            <a:r>
              <a:rPr lang="en-US" u="none" dirty="0" smtClean="0">
                <a:latin typeface="+mj-lt"/>
              </a:rPr>
              <a:t>received</a:t>
            </a:r>
            <a:r>
              <a:rPr lang="en-US" u="none" dirty="0">
                <a:latin typeface="+mj-lt"/>
              </a:rPr>
              <a:t>, the claim can be lodged to the insurance company without waiting for the other statements. </a:t>
            </a:r>
            <a:endParaRPr lang="en-US" u="none" dirty="0" smtClean="0">
              <a:latin typeface="+mj-lt"/>
            </a:endParaRPr>
          </a:p>
          <a:p>
            <a:pPr eaLnBrk="1" hangingPunct="1">
              <a:spcBef>
                <a:spcPct val="30000"/>
              </a:spcBef>
            </a:pPr>
            <a:r>
              <a:rPr lang="en-US" u="none" dirty="0" smtClean="0">
                <a:latin typeface="+mj-lt"/>
              </a:rPr>
              <a:t>PS</a:t>
            </a:r>
            <a:r>
              <a:rPr lang="en-US" u="none" dirty="0">
                <a:latin typeface="+mj-lt"/>
              </a:rPr>
              <a:t>: all people involved in the accident survived</a:t>
            </a:r>
            <a:r>
              <a:rPr lang="en-US" u="none" dirty="0" smtClean="0">
                <a:latin typeface="+mj-lt"/>
              </a:rPr>
              <a:t>!</a:t>
            </a:r>
            <a:endParaRPr lang="en-US" u="none" dirty="0">
              <a:latin typeface="+mj-lt"/>
            </a:endParaRPr>
          </a:p>
        </p:txBody>
      </p:sp>
    </p:spTree>
    <p:extLst>
      <p:ext uri="{BB962C8B-B14F-4D97-AF65-F5344CB8AC3E}">
        <p14:creationId xmlns:p14="http://schemas.microsoft.com/office/powerpoint/2010/main" val="36296614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8754" name="Rectangle 2"/>
          <p:cNvSpPr>
            <a:spLocks noGrp="1" noChangeArrowheads="1"/>
          </p:cNvSpPr>
          <p:nvPr>
            <p:ph type="title"/>
          </p:nvPr>
        </p:nvSpPr>
        <p:spPr>
          <a:xfrm>
            <a:off x="423257" y="343570"/>
            <a:ext cx="8580040" cy="1143000"/>
          </a:xfrm>
        </p:spPr>
        <p:txBody>
          <a:bodyPr/>
          <a:lstStyle/>
          <a:p>
            <a:r>
              <a:rPr lang="en-AU" dirty="0" smtClean="0">
                <a:solidFill>
                  <a:schemeClr val="tx1"/>
                </a:solidFill>
              </a:rPr>
              <a:t>Solution: multi-instance activity</a:t>
            </a:r>
            <a:endParaRPr lang="en-AU" dirty="0">
              <a:solidFill>
                <a:schemeClr val="tx1"/>
              </a:solidFill>
            </a:endParaRPr>
          </a:p>
        </p:txBody>
      </p:sp>
      <p:pic>
        <p:nvPicPr>
          <p:cNvPr id="2896898" name="Picture 2" descr="\\psf\Home\Desktop\Screen Shot 2012-07-09 at 8.07.16 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418" y="1280061"/>
            <a:ext cx="6796617" cy="5131743"/>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ular Callout 5"/>
          <p:cNvSpPr/>
          <p:nvPr/>
        </p:nvSpPr>
        <p:spPr bwMode="auto">
          <a:xfrm>
            <a:off x="7073337" y="1864930"/>
            <a:ext cx="2653805" cy="1421730"/>
          </a:xfrm>
          <a:prstGeom prst="wedgeRoundRectCallout">
            <a:avLst>
              <a:gd name="adj1" fmla="val -85713"/>
              <a:gd name="adj2" fmla="val -62267"/>
              <a:gd name="adj3" fmla="val 16667"/>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AU" sz="2000" b="1" i="0" u="none" strike="noStrike" cap="none" normalizeH="0" baseline="0" dirty="0" smtClean="0">
                <a:ln>
                  <a:noFill/>
                </a:ln>
                <a:solidFill>
                  <a:schemeClr val="tx1"/>
                </a:solidFill>
                <a:effectLst/>
                <a:latin typeface="Calibri" pitchFamily="34" charset="0"/>
              </a:rPr>
              <a:t>multi-instance pool</a:t>
            </a:r>
          </a:p>
          <a:p>
            <a:pPr marL="0" marR="0" indent="0" algn="ctr" defTabSz="914400" rtl="0" eaLnBrk="0" fontAlgn="base" latinLnBrk="0" hangingPunct="0">
              <a:lnSpc>
                <a:spcPct val="100000"/>
              </a:lnSpc>
              <a:spcBef>
                <a:spcPct val="0"/>
              </a:spcBef>
              <a:spcAft>
                <a:spcPct val="0"/>
              </a:spcAft>
              <a:buClrTx/>
              <a:buSzTx/>
              <a:buFontTx/>
              <a:buNone/>
              <a:tabLst/>
            </a:pPr>
            <a:r>
              <a:rPr lang="en-AU" sz="2000" u="none" dirty="0" smtClean="0">
                <a:latin typeface="Calibri" pitchFamily="34" charset="0"/>
              </a:rPr>
              <a:t>denotes multiple participants of the same type</a:t>
            </a:r>
            <a:endParaRPr kumimoji="0" lang="en-AU" sz="2000" b="0" i="0" u="none" strike="noStrike" cap="none" normalizeH="0" baseline="0" dirty="0">
              <a:ln>
                <a:noFill/>
              </a:ln>
              <a:solidFill>
                <a:schemeClr val="tx1"/>
              </a:solidFill>
              <a:effectLst/>
              <a:latin typeface="Calibri" pitchFamily="34" charset="0"/>
            </a:endParaRPr>
          </a:p>
        </p:txBody>
      </p:sp>
      <p:sp>
        <p:nvSpPr>
          <p:cNvPr id="7" name="Rounded Rectangular Callout 6"/>
          <p:cNvSpPr/>
          <p:nvPr/>
        </p:nvSpPr>
        <p:spPr bwMode="auto">
          <a:xfrm>
            <a:off x="276720" y="2030030"/>
            <a:ext cx="2473395" cy="1421730"/>
          </a:xfrm>
          <a:prstGeom prst="wedgeRoundRectCallout">
            <a:avLst>
              <a:gd name="adj1" fmla="val 107307"/>
              <a:gd name="adj2" fmla="val 38673"/>
              <a:gd name="adj3" fmla="val 16667"/>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AU" sz="2000" b="1" u="none" dirty="0" smtClean="0">
                <a:latin typeface="Calibri" pitchFamily="34" charset="0"/>
              </a:rPr>
              <a:t>data collection </a:t>
            </a:r>
            <a:r>
              <a:rPr lang="en-AU" sz="2000" u="none" dirty="0" smtClean="0">
                <a:latin typeface="Calibri" pitchFamily="34" charset="0"/>
              </a:rPr>
              <a:t>denotes a set of data objects of the same type</a:t>
            </a:r>
            <a:endParaRPr kumimoji="0" lang="en-AU" sz="2000" b="0" i="0" u="none" strike="noStrike" cap="none" normalizeH="0" baseline="0" dirty="0">
              <a:ln>
                <a:noFill/>
              </a:ln>
              <a:solidFill>
                <a:schemeClr val="tx1"/>
              </a:solidFill>
              <a:effectLst/>
              <a:latin typeface="Calibri" pitchFamily="34" charset="0"/>
            </a:endParaRPr>
          </a:p>
        </p:txBody>
      </p:sp>
      <p:sp>
        <p:nvSpPr>
          <p:cNvPr id="8" name="Rounded Rectangular Callout 7"/>
          <p:cNvSpPr/>
          <p:nvPr/>
        </p:nvSpPr>
        <p:spPr bwMode="auto">
          <a:xfrm>
            <a:off x="6983132" y="4849430"/>
            <a:ext cx="2653805" cy="1713830"/>
          </a:xfrm>
          <a:prstGeom prst="wedgeRoundRectCallout">
            <a:avLst>
              <a:gd name="adj1" fmla="val -57199"/>
              <a:gd name="adj2" fmla="val -127252"/>
              <a:gd name="adj3" fmla="val 16667"/>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AU" sz="2000" b="1" i="0" u="none" strike="noStrike" cap="none" normalizeH="0" baseline="0" dirty="0" smtClean="0">
                <a:ln>
                  <a:noFill/>
                </a:ln>
                <a:solidFill>
                  <a:schemeClr val="tx1"/>
                </a:solidFill>
                <a:effectLst/>
                <a:latin typeface="Calibri" pitchFamily="34" charset="0"/>
              </a:rPr>
              <a:t>completion condition </a:t>
            </a:r>
            <a:r>
              <a:rPr kumimoji="0" lang="en-AU" sz="2000" b="0" i="0" u="none" strike="noStrike" cap="none" normalizeH="0" baseline="0" dirty="0" smtClean="0">
                <a:ln>
                  <a:noFill/>
                </a:ln>
                <a:solidFill>
                  <a:schemeClr val="tx1"/>
                </a:solidFill>
                <a:effectLst/>
                <a:latin typeface="Calibri" pitchFamily="34" charset="0"/>
              </a:rPr>
              <a:t>indicates minimum number of instances required to complete</a:t>
            </a:r>
          </a:p>
          <a:p>
            <a:pPr marL="0" marR="0" indent="0" algn="ctr" defTabSz="914400" rtl="0" eaLnBrk="0" fontAlgn="base" latinLnBrk="0" hangingPunct="0">
              <a:lnSpc>
                <a:spcPct val="100000"/>
              </a:lnSpc>
              <a:spcBef>
                <a:spcPct val="0"/>
              </a:spcBef>
              <a:spcAft>
                <a:spcPct val="0"/>
              </a:spcAft>
              <a:buClrTx/>
              <a:buSzTx/>
              <a:buFontTx/>
              <a:buNone/>
              <a:tabLst/>
            </a:pPr>
            <a:r>
              <a:rPr lang="en-AU" sz="2000" dirty="0" smtClean="0">
                <a:latin typeface="Calibri" pitchFamily="34" charset="0"/>
              </a:rPr>
              <a:t>(≤ cardinality)</a:t>
            </a:r>
            <a:endParaRPr kumimoji="0" lang="en-AU" sz="2000" b="0" i="0" u="none" strike="noStrike" cap="none" normalizeH="0" baseline="0" dirty="0">
              <a:ln>
                <a:noFill/>
              </a:ln>
              <a:solidFill>
                <a:schemeClr val="tx1"/>
              </a:solidFill>
              <a:effectLst/>
              <a:latin typeface="Calibri" pitchFamily="34" charset="0"/>
            </a:endParaRPr>
          </a:p>
        </p:txBody>
      </p:sp>
    </p:spTree>
    <p:extLst>
      <p:ext uri="{BB962C8B-B14F-4D97-AF65-F5344CB8AC3E}">
        <p14:creationId xmlns:p14="http://schemas.microsoft.com/office/powerpoint/2010/main" val="3337130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655" y="311150"/>
            <a:ext cx="8580040" cy="1143000"/>
          </a:xfrm>
        </p:spPr>
        <p:txBody>
          <a:bodyPr/>
          <a:lstStyle/>
          <a:p>
            <a:r>
              <a:rPr lang="en-AU" dirty="0" smtClean="0"/>
              <a:t>Uncontrolled Repetition: Ad-hoc sub-process</a:t>
            </a:r>
            <a:endParaRPr lang="en-AU" dirty="0"/>
          </a:p>
        </p:txBody>
      </p:sp>
      <p:sp>
        <p:nvSpPr>
          <p:cNvPr id="3" name="Content Placeholder 2"/>
          <p:cNvSpPr>
            <a:spLocks noGrp="1"/>
          </p:cNvSpPr>
          <p:nvPr>
            <p:ph idx="1"/>
          </p:nvPr>
        </p:nvSpPr>
        <p:spPr>
          <a:xfrm>
            <a:off x="507340" y="1296390"/>
            <a:ext cx="8580040" cy="3989387"/>
          </a:xfrm>
        </p:spPr>
        <p:txBody>
          <a:bodyPr/>
          <a:lstStyle/>
          <a:p>
            <a:r>
              <a:rPr lang="en-AU" sz="2400" dirty="0" smtClean="0"/>
              <a:t>The ad-hoc sub-process contains activities (tasks or sub-processes) to be executed in arbitrary order</a:t>
            </a:r>
            <a:r>
              <a:rPr lang="en-AU" dirty="0"/>
              <a:t> </a:t>
            </a:r>
            <a:r>
              <a:rPr lang="en-AU" dirty="0" smtClean="0"/>
              <a:t>and time</a:t>
            </a:r>
            <a:endParaRPr lang="en-AU" sz="2400" dirty="0" smtClean="0"/>
          </a:p>
          <a:p>
            <a:r>
              <a:rPr lang="en-AU" sz="2400" dirty="0" smtClean="0"/>
              <a:t>May define order of sub-set of activities by sequence flow</a:t>
            </a:r>
          </a:p>
          <a:p>
            <a:pPr lvl="0"/>
            <a:r>
              <a:rPr lang="en-AU" sz="2400" dirty="0"/>
              <a:t>Can be used in an early version of a process diagram when the order of execution is still </a:t>
            </a:r>
            <a:r>
              <a:rPr lang="en-AU" sz="2400" dirty="0" smtClean="0"/>
              <a:t>unknown</a:t>
            </a:r>
          </a:p>
          <a:p>
            <a:r>
              <a:rPr lang="en-AU" sz="2400" dirty="0" smtClean="0"/>
              <a:t>Denoted with a tilde marker</a:t>
            </a:r>
            <a:endParaRPr lang="en-AU"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301049099"/>
              </p:ext>
            </p:extLst>
          </p:nvPr>
        </p:nvGraphicFramePr>
        <p:xfrm>
          <a:off x="5948854" y="3791543"/>
          <a:ext cx="3881711" cy="2985819"/>
        </p:xfrm>
        <a:graphic>
          <a:graphicData uri="http://schemas.openxmlformats.org/presentationml/2006/ole">
            <mc:AlternateContent xmlns:mc="http://schemas.openxmlformats.org/markup-compatibility/2006">
              <mc:Choice xmlns:v="urn:schemas-microsoft-com:vml" Requires="v">
                <p:oleObj spid="_x0000_s769077" name="Visio" r:id="rId3" imgW="3772777" imgH="2902626" progId="Visio.Drawing.11">
                  <p:embed/>
                </p:oleObj>
              </mc:Choice>
              <mc:Fallback>
                <p:oleObj name="Visio" r:id="rId3" imgW="3772777" imgH="2902626"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8854" y="3791543"/>
                        <a:ext cx="3881711" cy="298581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478298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8754" name="Rectangle 2"/>
          <p:cNvSpPr>
            <a:spLocks noGrp="1" noChangeArrowheads="1"/>
          </p:cNvSpPr>
          <p:nvPr>
            <p:ph type="title"/>
          </p:nvPr>
        </p:nvSpPr>
        <p:spPr>
          <a:xfrm>
            <a:off x="564093" y="435084"/>
            <a:ext cx="8580040" cy="1143000"/>
          </a:xfrm>
        </p:spPr>
        <p:txBody>
          <a:bodyPr/>
          <a:lstStyle/>
          <a:p>
            <a:r>
              <a:rPr lang="en-AU" dirty="0" smtClean="0">
                <a:solidFill>
                  <a:schemeClr val="tx1"/>
                </a:solidFill>
              </a:rPr>
              <a:t>Example: ad-hoc sub-process</a:t>
            </a:r>
            <a:endParaRPr lang="en-AU" dirty="0">
              <a:solidFill>
                <a:schemeClr val="tx1"/>
              </a:solidFill>
            </a:endParaRPr>
          </a:p>
        </p:txBody>
      </p:sp>
      <p:sp>
        <p:nvSpPr>
          <p:cNvPr id="1738758" name="Rectangle 6"/>
          <p:cNvSpPr>
            <a:spLocks noChangeArrowheads="1"/>
          </p:cNvSpPr>
          <p:nvPr/>
        </p:nvSpPr>
        <p:spPr bwMode="auto">
          <a:xfrm>
            <a:off x="564093" y="1471220"/>
            <a:ext cx="883284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30000"/>
              </a:spcBef>
            </a:pPr>
            <a:r>
              <a:rPr lang="en-US" sz="2000" u="none" dirty="0">
                <a:latin typeface="+mj-lt"/>
              </a:rPr>
              <a:t>A typical army selection process starts by shortlisting all candidates’ applications. Those shortlisted are then called to sit the following tests: drug and alcohol, eye, color vision, hearing, blood, urine, weight, fingerprinting and doctor examination. The color vision can only be done after the eye test, while the doctor examination can only be done after color vision, hearing, blood, urine and weight have been tested. Moreover, it may be required for some candidates to repeat some of these tests multiple times in order to get a correct assessment, e.g. the blood test may need be repeated if the candidate has taken too much sugar in the previous 24 hours. The candidates that pass all tests are asked to sit a mental exam and a physical exam, followed by an interview. Only those that also pass these two exams and perform well in the interview can be recruited in the army.</a:t>
            </a:r>
          </a:p>
        </p:txBody>
      </p:sp>
    </p:spTree>
    <p:extLst>
      <p:ext uri="{BB962C8B-B14F-4D97-AF65-F5344CB8AC3E}">
        <p14:creationId xmlns:p14="http://schemas.microsoft.com/office/powerpoint/2010/main" val="1211177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8754" name="Rectangle 2"/>
          <p:cNvSpPr>
            <a:spLocks noGrp="1" noChangeArrowheads="1"/>
          </p:cNvSpPr>
          <p:nvPr>
            <p:ph type="title"/>
          </p:nvPr>
        </p:nvSpPr>
        <p:spPr>
          <a:xfrm>
            <a:off x="402236" y="358884"/>
            <a:ext cx="8580040" cy="1143000"/>
          </a:xfrm>
        </p:spPr>
        <p:txBody>
          <a:bodyPr/>
          <a:lstStyle/>
          <a:p>
            <a:r>
              <a:rPr lang="en-AU" dirty="0" smtClean="0">
                <a:solidFill>
                  <a:schemeClr val="tx1"/>
                </a:solidFill>
              </a:rPr>
              <a:t>Solution: ad-hoc sub-process</a:t>
            </a:r>
            <a:endParaRPr lang="en-AU" dirty="0">
              <a:solidFill>
                <a:schemeClr val="tx1"/>
              </a:solidFill>
            </a:endParaRPr>
          </a:p>
        </p:txBody>
      </p:sp>
      <p:pic>
        <p:nvPicPr>
          <p:cNvPr id="778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02" y="1158034"/>
            <a:ext cx="14173200"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1849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18977E-6 2.61624E-6 L -0.4903 2.61624E-6 " pathEditMode="relative" rAng="0" ptsTypes="AA">
                                      <p:cBhvr>
                                        <p:cTn id="6" dur="2000" fill="hold"/>
                                        <p:tgtEl>
                                          <p:spTgt spid="778243"/>
                                        </p:tgtEl>
                                        <p:attrNameLst>
                                          <p:attrName>ppt_x</p:attrName>
                                          <p:attrName>ppt_y</p:attrName>
                                        </p:attrNameLst>
                                      </p:cBhvr>
                                      <p:rCtr x="-2452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31774" y="285750"/>
            <a:ext cx="7745577" cy="609600"/>
          </a:xfrm>
        </p:spPr>
        <p:txBody>
          <a:bodyPr/>
          <a:lstStyle/>
          <a:p>
            <a:r>
              <a:rPr lang="en-US" sz="3200" dirty="0" smtClean="0">
                <a:ea typeface="ＭＳ Ｐゴシック" pitchFamily="34" charset="-128"/>
              </a:rPr>
              <a:t>BPMN Poster: get it from blackboard!</a:t>
            </a:r>
          </a:p>
        </p:txBody>
      </p:sp>
      <p:pic>
        <p:nvPicPr>
          <p:cNvPr id="47107" name="Picture 3" descr="Books02-1712x1368"/>
          <p:cNvPicPr>
            <a:picLocks noChangeAspect="1" noChangeArrowheads="1"/>
          </p:cNvPicPr>
          <p:nvPr/>
        </p:nvPicPr>
        <p:blipFill>
          <a:blip r:embed="rId3" cstate="print"/>
          <a:srcRect/>
          <a:stretch>
            <a:fillRect/>
          </a:stretch>
        </p:blipFill>
        <p:spPr bwMode="auto">
          <a:xfrm>
            <a:off x="8232380" y="293914"/>
            <a:ext cx="1394446" cy="1028690"/>
          </a:xfrm>
          <a:prstGeom prst="rect">
            <a:avLst/>
          </a:prstGeom>
          <a:noFill/>
          <a:ln w="9525">
            <a:noFill/>
            <a:miter lim="800000"/>
            <a:headEnd/>
            <a:tailEnd/>
          </a:ln>
        </p:spPr>
      </p:pic>
      <p:pic>
        <p:nvPicPr>
          <p:cNvPr id="6" name="Picture 2"/>
          <p:cNvPicPr>
            <a:picLocks noChangeAspect="1" noChangeArrowheads="1"/>
          </p:cNvPicPr>
          <p:nvPr/>
        </p:nvPicPr>
        <p:blipFill>
          <a:blip r:embed="rId4"/>
          <a:srcRect l="15183" t="15139" r="13384"/>
          <a:stretch>
            <a:fillRect/>
          </a:stretch>
        </p:blipFill>
        <p:spPr bwMode="auto">
          <a:xfrm>
            <a:off x="1066810" y="1233714"/>
            <a:ext cx="7500256" cy="5360012"/>
          </a:xfrm>
          <a:prstGeom prst="rect">
            <a:avLst/>
          </a:prstGeom>
          <a:noFill/>
          <a:ln w="9525">
            <a:noFill/>
            <a:miter lim="800000"/>
            <a:headEnd/>
            <a:tailEnd/>
          </a:ln>
        </p:spPr>
      </p:pic>
    </p:spTree>
    <p:extLst>
      <p:ext uri="{BB962C8B-B14F-4D97-AF65-F5344CB8AC3E}">
        <p14:creationId xmlns:p14="http://schemas.microsoft.com/office/powerpoint/2010/main" val="39214177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31775" y="285750"/>
            <a:ext cx="7264400" cy="609600"/>
          </a:xfrm>
        </p:spPr>
        <p:txBody>
          <a:bodyPr/>
          <a:lstStyle/>
          <a:p>
            <a:r>
              <a:rPr lang="en-US" sz="3200" smtClean="0">
                <a:ea typeface="ＭＳ Ｐゴシック" pitchFamily="34" charset="-128"/>
              </a:rPr>
              <a:t>References</a:t>
            </a:r>
          </a:p>
        </p:txBody>
      </p:sp>
      <p:pic>
        <p:nvPicPr>
          <p:cNvPr id="47107" name="Picture 3" descr="Books02-1712x1368"/>
          <p:cNvPicPr>
            <a:picLocks noChangeAspect="1" noChangeArrowheads="1"/>
          </p:cNvPicPr>
          <p:nvPr/>
        </p:nvPicPr>
        <p:blipFill>
          <a:blip r:embed="rId3" cstate="print"/>
          <a:srcRect/>
          <a:stretch>
            <a:fillRect/>
          </a:stretch>
        </p:blipFill>
        <p:spPr bwMode="auto">
          <a:xfrm>
            <a:off x="8232380" y="293914"/>
            <a:ext cx="1394446" cy="1028690"/>
          </a:xfrm>
          <a:prstGeom prst="rect">
            <a:avLst/>
          </a:prstGeom>
          <a:noFill/>
          <a:ln w="9525">
            <a:noFill/>
            <a:miter lim="800000"/>
            <a:headEnd/>
            <a:tailEnd/>
          </a:ln>
        </p:spPr>
      </p:pic>
      <p:sp>
        <p:nvSpPr>
          <p:cNvPr id="7" name="Rectangle 3"/>
          <p:cNvSpPr txBox="1">
            <a:spLocks noChangeArrowheads="1"/>
          </p:cNvSpPr>
          <p:nvPr/>
        </p:nvSpPr>
        <p:spPr bwMode="auto">
          <a:xfrm>
            <a:off x="166688" y="1262420"/>
            <a:ext cx="9739312" cy="5427903"/>
          </a:xfrm>
          <a:prstGeom prst="rect">
            <a:avLst/>
          </a:prstGeom>
          <a:noFill/>
          <a:ln w="9525">
            <a:noFill/>
            <a:miter lim="800000"/>
            <a:headEnd/>
            <a:tailEnd/>
          </a:ln>
        </p:spPr>
        <p:txBody>
          <a:bodyPr lIns="92075" tIns="46038" rIns="92075" bIns="46038"/>
          <a:lstStyle/>
          <a:p>
            <a:pPr marL="342900" indent="-342900" defTabSz="762000">
              <a:lnSpc>
                <a:spcPct val="90000"/>
              </a:lnSpc>
              <a:spcBef>
                <a:spcPct val="20000"/>
              </a:spcBef>
              <a:defRPr/>
            </a:pPr>
            <a:r>
              <a:rPr lang="en-AU" sz="2000" b="1" kern="0" dirty="0" smtClean="0">
                <a:latin typeface="Calibri" pitchFamily="34" charset="0"/>
                <a:ea typeface="ＭＳ Ｐゴシック"/>
                <a:cs typeface="ＭＳ Ｐゴシック"/>
              </a:rPr>
              <a:t>Required</a:t>
            </a:r>
          </a:p>
          <a:p>
            <a:pPr marL="342900" indent="-342900" defTabSz="762000">
              <a:lnSpc>
                <a:spcPct val="90000"/>
              </a:lnSpc>
              <a:spcBef>
                <a:spcPct val="20000"/>
              </a:spcBef>
              <a:buFont typeface="Arial" panose="020B0604020202020204" pitchFamily="34" charset="0"/>
              <a:buChar char="•"/>
              <a:defRPr/>
            </a:pPr>
            <a:r>
              <a:rPr lang="en-AU" sz="2000" dirty="0" smtClean="0">
                <a:latin typeface="Calibri" pitchFamily="34" charset="0"/>
              </a:rPr>
              <a:t>Sections 4.1 </a:t>
            </a:r>
            <a:r>
              <a:rPr lang="en-AU" sz="2000" smtClean="0">
                <a:latin typeface="Calibri" pitchFamily="34" charset="0"/>
              </a:rPr>
              <a:t>- </a:t>
            </a:r>
            <a:r>
              <a:rPr lang="en-AU" sz="2000" smtClean="0">
                <a:latin typeface="Calibri" pitchFamily="34" charset="0"/>
              </a:rPr>
              <a:t>4.3.1 </a:t>
            </a:r>
            <a:r>
              <a:rPr lang="en-AU" sz="2000" dirty="0" smtClean="0">
                <a:latin typeface="Calibri" pitchFamily="34" charset="0"/>
              </a:rPr>
              <a:t>of Chapter 4 of textbook “Fundamentals of BPM”</a:t>
            </a:r>
            <a:endParaRPr lang="en-AU" sz="2000" dirty="0">
              <a:latin typeface="Calibri" pitchFamily="34" charset="0"/>
            </a:endParaRPr>
          </a:p>
          <a:p>
            <a:pPr marL="342900" indent="-342900" defTabSz="762000">
              <a:lnSpc>
                <a:spcPct val="90000"/>
              </a:lnSpc>
              <a:spcBef>
                <a:spcPct val="20000"/>
              </a:spcBef>
              <a:defRPr/>
            </a:pPr>
            <a:endParaRPr lang="en-AU" sz="2000" b="1" kern="0" dirty="0">
              <a:latin typeface="Calibri" pitchFamily="34" charset="0"/>
            </a:endParaRPr>
          </a:p>
          <a:p>
            <a:pPr marL="342900" indent="-342900" defTabSz="762000">
              <a:lnSpc>
                <a:spcPct val="90000"/>
              </a:lnSpc>
              <a:spcBef>
                <a:spcPct val="20000"/>
              </a:spcBef>
              <a:defRPr/>
            </a:pPr>
            <a:r>
              <a:rPr lang="en-AU" sz="2000" b="1" kern="0" dirty="0" smtClean="0">
                <a:latin typeface="Calibri" pitchFamily="34" charset="0"/>
                <a:ea typeface="ＭＳ Ｐゴシック"/>
                <a:cs typeface="ＭＳ Ｐゴシック"/>
              </a:rPr>
              <a:t>Recommended</a:t>
            </a:r>
            <a:endParaRPr lang="en-AU" sz="2000" kern="0" dirty="0">
              <a:latin typeface="Calibri" pitchFamily="34" charset="0"/>
              <a:ea typeface="ＭＳ Ｐゴシック"/>
              <a:cs typeface="ＭＳ Ｐゴシック"/>
            </a:endParaRPr>
          </a:p>
          <a:p>
            <a:pPr marL="342900" indent="-342900" defTabSz="762000">
              <a:lnSpc>
                <a:spcPct val="90000"/>
              </a:lnSpc>
              <a:spcBef>
                <a:spcPct val="20000"/>
              </a:spcBef>
              <a:buFontTx/>
              <a:buChar char="•"/>
              <a:defRPr/>
            </a:pPr>
            <a:r>
              <a:rPr lang="en-AU" sz="2000" dirty="0" smtClean="0">
                <a:latin typeface="Calibri" pitchFamily="34" charset="0"/>
              </a:rPr>
              <a:t>OMG (2011): BPMN 2.0 Specification</a:t>
            </a:r>
          </a:p>
          <a:p>
            <a:pPr marL="342900" indent="-342900" defTabSz="762000">
              <a:lnSpc>
                <a:spcPct val="90000"/>
              </a:lnSpc>
              <a:spcBef>
                <a:spcPct val="20000"/>
              </a:spcBef>
              <a:buFontTx/>
              <a:buChar char="•"/>
              <a:defRPr/>
            </a:pPr>
            <a:r>
              <a:rPr lang="en-AU" sz="2000" dirty="0" smtClean="0">
                <a:latin typeface="Calibri" pitchFamily="34" charset="0"/>
              </a:rPr>
              <a:t>BPM Offensive (2011): BPMN 2.0 Poster</a:t>
            </a:r>
          </a:p>
          <a:p>
            <a:pPr marL="342900" indent="-342900" defTabSz="762000">
              <a:lnSpc>
                <a:spcPct val="90000"/>
              </a:lnSpc>
              <a:spcBef>
                <a:spcPct val="20000"/>
              </a:spcBef>
              <a:buFontTx/>
              <a:buChar char="•"/>
              <a:defRPr/>
            </a:pPr>
            <a:r>
              <a:rPr lang="en-AU" sz="2000" dirty="0" smtClean="0">
                <a:latin typeface="Calibri" pitchFamily="34" charset="0"/>
              </a:rPr>
              <a:t>OGM (2010): BPMN 2.0 By Example</a:t>
            </a:r>
          </a:p>
          <a:p>
            <a:pPr marL="342900" indent="-342900" defTabSz="762000">
              <a:lnSpc>
                <a:spcPct val="90000"/>
              </a:lnSpc>
              <a:spcBef>
                <a:spcPct val="20000"/>
              </a:spcBef>
              <a:buFontTx/>
              <a:buChar char="•"/>
              <a:defRPr/>
            </a:pPr>
            <a:endParaRPr lang="en-AU" sz="2000" dirty="0" smtClean="0">
              <a:latin typeface="Calibri" pitchFamily="34" charset="0"/>
            </a:endParaRPr>
          </a:p>
          <a:p>
            <a:pPr marL="342900" indent="-342900" defTabSz="762000">
              <a:lnSpc>
                <a:spcPct val="90000"/>
              </a:lnSpc>
              <a:spcBef>
                <a:spcPct val="20000"/>
              </a:spcBef>
              <a:defRPr/>
            </a:pPr>
            <a:r>
              <a:rPr lang="en-AU" sz="2000" b="1" dirty="0" smtClean="0">
                <a:latin typeface="Calibri" pitchFamily="34" charset="0"/>
              </a:rPr>
              <a:t>Web References</a:t>
            </a:r>
          </a:p>
          <a:p>
            <a:pPr marL="342900" indent="-342900" defTabSz="762000">
              <a:lnSpc>
                <a:spcPct val="90000"/>
              </a:lnSpc>
              <a:spcBef>
                <a:spcPct val="20000"/>
              </a:spcBef>
              <a:buFontTx/>
              <a:buChar char="•"/>
              <a:defRPr/>
            </a:pPr>
            <a:r>
              <a:rPr lang="en-AU" sz="2000" dirty="0" smtClean="0">
                <a:latin typeface="Calibri" pitchFamily="34" charset="0"/>
              </a:rPr>
              <a:t>OMG BPM Initiative</a:t>
            </a:r>
          </a:p>
          <a:p>
            <a:pPr marL="342900" indent="-342900" defTabSz="762000">
              <a:lnSpc>
                <a:spcPct val="90000"/>
              </a:lnSpc>
              <a:spcBef>
                <a:spcPct val="20000"/>
              </a:spcBef>
              <a:buFontTx/>
              <a:buChar char="•"/>
              <a:defRPr/>
            </a:pPr>
            <a:r>
              <a:rPr lang="en-AU" sz="2000" dirty="0" smtClean="0">
                <a:latin typeface="Calibri" pitchFamily="34" charset="0"/>
              </a:rPr>
              <a:t>BPMN Community</a:t>
            </a:r>
          </a:p>
          <a:p>
            <a:pPr marL="342900" indent="-342900" defTabSz="762000">
              <a:lnSpc>
                <a:spcPct val="90000"/>
              </a:lnSpc>
              <a:spcBef>
                <a:spcPct val="20000"/>
              </a:spcBef>
              <a:buFontTx/>
              <a:buChar char="•"/>
              <a:defRPr/>
            </a:pPr>
            <a:endParaRPr lang="en-AU" sz="2000" dirty="0">
              <a:latin typeface="Calibri" pitchFamily="34" charset="0"/>
            </a:endParaRPr>
          </a:p>
          <a:p>
            <a:pPr marL="342900" indent="-342900" defTabSz="762000">
              <a:lnSpc>
                <a:spcPct val="90000"/>
              </a:lnSpc>
              <a:spcBef>
                <a:spcPct val="20000"/>
              </a:spcBef>
              <a:defRPr/>
            </a:pPr>
            <a:r>
              <a:rPr lang="en-AU" sz="2000" b="1" dirty="0" smtClean="0">
                <a:latin typeface="Calibri" pitchFamily="34" charset="0"/>
              </a:rPr>
              <a:t>Books on BPMN</a:t>
            </a:r>
            <a:endParaRPr lang="en-AU" sz="2000" b="1" dirty="0">
              <a:latin typeface="Calibri" pitchFamily="34" charset="0"/>
            </a:endParaRPr>
          </a:p>
          <a:p>
            <a:pPr marL="342900" indent="-342900" defTabSz="762000">
              <a:lnSpc>
                <a:spcPct val="90000"/>
              </a:lnSpc>
              <a:spcBef>
                <a:spcPct val="20000"/>
              </a:spcBef>
              <a:buFontTx/>
              <a:buChar char="•"/>
              <a:defRPr/>
            </a:pPr>
            <a:r>
              <a:rPr lang="en-AU" sz="2000" dirty="0" smtClean="0">
                <a:latin typeface="Calibri" pitchFamily="34" charset="0"/>
              </a:rPr>
              <a:t>Silver B. (2011): “BPMN Method &amp; Style” 2</a:t>
            </a:r>
            <a:r>
              <a:rPr lang="en-AU" sz="2000" baseline="30000" dirty="0" smtClean="0">
                <a:latin typeface="Calibri" pitchFamily="34" charset="0"/>
              </a:rPr>
              <a:t>nd</a:t>
            </a:r>
            <a:r>
              <a:rPr lang="en-AU" sz="2000" dirty="0" smtClean="0">
                <a:latin typeface="Calibri" pitchFamily="34" charset="0"/>
              </a:rPr>
              <a:t> Edition, Cody-Cassidy</a:t>
            </a:r>
          </a:p>
          <a:p>
            <a:pPr marL="342900" indent="-342900" defTabSz="762000">
              <a:lnSpc>
                <a:spcPct val="90000"/>
              </a:lnSpc>
              <a:spcBef>
                <a:spcPct val="20000"/>
              </a:spcBef>
              <a:buFontTx/>
              <a:buChar char="•"/>
              <a:defRPr/>
            </a:pPr>
            <a:endParaRPr lang="en-AU" sz="2000" dirty="0" smtClean="0">
              <a:latin typeface="Calibri" pitchFamily="34" charset="0"/>
            </a:endParaRPr>
          </a:p>
          <a:p>
            <a:pPr marL="342900" indent="-342900" defTabSz="762000">
              <a:lnSpc>
                <a:spcPct val="90000"/>
              </a:lnSpc>
              <a:spcBef>
                <a:spcPct val="20000"/>
              </a:spcBef>
              <a:buFontTx/>
              <a:buChar char="•"/>
              <a:defRPr/>
            </a:pPr>
            <a:endParaRPr lang="en-AU" sz="2000" dirty="0" smtClean="0">
              <a:latin typeface="Calibri" pitchFamily="34" charset="0"/>
            </a:endParaRPr>
          </a:p>
          <a:p>
            <a:pPr marL="342900" indent="-342900" defTabSz="762000">
              <a:lnSpc>
                <a:spcPct val="90000"/>
              </a:lnSpc>
              <a:spcBef>
                <a:spcPct val="20000"/>
              </a:spcBef>
              <a:buFontTx/>
              <a:buChar char="•"/>
              <a:defRPr/>
            </a:pPr>
            <a:endParaRPr lang="en-AU" sz="2000" dirty="0">
              <a:latin typeface="Calibri" pitchFamily="34" charset="0"/>
            </a:endParaRPr>
          </a:p>
        </p:txBody>
      </p:sp>
    </p:spTree>
    <p:extLst>
      <p:ext uri="{BB962C8B-B14F-4D97-AF65-F5344CB8AC3E}">
        <p14:creationId xmlns:p14="http://schemas.microsoft.com/office/powerpoint/2010/main" val="6298366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MPj03155980000[1]"/>
          <p:cNvPicPr>
            <a:picLocks noChangeAspect="1" noChangeArrowheads="1"/>
          </p:cNvPicPr>
          <p:nvPr/>
        </p:nvPicPr>
        <p:blipFill>
          <a:blip r:embed="rId3" cstate="print"/>
          <a:srcRect/>
          <a:stretch>
            <a:fillRect/>
          </a:stretch>
        </p:blipFill>
        <p:spPr bwMode="auto">
          <a:xfrm>
            <a:off x="0" y="0"/>
            <a:ext cx="9906000" cy="6858000"/>
          </a:xfrm>
          <a:prstGeom prst="rect">
            <a:avLst/>
          </a:prstGeom>
          <a:noFill/>
          <a:ln w="9525">
            <a:noFill/>
            <a:miter lim="800000"/>
            <a:headEnd/>
            <a:tailEnd/>
          </a:ln>
        </p:spPr>
      </p:pic>
      <p:sp>
        <p:nvSpPr>
          <p:cNvPr id="2086915" name="Rectangle 3"/>
          <p:cNvSpPr>
            <a:spLocks noChangeArrowheads="1"/>
          </p:cNvSpPr>
          <p:nvPr/>
        </p:nvSpPr>
        <p:spPr bwMode="auto">
          <a:xfrm>
            <a:off x="4292600" y="547688"/>
            <a:ext cx="5176838" cy="2923877"/>
          </a:xfrm>
          <a:prstGeom prst="rect">
            <a:avLst/>
          </a:prstGeom>
          <a:solidFill>
            <a:schemeClr val="bg1">
              <a:alpha val="81000"/>
            </a:schemeClr>
          </a:solidFill>
          <a:ln w="9525" algn="ctr">
            <a:noFill/>
            <a:miter lim="800000"/>
            <a:headEnd/>
            <a:tailEnd/>
          </a:ln>
          <a:effectLst/>
        </p:spPr>
        <p:txBody>
          <a:bodyPr>
            <a:spAutoFit/>
          </a:bodyPr>
          <a:lstStyle/>
          <a:p>
            <a:pPr fontAlgn="auto">
              <a:spcBef>
                <a:spcPct val="50000"/>
              </a:spcBef>
              <a:spcAft>
                <a:spcPts val="0"/>
              </a:spcAft>
              <a:tabLst>
                <a:tab pos="269875" algn="l"/>
              </a:tabLst>
              <a:defRPr/>
            </a:pPr>
            <a:r>
              <a:rPr lang="en-US" sz="1600" dirty="0" smtClean="0">
                <a:solidFill>
                  <a:srgbClr val="000000"/>
                </a:solidFill>
                <a:latin typeface="Arial"/>
                <a:ea typeface="+mn-ea"/>
                <a:cs typeface="Arial" charset="0"/>
              </a:rPr>
              <a:t>A/Prof. Marcello </a:t>
            </a:r>
            <a:r>
              <a:rPr lang="en-US" sz="1600" dirty="0">
                <a:solidFill>
                  <a:srgbClr val="000000"/>
                </a:solidFill>
                <a:latin typeface="Arial"/>
                <a:ea typeface="+mn-ea"/>
                <a:cs typeface="Arial" charset="0"/>
              </a:rPr>
              <a:t>La Rosa</a:t>
            </a:r>
            <a:br>
              <a:rPr lang="en-US" sz="1600" dirty="0">
                <a:solidFill>
                  <a:srgbClr val="000000"/>
                </a:solidFill>
                <a:latin typeface="Arial"/>
                <a:ea typeface="+mn-ea"/>
                <a:cs typeface="Arial" charset="0"/>
              </a:rPr>
            </a:br>
            <a:r>
              <a:rPr lang="en-US" sz="1600" dirty="0" smtClean="0">
                <a:solidFill>
                  <a:srgbClr val="000000"/>
                </a:solidFill>
                <a:latin typeface="Arial"/>
                <a:ea typeface="+mn-ea"/>
                <a:cs typeface="Arial" charset="0"/>
              </a:rPr>
              <a:t>BPM Discipline</a:t>
            </a:r>
            <a:r>
              <a:rPr lang="en-US" sz="1600" dirty="0">
                <a:solidFill>
                  <a:srgbClr val="000000"/>
                </a:solidFill>
                <a:latin typeface="Arial"/>
                <a:ea typeface="+mn-ea"/>
                <a:cs typeface="Arial" charset="0"/>
              </a:rPr>
              <a:t/>
            </a:r>
            <a:br>
              <a:rPr lang="en-US" sz="1600" dirty="0">
                <a:solidFill>
                  <a:srgbClr val="000000"/>
                </a:solidFill>
                <a:latin typeface="Arial"/>
                <a:ea typeface="+mn-ea"/>
                <a:cs typeface="Arial" charset="0"/>
              </a:rPr>
            </a:br>
            <a:r>
              <a:rPr lang="en-US" sz="1600" dirty="0" smtClean="0">
                <a:solidFill>
                  <a:srgbClr val="000000"/>
                </a:solidFill>
                <a:latin typeface="Arial"/>
                <a:ea typeface="+mn-ea"/>
                <a:cs typeface="Arial" charset="0"/>
              </a:rPr>
              <a:t>Information Systems School</a:t>
            </a:r>
            <a:br>
              <a:rPr lang="en-US" sz="1600" dirty="0" smtClean="0">
                <a:solidFill>
                  <a:srgbClr val="000000"/>
                </a:solidFill>
                <a:latin typeface="Arial"/>
                <a:ea typeface="+mn-ea"/>
                <a:cs typeface="Arial" charset="0"/>
              </a:rPr>
            </a:br>
            <a:r>
              <a:rPr lang="en-US" sz="1600" dirty="0" smtClean="0">
                <a:solidFill>
                  <a:srgbClr val="000000"/>
                </a:solidFill>
                <a:latin typeface="Arial"/>
                <a:ea typeface="+mn-ea"/>
                <a:cs typeface="Arial" charset="0"/>
              </a:rPr>
              <a:t>Science &amp; Engineering Faculty</a:t>
            </a:r>
            <a:r>
              <a:rPr lang="en-US" sz="1600" dirty="0">
                <a:solidFill>
                  <a:srgbClr val="000000"/>
                </a:solidFill>
                <a:latin typeface="Arial"/>
                <a:ea typeface="+mn-ea"/>
                <a:cs typeface="Arial" charset="0"/>
              </a:rPr>
              <a:t/>
            </a:r>
            <a:br>
              <a:rPr lang="en-US" sz="1600" dirty="0">
                <a:solidFill>
                  <a:srgbClr val="000000"/>
                </a:solidFill>
                <a:latin typeface="Arial"/>
                <a:ea typeface="+mn-ea"/>
                <a:cs typeface="Arial" charset="0"/>
              </a:rPr>
            </a:br>
            <a:r>
              <a:rPr lang="en-US" sz="1600" dirty="0">
                <a:solidFill>
                  <a:srgbClr val="000000"/>
                </a:solidFill>
                <a:latin typeface="Arial"/>
                <a:ea typeface="+mn-ea"/>
                <a:cs typeface="Arial" charset="0"/>
              </a:rPr>
              <a:t>Queensland University of Technology</a:t>
            </a:r>
            <a:br>
              <a:rPr lang="en-US" sz="1600" dirty="0">
                <a:solidFill>
                  <a:srgbClr val="000000"/>
                </a:solidFill>
                <a:latin typeface="Arial"/>
                <a:ea typeface="+mn-ea"/>
                <a:cs typeface="Arial" charset="0"/>
              </a:rPr>
            </a:br>
            <a:r>
              <a:rPr lang="en-US" sz="1600" dirty="0" smtClean="0">
                <a:solidFill>
                  <a:srgbClr val="000000"/>
                </a:solidFill>
                <a:latin typeface="Arial"/>
                <a:ea typeface="+mn-ea"/>
                <a:cs typeface="Arial" charset="0"/>
              </a:rPr>
              <a:t>P block, GP campus</a:t>
            </a:r>
            <a:r>
              <a:rPr lang="en-US" sz="1600" dirty="0">
                <a:solidFill>
                  <a:srgbClr val="000000"/>
                </a:solidFill>
                <a:latin typeface="Arial"/>
                <a:ea typeface="+mn-ea"/>
                <a:cs typeface="Arial" charset="0"/>
              </a:rPr>
              <a:t/>
            </a:r>
            <a:br>
              <a:rPr lang="en-US" sz="1600" dirty="0">
                <a:solidFill>
                  <a:srgbClr val="000000"/>
                </a:solidFill>
                <a:latin typeface="Arial"/>
                <a:ea typeface="+mn-ea"/>
                <a:cs typeface="Arial" charset="0"/>
              </a:rPr>
            </a:br>
            <a:r>
              <a:rPr lang="en-US" sz="1600" dirty="0">
                <a:solidFill>
                  <a:srgbClr val="000000"/>
                </a:solidFill>
                <a:latin typeface="Arial"/>
                <a:ea typeface="+mn-ea"/>
                <a:cs typeface="Arial" charset="0"/>
              </a:rPr>
              <a:t>Brisbane QLD 4000</a:t>
            </a:r>
            <a:br>
              <a:rPr lang="en-US" sz="1600" dirty="0">
                <a:solidFill>
                  <a:srgbClr val="000000"/>
                </a:solidFill>
                <a:latin typeface="Arial"/>
                <a:ea typeface="+mn-ea"/>
                <a:cs typeface="Arial" charset="0"/>
              </a:rPr>
            </a:br>
            <a:r>
              <a:rPr lang="en-US" sz="1600" dirty="0">
                <a:solidFill>
                  <a:srgbClr val="000000"/>
                </a:solidFill>
                <a:latin typeface="Arial"/>
                <a:ea typeface="+mn-ea"/>
                <a:cs typeface="Arial" charset="0"/>
              </a:rPr>
              <a:t>Australia</a:t>
            </a:r>
          </a:p>
          <a:p>
            <a:pPr fontAlgn="auto">
              <a:spcBef>
                <a:spcPct val="50000"/>
              </a:spcBef>
              <a:spcAft>
                <a:spcPts val="0"/>
              </a:spcAft>
              <a:tabLst>
                <a:tab pos="269875" algn="l"/>
              </a:tabLst>
              <a:defRPr/>
            </a:pPr>
            <a:r>
              <a:rPr lang="en-US" sz="1600" dirty="0">
                <a:solidFill>
                  <a:srgbClr val="000000"/>
                </a:solidFill>
                <a:latin typeface="Arial"/>
                <a:ea typeface="+mn-ea"/>
                <a:cs typeface="Arial" charset="0"/>
              </a:rPr>
              <a:t>p  	+61 (0)7 3138-9482</a:t>
            </a:r>
            <a:br>
              <a:rPr lang="en-US" sz="1600" dirty="0">
                <a:solidFill>
                  <a:srgbClr val="000000"/>
                </a:solidFill>
                <a:latin typeface="Arial"/>
                <a:ea typeface="+mn-ea"/>
                <a:cs typeface="Arial" charset="0"/>
              </a:rPr>
            </a:br>
            <a:r>
              <a:rPr lang="en-US" sz="1600" dirty="0">
                <a:solidFill>
                  <a:srgbClr val="000000"/>
                </a:solidFill>
                <a:latin typeface="Arial"/>
                <a:ea typeface="+mn-ea"/>
                <a:cs typeface="Arial" charset="0"/>
              </a:rPr>
              <a:t>e   </a:t>
            </a:r>
            <a:r>
              <a:rPr lang="en-US" sz="1600" dirty="0">
                <a:solidFill>
                  <a:srgbClr val="0070C0"/>
                </a:solidFill>
                <a:latin typeface="Arial"/>
                <a:ea typeface="+mn-ea"/>
                <a:cs typeface="Arial" charset="0"/>
              </a:rPr>
              <a:t>m.larosa@qut.edu.au</a:t>
            </a:r>
            <a:r>
              <a:rPr lang="en-US" sz="1600" dirty="0">
                <a:solidFill>
                  <a:srgbClr val="990000"/>
                </a:solidFill>
                <a:latin typeface="Arial"/>
                <a:ea typeface="+mn-ea"/>
                <a:cs typeface="Arial" charset="0"/>
              </a:rPr>
              <a:t/>
            </a:r>
            <a:br>
              <a:rPr lang="en-US" sz="1600" dirty="0">
                <a:solidFill>
                  <a:srgbClr val="990000"/>
                </a:solidFill>
                <a:latin typeface="Arial"/>
                <a:ea typeface="+mn-ea"/>
                <a:cs typeface="Arial" charset="0"/>
              </a:rPr>
            </a:br>
            <a:r>
              <a:rPr lang="en-US" sz="1600" dirty="0">
                <a:solidFill>
                  <a:srgbClr val="000000"/>
                </a:solidFill>
                <a:latin typeface="Arial"/>
                <a:ea typeface="+mn-ea"/>
                <a:cs typeface="Arial" charset="0"/>
              </a:rPr>
              <a:t>w  	</a:t>
            </a:r>
            <a:r>
              <a:rPr lang="en-US" sz="1600" dirty="0">
                <a:solidFill>
                  <a:srgbClr val="0070C0"/>
                </a:solidFill>
                <a:latin typeface="Arial"/>
                <a:ea typeface="+mn-ea"/>
                <a:cs typeface="Arial" charset="0"/>
              </a:rPr>
              <a:t>www.marcellolarosa.com	</a:t>
            </a:r>
          </a:p>
        </p:txBody>
      </p:sp>
      <p:pic>
        <p:nvPicPr>
          <p:cNvPr id="49156" name="Picture 4" descr="QUTBlue"/>
          <p:cNvPicPr>
            <a:picLocks noChangeAspect="1" noChangeArrowheads="1"/>
          </p:cNvPicPr>
          <p:nvPr/>
        </p:nvPicPr>
        <p:blipFill>
          <a:blip r:embed="rId4" cstate="print"/>
          <a:srcRect/>
          <a:stretch>
            <a:fillRect/>
          </a:stretch>
        </p:blipFill>
        <p:spPr bwMode="auto">
          <a:xfrm>
            <a:off x="8832028" y="609600"/>
            <a:ext cx="575497" cy="558800"/>
          </a:xfrm>
          <a:prstGeom prst="rect">
            <a:avLst/>
          </a:prstGeom>
          <a:noFill/>
          <a:ln w="9525">
            <a:noFill/>
            <a:miter lim="800000"/>
            <a:headEnd/>
            <a:tailEnd/>
          </a:ln>
        </p:spPr>
      </p:pic>
    </p:spTree>
    <p:extLst>
      <p:ext uri="{BB962C8B-B14F-4D97-AF65-F5344CB8AC3E}">
        <p14:creationId xmlns:p14="http://schemas.microsoft.com/office/powerpoint/2010/main" val="1808320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55" y="368300"/>
            <a:ext cx="7767145" cy="609600"/>
          </a:xfrm>
        </p:spPr>
        <p:txBody>
          <a:bodyPr/>
          <a:lstStyle/>
          <a:p>
            <a:r>
              <a:rPr lang="en-AU" dirty="0"/>
              <a:t>Assignment 1 common mistakes: Process Model</a:t>
            </a:r>
          </a:p>
        </p:txBody>
      </p:sp>
      <p:sp>
        <p:nvSpPr>
          <p:cNvPr id="3" name="Content Placeholder 2"/>
          <p:cNvSpPr>
            <a:spLocks noGrp="1"/>
          </p:cNvSpPr>
          <p:nvPr>
            <p:ph idx="1"/>
          </p:nvPr>
        </p:nvSpPr>
        <p:spPr/>
        <p:txBody>
          <a:bodyPr/>
          <a:lstStyle/>
          <a:p>
            <a:pPr marL="0" lvl="0" indent="0">
              <a:buNone/>
            </a:pPr>
            <a:r>
              <a:rPr lang="en-GB" dirty="0" smtClean="0"/>
              <a:t>Modelling “without knowing”:</a:t>
            </a:r>
          </a:p>
          <a:p>
            <a:pPr marL="0" lvl="0" indent="0">
              <a:buNone/>
            </a:pPr>
            <a:endParaRPr lang="en-GB" dirty="0"/>
          </a:p>
          <a:p>
            <a:pPr lvl="0"/>
            <a:r>
              <a:rPr lang="en-GB" dirty="0" smtClean="0"/>
              <a:t>You </a:t>
            </a:r>
            <a:r>
              <a:rPr lang="en-GB" dirty="0"/>
              <a:t>are only required to use the elements we have explained before the deadline. If you venture yourself </a:t>
            </a:r>
            <a:r>
              <a:rPr lang="en-GB" dirty="0" smtClean="0"/>
              <a:t>into </a:t>
            </a:r>
            <a:r>
              <a:rPr lang="en-GB" dirty="0"/>
              <a:t>advanced BPMN elements which we haven’t explained, you will still be marked if these are used improperly. </a:t>
            </a:r>
            <a:endParaRPr lang="en-GB" dirty="0" smtClean="0"/>
          </a:p>
          <a:p>
            <a:pPr lvl="0"/>
            <a:endParaRPr lang="en-GB" dirty="0"/>
          </a:p>
          <a:p>
            <a:pPr lvl="0"/>
            <a:r>
              <a:rPr lang="en-GB" dirty="0" smtClean="0"/>
              <a:t>Our </a:t>
            </a:r>
            <a:r>
              <a:rPr lang="en-GB" dirty="0"/>
              <a:t>advice: don’t venture </a:t>
            </a:r>
            <a:r>
              <a:rPr lang="en-GB" dirty="0" smtClean="0"/>
              <a:t>yourself into new stuff.</a:t>
            </a:r>
            <a:endParaRPr lang="en-AU" dirty="0"/>
          </a:p>
          <a:p>
            <a:endParaRPr lang="en-AU" dirty="0"/>
          </a:p>
        </p:txBody>
      </p:sp>
    </p:spTree>
    <p:extLst>
      <p:ext uri="{BB962C8B-B14F-4D97-AF65-F5344CB8AC3E}">
        <p14:creationId xmlns:p14="http://schemas.microsoft.com/office/powerpoint/2010/main" val="195810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4776" y="1439863"/>
            <a:ext cx="8814026" cy="4114800"/>
          </a:xfrm>
        </p:spPr>
        <p:txBody>
          <a:bodyPr/>
          <a:lstStyle/>
          <a:p>
            <a:pPr marL="0" indent="0">
              <a:buNone/>
            </a:pPr>
            <a:r>
              <a:rPr lang="en-AU" dirty="0" smtClean="0"/>
              <a:t>Most marks lost in </a:t>
            </a:r>
            <a:r>
              <a:rPr lang="en-AU" b="1" dirty="0" smtClean="0"/>
              <a:t>format/presentation</a:t>
            </a:r>
            <a:r>
              <a:rPr lang="en-AU" dirty="0" smtClean="0"/>
              <a:t>: t</a:t>
            </a:r>
            <a:r>
              <a:rPr lang="en-US" dirty="0"/>
              <a:t>he </a:t>
            </a:r>
            <a:r>
              <a:rPr lang="en-US" dirty="0" smtClean="0"/>
              <a:t>textual documentation </a:t>
            </a:r>
            <a:r>
              <a:rPr lang="en-US" dirty="0"/>
              <a:t>is meant to </a:t>
            </a:r>
            <a:r>
              <a:rPr lang="en-US" dirty="0" smtClean="0"/>
              <a:t>help understand the </a:t>
            </a:r>
            <a:r>
              <a:rPr lang="en-US" dirty="0"/>
              <a:t>process </a:t>
            </a:r>
            <a:r>
              <a:rPr lang="en-US" dirty="0" smtClean="0"/>
              <a:t>models. Do not </a:t>
            </a:r>
            <a:r>
              <a:rPr lang="en-US" dirty="0"/>
              <a:t>undervalue </a:t>
            </a:r>
            <a:r>
              <a:rPr lang="en-US" dirty="0" smtClean="0"/>
              <a:t>its importance and be diligent:</a:t>
            </a:r>
          </a:p>
          <a:p>
            <a:pPr lvl="0"/>
            <a:r>
              <a:rPr lang="en-GB" dirty="0"/>
              <a:t>Refer </a:t>
            </a:r>
            <a:r>
              <a:rPr lang="en-GB" dirty="0" smtClean="0"/>
              <a:t>to diagram </a:t>
            </a:r>
            <a:r>
              <a:rPr lang="en-GB" dirty="0"/>
              <a:t>labels in textual description, e.g. “Figure 1 below shows the high-level process model of xxx”</a:t>
            </a:r>
            <a:endParaRPr lang="en-AU" dirty="0"/>
          </a:p>
          <a:p>
            <a:pPr lvl="0"/>
            <a:r>
              <a:rPr lang="en-GB" dirty="0" smtClean="0"/>
              <a:t>Use abbreviations consistently –</a:t>
            </a:r>
            <a:r>
              <a:rPr lang="en-GB" dirty="0"/>
              <a:t> BPM for Business Process </a:t>
            </a:r>
            <a:r>
              <a:rPr lang="en-GB" dirty="0" smtClean="0"/>
              <a:t>Management, not for </a:t>
            </a:r>
            <a:r>
              <a:rPr lang="en-GB" dirty="0"/>
              <a:t>Business Process </a:t>
            </a:r>
            <a:r>
              <a:rPr lang="en-GB" dirty="0" smtClean="0"/>
              <a:t>Modelling</a:t>
            </a:r>
            <a:endParaRPr lang="en-AU" dirty="0"/>
          </a:p>
          <a:p>
            <a:pPr lvl="0"/>
            <a:r>
              <a:rPr lang="en-GB" dirty="0" smtClean="0"/>
              <a:t>Use professional language, do not shorten words: e.g</a:t>
            </a:r>
            <a:r>
              <a:rPr lang="en-GB" dirty="0"/>
              <a:t>. </a:t>
            </a:r>
            <a:r>
              <a:rPr lang="en-GB" dirty="0" smtClean="0"/>
              <a:t>use “do not” instead </a:t>
            </a:r>
            <a:r>
              <a:rPr lang="en-GB" dirty="0"/>
              <a:t>of </a:t>
            </a:r>
            <a:r>
              <a:rPr lang="en-GB" dirty="0" smtClean="0"/>
              <a:t>“don’t”</a:t>
            </a:r>
            <a:endParaRPr lang="en-AU" dirty="0"/>
          </a:p>
          <a:p>
            <a:pPr lvl="0"/>
            <a:r>
              <a:rPr lang="en-GB" dirty="0" smtClean="0"/>
              <a:t>Present report structure </a:t>
            </a:r>
            <a:r>
              <a:rPr lang="en-GB" dirty="0"/>
              <a:t>succinctly in one paragraph in the Introduction before proceeding into core of report</a:t>
            </a:r>
            <a:endParaRPr lang="en-AU" dirty="0"/>
          </a:p>
          <a:p>
            <a:pPr lvl="0"/>
            <a:endParaRPr lang="en-AU" dirty="0"/>
          </a:p>
          <a:p>
            <a:pPr marL="0" indent="0">
              <a:buNone/>
            </a:pPr>
            <a:r>
              <a:rPr lang="en-US" dirty="0" smtClean="0"/>
              <a:t> </a:t>
            </a:r>
            <a:endParaRPr lang="en-AU" dirty="0"/>
          </a:p>
          <a:p>
            <a:endParaRPr lang="en-AU" dirty="0"/>
          </a:p>
        </p:txBody>
      </p:sp>
      <p:sp>
        <p:nvSpPr>
          <p:cNvPr id="6" name="Title 1"/>
          <p:cNvSpPr>
            <a:spLocks noGrp="1"/>
          </p:cNvSpPr>
          <p:nvPr>
            <p:ph type="title"/>
          </p:nvPr>
        </p:nvSpPr>
        <p:spPr>
          <a:xfrm>
            <a:off x="-39783" y="368300"/>
            <a:ext cx="9376228" cy="609600"/>
          </a:xfrm>
        </p:spPr>
        <p:txBody>
          <a:bodyPr/>
          <a:lstStyle/>
          <a:p>
            <a:r>
              <a:rPr lang="en-AU" dirty="0"/>
              <a:t>Assignment 1 common </a:t>
            </a:r>
            <a:r>
              <a:rPr lang="en-AU" dirty="0" smtClean="0"/>
              <a:t>mistakes: Format/Presentation</a:t>
            </a:r>
            <a:endParaRPr lang="en-AU" dirty="0"/>
          </a:p>
        </p:txBody>
      </p:sp>
    </p:spTree>
    <p:extLst>
      <p:ext uri="{BB962C8B-B14F-4D97-AF65-F5344CB8AC3E}">
        <p14:creationId xmlns:p14="http://schemas.microsoft.com/office/powerpoint/2010/main" val="2483371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5" y="368300"/>
            <a:ext cx="9376228" cy="609600"/>
          </a:xfrm>
        </p:spPr>
        <p:txBody>
          <a:bodyPr/>
          <a:lstStyle/>
          <a:p>
            <a:r>
              <a:rPr lang="en-AU" dirty="0"/>
              <a:t>Assignment 1 common </a:t>
            </a:r>
            <a:r>
              <a:rPr lang="en-AU" dirty="0" smtClean="0"/>
              <a:t>mistakes: Format/Presentation</a:t>
            </a:r>
            <a:endParaRPr lang="en-AU" dirty="0"/>
          </a:p>
        </p:txBody>
      </p:sp>
      <p:sp>
        <p:nvSpPr>
          <p:cNvPr id="3" name="Content Placeholder 2"/>
          <p:cNvSpPr>
            <a:spLocks noGrp="1"/>
          </p:cNvSpPr>
          <p:nvPr>
            <p:ph idx="1"/>
          </p:nvPr>
        </p:nvSpPr>
        <p:spPr>
          <a:xfrm>
            <a:off x="489636" y="1497919"/>
            <a:ext cx="9017226" cy="4114800"/>
          </a:xfrm>
        </p:spPr>
        <p:txBody>
          <a:bodyPr/>
          <a:lstStyle/>
          <a:p>
            <a:pPr lvl="0"/>
            <a:r>
              <a:rPr lang="en-GB" dirty="0"/>
              <a:t>Process models </a:t>
            </a:r>
            <a:r>
              <a:rPr lang="en-GB" dirty="0" smtClean="0"/>
              <a:t>must be </a:t>
            </a:r>
            <a:r>
              <a:rPr lang="en-GB" dirty="0"/>
              <a:t>included in body of </a:t>
            </a:r>
            <a:r>
              <a:rPr lang="en-GB" dirty="0" smtClean="0"/>
              <a:t>report, NOT in appendices: appendices only used to provide additional (i.e. non-core) </a:t>
            </a:r>
            <a:r>
              <a:rPr lang="en-GB" dirty="0"/>
              <a:t>information</a:t>
            </a:r>
            <a:endParaRPr lang="en-AU" dirty="0"/>
          </a:p>
          <a:p>
            <a:r>
              <a:rPr lang="en-GB" dirty="0"/>
              <a:t>Appendices need to be referenced in body of report</a:t>
            </a:r>
            <a:endParaRPr lang="en-AU" dirty="0"/>
          </a:p>
          <a:p>
            <a:pPr lvl="0"/>
            <a:r>
              <a:rPr lang="en-GB" dirty="0" smtClean="0"/>
              <a:t>Concepts, benefits and challenges need explanation –</a:t>
            </a:r>
            <a:r>
              <a:rPr lang="en-GB" dirty="0"/>
              <a:t> </a:t>
            </a:r>
            <a:r>
              <a:rPr lang="en-GB" dirty="0" smtClean="0"/>
              <a:t>do not assume readers </a:t>
            </a:r>
            <a:r>
              <a:rPr lang="en-GB" dirty="0"/>
              <a:t>know what </a:t>
            </a:r>
            <a:r>
              <a:rPr lang="en-GB" dirty="0" smtClean="0"/>
              <a:t>you mean</a:t>
            </a:r>
            <a:r>
              <a:rPr lang="en-GB" dirty="0"/>
              <a:t>, e.g. </a:t>
            </a:r>
            <a:r>
              <a:rPr lang="en-GB" dirty="0" smtClean="0"/>
              <a:t>“standardisation </a:t>
            </a:r>
            <a:r>
              <a:rPr lang="en-GB" dirty="0"/>
              <a:t>of </a:t>
            </a:r>
            <a:r>
              <a:rPr lang="en-GB" dirty="0" smtClean="0"/>
              <a:t>notation”, “model-driven </a:t>
            </a:r>
            <a:r>
              <a:rPr lang="en-GB" dirty="0"/>
              <a:t>process </a:t>
            </a:r>
            <a:r>
              <a:rPr lang="en-GB" dirty="0" smtClean="0"/>
              <a:t>execution”</a:t>
            </a:r>
            <a:endParaRPr lang="en-AU" dirty="0"/>
          </a:p>
          <a:p>
            <a:pPr lvl="0"/>
            <a:r>
              <a:rPr lang="en-GB" dirty="0"/>
              <a:t>Ensure </a:t>
            </a:r>
            <a:r>
              <a:rPr lang="en-GB" dirty="0" smtClean="0"/>
              <a:t>process </a:t>
            </a:r>
            <a:r>
              <a:rPr lang="en-GB" dirty="0"/>
              <a:t>models are </a:t>
            </a:r>
            <a:r>
              <a:rPr lang="en-GB" dirty="0" smtClean="0"/>
              <a:t>readable – it </a:t>
            </a:r>
            <a:r>
              <a:rPr lang="en-GB" dirty="0"/>
              <a:t>is ok to have one process model per page (vertical) instead of squeezing 3 models </a:t>
            </a:r>
            <a:r>
              <a:rPr lang="en-GB" dirty="0" smtClean="0"/>
              <a:t>in one </a:t>
            </a:r>
            <a:r>
              <a:rPr lang="en-GB" dirty="0"/>
              <a:t>page</a:t>
            </a:r>
            <a:endParaRPr lang="en-AU" dirty="0"/>
          </a:p>
          <a:p>
            <a:pPr lvl="0"/>
            <a:r>
              <a:rPr lang="en-GB" dirty="0"/>
              <a:t>Significance of process modelling </a:t>
            </a:r>
            <a:r>
              <a:rPr lang="en-GB" dirty="0" smtClean="0"/>
              <a:t>not stressed </a:t>
            </a:r>
            <a:r>
              <a:rPr lang="en-GB" dirty="0"/>
              <a:t>enough</a:t>
            </a:r>
            <a:endParaRPr lang="en-AU" dirty="0"/>
          </a:p>
        </p:txBody>
      </p:sp>
    </p:spTree>
    <p:extLst>
      <p:ext uri="{BB962C8B-B14F-4D97-AF65-F5344CB8AC3E}">
        <p14:creationId xmlns:p14="http://schemas.microsoft.com/office/powerpoint/2010/main" val="1668085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AU" smtClean="0">
                <a:ea typeface="ＭＳ Ｐゴシック" pitchFamily="34" charset="-128"/>
              </a:rPr>
              <a:t>Agenda Today</a:t>
            </a:r>
            <a:endParaRPr lang="en-US" smtClean="0">
              <a:ea typeface="ＭＳ Ｐゴシック" pitchFamily="34" charset="-128"/>
            </a:endParaRPr>
          </a:p>
        </p:txBody>
      </p:sp>
      <p:sp>
        <p:nvSpPr>
          <p:cNvPr id="11268" name="Rectangle 3"/>
          <p:cNvSpPr>
            <a:spLocks noGrp="1" noChangeArrowheads="1"/>
          </p:cNvSpPr>
          <p:nvPr>
            <p:ph type="body" idx="1"/>
          </p:nvPr>
        </p:nvSpPr>
        <p:spPr>
          <a:xfrm>
            <a:off x="750888" y="1295400"/>
            <a:ext cx="8420100" cy="5168900"/>
          </a:xfrm>
        </p:spPr>
        <p:txBody>
          <a:bodyPr/>
          <a:lstStyle/>
          <a:p>
            <a:pPr marL="457200" indent="-457200">
              <a:defRPr/>
            </a:pPr>
            <a:r>
              <a:rPr lang="en-AU" dirty="0" smtClean="0">
                <a:solidFill>
                  <a:schemeClr val="folHlink"/>
                </a:solidFill>
                <a:ea typeface="ＭＳ Ｐゴシック" pitchFamily="-105" charset="-128"/>
              </a:rPr>
              <a:t>Organisation of this Subject</a:t>
            </a:r>
          </a:p>
          <a:p>
            <a:pPr marL="457200" indent="-457200">
              <a:defRPr/>
            </a:pPr>
            <a:r>
              <a:rPr lang="en-AU" dirty="0" smtClean="0">
                <a:solidFill>
                  <a:schemeClr val="folHlink"/>
                </a:solidFill>
                <a:ea typeface="ＭＳ Ｐゴシック" pitchFamily="-105" charset="-128"/>
              </a:rPr>
              <a:t>Process Modelling</a:t>
            </a:r>
          </a:p>
          <a:p>
            <a:pPr marL="457200" indent="-457200">
              <a:defRPr/>
            </a:pPr>
            <a:r>
              <a:rPr lang="en-AU" dirty="0" smtClean="0">
                <a:solidFill>
                  <a:schemeClr val="folHlink"/>
                </a:solidFill>
                <a:ea typeface="ＭＳ Ｐゴシック" pitchFamily="-105" charset="-128"/>
              </a:rPr>
              <a:t>Foundations of process modelling: Petri Nets</a:t>
            </a:r>
          </a:p>
          <a:p>
            <a:pPr marL="457200" indent="-457200">
              <a:defRPr/>
            </a:pPr>
            <a:r>
              <a:rPr lang="en-AU" dirty="0" smtClean="0">
                <a:solidFill>
                  <a:schemeClr val="folHlink"/>
                </a:solidFill>
                <a:ea typeface="ＭＳ Ｐゴシック" pitchFamily="-105" charset="-128"/>
              </a:rPr>
              <a:t>Event-driven Process Chains (EPCs)</a:t>
            </a:r>
          </a:p>
          <a:p>
            <a:pPr marL="457200" indent="-457200">
              <a:defRPr/>
            </a:pPr>
            <a:r>
              <a:rPr lang="en-AU" b="1" dirty="0" smtClean="0">
                <a:solidFill>
                  <a:srgbClr val="FF0000"/>
                </a:solidFill>
                <a:ea typeface="ＭＳ Ｐゴシック" pitchFamily="-105" charset="-128"/>
              </a:rPr>
              <a:t>Business Process Model and Notation (BPMN 2.0)</a:t>
            </a:r>
          </a:p>
          <a:p>
            <a:pPr marL="457200" indent="-457200"/>
            <a:r>
              <a:rPr lang="en-AU" altLang="en-US" dirty="0" smtClean="0"/>
              <a:t>Business </a:t>
            </a:r>
            <a:r>
              <a:rPr lang="en-AU" altLang="en-US" dirty="0"/>
              <a:t>Process Identification</a:t>
            </a:r>
          </a:p>
          <a:p>
            <a:pPr marL="457200" indent="-457200"/>
            <a:r>
              <a:rPr lang="en-AU" altLang="en-US" dirty="0"/>
              <a:t>Business Process Discovery Methods</a:t>
            </a:r>
          </a:p>
          <a:p>
            <a:pPr marL="457200" indent="-457200"/>
            <a:r>
              <a:rPr lang="en-AU" altLang="en-US" dirty="0"/>
              <a:t>Managing process modelling projects</a:t>
            </a:r>
          </a:p>
          <a:p>
            <a:pPr marL="457200" indent="-457200">
              <a:defRPr/>
            </a:pPr>
            <a:endParaRPr lang="en-US" dirty="0" smtClean="0">
              <a:ea typeface="ＭＳ Ｐゴシック" pitchFamily="-105"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69" name="Rectangle 3"/>
          <p:cNvSpPr>
            <a:spLocks noChangeArrowheads="1"/>
          </p:cNvSpPr>
          <p:nvPr/>
        </p:nvSpPr>
        <p:spPr bwMode="auto">
          <a:xfrm>
            <a:off x="729192" y="3784601"/>
            <a:ext cx="8421820" cy="1470025"/>
          </a:xfrm>
          <a:prstGeom prst="rect">
            <a:avLst/>
          </a:prstGeom>
          <a:noFill/>
          <a:ln w="12700">
            <a:noFill/>
            <a:miter lim="800000"/>
            <a:headEnd/>
            <a:tailEnd/>
          </a:ln>
        </p:spPr>
        <p:txBody>
          <a:bodyPr lIns="35717" tIns="35717" rIns="35717" bIns="35717"/>
          <a:lstStyle/>
          <a:p>
            <a:pPr algn="ctr"/>
            <a:r>
              <a:rPr lang="en-AU" sz="2500" b="1" dirty="0">
                <a:solidFill>
                  <a:schemeClr val="tx2"/>
                </a:solidFill>
                <a:latin typeface="Arial" charset="0"/>
              </a:rPr>
              <a:t>BPMN Modelling</a:t>
            </a:r>
            <a:br>
              <a:rPr lang="en-AU" sz="2500" b="1" dirty="0">
                <a:solidFill>
                  <a:schemeClr val="tx2"/>
                </a:solidFill>
                <a:latin typeface="Arial" charset="0"/>
              </a:rPr>
            </a:br>
            <a:r>
              <a:rPr lang="en-AU" sz="2500" b="1" dirty="0">
                <a:solidFill>
                  <a:schemeClr val="tx2"/>
                </a:solidFill>
                <a:latin typeface="Arial" charset="0"/>
              </a:rPr>
              <a:t>- </a:t>
            </a:r>
            <a:r>
              <a:rPr lang="en-AU" sz="2500" b="1" dirty="0" smtClean="0">
                <a:solidFill>
                  <a:schemeClr val="tx2"/>
                </a:solidFill>
                <a:latin typeface="Arial" charset="0"/>
              </a:rPr>
              <a:t> </a:t>
            </a:r>
            <a:r>
              <a:rPr lang="en-AU" sz="2500" b="1" smtClean="0">
                <a:solidFill>
                  <a:schemeClr val="tx2"/>
                </a:solidFill>
                <a:latin typeface="Arial" charset="0"/>
              </a:rPr>
              <a:t>Advanced Concepts (Part I) </a:t>
            </a:r>
            <a:r>
              <a:rPr lang="en-AU" sz="2500" b="1" dirty="0">
                <a:solidFill>
                  <a:schemeClr val="tx2"/>
                </a:solidFill>
                <a:latin typeface="Arial" charset="0"/>
              </a:rPr>
              <a:t>-</a:t>
            </a:r>
          </a:p>
        </p:txBody>
      </p:sp>
      <p:pic>
        <p:nvPicPr>
          <p:cNvPr id="903170" name="Picture 2"/>
          <p:cNvPicPr>
            <a:picLocks noChangeAspect="1" noChangeArrowheads="1"/>
          </p:cNvPicPr>
          <p:nvPr/>
        </p:nvPicPr>
        <p:blipFill>
          <a:blip r:embed="rId3"/>
          <a:srcRect/>
          <a:stretch>
            <a:fillRect/>
          </a:stretch>
        </p:blipFill>
        <p:spPr bwMode="auto">
          <a:xfrm>
            <a:off x="705646" y="250825"/>
            <a:ext cx="8482013" cy="2952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6840" name="Object 2"/>
          <p:cNvGraphicFramePr>
            <a:graphicFrameLocks noChangeAspect="1"/>
          </p:cNvGraphicFramePr>
          <p:nvPr>
            <p:extLst>
              <p:ext uri="{D42A27DB-BD31-4B8C-83A1-F6EECF244321}">
                <p14:modId xmlns:p14="http://schemas.microsoft.com/office/powerpoint/2010/main" val="974541028"/>
              </p:ext>
            </p:extLst>
          </p:nvPr>
        </p:nvGraphicFramePr>
        <p:xfrm>
          <a:off x="125413" y="2981325"/>
          <a:ext cx="9582150" cy="3214688"/>
        </p:xfrm>
        <a:graphic>
          <a:graphicData uri="http://schemas.openxmlformats.org/presentationml/2006/ole">
            <mc:AlternateContent xmlns:mc="http://schemas.openxmlformats.org/markup-compatibility/2006">
              <mc:Choice xmlns:v="urn:schemas-microsoft-com:vml" Requires="v">
                <p:oleObj spid="_x0000_s771200" name="Visio" r:id="rId4" imgW="11296926" imgH="3749439" progId="Visio.Drawing.11">
                  <p:embed/>
                </p:oleObj>
              </mc:Choice>
              <mc:Fallback>
                <p:oleObj name="Visio" r:id="rId4" imgW="11296926" imgH="3749439" progId="Visio.Drawing.11">
                  <p:embed/>
                  <p:pic>
                    <p:nvPicPr>
                      <p:cNvPr id="0" name=""/>
                      <p:cNvPicPr>
                        <a:picLocks noChangeAspect="1" noChangeArrowheads="1"/>
                      </p:cNvPicPr>
                      <p:nvPr/>
                    </p:nvPicPr>
                    <p:blipFill>
                      <a:blip r:embed="rId5"/>
                      <a:srcRect/>
                      <a:stretch>
                        <a:fillRect/>
                      </a:stretch>
                    </p:blipFill>
                    <p:spPr bwMode="auto">
                      <a:xfrm>
                        <a:off x="125413" y="2981325"/>
                        <a:ext cx="9582150" cy="321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1" name="Rectangle 2"/>
          <p:cNvSpPr>
            <a:spLocks noGrp="1" noChangeArrowheads="1"/>
          </p:cNvSpPr>
          <p:nvPr>
            <p:ph type="title"/>
          </p:nvPr>
        </p:nvSpPr>
        <p:spPr>
          <a:xfrm>
            <a:off x="393700" y="298450"/>
            <a:ext cx="8580438" cy="1143000"/>
          </a:xfrm>
        </p:spPr>
        <p:txBody>
          <a:bodyPr/>
          <a:lstStyle/>
          <a:p>
            <a:r>
              <a:rPr lang="en-AU" sz="2800" dirty="0" smtClean="0">
                <a:solidFill>
                  <a:schemeClr val="tx1"/>
                </a:solidFill>
                <a:ea typeface="ＭＳ Ｐゴシック" pitchFamily="34" charset="-128"/>
              </a:rPr>
              <a:t>How do we combine these? </a:t>
            </a:r>
            <a:endParaRPr lang="en-AU" sz="2800" dirty="0" smtClean="0">
              <a:solidFill>
                <a:srgbClr val="FF0000"/>
              </a:solidFill>
              <a:ea typeface="ＭＳ Ｐゴシック" pitchFamily="34" charset="-128"/>
            </a:endParaRPr>
          </a:p>
        </p:txBody>
      </p:sp>
      <p:graphicFrame>
        <p:nvGraphicFramePr>
          <p:cNvPr id="376837" name="Object 3"/>
          <p:cNvGraphicFramePr>
            <a:graphicFrameLocks noChangeAspect="1"/>
          </p:cNvGraphicFramePr>
          <p:nvPr>
            <p:extLst>
              <p:ext uri="{D42A27DB-BD31-4B8C-83A1-F6EECF244321}">
                <p14:modId xmlns:p14="http://schemas.microsoft.com/office/powerpoint/2010/main" val="1899212523"/>
              </p:ext>
            </p:extLst>
          </p:nvPr>
        </p:nvGraphicFramePr>
        <p:xfrm>
          <a:off x="1733550" y="3529013"/>
          <a:ext cx="6561138" cy="2432050"/>
        </p:xfrm>
        <a:graphic>
          <a:graphicData uri="http://schemas.openxmlformats.org/presentationml/2006/ole">
            <mc:AlternateContent xmlns:mc="http://schemas.openxmlformats.org/markup-compatibility/2006">
              <mc:Choice xmlns:v="urn:schemas-microsoft-com:vml" Requires="v">
                <p:oleObj spid="_x0000_s771201" name="Visio" r:id="rId6" imgW="7084595" imgH="2530467" progId="Visio.Drawing.11">
                  <p:embed/>
                </p:oleObj>
              </mc:Choice>
              <mc:Fallback>
                <p:oleObj name="Visio" r:id="rId6" imgW="7084595" imgH="2530467" progId="Visio.Drawing.11">
                  <p:embed/>
                  <p:pic>
                    <p:nvPicPr>
                      <p:cNvPr id="0" name=""/>
                      <p:cNvPicPr>
                        <a:picLocks noChangeAspect="1" noChangeArrowheads="1"/>
                      </p:cNvPicPr>
                      <p:nvPr/>
                    </p:nvPicPr>
                    <p:blipFill>
                      <a:blip r:embed="rId7"/>
                      <a:srcRect/>
                      <a:stretch>
                        <a:fillRect/>
                      </a:stretch>
                    </p:blipFill>
                    <p:spPr bwMode="auto">
                      <a:xfrm>
                        <a:off x="1733550" y="3529013"/>
                        <a:ext cx="6561138" cy="2432050"/>
                      </a:xfrm>
                      <a:prstGeom prst="rect">
                        <a:avLst/>
                      </a:prstGeom>
                      <a:noFill/>
                      <a:ln>
                        <a:noFill/>
                      </a:ln>
                      <a:effectLst/>
                    </p:spPr>
                  </p:pic>
                </p:oleObj>
              </mc:Fallback>
            </mc:AlternateContent>
          </a:graphicData>
        </a:graphic>
      </p:graphicFrame>
      <p:graphicFrame>
        <p:nvGraphicFramePr>
          <p:cNvPr id="376838" name="Object 4"/>
          <p:cNvGraphicFramePr>
            <a:graphicFrameLocks noChangeAspect="1"/>
          </p:cNvGraphicFramePr>
          <p:nvPr>
            <p:extLst>
              <p:ext uri="{D42A27DB-BD31-4B8C-83A1-F6EECF244321}">
                <p14:modId xmlns:p14="http://schemas.microsoft.com/office/powerpoint/2010/main" val="1392822133"/>
              </p:ext>
            </p:extLst>
          </p:nvPr>
        </p:nvGraphicFramePr>
        <p:xfrm>
          <a:off x="2700344" y="2711676"/>
          <a:ext cx="6164262" cy="2673350"/>
        </p:xfrm>
        <a:graphic>
          <a:graphicData uri="http://schemas.openxmlformats.org/presentationml/2006/ole">
            <mc:AlternateContent xmlns:mc="http://schemas.openxmlformats.org/markup-compatibility/2006">
              <mc:Choice xmlns:v="urn:schemas-microsoft-com:vml" Requires="v">
                <p:oleObj spid="_x0000_s771202" name="Visio" r:id="rId8" imgW="6664442" imgH="3131186" progId="Visio.Drawing.11">
                  <p:embed/>
                </p:oleObj>
              </mc:Choice>
              <mc:Fallback>
                <p:oleObj name="Visio" r:id="rId8" imgW="6664442" imgH="3131186" progId="Visio.Drawing.11">
                  <p:embed/>
                  <p:pic>
                    <p:nvPicPr>
                      <p:cNvPr id="0" name=""/>
                      <p:cNvPicPr>
                        <a:picLocks noChangeAspect="1" noChangeArrowheads="1"/>
                      </p:cNvPicPr>
                      <p:nvPr/>
                    </p:nvPicPr>
                    <p:blipFill>
                      <a:blip r:embed="rId9"/>
                      <a:srcRect/>
                      <a:stretch>
                        <a:fillRect/>
                      </a:stretch>
                    </p:blipFill>
                    <p:spPr bwMode="auto">
                      <a:xfrm>
                        <a:off x="2700344" y="2711676"/>
                        <a:ext cx="6164262"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6841" name="Rectangle 9"/>
          <p:cNvSpPr>
            <a:spLocks noChangeArrowheads="1"/>
          </p:cNvSpPr>
          <p:nvPr/>
        </p:nvSpPr>
        <p:spPr bwMode="auto">
          <a:xfrm>
            <a:off x="198438" y="1244350"/>
            <a:ext cx="9260872" cy="1569660"/>
          </a:xfrm>
          <a:prstGeom prst="rect">
            <a:avLst/>
          </a:prstGeom>
          <a:noFill/>
          <a:ln w="9525">
            <a:noFill/>
            <a:miter lim="800000"/>
            <a:headEnd/>
            <a:tailEnd/>
          </a:ln>
        </p:spPr>
        <p:txBody>
          <a:bodyPr wrap="square">
            <a:spAutoFit/>
          </a:bodyPr>
          <a:lstStyle/>
          <a:p>
            <a:pPr marL="800100" lvl="1" indent="-342900">
              <a:buFontTx/>
              <a:buAutoNum type="arabicPeriod"/>
              <a:tabLst>
                <a:tab pos="354013" algn="l"/>
                <a:tab pos="452438" algn="l"/>
                <a:tab pos="1700213" algn="l"/>
                <a:tab pos="1976438" algn="l"/>
              </a:tabLst>
              <a:defRPr/>
            </a:pPr>
            <a:r>
              <a:rPr lang="en-AU" dirty="0">
                <a:latin typeface="+mj-lt"/>
                <a:cs typeface="Arial" charset="0"/>
              </a:rPr>
              <a:t> What needs be done and when? - </a:t>
            </a:r>
            <a:r>
              <a:rPr lang="en-AU" i="1" dirty="0">
                <a:latin typeface="+mj-lt"/>
                <a:cs typeface="Arial" charset="0"/>
              </a:rPr>
              <a:t>Control flow</a:t>
            </a:r>
            <a:endParaRPr lang="en-AU" dirty="0">
              <a:latin typeface="+mj-lt"/>
              <a:cs typeface="Arial" charset="0"/>
            </a:endParaRPr>
          </a:p>
          <a:p>
            <a:pPr marL="800100" lvl="1" indent="-342900">
              <a:buFontTx/>
              <a:buAutoNum type="arabicPeriod"/>
              <a:tabLst>
                <a:tab pos="354013" algn="l"/>
                <a:tab pos="452438" algn="l"/>
                <a:tab pos="1700213" algn="l"/>
                <a:tab pos="1976438" algn="l"/>
              </a:tabLst>
              <a:defRPr/>
            </a:pPr>
            <a:r>
              <a:rPr lang="en-AU" dirty="0">
                <a:latin typeface="+mj-lt"/>
                <a:cs typeface="Arial" charset="0"/>
              </a:rPr>
              <a:t> What do we need to work on? – </a:t>
            </a:r>
            <a:r>
              <a:rPr lang="en-AU" i="1" dirty="0">
                <a:latin typeface="+mj-lt"/>
                <a:cs typeface="Arial" charset="0"/>
              </a:rPr>
              <a:t>Data</a:t>
            </a:r>
            <a:endParaRPr lang="en-AU" dirty="0">
              <a:latin typeface="+mj-lt"/>
              <a:cs typeface="Arial" charset="0"/>
            </a:endParaRPr>
          </a:p>
          <a:p>
            <a:pPr marL="800100" lvl="1" indent="-342900">
              <a:buFontTx/>
              <a:buAutoNum type="arabicPeriod"/>
              <a:tabLst>
                <a:tab pos="354013" algn="l"/>
                <a:tab pos="452438" algn="l"/>
                <a:tab pos="1700213" algn="l"/>
                <a:tab pos="1976438" algn="l"/>
              </a:tabLst>
              <a:defRPr/>
            </a:pPr>
            <a:r>
              <a:rPr lang="en-AU" dirty="0">
                <a:latin typeface="+mj-lt"/>
                <a:cs typeface="Arial" charset="0"/>
              </a:rPr>
              <a:t> Who’s doing the work? - </a:t>
            </a:r>
            <a:r>
              <a:rPr lang="en-AU" i="1" dirty="0">
                <a:latin typeface="+mj-lt"/>
                <a:cs typeface="Arial" charset="0"/>
              </a:rPr>
              <a:t>Resources (human &amp; </a:t>
            </a:r>
            <a:r>
              <a:rPr lang="en-AU" i="1" dirty="0" smtClean="0">
                <a:latin typeface="+mj-lt"/>
                <a:cs typeface="Arial" charset="0"/>
              </a:rPr>
              <a:t>non-human)</a:t>
            </a:r>
            <a:r>
              <a:rPr lang="en-AU" dirty="0">
                <a:latin typeface="+mj-lt"/>
                <a:cs typeface="Arial" charset="0"/>
              </a:rPr>
              <a:t>	</a:t>
            </a:r>
          </a:p>
        </p:txBody>
      </p:sp>
    </p:spTree>
    <p:extLst>
      <p:ext uri="{BB962C8B-B14F-4D97-AF65-F5344CB8AC3E}">
        <p14:creationId xmlns:p14="http://schemas.microsoft.com/office/powerpoint/2010/main" val="169305676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76841">
                                            <p:txEl>
                                              <p:pRg st="0" end="0"/>
                                            </p:txEl>
                                          </p:spTgt>
                                        </p:tgtEl>
                                        <p:attrNameLst>
                                          <p:attrName>style.visibility</p:attrName>
                                        </p:attrNameLst>
                                      </p:cBhvr>
                                      <p:to>
                                        <p:strVal val="visible"/>
                                      </p:to>
                                    </p:set>
                                    <p:animEffect transition="in" filter="wipe(up)">
                                      <p:cBhvr>
                                        <p:cTn id="7" dur="500"/>
                                        <p:tgtEl>
                                          <p:spTgt spid="376841">
                                            <p:txEl>
                                              <p:pRg st="0" end="0"/>
                                            </p:txEl>
                                          </p:spTgt>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376837"/>
                                        </p:tgtEl>
                                        <p:attrNameLst>
                                          <p:attrName>style.visibility</p:attrName>
                                        </p:attrNameLst>
                                      </p:cBhvr>
                                      <p:to>
                                        <p:strVal val="visible"/>
                                      </p:to>
                                    </p:set>
                                    <p:animEffect transition="in" filter="fade">
                                      <p:cBhvr>
                                        <p:cTn id="11" dur="500"/>
                                        <p:tgtEl>
                                          <p:spTgt spid="37683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376841">
                                            <p:txEl>
                                              <p:pRg st="1" end="1"/>
                                            </p:txEl>
                                          </p:spTgt>
                                        </p:tgtEl>
                                        <p:attrNameLst>
                                          <p:attrName>style.visibility</p:attrName>
                                        </p:attrNameLst>
                                      </p:cBhvr>
                                      <p:to>
                                        <p:strVal val="visible"/>
                                      </p:to>
                                    </p:set>
                                    <p:animEffect transition="in" filter="wipe(up)">
                                      <p:cBhvr>
                                        <p:cTn id="16" dur="500"/>
                                        <p:tgtEl>
                                          <p:spTgt spid="376841">
                                            <p:txEl>
                                              <p:pRg st="1" end="1"/>
                                            </p:txEl>
                                          </p:spTgt>
                                        </p:tgtEl>
                                      </p:cBhvr>
                                    </p:animEffect>
                                  </p:childTnLst>
                                </p:cTn>
                              </p:par>
                            </p:childTnLst>
                          </p:cTn>
                        </p:par>
                        <p:par>
                          <p:cTn id="17" fill="hold" nodeType="afterGroup">
                            <p:stCondLst>
                              <p:cond delay="1000"/>
                            </p:stCondLst>
                            <p:childTnLst>
                              <p:par>
                                <p:cTn id="18" presetID="10" presetClass="entr" presetSubtype="0" fill="hold" nodeType="afterEffect">
                                  <p:stCondLst>
                                    <p:cond delay="0"/>
                                  </p:stCondLst>
                                  <p:childTnLst>
                                    <p:set>
                                      <p:cBhvr>
                                        <p:cTn id="19" dur="1" fill="hold">
                                          <p:stCondLst>
                                            <p:cond delay="0"/>
                                          </p:stCondLst>
                                        </p:cTn>
                                        <p:tgtEl>
                                          <p:spTgt spid="376838"/>
                                        </p:tgtEl>
                                        <p:attrNameLst>
                                          <p:attrName>style.visibility</p:attrName>
                                        </p:attrNameLst>
                                      </p:cBhvr>
                                      <p:to>
                                        <p:strVal val="visible"/>
                                      </p:to>
                                    </p:set>
                                    <p:animEffect transition="in" filter="fade">
                                      <p:cBhvr>
                                        <p:cTn id="20" dur="500"/>
                                        <p:tgtEl>
                                          <p:spTgt spid="37683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376841">
                                            <p:txEl>
                                              <p:pRg st="2" end="2"/>
                                            </p:txEl>
                                          </p:spTgt>
                                        </p:tgtEl>
                                        <p:attrNameLst>
                                          <p:attrName>style.visibility</p:attrName>
                                        </p:attrNameLst>
                                      </p:cBhvr>
                                      <p:to>
                                        <p:strVal val="visible"/>
                                      </p:to>
                                    </p:set>
                                    <p:animEffect transition="in" filter="wipe(up)">
                                      <p:cBhvr>
                                        <p:cTn id="25" dur="500"/>
                                        <p:tgtEl>
                                          <p:spTgt spid="376841">
                                            <p:txEl>
                                              <p:pRg st="2" end="2"/>
                                            </p:txEl>
                                          </p:spTgt>
                                        </p:tgtEl>
                                      </p:cBhvr>
                                    </p:animEffect>
                                  </p:childTnLst>
                                </p:cTn>
                              </p:par>
                            </p:childTnLst>
                          </p:cTn>
                        </p:par>
                        <p:par>
                          <p:cTn id="26" fill="hold" nodeType="afterGroup">
                            <p:stCondLst>
                              <p:cond delay="500"/>
                            </p:stCondLst>
                            <p:childTnLst>
                              <p:par>
                                <p:cTn id="27" presetID="10" presetClass="entr" presetSubtype="0" fill="hold" nodeType="afterEffect">
                                  <p:stCondLst>
                                    <p:cond delay="0"/>
                                  </p:stCondLst>
                                  <p:childTnLst>
                                    <p:set>
                                      <p:cBhvr>
                                        <p:cTn id="28" dur="1" fill="hold">
                                          <p:stCondLst>
                                            <p:cond delay="0"/>
                                          </p:stCondLst>
                                        </p:cTn>
                                        <p:tgtEl>
                                          <p:spTgt spid="376840"/>
                                        </p:tgtEl>
                                        <p:attrNameLst>
                                          <p:attrName>style.visibility</p:attrName>
                                        </p:attrNameLst>
                                      </p:cBhvr>
                                      <p:to>
                                        <p:strVal val="visible"/>
                                      </p:to>
                                    </p:set>
                                    <p:animEffect transition="in" filter="fade">
                                      <p:cBhvr>
                                        <p:cTn id="29" dur="500"/>
                                        <p:tgtEl>
                                          <p:spTgt spid="376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cture 9 02052000">
  <a:themeElements>
    <a:clrScheme name="Lecture 9 02052000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ecture 9 0205200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Times New Roman" pitchFamily="-106"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Times New Roman" pitchFamily="-106" charset="0"/>
          </a:defRPr>
        </a:defPPr>
      </a:lstStyle>
    </a:lnDef>
  </a:objectDefaults>
  <a:extraClrSchemeLst>
    <a:extraClrScheme>
      <a:clrScheme name="Lecture 9 02052000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 9 0205200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Lecture 9 02052000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 9 02052000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 9 02052000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 9 02052000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Lecture 9 02052000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E:\QUT\Teaching\ITN252\2000_1\Slides\12 Lecture 23052000\Lecture 9 02052000.ppt</Template>
  <TotalTime>1482</TotalTime>
  <Words>1653</Words>
  <Application>Microsoft Office PowerPoint</Application>
  <PresentationFormat>A4 Paper (210x297 mm)</PresentationFormat>
  <Paragraphs>259</Paragraphs>
  <Slides>39</Slides>
  <Notes>30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Lecture 9 02052000</vt:lpstr>
      <vt:lpstr>Visio</vt:lpstr>
      <vt:lpstr>Business Process Modelling -7.2/2012 -</vt:lpstr>
      <vt:lpstr>Quick Repeat from Week 6</vt:lpstr>
      <vt:lpstr>Assignment 1 common mistakes: Process Model</vt:lpstr>
      <vt:lpstr>Assignment 1 common mistakes: Process Model</vt:lpstr>
      <vt:lpstr>Assignment 1 common mistakes: Format/Presentation</vt:lpstr>
      <vt:lpstr>Assignment 1 common mistakes: Format/Presentation</vt:lpstr>
      <vt:lpstr>Agenda Today</vt:lpstr>
      <vt:lpstr>PowerPoint Presentation</vt:lpstr>
      <vt:lpstr>How do we combine these? </vt:lpstr>
      <vt:lpstr> Default flows</vt:lpstr>
      <vt:lpstr>Implicit vs. Explicit Control Flow Semantics</vt:lpstr>
      <vt:lpstr>What is this process doing?</vt:lpstr>
      <vt:lpstr>Process Decomposition</vt:lpstr>
      <vt:lpstr>Example: Sub-processes</vt:lpstr>
      <vt:lpstr>Modelling process hierarchies with sub-processes</vt:lpstr>
      <vt:lpstr>Identify possible sub-processes</vt:lpstr>
      <vt:lpstr>Solution</vt:lpstr>
      <vt:lpstr>The refactored model</vt:lpstr>
      <vt:lpstr>Question</vt:lpstr>
      <vt:lpstr>Process Reuse</vt:lpstr>
      <vt:lpstr>Example: process reuse</vt:lpstr>
      <vt:lpstr>Syntactical rules for sub-processes</vt:lpstr>
      <vt:lpstr>Example: sub-process with multiple end events</vt:lpstr>
      <vt:lpstr>Arbitrary cycles</vt:lpstr>
      <vt:lpstr>Arbitrary cycles (cont’ed)</vt:lpstr>
      <vt:lpstr>Block-structured Repetition: Activity Loop</vt:lpstr>
      <vt:lpstr>Example: block-structured repetition</vt:lpstr>
      <vt:lpstr>Parallel Repetition: Multi-Instance activity</vt:lpstr>
      <vt:lpstr>Example: multi-instance activity</vt:lpstr>
      <vt:lpstr>Solution: without multi-instance activity</vt:lpstr>
      <vt:lpstr>Solution: with multi-instance activity</vt:lpstr>
      <vt:lpstr>Example: multi-instance activity</vt:lpstr>
      <vt:lpstr>Solution: multi-instance activity</vt:lpstr>
      <vt:lpstr>Uncontrolled Repetition: Ad-hoc sub-process</vt:lpstr>
      <vt:lpstr>Example: ad-hoc sub-process</vt:lpstr>
      <vt:lpstr>Solution: ad-hoc sub-process</vt:lpstr>
      <vt:lpstr>BPMN Poster: get it from blackboard!</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Modelling with BPMN</dc:title>
  <dc:creator>Marcello La Rosa</dc:creator>
  <cp:lastModifiedBy>Marcello La Rosa</cp:lastModifiedBy>
  <cp:revision>554</cp:revision>
  <cp:lastPrinted>2000-02-29T01:18:29Z</cp:lastPrinted>
  <dcterms:created xsi:type="dcterms:W3CDTF">2009-08-09T07:56:29Z</dcterms:created>
  <dcterms:modified xsi:type="dcterms:W3CDTF">2013-09-12T11:43:59Z</dcterms:modified>
</cp:coreProperties>
</file>